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460" y="311480"/>
            <a:ext cx="10357078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149" y="1806892"/>
            <a:ext cx="10361701" cy="3606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9460" cy="6859905"/>
          </a:xfrm>
          <a:custGeom>
            <a:avLst/>
            <a:gdLst/>
            <a:ahLst/>
            <a:cxnLst/>
            <a:rect l="l" t="t" r="r" b="b"/>
            <a:pathLst>
              <a:path w="12189460" h="6859905">
                <a:moveTo>
                  <a:pt x="12188952" y="0"/>
                </a:moveTo>
                <a:lnTo>
                  <a:pt x="0" y="0"/>
                </a:lnTo>
                <a:lnTo>
                  <a:pt x="0" y="6859778"/>
                </a:lnTo>
                <a:lnTo>
                  <a:pt x="12188952" y="6859778"/>
                </a:lnTo>
                <a:lnTo>
                  <a:pt x="12188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0"/>
            <a:ext cx="1218946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3000" y="2036805"/>
            <a:ext cx="6858000" cy="57579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32740" marR="5080" indent="-320675">
              <a:lnSpc>
                <a:spcPts val="3890"/>
              </a:lnSpc>
              <a:spcBef>
                <a:spcPts val="590"/>
              </a:spcBef>
            </a:pPr>
            <a:r>
              <a:rPr sz="4000" spc="-80" dirty="0"/>
              <a:t>Introduction </a:t>
            </a:r>
            <a:r>
              <a:rPr sz="4000" spc="10" dirty="0"/>
              <a:t>to</a:t>
            </a:r>
            <a:r>
              <a:rPr sz="4000" spc="-290" dirty="0"/>
              <a:t> </a:t>
            </a:r>
            <a:r>
              <a:rPr sz="4000" spc="-675" dirty="0"/>
              <a:t>C  </a:t>
            </a:r>
            <a:r>
              <a:rPr sz="4000" spc="-195" dirty="0"/>
              <a:t>Programming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7651750" y="2971800"/>
            <a:ext cx="16446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15" dirty="0">
                <a:latin typeface="Carlito"/>
                <a:cs typeface="Carlito"/>
              </a:rPr>
              <a:t>CSI</a:t>
            </a:r>
            <a:r>
              <a:rPr b="1" spc="-2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3130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26639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</a:p>
        </p:txBody>
      </p:sp>
      <p:sp>
        <p:nvSpPr>
          <p:cNvPr id="3" name="object 3"/>
          <p:cNvSpPr/>
          <p:nvPr/>
        </p:nvSpPr>
        <p:spPr>
          <a:xfrm>
            <a:off x="10277856" y="2029967"/>
            <a:ext cx="425196" cy="589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7460" y="1815464"/>
            <a:ext cx="10362565" cy="1310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7020" indent="-274955">
              <a:lnSpc>
                <a:spcPts val="2280"/>
              </a:lnSpc>
              <a:spcBef>
                <a:spcPts val="120"/>
              </a:spcBef>
              <a:buFont typeface="Wingdings"/>
              <a:buChar char=""/>
              <a:tabLst>
                <a:tab pos="287020" algn="l"/>
                <a:tab pos="287655" algn="l"/>
              </a:tabLst>
            </a:pPr>
            <a:r>
              <a:rPr sz="2000" dirty="0">
                <a:cs typeface="Arial"/>
              </a:rPr>
              <a:t>One feature present in all computer languages is the identifier. Identifiers allow us to name data</a:t>
            </a:r>
            <a:r>
              <a:rPr lang="en-US" sz="2000" dirty="0">
                <a:cs typeface="Arial"/>
              </a:rPr>
              <a:t> </a:t>
            </a:r>
            <a:r>
              <a:rPr sz="2000" dirty="0">
                <a:cs typeface="Arial"/>
              </a:rPr>
              <a:t>and</a:t>
            </a:r>
            <a:r>
              <a:rPr lang="en-US" sz="2000" dirty="0">
                <a:cs typeface="Arial"/>
              </a:rPr>
              <a:t> </a:t>
            </a:r>
            <a:r>
              <a:rPr sz="2000" dirty="0">
                <a:cs typeface="Arial"/>
              </a:rPr>
              <a:t>other objects in the program. Each identified object in the computer is stored at a unique address</a:t>
            </a:r>
            <a:r>
              <a:rPr sz="2000" i="1" dirty="0">
                <a:cs typeface="Carlito"/>
              </a:rPr>
              <a:t>.</a:t>
            </a:r>
            <a:endParaRPr sz="2000" dirty="0">
              <a:cs typeface="Carlito"/>
            </a:endParaRPr>
          </a:p>
          <a:p>
            <a:pPr marL="295910" indent="-283845">
              <a:lnSpc>
                <a:spcPct val="100000"/>
              </a:lnSpc>
              <a:spcBef>
                <a:spcPts val="775"/>
              </a:spcBef>
              <a:buFont typeface="Wingdings"/>
              <a:buChar char=""/>
              <a:tabLst>
                <a:tab pos="295910" algn="l"/>
                <a:tab pos="296545" algn="l"/>
              </a:tabLst>
            </a:pPr>
            <a:r>
              <a:rPr sz="2000" dirty="0">
                <a:cs typeface="Arial"/>
              </a:rPr>
              <a:t>Rules for Identifiers</a:t>
            </a:r>
          </a:p>
        </p:txBody>
      </p:sp>
      <p:sp>
        <p:nvSpPr>
          <p:cNvPr id="5" name="object 5"/>
          <p:cNvSpPr/>
          <p:nvPr/>
        </p:nvSpPr>
        <p:spPr>
          <a:xfrm>
            <a:off x="1399710" y="3808916"/>
            <a:ext cx="8209624" cy="1910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1341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52600"/>
            <a:ext cx="10360140" cy="158440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475"/>
              </a:spcBef>
              <a:buSzPct val="140000"/>
              <a:buFont typeface="Wingdings" panose="05000000000000000000" pitchFamily="2" charset="2"/>
              <a:buChar char="§"/>
              <a:tabLst>
                <a:tab pos="379095" algn="l"/>
              </a:tabLst>
            </a:pPr>
            <a:r>
              <a:rPr sz="2800" dirty="0">
                <a:cs typeface="Arial"/>
              </a:rPr>
              <a:t>An identifier must start with a letter or underscore. It may not</a:t>
            </a:r>
            <a:r>
              <a:rPr lang="en-US" sz="2800" dirty="0">
                <a:cs typeface="Arial"/>
              </a:rPr>
              <a:t> </a:t>
            </a:r>
            <a:r>
              <a:rPr sz="2800" dirty="0">
                <a:cs typeface="Arial"/>
              </a:rPr>
              <a:t>have a space or a</a:t>
            </a:r>
            <a:r>
              <a:rPr lang="en-US" sz="2800" dirty="0">
                <a:cs typeface="Arial"/>
              </a:rPr>
              <a:t> hyphen.</a:t>
            </a:r>
          </a:p>
          <a:p>
            <a:pPr marL="378460" indent="-366395">
              <a:lnSpc>
                <a:spcPct val="100000"/>
              </a:lnSpc>
              <a:spcBef>
                <a:spcPts val="1475"/>
              </a:spcBef>
              <a:buSzPct val="140000"/>
              <a:buFont typeface="Wingdings" panose="05000000000000000000" pitchFamily="2" charset="2"/>
              <a:buChar char="§"/>
              <a:tabLst>
                <a:tab pos="379095" algn="l"/>
              </a:tabLst>
            </a:pPr>
            <a:r>
              <a:rPr sz="2800" dirty="0">
                <a:cs typeface="Arial"/>
              </a:rPr>
              <a:t>C is a case-sensitive language</a:t>
            </a:r>
            <a:r>
              <a:rPr sz="2800" dirty="0">
                <a:cs typeface="Carlito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89885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Valid and Invalid Names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9AB26E5F-978F-4624-AD0A-47F2B6CE9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6691" y="2102514"/>
            <a:ext cx="10418618" cy="37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3730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815464"/>
            <a:ext cx="10243820" cy="6052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20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 defines a set of values and a set of operations that can be applied on those values.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79D780E-4D3B-197C-93E9-7A1426DE721C}"/>
              </a:ext>
            </a:extLst>
          </p:cNvPr>
          <p:cNvSpPr/>
          <p:nvPr/>
        </p:nvSpPr>
        <p:spPr>
          <a:xfrm>
            <a:off x="2133600" y="2667000"/>
            <a:ext cx="6858000" cy="379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28925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20494"/>
            <a:ext cx="9422130" cy="169084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is nothing but a 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to a storage 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can manipulate.</a:t>
            </a: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variable has a specific type, which determines the size and layout of the variable's memory.</a:t>
            </a:r>
          </a:p>
        </p:txBody>
      </p:sp>
      <p:sp>
        <p:nvSpPr>
          <p:cNvPr id="4" name="object 4"/>
          <p:cNvSpPr/>
          <p:nvPr/>
        </p:nvSpPr>
        <p:spPr>
          <a:xfrm>
            <a:off x="4114800" y="3581400"/>
            <a:ext cx="3670404" cy="2713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311480"/>
            <a:ext cx="10193320" cy="1319592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>
              <a:lnSpc>
                <a:spcPts val="4760"/>
              </a:lnSpc>
              <a:spcBef>
                <a:spcPts val="69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variables declaration and  definitions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106260" y="2469186"/>
            <a:ext cx="10004520" cy="2881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54833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Initialisation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815464"/>
            <a:ext cx="10377170" cy="6052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20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variable is defined, it is not initialized. We must initialize any variable requiring prescribed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function starts.</a:t>
            </a:r>
          </a:p>
        </p:txBody>
      </p:sp>
      <p:sp>
        <p:nvSpPr>
          <p:cNvPr id="4" name="object 4"/>
          <p:cNvSpPr/>
          <p:nvPr/>
        </p:nvSpPr>
        <p:spPr>
          <a:xfrm>
            <a:off x="1577810" y="3381889"/>
            <a:ext cx="8073288" cy="2043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28163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24088"/>
            <a:ext cx="4171315" cy="30206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800" b="1" spc="-85" dirty="0">
                <a:latin typeface="Georgia"/>
                <a:cs typeface="Georgia"/>
              </a:rPr>
              <a:t>#include</a:t>
            </a:r>
            <a:r>
              <a:rPr sz="1800" b="1" spc="145" dirty="0">
                <a:latin typeface="Georgia"/>
                <a:cs typeface="Georgia"/>
              </a:rPr>
              <a:t> </a:t>
            </a:r>
            <a:r>
              <a:rPr sz="1800" b="1" spc="-110" dirty="0">
                <a:latin typeface="Georgia"/>
                <a:cs typeface="Georgia"/>
              </a:rPr>
              <a:t>&lt;stdio.h&gt;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36900"/>
              </a:lnSpc>
            </a:pPr>
            <a:r>
              <a:rPr sz="1800" spc="540" dirty="0">
                <a:solidFill>
                  <a:srgbClr val="A6A6A6"/>
                </a:solidFill>
                <a:latin typeface="Times New Roman"/>
                <a:cs typeface="Times New Roman"/>
              </a:rPr>
              <a:t>//</a:t>
            </a:r>
            <a:r>
              <a:rPr sz="1800" spc="40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1800" spc="140" dirty="0">
                <a:solidFill>
                  <a:srgbClr val="A6A6A6"/>
                </a:solidFill>
                <a:latin typeface="Times New Roman"/>
                <a:cs typeface="Times New Roman"/>
              </a:rPr>
              <a:t>program</a:t>
            </a:r>
            <a:r>
              <a:rPr sz="1800" spc="5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1800" spc="130" dirty="0">
                <a:solidFill>
                  <a:srgbClr val="A6A6A6"/>
                </a:solidFill>
                <a:latin typeface="Times New Roman"/>
                <a:cs typeface="Times New Roman"/>
              </a:rPr>
              <a:t>prints</a:t>
            </a:r>
            <a:r>
              <a:rPr sz="1800" spc="114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1800" spc="245" dirty="0">
                <a:solidFill>
                  <a:srgbClr val="A6A6A6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1800" spc="185" dirty="0">
                <a:solidFill>
                  <a:srgbClr val="A6A6A6"/>
                </a:solidFill>
                <a:latin typeface="Times New Roman"/>
                <a:cs typeface="Times New Roman"/>
              </a:rPr>
              <a:t>number</a:t>
            </a:r>
            <a:r>
              <a:rPr sz="1800" spc="110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A6A6A6"/>
                </a:solidFill>
                <a:latin typeface="Times New Roman"/>
                <a:cs typeface="Times New Roman"/>
              </a:rPr>
              <a:t>of</a:t>
            </a:r>
            <a:r>
              <a:rPr sz="1800" spc="50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A6A6A6"/>
                </a:solidFill>
                <a:latin typeface="Times New Roman"/>
                <a:cs typeface="Times New Roman"/>
              </a:rPr>
              <a:t>type</a:t>
            </a:r>
            <a:r>
              <a:rPr sz="1800" spc="40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A6A6A6"/>
                </a:solidFill>
                <a:latin typeface="Times New Roman"/>
                <a:cs typeface="Times New Roman"/>
              </a:rPr>
              <a:t>int  </a:t>
            </a:r>
            <a:r>
              <a:rPr sz="1800" spc="120" dirty="0">
                <a:solidFill>
                  <a:srgbClr val="4471C4"/>
                </a:solidFill>
                <a:latin typeface="Times New Roman"/>
                <a:cs typeface="Times New Roman"/>
              </a:rPr>
              <a:t>int </a:t>
            </a:r>
            <a:r>
              <a:rPr sz="1800" spc="55" dirty="0">
                <a:solidFill>
                  <a:srgbClr val="006FC0"/>
                </a:solidFill>
                <a:latin typeface="Times New Roman"/>
                <a:cs typeface="Times New Roman"/>
              </a:rPr>
              <a:t>main()</a:t>
            </a:r>
            <a:r>
              <a:rPr sz="1800" spc="1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36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725"/>
              </a:spcBef>
            </a:pPr>
            <a:r>
              <a:rPr sz="1800" i="1" spc="-40" dirty="0">
                <a:latin typeface="Bookman Uralic"/>
                <a:cs typeface="Bookman Uralic"/>
              </a:rPr>
              <a:t>int </a:t>
            </a:r>
            <a:r>
              <a:rPr sz="1800" spc="185" dirty="0">
                <a:latin typeface="Times New Roman"/>
                <a:cs typeface="Times New Roman"/>
              </a:rPr>
              <a:t>number </a:t>
            </a:r>
            <a:r>
              <a:rPr sz="1800" spc="65" dirty="0">
                <a:latin typeface="Times New Roman"/>
                <a:cs typeface="Times New Roman"/>
              </a:rPr>
              <a:t>=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4;</a:t>
            </a:r>
            <a:endParaRPr sz="1800">
              <a:latin typeface="Times New Roman"/>
              <a:cs typeface="Times New Roman"/>
            </a:endParaRPr>
          </a:p>
          <a:p>
            <a:pPr marL="332740" marR="342265">
              <a:lnSpc>
                <a:spcPct val="136900"/>
              </a:lnSpc>
            </a:pPr>
            <a:r>
              <a:rPr sz="1800" spc="85" dirty="0">
                <a:solidFill>
                  <a:srgbClr val="006FC0"/>
                </a:solidFill>
                <a:latin typeface="Times New Roman"/>
                <a:cs typeface="Times New Roman"/>
              </a:rPr>
              <a:t>printf </a:t>
            </a:r>
            <a:r>
              <a:rPr sz="1800" spc="80" dirty="0">
                <a:latin typeface="Times New Roman"/>
                <a:cs typeface="Times New Roman"/>
              </a:rPr>
              <a:t>(</a:t>
            </a:r>
            <a:r>
              <a:rPr sz="1800" spc="80" dirty="0">
                <a:latin typeface="Arial"/>
                <a:cs typeface="Arial"/>
              </a:rPr>
              <a:t>“</a:t>
            </a:r>
            <a:r>
              <a:rPr sz="1800" spc="80" dirty="0">
                <a:solidFill>
                  <a:srgbClr val="FF0000"/>
                </a:solidFill>
                <a:latin typeface="Times New Roman"/>
                <a:cs typeface="Times New Roman"/>
              </a:rPr>
              <a:t>Number is </a:t>
            </a:r>
            <a:r>
              <a:rPr sz="1800" spc="145" dirty="0">
                <a:solidFill>
                  <a:srgbClr val="FF0000"/>
                </a:solidFill>
                <a:latin typeface="Times New Roman"/>
                <a:cs typeface="Times New Roman"/>
              </a:rPr>
              <a:t>%d</a:t>
            </a:r>
            <a:r>
              <a:rPr sz="1800" spc="145" dirty="0">
                <a:latin typeface="Arial"/>
                <a:cs typeface="Arial"/>
              </a:rPr>
              <a:t>”</a:t>
            </a:r>
            <a:r>
              <a:rPr sz="1800" spc="145" dirty="0">
                <a:latin typeface="Times New Roman"/>
                <a:cs typeface="Times New Roman"/>
              </a:rPr>
              <a:t>, </a:t>
            </a:r>
            <a:r>
              <a:rPr sz="1800" spc="114" dirty="0">
                <a:latin typeface="Times New Roman"/>
                <a:cs typeface="Times New Roman"/>
              </a:rPr>
              <a:t>number);  </a:t>
            </a:r>
            <a:r>
              <a:rPr sz="1800" spc="150" dirty="0">
                <a:latin typeface="Times New Roman"/>
                <a:cs typeface="Times New Roman"/>
              </a:rPr>
              <a:t>return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0;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-36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135" dirty="0">
                <a:latin typeface="Times New Roman"/>
                <a:cs typeface="Times New Roman"/>
              </a:rPr>
              <a:t>Output: </a:t>
            </a:r>
            <a:r>
              <a:rPr sz="1800" spc="130" dirty="0">
                <a:latin typeface="Times New Roman"/>
                <a:cs typeface="Times New Roman"/>
              </a:rPr>
              <a:t>Number </a:t>
            </a:r>
            <a:r>
              <a:rPr sz="1800" spc="80" dirty="0">
                <a:latin typeface="Times New Roman"/>
                <a:cs typeface="Times New Roman"/>
              </a:rPr>
              <a:t>is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21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655" y="582879"/>
            <a:ext cx="309054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655" y="1692135"/>
            <a:ext cx="5491480" cy="41797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286760">
              <a:lnSpc>
                <a:spcPct val="126699"/>
              </a:lnSpc>
              <a:spcBef>
                <a:spcPts val="95"/>
              </a:spcBef>
            </a:pPr>
            <a:r>
              <a:rPr sz="1850" spc="200" dirty="0">
                <a:solidFill>
                  <a:srgbClr val="808080"/>
                </a:solidFill>
                <a:latin typeface="Times New Roman"/>
                <a:cs typeface="Times New Roman"/>
              </a:rPr>
              <a:t>#include</a:t>
            </a:r>
            <a:r>
              <a:rPr sz="1850" spc="3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1850" spc="170" dirty="0">
                <a:solidFill>
                  <a:srgbClr val="A21515"/>
                </a:solidFill>
                <a:latin typeface="Times New Roman"/>
                <a:cs typeface="Times New Roman"/>
              </a:rPr>
              <a:t>&lt;stdio.h&gt;  </a:t>
            </a:r>
            <a:r>
              <a:rPr sz="1850" spc="130" dirty="0">
                <a:solidFill>
                  <a:srgbClr val="0000FF"/>
                </a:solidFill>
                <a:latin typeface="Times New Roman"/>
                <a:cs typeface="Times New Roman"/>
              </a:rPr>
              <a:t>void </a:t>
            </a:r>
            <a:r>
              <a:rPr sz="1850" spc="130" dirty="0">
                <a:latin typeface="Times New Roman"/>
                <a:cs typeface="Times New Roman"/>
              </a:rPr>
              <a:t>main()</a:t>
            </a:r>
            <a:r>
              <a:rPr sz="1850" spc="229" dirty="0">
                <a:latin typeface="Times New Roman"/>
                <a:cs typeface="Times New Roman"/>
              </a:rPr>
              <a:t> </a:t>
            </a:r>
            <a:r>
              <a:rPr sz="1850" spc="-365" dirty="0">
                <a:latin typeface="Times New Roman"/>
                <a:cs typeface="Times New Roman"/>
              </a:rPr>
              <a:t>{</a:t>
            </a:r>
            <a:endParaRPr sz="1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180" dirty="0">
                <a:solidFill>
                  <a:srgbClr val="0000FF"/>
                </a:solidFill>
                <a:latin typeface="Times New Roman"/>
                <a:cs typeface="Times New Roman"/>
              </a:rPr>
              <a:t>int</a:t>
            </a:r>
            <a:r>
              <a:rPr sz="1850" spc="1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50" spc="229" dirty="0">
                <a:latin typeface="Times New Roman"/>
                <a:cs typeface="Times New Roman"/>
              </a:rPr>
              <a:t>number;</a:t>
            </a:r>
            <a:endParaRPr sz="1850" dirty="0">
              <a:latin typeface="Times New Roman"/>
              <a:cs typeface="Times New Roman"/>
            </a:endParaRPr>
          </a:p>
          <a:p>
            <a:pPr marL="12700" marR="1695450">
              <a:lnSpc>
                <a:spcPct val="126699"/>
              </a:lnSpc>
            </a:pPr>
            <a:r>
              <a:rPr sz="1850" spc="135" dirty="0">
                <a:latin typeface="Times New Roman"/>
                <a:cs typeface="Times New Roman"/>
              </a:rPr>
              <a:t>printf(</a:t>
            </a:r>
            <a:r>
              <a:rPr sz="1850" spc="135" dirty="0">
                <a:solidFill>
                  <a:srgbClr val="A21515"/>
                </a:solidFill>
                <a:latin typeface="Times New Roman"/>
                <a:cs typeface="Times New Roman"/>
              </a:rPr>
              <a:t>"Please </a:t>
            </a:r>
            <a:r>
              <a:rPr sz="1850" spc="215" dirty="0">
                <a:solidFill>
                  <a:srgbClr val="A21515"/>
                </a:solidFill>
                <a:latin typeface="Times New Roman"/>
                <a:cs typeface="Times New Roman"/>
              </a:rPr>
              <a:t>enter </a:t>
            </a:r>
            <a:r>
              <a:rPr sz="1850" spc="265" dirty="0">
                <a:solidFill>
                  <a:srgbClr val="A21515"/>
                </a:solidFill>
                <a:latin typeface="Times New Roman"/>
                <a:cs typeface="Times New Roman"/>
              </a:rPr>
              <a:t>a </a:t>
            </a:r>
            <a:r>
              <a:rPr sz="1850" spc="160" dirty="0">
                <a:solidFill>
                  <a:srgbClr val="A21515"/>
                </a:solidFill>
                <a:latin typeface="Times New Roman"/>
                <a:cs typeface="Times New Roman"/>
              </a:rPr>
              <a:t>number:"</a:t>
            </a:r>
            <a:r>
              <a:rPr sz="1850" spc="160" dirty="0">
                <a:latin typeface="Times New Roman"/>
                <a:cs typeface="Times New Roman"/>
              </a:rPr>
              <a:t>);  </a:t>
            </a:r>
            <a:r>
              <a:rPr sz="1850" spc="135" dirty="0" err="1">
                <a:latin typeface="Times New Roman"/>
                <a:cs typeface="Times New Roman"/>
              </a:rPr>
              <a:t>scanf</a:t>
            </a:r>
            <a:r>
              <a:rPr sz="1850" spc="135" dirty="0">
                <a:latin typeface="Times New Roman"/>
                <a:cs typeface="Times New Roman"/>
              </a:rPr>
              <a:t>(</a:t>
            </a:r>
            <a:r>
              <a:rPr sz="1850" spc="135" dirty="0">
                <a:solidFill>
                  <a:srgbClr val="A21515"/>
                </a:solidFill>
                <a:latin typeface="Times New Roman"/>
                <a:cs typeface="Times New Roman"/>
              </a:rPr>
              <a:t>"%d"</a:t>
            </a:r>
            <a:r>
              <a:rPr sz="1850" spc="135" dirty="0">
                <a:latin typeface="Times New Roman"/>
                <a:cs typeface="Times New Roman"/>
              </a:rPr>
              <a:t>,</a:t>
            </a:r>
            <a:r>
              <a:rPr sz="1850" spc="155" dirty="0">
                <a:latin typeface="Times New Roman"/>
                <a:cs typeface="Times New Roman"/>
              </a:rPr>
              <a:t> </a:t>
            </a:r>
            <a:r>
              <a:rPr sz="1850" spc="180" dirty="0">
                <a:latin typeface="Times New Roman"/>
                <a:cs typeface="Times New Roman"/>
              </a:rPr>
              <a:t>&amp;number);</a:t>
            </a: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50" spc="120" dirty="0">
                <a:latin typeface="Times New Roman"/>
                <a:cs typeface="Times New Roman"/>
              </a:rPr>
              <a:t>printf(</a:t>
            </a:r>
            <a:r>
              <a:rPr sz="1850" spc="120" dirty="0">
                <a:solidFill>
                  <a:srgbClr val="A21515"/>
                </a:solidFill>
                <a:latin typeface="Times New Roman"/>
                <a:cs typeface="Times New Roman"/>
              </a:rPr>
              <a:t>"Your </a:t>
            </a:r>
            <a:r>
              <a:rPr sz="1850" spc="204" dirty="0">
                <a:solidFill>
                  <a:srgbClr val="A21515"/>
                </a:solidFill>
                <a:latin typeface="Times New Roman"/>
                <a:cs typeface="Times New Roman"/>
              </a:rPr>
              <a:t>entered </a:t>
            </a:r>
            <a:r>
              <a:rPr sz="1850" spc="260" dirty="0">
                <a:solidFill>
                  <a:srgbClr val="A21515"/>
                </a:solidFill>
                <a:latin typeface="Times New Roman"/>
                <a:cs typeface="Times New Roman"/>
              </a:rPr>
              <a:t>number </a:t>
            </a:r>
            <a:r>
              <a:rPr sz="1850" spc="140" dirty="0">
                <a:solidFill>
                  <a:srgbClr val="A21515"/>
                </a:solidFill>
                <a:latin typeface="Times New Roman"/>
                <a:cs typeface="Times New Roman"/>
              </a:rPr>
              <a:t>is: </a:t>
            </a:r>
            <a:r>
              <a:rPr sz="1850" spc="155" dirty="0">
                <a:solidFill>
                  <a:srgbClr val="A21515"/>
                </a:solidFill>
                <a:latin typeface="Times New Roman"/>
                <a:cs typeface="Times New Roman"/>
              </a:rPr>
              <a:t>%d"</a:t>
            </a:r>
            <a:r>
              <a:rPr sz="1850" spc="155" dirty="0">
                <a:latin typeface="Times New Roman"/>
                <a:cs typeface="Times New Roman"/>
              </a:rPr>
              <a:t>,</a:t>
            </a:r>
            <a:r>
              <a:rPr sz="1850" spc="190" dirty="0">
                <a:latin typeface="Times New Roman"/>
                <a:cs typeface="Times New Roman"/>
              </a:rPr>
              <a:t> </a:t>
            </a:r>
            <a:r>
              <a:rPr sz="1850" spc="195" dirty="0">
                <a:latin typeface="Times New Roman"/>
                <a:cs typeface="Times New Roman"/>
              </a:rPr>
              <a:t>number);</a:t>
            </a: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50" spc="210" dirty="0">
                <a:solidFill>
                  <a:srgbClr val="0000FF"/>
                </a:solidFill>
                <a:latin typeface="Times New Roman"/>
                <a:cs typeface="Times New Roman"/>
              </a:rPr>
              <a:t>return</a:t>
            </a:r>
            <a:r>
              <a:rPr sz="1850" spc="210" dirty="0">
                <a:latin typeface="Times New Roman"/>
                <a:cs typeface="Times New Roman"/>
              </a:rPr>
              <a:t>;</a:t>
            </a: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850" spc="-365" dirty="0">
                <a:latin typeface="Times New Roman"/>
                <a:cs typeface="Times New Roman"/>
              </a:rPr>
              <a:t>}</a:t>
            </a: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Enter a number: 4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  Your entered number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655" y="365378"/>
            <a:ext cx="22447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655" y="1487233"/>
            <a:ext cx="9914255" cy="2550827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marR="5080" indent="-228600" algn="just">
              <a:lnSpc>
                <a:spcPct val="90100"/>
              </a:lnSpc>
              <a:spcBef>
                <a:spcPts val="355"/>
              </a:spcBef>
              <a:buChar char="•"/>
              <a:tabLst>
                <a:tab pos="241300" algn="l"/>
              </a:tabLst>
            </a:pPr>
            <a:r>
              <a:rPr sz="2400" dirty="0">
                <a:cs typeface="Arial"/>
              </a:rPr>
              <a:t>Constants are data values that cannot be changed during the execution of a program. Like variables, constants have a type. So, constants type might be Boolean, character, integer, real, complex, and  string constants.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cs typeface="Arial"/>
            </a:endParaRPr>
          </a:p>
          <a:p>
            <a:pPr marL="241300" marR="12065" indent="-228600" algn="just">
              <a:lnSpc>
                <a:spcPts val="2160"/>
              </a:lnSpc>
              <a:buChar char="•"/>
              <a:tabLst>
                <a:tab pos="241300" algn="l"/>
              </a:tabLst>
            </a:pPr>
            <a:r>
              <a:rPr sz="2400" dirty="0">
                <a:cs typeface="Arial"/>
              </a:rPr>
              <a:t>Constants are treated just like regular variables except that their values cannot be modified after  their definition</a:t>
            </a:r>
            <a:r>
              <a:rPr lang="en-US" sz="2400" dirty="0">
                <a:cs typeface="Arial"/>
              </a:rPr>
              <a:t>.</a:t>
            </a:r>
            <a:endParaRPr sz="2400" dirty="0"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620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cs typeface="Arial"/>
              </a:rPr>
              <a:t>To define a constantvariable use </a:t>
            </a:r>
            <a:r>
              <a:rPr sz="2400" dirty="0">
                <a:cs typeface="RobotoRegular"/>
              </a:rPr>
              <a:t>”</a:t>
            </a:r>
            <a:r>
              <a:rPr sz="2400" i="1" dirty="0">
                <a:cs typeface="Roboto"/>
              </a:rPr>
              <a:t>const” </a:t>
            </a:r>
            <a:r>
              <a:rPr sz="2400" dirty="0">
                <a:cs typeface="Arial"/>
              </a:rPr>
              <a:t>keyword:</a:t>
            </a:r>
            <a:r>
              <a:rPr lang="en-US" sz="2400" dirty="0"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cs typeface="Times New Roman"/>
              </a:rPr>
              <a:t>const int </a:t>
            </a:r>
            <a:r>
              <a:rPr lang="en-US" sz="2400" dirty="0" err="1">
                <a:solidFill>
                  <a:srgbClr val="FF0000"/>
                </a:solidFill>
                <a:cs typeface="Times New Roman"/>
              </a:rPr>
              <a:t>v</a:t>
            </a:r>
            <a:r>
              <a:rPr sz="2400" dirty="0" err="1">
                <a:solidFill>
                  <a:srgbClr val="FF0000"/>
                </a:solidFill>
                <a:cs typeface="Times New Roman"/>
              </a:rPr>
              <a:t>al</a:t>
            </a:r>
            <a:r>
              <a:rPr sz="2400" dirty="0">
                <a:solidFill>
                  <a:srgbClr val="FF0000"/>
                </a:solidFill>
                <a:cs typeface="Times New Roman"/>
              </a:rPr>
              <a:t> = 10;</a:t>
            </a:r>
            <a:endParaRPr sz="2400" dirty="0"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57119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13433"/>
            <a:ext cx="9808210" cy="3372077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programming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</a:p>
          <a:p>
            <a:pPr marL="241300" indent="-22860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as a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language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 allows the programmer to concentrate on the problem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hand and not worry about the machine that the program will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 using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 algn="just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intended for writing system software.</a:t>
            </a:r>
          </a:p>
          <a:p>
            <a:pPr marL="241300" indent="-2286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was developed at Bell Labs by Dennis Ritchie &amp; Brian Kernighan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Unix Operating System in the early 1970s.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4117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Escape Sequences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815464"/>
            <a:ext cx="9535160" cy="90024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20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escape sequence is a sequence of characters that does not representitself when used inside 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or string but is translated into another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or a sequence of characters</a:t>
            </a:r>
          </a:p>
        </p:txBody>
      </p:sp>
      <p:sp>
        <p:nvSpPr>
          <p:cNvPr id="4" name="object 4"/>
          <p:cNvSpPr/>
          <p:nvPr/>
        </p:nvSpPr>
        <p:spPr>
          <a:xfrm>
            <a:off x="1828800" y="3124200"/>
            <a:ext cx="8227089" cy="3302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2400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</p:txBody>
      </p:sp>
      <p:sp>
        <p:nvSpPr>
          <p:cNvPr id="3" name="object 3"/>
          <p:cNvSpPr/>
          <p:nvPr/>
        </p:nvSpPr>
        <p:spPr>
          <a:xfrm>
            <a:off x="933703" y="1732885"/>
            <a:ext cx="9166352" cy="4441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54071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(Contd.)</a:t>
            </a:r>
          </a:p>
        </p:txBody>
      </p:sp>
      <p:sp>
        <p:nvSpPr>
          <p:cNvPr id="3" name="object 3"/>
          <p:cNvSpPr/>
          <p:nvPr/>
        </p:nvSpPr>
        <p:spPr>
          <a:xfrm>
            <a:off x="1133855" y="1609737"/>
            <a:ext cx="7781544" cy="5048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2261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1428295" y="1889367"/>
            <a:ext cx="8864415" cy="3580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46451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97430"/>
            <a:ext cx="237553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30" dirty="0">
                <a:latin typeface="Arial"/>
                <a:cs typeface="Arial"/>
              </a:rPr>
              <a:t>Unary</a:t>
            </a:r>
            <a:r>
              <a:rPr sz="2800" spc="-409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Operators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460" y="2554565"/>
            <a:ext cx="5864340" cy="205056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Increment : ++a</a:t>
            </a: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xample:</a:t>
            </a:r>
          </a:p>
          <a:p>
            <a:pPr marL="2071370" lvl="2" indent="-229870">
              <a:lnSpc>
                <a:spcPct val="100000"/>
              </a:lnSpc>
              <a:spcBef>
                <a:spcPts val="295"/>
              </a:spcBef>
              <a:buChar char="•"/>
              <a:tabLst>
                <a:tab pos="2071370" algn="l"/>
                <a:tab pos="207200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a=5;</a:t>
            </a:r>
          </a:p>
          <a:p>
            <a:pPr marL="2071370" lvl="2" indent="-229870">
              <a:spcBef>
                <a:spcPts val="295"/>
              </a:spcBef>
              <a:buFontTx/>
              <a:buChar char="•"/>
              <a:tabLst>
                <a:tab pos="2071370" algn="l"/>
                <a:tab pos="207200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b=++a; // value of b=6; a=6</a:t>
            </a:r>
          </a:p>
          <a:p>
            <a:pPr marL="2071370" lvl="2" indent="-229870">
              <a:lnSpc>
                <a:spcPct val="100000"/>
              </a:lnSpc>
              <a:spcBef>
                <a:spcPts val="295"/>
              </a:spcBef>
              <a:buChar char="•"/>
              <a:tabLst>
                <a:tab pos="2071370" algn="l"/>
                <a:tab pos="2072005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326" y="4215572"/>
            <a:ext cx="5577473" cy="1605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 Increment: a++</a:t>
            </a: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1370" lvl="2" indent="-229870">
              <a:lnSpc>
                <a:spcPct val="100000"/>
              </a:lnSpc>
              <a:spcBef>
                <a:spcPts val="295"/>
              </a:spcBef>
              <a:buChar char="•"/>
              <a:tabLst>
                <a:tab pos="2071370" algn="l"/>
                <a:tab pos="207200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a=5;</a:t>
            </a:r>
          </a:p>
          <a:p>
            <a:pPr marL="2071370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2071370" algn="l"/>
                <a:tab pos="207200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b=a++; //value of b=5; a=6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50261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97430"/>
            <a:ext cx="533094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and Assignment Operators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460" y="2667698"/>
            <a:ext cx="6702540" cy="297389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cs typeface="Arial"/>
              </a:rPr>
              <a:t>Modulus (remainder): %</a:t>
            </a: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cs typeface="Arial"/>
              </a:rPr>
              <a:t>example:</a:t>
            </a:r>
            <a:r>
              <a:rPr lang="en-US" sz="2000" dirty="0">
                <a:cs typeface="Arial"/>
              </a:rPr>
              <a:t> </a:t>
            </a:r>
            <a:r>
              <a:rPr sz="2000" dirty="0">
                <a:cs typeface="Arial"/>
              </a:rPr>
              <a:t>12%5 = 2;</a:t>
            </a:r>
          </a:p>
          <a:p>
            <a:pPr lvl="2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000" dirty="0"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cs typeface="Arial"/>
              </a:rPr>
              <a:t>Assignment by addition: +=</a:t>
            </a:r>
          </a:p>
          <a:p>
            <a:pPr marL="698500" lvl="1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cs typeface="Arial"/>
              </a:rPr>
              <a:t>example:</a:t>
            </a:r>
          </a:p>
          <a:p>
            <a:pPr marL="2071370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2071370" algn="l"/>
                <a:tab pos="2072005" algn="l"/>
              </a:tabLst>
            </a:pPr>
            <a:r>
              <a:rPr sz="2000" dirty="0">
                <a:cs typeface="Arial"/>
              </a:rPr>
              <a:t>int a=4;</a:t>
            </a:r>
          </a:p>
          <a:p>
            <a:pPr marL="2071370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2071370" algn="l"/>
                <a:tab pos="2072005" algn="l"/>
              </a:tabLst>
            </a:pPr>
            <a:r>
              <a:rPr sz="2000" dirty="0">
                <a:cs typeface="Arial"/>
              </a:rPr>
              <a:t>a+=1; //(means a=a+1) value of </a:t>
            </a:r>
            <a:r>
              <a:rPr sz="2000" i="1" dirty="0">
                <a:cs typeface="FreeFarsi"/>
              </a:rPr>
              <a:t>a </a:t>
            </a:r>
            <a:r>
              <a:rPr sz="2000" dirty="0">
                <a:cs typeface="Arial"/>
              </a:rPr>
              <a:t>becomes 5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cs typeface="Arial"/>
              </a:rPr>
              <a:t>Can use -, /, *, % also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47213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806892"/>
            <a:ext cx="8912340" cy="37683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Operators: &lt;, &gt; , &lt;=, &gt;= , !=, ==, !</a:t>
            </a:r>
          </a:p>
          <a:p>
            <a:pPr marL="698500" lvl="1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2071370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2071370" algn="l"/>
                <a:tab pos="2072005" algn="l"/>
                <a:tab pos="247269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	a=4, b=5;</a:t>
            </a:r>
          </a:p>
          <a:p>
            <a:pPr marL="2071370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2071370" algn="l"/>
                <a:tab pos="2072005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a&lt;b returns a true(non zero number) value.</a:t>
            </a:r>
          </a:p>
          <a:p>
            <a:pPr lvl="2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Operators: &lt;&lt;, &gt;&gt;, ~, &amp;, | ,^ .</a:t>
            </a:r>
          </a:p>
          <a:p>
            <a:pPr marL="698500" lvl="1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2071370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2071370" algn="l"/>
                <a:tab pos="2072005" algn="l"/>
                <a:tab pos="2519045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	a=8;</a:t>
            </a:r>
          </a:p>
          <a:p>
            <a:pPr marL="2125980" lvl="2" indent="-284480">
              <a:lnSpc>
                <a:spcPct val="100000"/>
              </a:lnSpc>
              <a:spcBef>
                <a:spcPts val="290"/>
              </a:spcBef>
              <a:buChar char="•"/>
              <a:tabLst>
                <a:tab pos="2125980" algn="l"/>
                <a:tab pos="2126615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 a&gt;&gt;1; // value of a becomes 4 (&gt;&gt; is Bitwise Right Shift Operator)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4873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806892"/>
            <a:ext cx="2663940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55433" y="2327275"/>
          <a:ext cx="10466070" cy="4047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2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885"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Example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0167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&amp;&amp;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4248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Called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Logical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operator.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If both the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operands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are non- 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zero, then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condition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becomes</a:t>
                      </a:r>
                      <a:r>
                        <a:rPr sz="1800" spc="2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true.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10" dirty="0">
                          <a:latin typeface="Carlito"/>
                          <a:cs typeface="Carlito"/>
                        </a:rPr>
                        <a:t>(A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&amp;&amp;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B)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1800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false.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0168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35" dirty="0">
                          <a:latin typeface="Carlito"/>
                          <a:cs typeface="Carlito"/>
                        </a:rPr>
                        <a:t>||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15938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Called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Logical OR 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Operator.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any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two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operands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is non- 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zero, then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condition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becomes</a:t>
                      </a:r>
                      <a:r>
                        <a:rPr sz="1800" spc="2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true.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10" dirty="0">
                          <a:latin typeface="Carlito"/>
                          <a:cs typeface="Carlito"/>
                        </a:rPr>
                        <a:t>(A 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||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B)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1800" spc="-1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true.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9875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!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333375" algn="just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Called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Logical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NOT 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Operator.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It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used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reverse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logical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state of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its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operand.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condition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true,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then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Logical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NOT  operator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will 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make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it</a:t>
                      </a:r>
                      <a:r>
                        <a:rPr sz="1800" spc="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false.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!(A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&amp;&amp;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B)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18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true.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47213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61172"/>
            <a:ext cx="9064740" cy="40895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dirty="0">
                <a:cs typeface="Arial"/>
              </a:rPr>
              <a:t>Ternary Operator / Conditional Operator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cs typeface="Arial"/>
              </a:rPr>
              <a:t>Syntax : </a:t>
            </a:r>
            <a:r>
              <a:rPr sz="2400" dirty="0">
                <a:cs typeface="Carlito"/>
              </a:rPr>
              <a:t>condition ? value_if_true : value_if_false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cs typeface="Arial"/>
              </a:rPr>
              <a:t>Example:</a:t>
            </a:r>
            <a:r>
              <a:rPr lang="en-US" sz="2400" dirty="0">
                <a:cs typeface="Arial"/>
              </a:rPr>
              <a:t>  	</a:t>
            </a:r>
            <a:r>
              <a:rPr sz="2400" dirty="0">
                <a:cs typeface="Arial"/>
              </a:rPr>
              <a:t>int a = 10, b = 20, c;</a:t>
            </a:r>
          </a:p>
          <a:p>
            <a:pPr marL="12700">
              <a:lnSpc>
                <a:spcPct val="100000"/>
              </a:lnSpc>
            </a:pPr>
            <a:r>
              <a:rPr lang="en-US" sz="2400" dirty="0">
                <a:cs typeface="Arial"/>
              </a:rPr>
              <a:t>	      	</a:t>
            </a:r>
            <a:r>
              <a:rPr sz="2400" dirty="0">
                <a:cs typeface="Arial"/>
              </a:rPr>
              <a:t>c = (a &lt; b) ? a : b;</a:t>
            </a:r>
            <a:endParaRPr lang="en-US" sz="2400" dirty="0"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cs typeface="Arial"/>
              </a:rPr>
              <a:t>		</a:t>
            </a:r>
            <a:r>
              <a:rPr lang="en-US" sz="2400" dirty="0" err="1">
                <a:cs typeface="Arial"/>
              </a:rPr>
              <a:t>printf</a:t>
            </a:r>
            <a:r>
              <a:rPr lang="en-US" sz="2400" dirty="0">
                <a:cs typeface="Arial"/>
              </a:rPr>
              <a:t>("%d", c);</a:t>
            </a:r>
          </a:p>
          <a:p>
            <a:pPr marL="12700">
              <a:lnSpc>
                <a:spcPct val="100000"/>
              </a:lnSpc>
            </a:pPr>
            <a:endParaRPr lang="en-US" sz="2400" dirty="0"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cs typeface="Arial"/>
              </a:rPr>
              <a:t>		OUTPUT: 10 ( a &lt; b) --&gt; is set to true. Therefore, c is a.</a:t>
            </a:r>
          </a:p>
          <a:p>
            <a:pPr marL="12700">
              <a:lnSpc>
                <a:spcPct val="100000"/>
              </a:lnSpc>
            </a:pPr>
            <a:endParaRPr lang="en-US" sz="2400" dirty="0">
              <a:cs typeface="Arial"/>
            </a:endParaRPr>
          </a:p>
          <a:p>
            <a:pPr marL="12700">
              <a:lnSpc>
                <a:spcPct val="100000"/>
              </a:lnSpc>
            </a:pPr>
            <a:endParaRPr sz="2400" dirty="0"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39046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table</a:t>
            </a:r>
          </a:p>
        </p:txBody>
      </p:sp>
      <p:sp>
        <p:nvSpPr>
          <p:cNvPr id="3" name="object 3"/>
          <p:cNvSpPr/>
          <p:nvPr/>
        </p:nvSpPr>
        <p:spPr>
          <a:xfrm>
            <a:off x="2330007" y="1378202"/>
            <a:ext cx="6779129" cy="530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55563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C Language</a:t>
            </a:r>
          </a:p>
        </p:txBody>
      </p:sp>
      <p:sp>
        <p:nvSpPr>
          <p:cNvPr id="3" name="object 3"/>
          <p:cNvSpPr/>
          <p:nvPr/>
        </p:nvSpPr>
        <p:spPr>
          <a:xfrm>
            <a:off x="5646420" y="2977133"/>
            <a:ext cx="1710055" cy="915035"/>
          </a:xfrm>
          <a:custGeom>
            <a:avLst/>
            <a:gdLst/>
            <a:ahLst/>
            <a:cxnLst/>
            <a:rect l="l" t="t" r="r" b="b"/>
            <a:pathLst>
              <a:path w="1710054" h="915035">
                <a:moveTo>
                  <a:pt x="0" y="457326"/>
                </a:moveTo>
                <a:lnTo>
                  <a:pt x="8490" y="392619"/>
                </a:lnTo>
                <a:lnTo>
                  <a:pt x="33189" y="330703"/>
                </a:lnTo>
                <a:lnTo>
                  <a:pt x="72939" y="272197"/>
                </a:lnTo>
                <a:lnTo>
                  <a:pt x="126583" y="217719"/>
                </a:lnTo>
                <a:lnTo>
                  <a:pt x="158254" y="192184"/>
                </a:lnTo>
                <a:lnTo>
                  <a:pt x="192964" y="167888"/>
                </a:lnTo>
                <a:lnTo>
                  <a:pt x="230569" y="144909"/>
                </a:lnTo>
                <a:lnTo>
                  <a:pt x="270924" y="123323"/>
                </a:lnTo>
                <a:lnTo>
                  <a:pt x="313885" y="103209"/>
                </a:lnTo>
                <a:lnTo>
                  <a:pt x="359306" y="84643"/>
                </a:lnTo>
                <a:lnTo>
                  <a:pt x="407044" y="67704"/>
                </a:lnTo>
                <a:lnTo>
                  <a:pt x="456952" y="52467"/>
                </a:lnTo>
                <a:lnTo>
                  <a:pt x="508888" y="39011"/>
                </a:lnTo>
                <a:lnTo>
                  <a:pt x="562706" y="27413"/>
                </a:lnTo>
                <a:lnTo>
                  <a:pt x="618261" y="17751"/>
                </a:lnTo>
                <a:lnTo>
                  <a:pt x="675409" y="10100"/>
                </a:lnTo>
                <a:lnTo>
                  <a:pt x="734006" y="4540"/>
                </a:lnTo>
                <a:lnTo>
                  <a:pt x="793905" y="1148"/>
                </a:lnTo>
                <a:lnTo>
                  <a:pt x="854963" y="0"/>
                </a:lnTo>
                <a:lnTo>
                  <a:pt x="916022" y="1148"/>
                </a:lnTo>
                <a:lnTo>
                  <a:pt x="975921" y="4540"/>
                </a:lnTo>
                <a:lnTo>
                  <a:pt x="1034518" y="10100"/>
                </a:lnTo>
                <a:lnTo>
                  <a:pt x="1091666" y="17751"/>
                </a:lnTo>
                <a:lnTo>
                  <a:pt x="1147221" y="27413"/>
                </a:lnTo>
                <a:lnTo>
                  <a:pt x="1201039" y="39011"/>
                </a:lnTo>
                <a:lnTo>
                  <a:pt x="1252975" y="52467"/>
                </a:lnTo>
                <a:lnTo>
                  <a:pt x="1302883" y="67704"/>
                </a:lnTo>
                <a:lnTo>
                  <a:pt x="1350621" y="84643"/>
                </a:lnTo>
                <a:lnTo>
                  <a:pt x="1396042" y="103209"/>
                </a:lnTo>
                <a:lnTo>
                  <a:pt x="1439003" y="123323"/>
                </a:lnTo>
                <a:lnTo>
                  <a:pt x="1479358" y="144909"/>
                </a:lnTo>
                <a:lnTo>
                  <a:pt x="1516963" y="167888"/>
                </a:lnTo>
                <a:lnTo>
                  <a:pt x="1551673" y="192184"/>
                </a:lnTo>
                <a:lnTo>
                  <a:pt x="1583344" y="217719"/>
                </a:lnTo>
                <a:lnTo>
                  <a:pt x="1611830" y="244415"/>
                </a:lnTo>
                <a:lnTo>
                  <a:pt x="1658672" y="300985"/>
                </a:lnTo>
                <a:lnTo>
                  <a:pt x="1691042" y="361274"/>
                </a:lnTo>
                <a:lnTo>
                  <a:pt x="1707781" y="424663"/>
                </a:lnTo>
                <a:lnTo>
                  <a:pt x="1709927" y="457326"/>
                </a:lnTo>
                <a:lnTo>
                  <a:pt x="1707781" y="489975"/>
                </a:lnTo>
                <a:lnTo>
                  <a:pt x="1691042" y="553342"/>
                </a:lnTo>
                <a:lnTo>
                  <a:pt x="1658672" y="613617"/>
                </a:lnTo>
                <a:lnTo>
                  <a:pt x="1611830" y="670182"/>
                </a:lnTo>
                <a:lnTo>
                  <a:pt x="1583344" y="696878"/>
                </a:lnTo>
                <a:lnTo>
                  <a:pt x="1551673" y="722414"/>
                </a:lnTo>
                <a:lnTo>
                  <a:pt x="1516963" y="746712"/>
                </a:lnTo>
                <a:lnTo>
                  <a:pt x="1479358" y="769695"/>
                </a:lnTo>
                <a:lnTo>
                  <a:pt x="1439003" y="791284"/>
                </a:lnTo>
                <a:lnTo>
                  <a:pt x="1396042" y="811403"/>
                </a:lnTo>
                <a:lnTo>
                  <a:pt x="1350621" y="829974"/>
                </a:lnTo>
                <a:lnTo>
                  <a:pt x="1302883" y="846919"/>
                </a:lnTo>
                <a:lnTo>
                  <a:pt x="1252975" y="862161"/>
                </a:lnTo>
                <a:lnTo>
                  <a:pt x="1201039" y="875623"/>
                </a:lnTo>
                <a:lnTo>
                  <a:pt x="1147221" y="887226"/>
                </a:lnTo>
                <a:lnTo>
                  <a:pt x="1091666" y="896893"/>
                </a:lnTo>
                <a:lnTo>
                  <a:pt x="1034518" y="904547"/>
                </a:lnTo>
                <a:lnTo>
                  <a:pt x="975921" y="910110"/>
                </a:lnTo>
                <a:lnTo>
                  <a:pt x="916022" y="913505"/>
                </a:lnTo>
                <a:lnTo>
                  <a:pt x="854963" y="914653"/>
                </a:lnTo>
                <a:lnTo>
                  <a:pt x="793905" y="913505"/>
                </a:lnTo>
                <a:lnTo>
                  <a:pt x="734006" y="910110"/>
                </a:lnTo>
                <a:lnTo>
                  <a:pt x="675409" y="904547"/>
                </a:lnTo>
                <a:lnTo>
                  <a:pt x="618261" y="896893"/>
                </a:lnTo>
                <a:lnTo>
                  <a:pt x="562706" y="887226"/>
                </a:lnTo>
                <a:lnTo>
                  <a:pt x="508888" y="875623"/>
                </a:lnTo>
                <a:lnTo>
                  <a:pt x="456952" y="862161"/>
                </a:lnTo>
                <a:lnTo>
                  <a:pt x="407044" y="846919"/>
                </a:lnTo>
                <a:lnTo>
                  <a:pt x="359306" y="829974"/>
                </a:lnTo>
                <a:lnTo>
                  <a:pt x="313885" y="811403"/>
                </a:lnTo>
                <a:lnTo>
                  <a:pt x="270924" y="791284"/>
                </a:lnTo>
                <a:lnTo>
                  <a:pt x="230569" y="769695"/>
                </a:lnTo>
                <a:lnTo>
                  <a:pt x="192964" y="746712"/>
                </a:lnTo>
                <a:lnTo>
                  <a:pt x="158254" y="722414"/>
                </a:lnTo>
                <a:lnTo>
                  <a:pt x="126583" y="696878"/>
                </a:lnTo>
                <a:lnTo>
                  <a:pt x="98097" y="670182"/>
                </a:lnTo>
                <a:lnTo>
                  <a:pt x="51255" y="613617"/>
                </a:lnTo>
                <a:lnTo>
                  <a:pt x="18885" y="553342"/>
                </a:lnTo>
                <a:lnTo>
                  <a:pt x="2146" y="489975"/>
                </a:lnTo>
                <a:lnTo>
                  <a:pt x="0" y="457326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72759" y="3130994"/>
            <a:ext cx="8477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Features  of 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49140" y="2446654"/>
            <a:ext cx="2639060" cy="2242820"/>
          </a:xfrm>
          <a:custGeom>
            <a:avLst/>
            <a:gdLst/>
            <a:ahLst/>
            <a:cxnLst/>
            <a:rect l="l" t="t" r="r" b="b"/>
            <a:pathLst>
              <a:path w="2639059" h="2242820">
                <a:moveTo>
                  <a:pt x="1114171" y="945896"/>
                </a:moveTo>
                <a:lnTo>
                  <a:pt x="75336" y="743229"/>
                </a:lnTo>
                <a:lnTo>
                  <a:pt x="75806" y="740791"/>
                </a:lnTo>
                <a:lnTo>
                  <a:pt x="82042" y="708914"/>
                </a:lnTo>
                <a:lnTo>
                  <a:pt x="0" y="731647"/>
                </a:lnTo>
                <a:lnTo>
                  <a:pt x="67437" y="783717"/>
                </a:lnTo>
                <a:lnTo>
                  <a:pt x="74129" y="749439"/>
                </a:lnTo>
                <a:lnTo>
                  <a:pt x="1113028" y="952246"/>
                </a:lnTo>
                <a:lnTo>
                  <a:pt x="1114171" y="945896"/>
                </a:lnTo>
                <a:close/>
              </a:path>
              <a:path w="2639059" h="2242820">
                <a:moveTo>
                  <a:pt x="1237742" y="1219327"/>
                </a:moveTo>
                <a:lnTo>
                  <a:pt x="1234948" y="1213612"/>
                </a:lnTo>
                <a:lnTo>
                  <a:pt x="268084" y="1690839"/>
                </a:lnTo>
                <a:lnTo>
                  <a:pt x="252603" y="1659509"/>
                </a:lnTo>
                <a:lnTo>
                  <a:pt x="201168" y="1727454"/>
                </a:lnTo>
                <a:lnTo>
                  <a:pt x="286385" y="1727835"/>
                </a:lnTo>
                <a:lnTo>
                  <a:pt x="273697" y="1702181"/>
                </a:lnTo>
                <a:lnTo>
                  <a:pt x="270903" y="1696542"/>
                </a:lnTo>
                <a:lnTo>
                  <a:pt x="1237742" y="1219327"/>
                </a:lnTo>
                <a:close/>
              </a:path>
              <a:path w="2639059" h="2242820">
                <a:moveTo>
                  <a:pt x="1325372" y="640461"/>
                </a:moveTo>
                <a:lnTo>
                  <a:pt x="376885" y="38201"/>
                </a:lnTo>
                <a:lnTo>
                  <a:pt x="381203" y="31369"/>
                </a:lnTo>
                <a:lnTo>
                  <a:pt x="395605" y="8636"/>
                </a:lnTo>
                <a:lnTo>
                  <a:pt x="310896" y="0"/>
                </a:lnTo>
                <a:lnTo>
                  <a:pt x="354838" y="73025"/>
                </a:lnTo>
                <a:lnTo>
                  <a:pt x="373532" y="43497"/>
                </a:lnTo>
                <a:lnTo>
                  <a:pt x="1321943" y="645922"/>
                </a:lnTo>
                <a:lnTo>
                  <a:pt x="1325372" y="640461"/>
                </a:lnTo>
                <a:close/>
              </a:path>
              <a:path w="2639059" h="2242820">
                <a:moveTo>
                  <a:pt x="1559941" y="1419733"/>
                </a:moveTo>
                <a:lnTo>
                  <a:pt x="1554988" y="1415669"/>
                </a:lnTo>
                <a:lnTo>
                  <a:pt x="960412" y="2136800"/>
                </a:lnTo>
                <a:lnTo>
                  <a:pt x="933450" y="2114550"/>
                </a:lnTo>
                <a:lnTo>
                  <a:pt x="914400" y="2197608"/>
                </a:lnTo>
                <a:lnTo>
                  <a:pt x="992251" y="2163064"/>
                </a:lnTo>
                <a:lnTo>
                  <a:pt x="977163" y="2150618"/>
                </a:lnTo>
                <a:lnTo>
                  <a:pt x="965276" y="2140826"/>
                </a:lnTo>
                <a:lnTo>
                  <a:pt x="1559941" y="1419733"/>
                </a:lnTo>
                <a:close/>
              </a:path>
              <a:path w="2639059" h="2242820">
                <a:moveTo>
                  <a:pt x="2638679" y="2242439"/>
                </a:moveTo>
                <a:lnTo>
                  <a:pt x="2628938" y="2194306"/>
                </a:lnTo>
                <a:lnTo>
                  <a:pt x="2621788" y="2158873"/>
                </a:lnTo>
                <a:lnTo>
                  <a:pt x="2594216" y="2180437"/>
                </a:lnTo>
                <a:lnTo>
                  <a:pt x="1995932" y="1415669"/>
                </a:lnTo>
                <a:lnTo>
                  <a:pt x="1990852" y="1419606"/>
                </a:lnTo>
                <a:lnTo>
                  <a:pt x="2589225" y="2184349"/>
                </a:lnTo>
                <a:lnTo>
                  <a:pt x="2561717" y="2205863"/>
                </a:lnTo>
                <a:lnTo>
                  <a:pt x="2638679" y="224243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21532" y="2931350"/>
            <a:ext cx="14014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Easy to Extend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0800" y="2176462"/>
            <a:ext cx="223913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Procedural</a:t>
            </a:r>
            <a:r>
              <a:rPr lang="en-US" b="1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Language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8079" y="3930205"/>
            <a:ext cx="10147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Portability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9400" y="4614735"/>
            <a:ext cx="31249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Libraries with rich functions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57645" y="2025903"/>
            <a:ext cx="1870075" cy="2205990"/>
          </a:xfrm>
          <a:custGeom>
            <a:avLst/>
            <a:gdLst/>
            <a:ahLst/>
            <a:cxnLst/>
            <a:rect l="l" t="t" r="r" b="b"/>
            <a:pathLst>
              <a:path w="1870075" h="2205990">
                <a:moveTo>
                  <a:pt x="149987" y="80391"/>
                </a:moveTo>
                <a:lnTo>
                  <a:pt x="143776" y="62611"/>
                </a:lnTo>
                <a:lnTo>
                  <a:pt x="121920" y="0"/>
                </a:lnTo>
                <a:lnTo>
                  <a:pt x="74422" y="70739"/>
                </a:lnTo>
                <a:lnTo>
                  <a:pt x="108991" y="75158"/>
                </a:lnTo>
                <a:lnTo>
                  <a:pt x="0" y="922909"/>
                </a:lnTo>
                <a:lnTo>
                  <a:pt x="6350" y="923798"/>
                </a:lnTo>
                <a:lnTo>
                  <a:pt x="115341" y="75971"/>
                </a:lnTo>
                <a:lnTo>
                  <a:pt x="149987" y="80391"/>
                </a:lnTo>
                <a:close/>
              </a:path>
              <a:path w="1870075" h="2205990">
                <a:moveTo>
                  <a:pt x="1418209" y="2205990"/>
                </a:moveTo>
                <a:lnTo>
                  <a:pt x="1399032" y="2179193"/>
                </a:lnTo>
                <a:lnTo>
                  <a:pt x="1368679" y="2136775"/>
                </a:lnTo>
                <a:lnTo>
                  <a:pt x="1352359" y="2167547"/>
                </a:lnTo>
                <a:lnTo>
                  <a:pt x="516763" y="1725803"/>
                </a:lnTo>
                <a:lnTo>
                  <a:pt x="513715" y="1731391"/>
                </a:lnTo>
                <a:lnTo>
                  <a:pt x="1349324" y="2173262"/>
                </a:lnTo>
                <a:lnTo>
                  <a:pt x="1332992" y="2204085"/>
                </a:lnTo>
                <a:lnTo>
                  <a:pt x="1418209" y="2205990"/>
                </a:lnTo>
                <a:close/>
              </a:path>
              <a:path w="1870075" h="2205990">
                <a:moveTo>
                  <a:pt x="1589913" y="576199"/>
                </a:moveTo>
                <a:lnTo>
                  <a:pt x="1505458" y="587756"/>
                </a:lnTo>
                <a:lnTo>
                  <a:pt x="1525219" y="616623"/>
                </a:lnTo>
                <a:lnTo>
                  <a:pt x="696341" y="1183132"/>
                </a:lnTo>
                <a:lnTo>
                  <a:pt x="699897" y="1188466"/>
                </a:lnTo>
                <a:lnTo>
                  <a:pt x="1528787" y="621830"/>
                </a:lnTo>
                <a:lnTo>
                  <a:pt x="1548511" y="650621"/>
                </a:lnTo>
                <a:lnTo>
                  <a:pt x="1571396" y="609473"/>
                </a:lnTo>
                <a:lnTo>
                  <a:pt x="1589913" y="576199"/>
                </a:lnTo>
                <a:close/>
              </a:path>
              <a:path w="1870075" h="2205990">
                <a:moveTo>
                  <a:pt x="1868004" y="1522857"/>
                </a:moveTo>
                <a:lnTo>
                  <a:pt x="1806194" y="1522857"/>
                </a:lnTo>
                <a:lnTo>
                  <a:pt x="1793405" y="1522857"/>
                </a:lnTo>
                <a:lnTo>
                  <a:pt x="1792097" y="1557274"/>
                </a:lnTo>
                <a:lnTo>
                  <a:pt x="1868004" y="1522857"/>
                </a:lnTo>
                <a:close/>
              </a:path>
              <a:path w="1870075" h="2205990">
                <a:moveTo>
                  <a:pt x="1869694" y="1522095"/>
                </a:moveTo>
                <a:lnTo>
                  <a:pt x="1795018" y="1481074"/>
                </a:lnTo>
                <a:lnTo>
                  <a:pt x="1793671" y="1516037"/>
                </a:lnTo>
                <a:lnTo>
                  <a:pt x="798830" y="1478534"/>
                </a:lnTo>
                <a:lnTo>
                  <a:pt x="798576" y="1484884"/>
                </a:lnTo>
                <a:lnTo>
                  <a:pt x="1793430" y="1522387"/>
                </a:lnTo>
                <a:lnTo>
                  <a:pt x="1806206" y="1522387"/>
                </a:lnTo>
                <a:lnTo>
                  <a:pt x="1869071" y="1522387"/>
                </a:lnTo>
                <a:lnTo>
                  <a:pt x="1869694" y="152209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22340" y="1660334"/>
            <a:ext cx="19786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Fast and</a:t>
            </a:r>
            <a:r>
              <a:rPr lang="en-US" sz="1800" b="1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Efficient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17154" y="2299461"/>
            <a:ext cx="107569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dirty="0">
                <a:latin typeface="Carlito"/>
                <a:cs typeface="Carlito"/>
              </a:rPr>
              <a:t>Modularity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3824" y="4118165"/>
            <a:ext cx="4270375" cy="985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0" marR="5080" indent="78676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General</a:t>
            </a:r>
            <a:r>
              <a:rPr lang="en-US" sz="1800" b="1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Purpose  Language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ts val="1750"/>
              </a:lnSpc>
            </a:pPr>
            <a:endParaRPr lang="en-US" sz="1800" b="1" dirty="0">
              <a:latin typeface="Carlito"/>
              <a:cs typeface="Carlito"/>
            </a:endParaRPr>
          </a:p>
          <a:p>
            <a:pPr marL="12700">
              <a:lnSpc>
                <a:spcPts val="1750"/>
              </a:lnSpc>
            </a:pPr>
            <a:endParaRPr lang="en-US" b="1" dirty="0">
              <a:latin typeface="Carlito"/>
              <a:cs typeface="Carlito"/>
            </a:endParaRPr>
          </a:p>
          <a:p>
            <a:pPr marL="12700">
              <a:lnSpc>
                <a:spcPts val="1750"/>
              </a:lnSpc>
            </a:pPr>
            <a:r>
              <a:rPr sz="1800" b="1" dirty="0">
                <a:latin typeface="Carlito"/>
                <a:cs typeface="Carlito"/>
              </a:rPr>
              <a:t>Rich set of built-in Operators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21192" y="3354451"/>
            <a:ext cx="151003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dirty="0">
                <a:latin typeface="Carlito"/>
                <a:cs typeface="Carlito"/>
              </a:rPr>
              <a:t>Statically Typed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3273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18602"/>
            <a:ext cx="9064740" cy="3471462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69"/>
              </a:spcBef>
              <a:buFont typeface="Arial" panose="020B0604020202020204" pitchFamily="34" charset="0"/>
              <a:buChar char="•"/>
              <a:tabLst>
                <a:tab pos="332740" algn="l"/>
                <a:tab pos="33337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 (); //used to print to console(screen)</a:t>
            </a:r>
          </a:p>
          <a:p>
            <a:pPr marL="354965" indent="-342900">
              <a:lnSpc>
                <a:spcPct val="100000"/>
              </a:lnSpc>
              <a:spcBef>
                <a:spcPts val="885"/>
              </a:spcBef>
              <a:buFont typeface="Arial" panose="020B0604020202020204" pitchFamily="34" charset="0"/>
              <a:buChar char="•"/>
              <a:tabLst>
                <a:tab pos="332740" algn="l"/>
                <a:tab pos="33337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scanf (); //used to take an input from console(user).</a:t>
            </a:r>
          </a:p>
          <a:p>
            <a:pPr marL="720725" lvl="1" indent="-342900">
              <a:lnSpc>
                <a:spcPct val="100000"/>
              </a:lnSpc>
              <a:spcBef>
                <a:spcPts val="370"/>
              </a:spcBef>
              <a:buFont typeface="Wingdings" panose="05000000000000000000" pitchFamily="2" charset="2"/>
              <a:buChar char="Ø"/>
              <a:tabLst>
                <a:tab pos="653415" algn="l"/>
                <a:tab pos="284924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printf(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%c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scanf(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&amp;a);</a:t>
            </a:r>
          </a:p>
          <a:p>
            <a:pPr marL="720725" lvl="1" indent="-342900">
              <a:lnSpc>
                <a:spcPct val="100000"/>
              </a:lnSpc>
              <a:spcBef>
                <a:spcPts val="380"/>
              </a:spcBef>
              <a:buFont typeface="Wingdings" panose="05000000000000000000" pitchFamily="2" charset="2"/>
              <a:buChar char="Ø"/>
              <a:tabLst>
                <a:tab pos="65341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format specifiers</a:t>
            </a:r>
          </a:p>
          <a:p>
            <a:pPr marL="2025650">
              <a:spcBef>
                <a:spcPts val="375"/>
              </a:spcBef>
              <a:tabLst>
                <a:tab pos="24828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%c	The character format specifier.</a:t>
            </a:r>
          </a:p>
          <a:p>
            <a:pPr marL="2071370">
              <a:tabLst>
                <a:tab pos="255651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	The integer format specifier.</a:t>
            </a:r>
          </a:p>
          <a:p>
            <a:pPr marL="2071370">
              <a:tabLst>
                <a:tab pos="249237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%i	The integer format specifier (same as %d).</a:t>
            </a:r>
          </a:p>
          <a:p>
            <a:pPr marL="2071370">
              <a:tabLst>
                <a:tab pos="251079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%f	The floating-point format specifier.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1370">
              <a:tabLst>
                <a:tab pos="252857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%s	The string format specifier.</a:t>
            </a:r>
          </a:p>
          <a:p>
            <a:pPr marL="2071370">
              <a:tabLst>
                <a:tab pos="2592705" algn="l"/>
              </a:tabLst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Outputs a percent sign.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3730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/ Output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917460" y="1778952"/>
            <a:ext cx="7997940" cy="374589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in scanf.</a:t>
            </a:r>
          </a:p>
          <a:p>
            <a:pPr marL="698500" lvl="1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access the address of the variable used.</a:t>
            </a: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  <a:tab pos="6991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2071370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2071370" algn="l"/>
                <a:tab pos="207200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scanf(%d,&amp;a);</a:t>
            </a:r>
          </a:p>
          <a:p>
            <a:pPr marL="2071370" lvl="2" indent="-229870">
              <a:lnSpc>
                <a:spcPct val="100000"/>
              </a:lnSpc>
              <a:spcBef>
                <a:spcPts val="295"/>
              </a:spcBef>
              <a:buChar char="•"/>
              <a:tabLst>
                <a:tab pos="2071370" algn="l"/>
                <a:tab pos="207200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reading into the address of a.</a:t>
            </a:r>
          </a:p>
          <a:p>
            <a:pPr marL="67310">
              <a:lnSpc>
                <a:spcPct val="100000"/>
              </a:lnSpc>
              <a:spcBef>
                <a:spcPts val="79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Hierarchy.</a:t>
            </a:r>
          </a:p>
          <a:p>
            <a:pPr marL="698500" lvl="1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1156335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1156335" algn="l"/>
                <a:tab pos="115697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value can be assigned to float not vice-versa.</a:t>
            </a:r>
          </a:p>
          <a:p>
            <a:pPr marL="1156335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1156335" algn="l"/>
                <a:tab pos="115697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casting (Converting one datatype into another)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5281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sum of 3 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1002476" y="1871749"/>
            <a:ext cx="6690991" cy="3716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76931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sum of 3 numbers (Contd.)</a:t>
            </a:r>
          </a:p>
        </p:txBody>
      </p:sp>
      <p:sp>
        <p:nvSpPr>
          <p:cNvPr id="3" name="object 3"/>
          <p:cNvSpPr/>
          <p:nvPr/>
        </p:nvSpPr>
        <p:spPr>
          <a:xfrm>
            <a:off x="939879" y="1975650"/>
            <a:ext cx="7083289" cy="3759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76931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sum of 3 numbers (Contd.)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4088E74D-4E88-448B-B74C-897CABFB1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80" y="1914499"/>
            <a:ext cx="10058400" cy="345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82265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C Language 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524000"/>
            <a:ext cx="10512540" cy="4322336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9900" marR="648335" indent="-457834">
              <a:lnSpc>
                <a:spcPts val="3030"/>
              </a:lnSpc>
              <a:spcBef>
                <a:spcPts val="484"/>
              </a:spcBef>
              <a:buFont typeface="Arial"/>
              <a:buChar char="•"/>
              <a:tabLst>
                <a:tab pos="469900" algn="l"/>
                <a:tab pos="470534" algn="l"/>
                <a:tab pos="3800475" algn="l"/>
              </a:tabLst>
            </a:pPr>
            <a:r>
              <a:rPr sz="2600" b="1" spc="-5" dirty="0">
                <a:cs typeface="Carlito"/>
              </a:rPr>
              <a:t>Procedural</a:t>
            </a:r>
            <a:r>
              <a:rPr sz="2600" b="1" spc="-100" dirty="0">
                <a:cs typeface="Carlito"/>
              </a:rPr>
              <a:t> </a:t>
            </a:r>
            <a:r>
              <a:rPr sz="2600" b="1" spc="-10" dirty="0">
                <a:cs typeface="Carlito"/>
              </a:rPr>
              <a:t>Language:</a:t>
            </a:r>
            <a:r>
              <a:rPr lang="en-US" sz="2600" b="1" spc="-10" dirty="0">
                <a:cs typeface="Carlito"/>
              </a:rPr>
              <a:t> </a:t>
            </a:r>
            <a:r>
              <a:rPr sz="2600" spc="-10" dirty="0">
                <a:cs typeface="Carlito"/>
              </a:rPr>
              <a:t>Step-by-Step </a:t>
            </a:r>
            <a:r>
              <a:rPr sz="2600" spc="-25" dirty="0">
                <a:cs typeface="Carlito"/>
              </a:rPr>
              <a:t>predefined </a:t>
            </a:r>
            <a:r>
              <a:rPr sz="2600" spc="-10" dirty="0">
                <a:cs typeface="Carlito"/>
              </a:rPr>
              <a:t>instructions </a:t>
            </a:r>
            <a:r>
              <a:rPr sz="2600" spc="-5" dirty="0">
                <a:cs typeface="Carlito"/>
              </a:rPr>
              <a:t>are  </a:t>
            </a:r>
            <a:r>
              <a:rPr sz="2600" dirty="0">
                <a:cs typeface="Carlito"/>
              </a:rPr>
              <a:t>carried</a:t>
            </a:r>
            <a:r>
              <a:rPr sz="2600" spc="-100" dirty="0">
                <a:cs typeface="Carlito"/>
              </a:rPr>
              <a:t> </a:t>
            </a:r>
            <a:r>
              <a:rPr sz="2600" dirty="0">
                <a:cs typeface="Carlito"/>
              </a:rPr>
              <a:t>out.</a:t>
            </a:r>
          </a:p>
          <a:p>
            <a:pPr marL="469900" indent="-457834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600" b="1" spc="-15" dirty="0">
                <a:cs typeface="Carlito"/>
              </a:rPr>
              <a:t>Fast </a:t>
            </a:r>
            <a:r>
              <a:rPr sz="2600" b="1" spc="-5" dirty="0">
                <a:cs typeface="Carlito"/>
              </a:rPr>
              <a:t>and </a:t>
            </a:r>
            <a:r>
              <a:rPr sz="2600" b="1" dirty="0">
                <a:cs typeface="Carlito"/>
              </a:rPr>
              <a:t>Efficient</a:t>
            </a:r>
            <a:r>
              <a:rPr sz="2600" dirty="0">
                <a:cs typeface="Carlito"/>
              </a:rPr>
              <a:t>: </a:t>
            </a:r>
            <a:r>
              <a:rPr sz="2600" spc="-25" dirty="0">
                <a:cs typeface="Carlito"/>
              </a:rPr>
              <a:t>FAST </a:t>
            </a:r>
            <a:r>
              <a:rPr sz="2600" spc="-20" dirty="0">
                <a:cs typeface="Carlito"/>
              </a:rPr>
              <a:t>because </a:t>
            </a:r>
            <a:r>
              <a:rPr sz="2600" dirty="0">
                <a:cs typeface="Carlito"/>
              </a:rPr>
              <a:t>its statically </a:t>
            </a:r>
            <a:r>
              <a:rPr sz="2600" spc="-10" dirty="0">
                <a:cs typeface="Carlito"/>
              </a:rPr>
              <a:t>typed</a:t>
            </a:r>
            <a:r>
              <a:rPr sz="2600" spc="-225" dirty="0">
                <a:cs typeface="Carlito"/>
              </a:rPr>
              <a:t> </a:t>
            </a:r>
            <a:r>
              <a:rPr sz="2600" spc="-10" dirty="0">
                <a:cs typeface="Carlito"/>
              </a:rPr>
              <a:t>language.</a:t>
            </a:r>
            <a:r>
              <a:rPr lang="en-US" sz="2600" spc="-10" dirty="0">
                <a:cs typeface="Carlito"/>
              </a:rPr>
              <a:t> </a:t>
            </a:r>
            <a:r>
              <a:rPr sz="2600" dirty="0">
                <a:cs typeface="Carlito"/>
              </a:rPr>
              <a:t>EFFICIENT </a:t>
            </a:r>
            <a:r>
              <a:rPr sz="2600" spc="-20" dirty="0">
                <a:cs typeface="Carlito"/>
              </a:rPr>
              <a:t>because </a:t>
            </a:r>
            <a:r>
              <a:rPr sz="2600" spc="15" dirty="0">
                <a:cs typeface="Carlito"/>
              </a:rPr>
              <a:t>of </a:t>
            </a:r>
            <a:r>
              <a:rPr sz="2600" dirty="0">
                <a:cs typeface="Carlito"/>
              </a:rPr>
              <a:t>its </a:t>
            </a:r>
            <a:r>
              <a:rPr sz="2600" spc="-10" dirty="0">
                <a:cs typeface="Carlito"/>
              </a:rPr>
              <a:t>runtime</a:t>
            </a:r>
            <a:r>
              <a:rPr sz="2600" spc="-45" dirty="0">
                <a:cs typeface="Carlito"/>
              </a:rPr>
              <a:t> </a:t>
            </a:r>
            <a:r>
              <a:rPr sz="2600" spc="-15" dirty="0">
                <a:cs typeface="Carlito"/>
              </a:rPr>
              <a:t>performance.</a:t>
            </a:r>
            <a:endParaRPr sz="2600" dirty="0"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600" b="1" spc="5" dirty="0">
                <a:cs typeface="Carlito"/>
              </a:rPr>
              <a:t>Modularity</a:t>
            </a:r>
            <a:r>
              <a:rPr sz="2600" spc="5" dirty="0">
                <a:cs typeface="Carlito"/>
              </a:rPr>
              <a:t>: </a:t>
            </a:r>
            <a:r>
              <a:rPr sz="2600" dirty="0">
                <a:cs typeface="Carlito"/>
              </a:rPr>
              <a:t>Storing </a:t>
            </a:r>
            <a:r>
              <a:rPr sz="2600" spc="-10" dirty="0">
                <a:cs typeface="Carlito"/>
              </a:rPr>
              <a:t>the code </a:t>
            </a:r>
            <a:r>
              <a:rPr sz="2600" dirty="0">
                <a:cs typeface="Carlito"/>
              </a:rPr>
              <a:t>in form </a:t>
            </a:r>
            <a:r>
              <a:rPr sz="2600" spc="15" dirty="0">
                <a:cs typeface="Carlito"/>
              </a:rPr>
              <a:t>of </a:t>
            </a:r>
            <a:r>
              <a:rPr sz="2600" spc="-5" dirty="0">
                <a:cs typeface="Carlito"/>
              </a:rPr>
              <a:t>libraries </a:t>
            </a:r>
            <a:r>
              <a:rPr sz="2600" spc="-10" dirty="0">
                <a:cs typeface="Carlito"/>
              </a:rPr>
              <a:t>for further</a:t>
            </a:r>
            <a:r>
              <a:rPr sz="2600" spc="-360" dirty="0">
                <a:cs typeface="Carlito"/>
              </a:rPr>
              <a:t> </a:t>
            </a:r>
            <a:r>
              <a:rPr sz="2600" spc="-15" dirty="0">
                <a:cs typeface="Carlito"/>
              </a:rPr>
              <a:t>usage.</a:t>
            </a:r>
            <a:endParaRPr sz="2600" dirty="0">
              <a:cs typeface="Carlito"/>
            </a:endParaRPr>
          </a:p>
          <a:p>
            <a:pPr marL="469900" marR="5080" indent="-457834">
              <a:lnSpc>
                <a:spcPts val="3030"/>
              </a:lnSpc>
              <a:spcBef>
                <a:spcPts val="105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600" b="1" spc="5" dirty="0">
                <a:cs typeface="Carlito"/>
              </a:rPr>
              <a:t>Statically </a:t>
            </a:r>
            <a:r>
              <a:rPr sz="2600" b="1" spc="-10" dirty="0">
                <a:cs typeface="Carlito"/>
              </a:rPr>
              <a:t>Typed</a:t>
            </a:r>
            <a:r>
              <a:rPr sz="2600" spc="-10" dirty="0">
                <a:cs typeface="Carlito"/>
              </a:rPr>
              <a:t>: </a:t>
            </a:r>
            <a:r>
              <a:rPr sz="2600" spc="-40" dirty="0">
                <a:cs typeface="Carlito"/>
              </a:rPr>
              <a:t>Type </a:t>
            </a:r>
            <a:r>
              <a:rPr sz="2600" spc="15" dirty="0">
                <a:cs typeface="Carlito"/>
              </a:rPr>
              <a:t>of </a:t>
            </a:r>
            <a:r>
              <a:rPr sz="2600" dirty="0">
                <a:cs typeface="Carlito"/>
              </a:rPr>
              <a:t>variable is </a:t>
            </a:r>
            <a:r>
              <a:rPr sz="2600" spc="-30" dirty="0">
                <a:cs typeface="Carlito"/>
              </a:rPr>
              <a:t>checked </a:t>
            </a:r>
            <a:r>
              <a:rPr sz="2600" spc="10" dirty="0">
                <a:cs typeface="Carlito"/>
              </a:rPr>
              <a:t>at </a:t>
            </a:r>
            <a:r>
              <a:rPr sz="2600" spc="-5" dirty="0">
                <a:cs typeface="Carlito"/>
              </a:rPr>
              <a:t>compile </a:t>
            </a:r>
            <a:r>
              <a:rPr sz="2600" dirty="0">
                <a:cs typeface="Carlito"/>
              </a:rPr>
              <a:t>time </a:t>
            </a:r>
            <a:r>
              <a:rPr sz="2600" spc="-25" dirty="0">
                <a:cs typeface="Carlito"/>
              </a:rPr>
              <a:t>but </a:t>
            </a:r>
            <a:r>
              <a:rPr sz="2600" dirty="0">
                <a:cs typeface="Carlito"/>
              </a:rPr>
              <a:t>not  </a:t>
            </a:r>
            <a:r>
              <a:rPr sz="2600" spc="-5" dirty="0">
                <a:cs typeface="Carlito"/>
              </a:rPr>
              <a:t>run </a:t>
            </a:r>
            <a:r>
              <a:rPr sz="2600" spc="-10" dirty="0">
                <a:cs typeface="Carlito"/>
              </a:rPr>
              <a:t>time. (</a:t>
            </a:r>
            <a:r>
              <a:rPr lang="en-US" sz="2600" spc="-10" dirty="0">
                <a:cs typeface="Carlito"/>
              </a:rPr>
              <a:t>The p</a:t>
            </a:r>
            <a:r>
              <a:rPr sz="2600" spc="-10" dirty="0">
                <a:cs typeface="Carlito"/>
              </a:rPr>
              <a:t>rogrammer should </a:t>
            </a:r>
            <a:r>
              <a:rPr sz="2600" spc="-5" dirty="0">
                <a:cs typeface="Carlito"/>
              </a:rPr>
              <a:t>type </a:t>
            </a:r>
            <a:r>
              <a:rPr sz="2600" spc="5" dirty="0">
                <a:cs typeface="Carlito"/>
              </a:rPr>
              <a:t>a </a:t>
            </a:r>
            <a:r>
              <a:rPr lang="en-US" sz="2600" spc="-15" dirty="0">
                <a:cs typeface="Carlito"/>
              </a:rPr>
              <a:t>v</a:t>
            </a:r>
            <a:r>
              <a:rPr sz="2600" spc="-15" dirty="0">
                <a:cs typeface="Carlito"/>
              </a:rPr>
              <a:t>ariable </a:t>
            </a:r>
            <a:r>
              <a:rPr sz="2600" dirty="0">
                <a:cs typeface="Carlito"/>
              </a:rPr>
              <a:t>in </a:t>
            </a:r>
            <a:r>
              <a:rPr sz="2600" spc="-10" dirty="0">
                <a:cs typeface="Carlito"/>
              </a:rPr>
              <a:t>each</a:t>
            </a:r>
            <a:r>
              <a:rPr lang="en-US" sz="2600" spc="-80" dirty="0">
                <a:cs typeface="Carlito"/>
              </a:rPr>
              <a:t> </a:t>
            </a:r>
            <a:r>
              <a:rPr sz="2600" spc="-10" dirty="0">
                <a:cs typeface="Carlito"/>
              </a:rPr>
              <a:t>program).</a:t>
            </a:r>
            <a:endParaRPr sz="2600" dirty="0">
              <a:cs typeface="Carlito"/>
            </a:endParaRPr>
          </a:p>
          <a:p>
            <a:pPr marL="469900" marR="330835" indent="-469900">
              <a:spcBef>
                <a:spcPts val="2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600" b="1" spc="-5" dirty="0">
                <a:cs typeface="Carlito"/>
              </a:rPr>
              <a:t>General </a:t>
            </a:r>
            <a:r>
              <a:rPr sz="2600" b="1" spc="10" dirty="0">
                <a:cs typeface="Carlito"/>
              </a:rPr>
              <a:t>Purpose </a:t>
            </a:r>
            <a:r>
              <a:rPr sz="2600" b="1" spc="-10" dirty="0">
                <a:cs typeface="Carlito"/>
              </a:rPr>
              <a:t>Language</a:t>
            </a:r>
            <a:r>
              <a:rPr sz="2600" spc="-10" dirty="0">
                <a:cs typeface="Carlito"/>
              </a:rPr>
              <a:t>: </a:t>
            </a:r>
            <a:r>
              <a:rPr sz="2600" spc="-5" dirty="0">
                <a:cs typeface="Carlito"/>
              </a:rPr>
              <a:t>Which </a:t>
            </a:r>
            <a:r>
              <a:rPr sz="2600" dirty="0">
                <a:cs typeface="Carlito"/>
              </a:rPr>
              <a:t>is </a:t>
            </a:r>
            <a:r>
              <a:rPr sz="2600" spc="-15" dirty="0">
                <a:cs typeface="Carlito"/>
              </a:rPr>
              <a:t>used </a:t>
            </a:r>
            <a:r>
              <a:rPr sz="2600" dirty="0">
                <a:cs typeface="Carlito"/>
              </a:rPr>
              <a:t>in various </a:t>
            </a:r>
            <a:r>
              <a:rPr sz="2600" spc="-5" dirty="0">
                <a:cs typeface="Carlito"/>
              </a:rPr>
              <a:t>applications.  </a:t>
            </a:r>
            <a:r>
              <a:rPr sz="2600" dirty="0">
                <a:cs typeface="Carlito"/>
              </a:rPr>
              <a:t>(Ex: </a:t>
            </a:r>
            <a:r>
              <a:rPr sz="2600" spc="5" dirty="0">
                <a:cs typeface="Carlito"/>
              </a:rPr>
              <a:t>OS: </a:t>
            </a:r>
            <a:r>
              <a:rPr sz="2600" spc="-5" dirty="0">
                <a:cs typeface="Carlito"/>
              </a:rPr>
              <a:t>Windows,</a:t>
            </a:r>
            <a:r>
              <a:rPr lang="en-US" sz="2600" spc="-5" dirty="0">
                <a:cs typeface="Carlito"/>
              </a:rPr>
              <a:t> </a:t>
            </a:r>
            <a:r>
              <a:rPr sz="2600" spc="-20" dirty="0">
                <a:cs typeface="Carlito"/>
              </a:rPr>
              <a:t>Linu</a:t>
            </a:r>
            <a:r>
              <a:rPr lang="en-US" sz="2600" spc="-20" dirty="0">
                <a:cs typeface="Carlito"/>
              </a:rPr>
              <a:t>x</a:t>
            </a:r>
            <a:r>
              <a:rPr sz="2600" spc="-20" dirty="0">
                <a:cs typeface="Carlito"/>
              </a:rPr>
              <a:t>, </a:t>
            </a:r>
            <a:r>
              <a:rPr sz="2600" spc="5" dirty="0">
                <a:cs typeface="Carlito"/>
              </a:rPr>
              <a:t>iOS,</a:t>
            </a:r>
            <a:r>
              <a:rPr sz="2600" spc="-20" dirty="0">
                <a:cs typeface="Carlito"/>
              </a:rPr>
              <a:t> </a:t>
            </a:r>
            <a:r>
              <a:rPr sz="2600" spc="-5" dirty="0">
                <a:cs typeface="Carlito"/>
              </a:rPr>
              <a:t>Android</a:t>
            </a:r>
            <a:r>
              <a:rPr lang="en-US" sz="2600" spc="-5" dirty="0">
                <a:cs typeface="Carlito"/>
              </a:rPr>
              <a:t>. </a:t>
            </a:r>
            <a:r>
              <a:rPr sz="2600" spc="-5" dirty="0">
                <a:cs typeface="Carlito"/>
              </a:rPr>
              <a:t>Databases: </a:t>
            </a:r>
            <a:r>
              <a:rPr sz="2600" spc="-20" dirty="0">
                <a:cs typeface="Carlito"/>
              </a:rPr>
              <a:t>PostgreSQL, </a:t>
            </a:r>
            <a:r>
              <a:rPr sz="2600" spc="-10" dirty="0">
                <a:cs typeface="Carlito"/>
              </a:rPr>
              <a:t>Oracle, </a:t>
            </a:r>
            <a:r>
              <a:rPr sz="2600" dirty="0">
                <a:cs typeface="Carlito"/>
              </a:rPr>
              <a:t>MySQL</a:t>
            </a:r>
            <a:r>
              <a:rPr sz="2600" spc="-30" dirty="0">
                <a:cs typeface="Carlito"/>
              </a:rPr>
              <a:t> </a:t>
            </a:r>
            <a:r>
              <a:rPr sz="2600" spc="-20" dirty="0">
                <a:cs typeface="Carlito"/>
              </a:rPr>
              <a:t>etc.</a:t>
            </a:r>
            <a:endParaRPr sz="2600" dirty="0"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79979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C Language 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97430"/>
            <a:ext cx="10340975" cy="389657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9900" marR="89535" indent="-457834">
              <a:lnSpc>
                <a:spcPts val="3030"/>
              </a:lnSpc>
              <a:spcBef>
                <a:spcPts val="484"/>
              </a:spcBef>
              <a:buFont typeface="Arial"/>
              <a:buChar char="•"/>
              <a:tabLst>
                <a:tab pos="469900" algn="l"/>
                <a:tab pos="470534" algn="l"/>
                <a:tab pos="2364105" algn="l"/>
              </a:tabLst>
            </a:pPr>
            <a:r>
              <a:rPr sz="2600" b="1" spc="5" dirty="0">
                <a:cs typeface="Carlito"/>
              </a:rPr>
              <a:t>Rich </a:t>
            </a:r>
            <a:r>
              <a:rPr sz="2600" b="1" spc="20" dirty="0">
                <a:cs typeface="Carlito"/>
              </a:rPr>
              <a:t>set </a:t>
            </a:r>
            <a:r>
              <a:rPr sz="2600" b="1" spc="5" dirty="0">
                <a:cs typeface="Carlito"/>
              </a:rPr>
              <a:t>of </a:t>
            </a:r>
            <a:r>
              <a:rPr sz="2600" b="1" spc="20" dirty="0">
                <a:cs typeface="Carlito"/>
              </a:rPr>
              <a:t>built-in</a:t>
            </a:r>
            <a:r>
              <a:rPr sz="2600" b="1" spc="-490" dirty="0">
                <a:cs typeface="Carlito"/>
              </a:rPr>
              <a:t> </a:t>
            </a:r>
            <a:r>
              <a:rPr sz="2600" b="1" dirty="0">
                <a:cs typeface="Carlito"/>
              </a:rPr>
              <a:t>Operators: </a:t>
            </a:r>
            <a:r>
              <a:rPr sz="2600" spc="-10" dirty="0">
                <a:cs typeface="Carlito"/>
              </a:rPr>
              <a:t>Used </a:t>
            </a:r>
            <a:r>
              <a:rPr sz="2600" dirty="0">
                <a:cs typeface="Carlito"/>
              </a:rPr>
              <a:t>in </a:t>
            </a:r>
            <a:r>
              <a:rPr sz="2600" spc="5" dirty="0">
                <a:cs typeface="Carlito"/>
              </a:rPr>
              <a:t>writing </a:t>
            </a:r>
            <a:r>
              <a:rPr sz="2600" spc="-20" dirty="0">
                <a:cs typeface="Carlito"/>
              </a:rPr>
              <a:t>complex </a:t>
            </a:r>
            <a:r>
              <a:rPr sz="2600" spc="15" dirty="0">
                <a:cs typeface="Carlito"/>
              </a:rPr>
              <a:t>or </a:t>
            </a:r>
            <a:r>
              <a:rPr sz="2600" spc="-5" dirty="0">
                <a:cs typeface="Carlito"/>
              </a:rPr>
              <a:t>simplified  </a:t>
            </a:r>
            <a:r>
              <a:rPr sz="2600" spc="5" dirty="0">
                <a:cs typeface="Carlito"/>
              </a:rPr>
              <a:t>C</a:t>
            </a:r>
            <a:r>
              <a:rPr sz="2600" spc="25" dirty="0">
                <a:cs typeface="Carlito"/>
              </a:rPr>
              <a:t> </a:t>
            </a:r>
            <a:r>
              <a:rPr sz="2600" spc="-15" dirty="0">
                <a:cs typeface="Carlito"/>
              </a:rPr>
              <a:t>programs.</a:t>
            </a:r>
            <a:r>
              <a:rPr lang="en-US" sz="2600" spc="-15" dirty="0">
                <a:cs typeface="Carlito"/>
              </a:rPr>
              <a:t> </a:t>
            </a:r>
            <a:r>
              <a:rPr sz="2600" spc="-5" dirty="0">
                <a:cs typeface="Carlito"/>
              </a:rPr>
              <a:t>(Unary/Binary/Ternary).</a:t>
            </a:r>
            <a:endParaRPr sz="2600" dirty="0">
              <a:cs typeface="Carlito"/>
            </a:endParaRPr>
          </a:p>
          <a:p>
            <a:pPr marL="469900" marR="535940" indent="-457834">
              <a:lnSpc>
                <a:spcPts val="3030"/>
              </a:lnSpc>
              <a:spcBef>
                <a:spcPts val="101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600" b="1" spc="-5" dirty="0">
                <a:cs typeface="Carlito"/>
              </a:rPr>
              <a:t>Libraries </a:t>
            </a:r>
            <a:r>
              <a:rPr sz="2600" b="1" spc="10" dirty="0">
                <a:cs typeface="Carlito"/>
              </a:rPr>
              <a:t>with </a:t>
            </a:r>
            <a:r>
              <a:rPr sz="2600" b="1" spc="5" dirty="0">
                <a:cs typeface="Carlito"/>
              </a:rPr>
              <a:t>Rich </a:t>
            </a:r>
            <a:r>
              <a:rPr sz="2600" b="1" spc="15" dirty="0">
                <a:cs typeface="Carlito"/>
              </a:rPr>
              <a:t>Functions</a:t>
            </a:r>
            <a:r>
              <a:rPr sz="2600" spc="15" dirty="0">
                <a:cs typeface="Carlito"/>
              </a:rPr>
              <a:t>: </a:t>
            </a:r>
            <a:r>
              <a:rPr sz="2600" spc="-20" dirty="0">
                <a:cs typeface="Carlito"/>
              </a:rPr>
              <a:t>Robust </a:t>
            </a:r>
            <a:r>
              <a:rPr sz="2600" spc="-5" dirty="0">
                <a:cs typeface="Carlito"/>
              </a:rPr>
              <a:t>libraries </a:t>
            </a:r>
            <a:r>
              <a:rPr sz="2600" dirty="0">
                <a:cs typeface="Carlito"/>
              </a:rPr>
              <a:t>and </a:t>
            </a:r>
            <a:r>
              <a:rPr sz="2600" spc="-10" dirty="0">
                <a:cs typeface="Carlito"/>
              </a:rPr>
              <a:t>functions </a:t>
            </a:r>
            <a:r>
              <a:rPr sz="2600" dirty="0">
                <a:cs typeface="Carlito"/>
              </a:rPr>
              <a:t>in</a:t>
            </a:r>
            <a:r>
              <a:rPr sz="2600" spc="-170" dirty="0">
                <a:cs typeface="Carlito"/>
              </a:rPr>
              <a:t> </a:t>
            </a:r>
            <a:r>
              <a:rPr sz="2600" spc="5" dirty="0">
                <a:cs typeface="Carlito"/>
              </a:rPr>
              <a:t>C  </a:t>
            </a:r>
            <a:r>
              <a:rPr sz="2600" spc="-15" dirty="0">
                <a:cs typeface="Carlito"/>
              </a:rPr>
              <a:t>help </a:t>
            </a:r>
            <a:r>
              <a:rPr sz="2600" spc="-10" dirty="0">
                <a:cs typeface="Carlito"/>
              </a:rPr>
              <a:t>even </a:t>
            </a:r>
            <a:r>
              <a:rPr sz="2600" spc="5" dirty="0">
                <a:cs typeface="Carlito"/>
              </a:rPr>
              <a:t>a </a:t>
            </a:r>
            <a:r>
              <a:rPr sz="2600" spc="-25" dirty="0">
                <a:cs typeface="Carlito"/>
              </a:rPr>
              <a:t>beginner </a:t>
            </a:r>
            <a:r>
              <a:rPr sz="2600" spc="-15" dirty="0">
                <a:cs typeface="Carlito"/>
              </a:rPr>
              <a:t>coder </a:t>
            </a:r>
            <a:r>
              <a:rPr sz="2600" spc="5" dirty="0">
                <a:cs typeface="Carlito"/>
              </a:rPr>
              <a:t>to </a:t>
            </a:r>
            <a:r>
              <a:rPr sz="2600" spc="-10" dirty="0">
                <a:cs typeface="Carlito"/>
              </a:rPr>
              <a:t>code </a:t>
            </a:r>
            <a:r>
              <a:rPr sz="2600" spc="5" dirty="0">
                <a:cs typeface="Carlito"/>
              </a:rPr>
              <a:t>with</a:t>
            </a:r>
            <a:r>
              <a:rPr sz="2600" spc="155" dirty="0">
                <a:cs typeface="Carlito"/>
              </a:rPr>
              <a:t> </a:t>
            </a:r>
            <a:r>
              <a:rPr sz="2600" spc="-10" dirty="0">
                <a:cs typeface="Carlito"/>
              </a:rPr>
              <a:t>ease.</a:t>
            </a:r>
            <a:endParaRPr sz="2600" dirty="0">
              <a:cs typeface="Carlito"/>
            </a:endParaRPr>
          </a:p>
          <a:p>
            <a:pPr marL="469900" marR="5080" indent="-457834">
              <a:lnSpc>
                <a:spcPts val="3030"/>
              </a:lnSpc>
              <a:spcBef>
                <a:spcPts val="1005"/>
              </a:spcBef>
              <a:buFont typeface="Arial"/>
              <a:buChar char="•"/>
              <a:tabLst>
                <a:tab pos="469900" algn="l"/>
                <a:tab pos="470534" algn="l"/>
                <a:tab pos="2272665" algn="l"/>
              </a:tabLst>
            </a:pPr>
            <a:r>
              <a:rPr sz="2600" b="1" spc="5" dirty="0">
                <a:cs typeface="Carlito"/>
              </a:rPr>
              <a:t>Portability:</a:t>
            </a:r>
            <a:r>
              <a:rPr lang="en-US" sz="2600" b="1" spc="5" dirty="0">
                <a:cs typeface="Carlito"/>
              </a:rPr>
              <a:t> </a:t>
            </a:r>
            <a:r>
              <a:rPr sz="2600" spc="5" dirty="0">
                <a:cs typeface="Carlito"/>
              </a:rPr>
              <a:t>C </a:t>
            </a:r>
            <a:r>
              <a:rPr sz="2600" spc="-10" dirty="0">
                <a:cs typeface="Carlito"/>
              </a:rPr>
              <a:t>language </a:t>
            </a:r>
            <a:r>
              <a:rPr sz="2600" dirty="0">
                <a:cs typeface="Carlito"/>
              </a:rPr>
              <a:t>is </a:t>
            </a:r>
            <a:r>
              <a:rPr sz="2600" spc="-5" dirty="0">
                <a:cs typeface="Carlito"/>
              </a:rPr>
              <a:t>lavishly </a:t>
            </a:r>
            <a:r>
              <a:rPr sz="2600" dirty="0">
                <a:cs typeface="Carlito"/>
              </a:rPr>
              <a:t>portable </a:t>
            </a:r>
            <a:r>
              <a:rPr sz="2600" spc="10" dirty="0">
                <a:cs typeface="Carlito"/>
              </a:rPr>
              <a:t>as </a:t>
            </a:r>
            <a:r>
              <a:rPr sz="2600" spc="-10" dirty="0">
                <a:cs typeface="Carlito"/>
              </a:rPr>
              <a:t>programs </a:t>
            </a:r>
            <a:r>
              <a:rPr sz="2600" spc="-5" dirty="0">
                <a:cs typeface="Carlito"/>
              </a:rPr>
              <a:t>that are  </a:t>
            </a:r>
            <a:r>
              <a:rPr sz="2600" spc="-10" dirty="0">
                <a:cs typeface="Carlito"/>
              </a:rPr>
              <a:t>written </a:t>
            </a:r>
            <a:r>
              <a:rPr sz="2600" dirty="0">
                <a:cs typeface="Carlito"/>
              </a:rPr>
              <a:t>in </a:t>
            </a:r>
            <a:r>
              <a:rPr sz="2600" spc="5" dirty="0">
                <a:cs typeface="Carlito"/>
              </a:rPr>
              <a:t>C </a:t>
            </a:r>
            <a:r>
              <a:rPr sz="2600" spc="-10" dirty="0">
                <a:cs typeface="Carlito"/>
              </a:rPr>
              <a:t>language </a:t>
            </a:r>
            <a:r>
              <a:rPr sz="2600" spc="-5" dirty="0">
                <a:cs typeface="Carlito"/>
              </a:rPr>
              <a:t>can run and </a:t>
            </a:r>
            <a:r>
              <a:rPr sz="2600" spc="-10" dirty="0">
                <a:cs typeface="Carlito"/>
              </a:rPr>
              <a:t>compile </a:t>
            </a:r>
            <a:r>
              <a:rPr sz="2600" spc="15" dirty="0">
                <a:cs typeface="Carlito"/>
              </a:rPr>
              <a:t>on </a:t>
            </a:r>
            <a:r>
              <a:rPr sz="2600" spc="-30" dirty="0">
                <a:cs typeface="Carlito"/>
              </a:rPr>
              <a:t>any </a:t>
            </a:r>
            <a:r>
              <a:rPr sz="2600" spc="-20" dirty="0">
                <a:cs typeface="Carlito"/>
              </a:rPr>
              <a:t>system </a:t>
            </a:r>
            <a:r>
              <a:rPr sz="2600" spc="5" dirty="0">
                <a:cs typeface="Carlito"/>
              </a:rPr>
              <a:t>with </a:t>
            </a:r>
            <a:r>
              <a:rPr sz="2600" spc="-15" dirty="0">
                <a:cs typeface="Carlito"/>
              </a:rPr>
              <a:t>either  </a:t>
            </a:r>
            <a:r>
              <a:rPr sz="2600" spc="-10" dirty="0">
                <a:cs typeface="Carlito"/>
              </a:rPr>
              <a:t>none </a:t>
            </a:r>
            <a:r>
              <a:rPr sz="2600" spc="15" dirty="0">
                <a:cs typeface="Carlito"/>
              </a:rPr>
              <a:t>or </a:t>
            </a:r>
            <a:r>
              <a:rPr sz="2600" dirty="0">
                <a:cs typeface="Carlito"/>
              </a:rPr>
              <a:t>small</a:t>
            </a:r>
            <a:r>
              <a:rPr sz="2600" spc="-50" dirty="0">
                <a:cs typeface="Carlito"/>
              </a:rPr>
              <a:t> </a:t>
            </a:r>
            <a:r>
              <a:rPr sz="2600" spc="-20" dirty="0">
                <a:cs typeface="Carlito"/>
              </a:rPr>
              <a:t>changes.</a:t>
            </a:r>
            <a:endParaRPr sz="2600" dirty="0">
              <a:cs typeface="Carlito"/>
            </a:endParaRPr>
          </a:p>
          <a:p>
            <a:pPr marL="469900" marR="660400" indent="-457834">
              <a:lnSpc>
                <a:spcPts val="3030"/>
              </a:lnSpc>
              <a:spcBef>
                <a:spcPts val="93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600" b="1" spc="-35" dirty="0">
                <a:cs typeface="Carlito"/>
              </a:rPr>
              <a:t>Easy </a:t>
            </a:r>
            <a:r>
              <a:rPr sz="2600" b="1" spc="15" dirty="0">
                <a:cs typeface="Carlito"/>
              </a:rPr>
              <a:t>to </a:t>
            </a:r>
            <a:r>
              <a:rPr sz="2600" b="1" spc="5" dirty="0">
                <a:cs typeface="Carlito"/>
              </a:rPr>
              <a:t>extend: </a:t>
            </a:r>
            <a:r>
              <a:rPr sz="2600" spc="-10" dirty="0">
                <a:cs typeface="Carlito"/>
              </a:rPr>
              <a:t>More </a:t>
            </a:r>
            <a:r>
              <a:rPr sz="2600" spc="-25" dirty="0">
                <a:cs typeface="Carlito"/>
              </a:rPr>
              <a:t>features </a:t>
            </a:r>
            <a:r>
              <a:rPr sz="2600" spc="-15" dirty="0">
                <a:cs typeface="Carlito"/>
              </a:rPr>
              <a:t>and/or </a:t>
            </a:r>
            <a:r>
              <a:rPr sz="2600" spc="-5" dirty="0">
                <a:cs typeface="Carlito"/>
              </a:rPr>
              <a:t>operations can </a:t>
            </a:r>
            <a:r>
              <a:rPr sz="2600" spc="-15" dirty="0">
                <a:cs typeface="Carlito"/>
              </a:rPr>
              <a:t>be </a:t>
            </a:r>
            <a:r>
              <a:rPr sz="2600" spc="-10" dirty="0">
                <a:cs typeface="Carlito"/>
              </a:rPr>
              <a:t>further  </a:t>
            </a:r>
            <a:r>
              <a:rPr sz="2600" spc="-15" dirty="0">
                <a:cs typeface="Carlito"/>
              </a:rPr>
              <a:t>added </a:t>
            </a:r>
            <a:r>
              <a:rPr sz="2600" spc="5" dirty="0">
                <a:cs typeface="Carlito"/>
              </a:rPr>
              <a:t>to </a:t>
            </a:r>
            <a:r>
              <a:rPr sz="2600" spc="10" dirty="0">
                <a:cs typeface="Carlito"/>
              </a:rPr>
              <a:t>an </a:t>
            </a:r>
            <a:r>
              <a:rPr sz="2600" spc="-20" dirty="0">
                <a:cs typeface="Carlito"/>
              </a:rPr>
              <a:t>existing</a:t>
            </a:r>
            <a:r>
              <a:rPr sz="2600" spc="25" dirty="0">
                <a:cs typeface="Carlito"/>
              </a:rPr>
              <a:t> </a:t>
            </a:r>
            <a:r>
              <a:rPr sz="2600" spc="-15" dirty="0">
                <a:cs typeface="Carlito"/>
              </a:rPr>
              <a:t>program</a:t>
            </a:r>
            <a:endParaRPr sz="2600" dirty="0"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6050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1550041" y="2016050"/>
            <a:ext cx="3722709" cy="3574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18980" y="2400688"/>
            <a:ext cx="5983965" cy="2614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40355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1963294" y="2139726"/>
            <a:ext cx="7440814" cy="3670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69311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Block comments</a:t>
            </a:r>
          </a:p>
        </p:txBody>
      </p:sp>
      <p:sp>
        <p:nvSpPr>
          <p:cNvPr id="3" name="object 3"/>
          <p:cNvSpPr/>
          <p:nvPr/>
        </p:nvSpPr>
        <p:spPr>
          <a:xfrm>
            <a:off x="1049481" y="2310356"/>
            <a:ext cx="9933669" cy="3415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25115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Tokens</a:t>
            </a:r>
          </a:p>
        </p:txBody>
      </p:sp>
      <p:sp>
        <p:nvSpPr>
          <p:cNvPr id="3" name="object 3"/>
          <p:cNvSpPr/>
          <p:nvPr/>
        </p:nvSpPr>
        <p:spPr>
          <a:xfrm>
            <a:off x="1271033" y="2177704"/>
            <a:ext cx="9652992" cy="351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1290</Words>
  <Application>Microsoft Office PowerPoint</Application>
  <PresentationFormat>Widescreen</PresentationFormat>
  <Paragraphs>159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Bookman Uralic</vt:lpstr>
      <vt:lpstr>Carlito</vt:lpstr>
      <vt:lpstr>Georgia</vt:lpstr>
      <vt:lpstr>Times New Roman</vt:lpstr>
      <vt:lpstr>Wingdings</vt:lpstr>
      <vt:lpstr>Office Theme</vt:lpstr>
      <vt:lpstr>Introduction to C  Programming</vt:lpstr>
      <vt:lpstr>What is C?</vt:lpstr>
      <vt:lpstr>Features of C Language</vt:lpstr>
      <vt:lpstr>Features of C Language (Contd.)</vt:lpstr>
      <vt:lpstr>Features of C Language (Contd.)</vt:lpstr>
      <vt:lpstr>Structure of a C program</vt:lpstr>
      <vt:lpstr>Sample Program</vt:lpstr>
      <vt:lpstr>Examples of Block comments</vt:lpstr>
      <vt:lpstr>C - Tokens</vt:lpstr>
      <vt:lpstr>Identifiers</vt:lpstr>
      <vt:lpstr>Notes</vt:lpstr>
      <vt:lpstr>Examples of Valid and Invalid Names</vt:lpstr>
      <vt:lpstr>Types</vt:lpstr>
      <vt:lpstr>Variables</vt:lpstr>
      <vt:lpstr>Examples of variables declaration and  definitions</vt:lpstr>
      <vt:lpstr>Variable Initialisation</vt:lpstr>
      <vt:lpstr>Example 1</vt:lpstr>
      <vt:lpstr>Example 2</vt:lpstr>
      <vt:lpstr>Constants</vt:lpstr>
      <vt:lpstr>Escape Sequences</vt:lpstr>
      <vt:lpstr>Data types</vt:lpstr>
      <vt:lpstr>Data types (Contd.)</vt:lpstr>
      <vt:lpstr>Operators</vt:lpstr>
      <vt:lpstr>Operators (Contd.)</vt:lpstr>
      <vt:lpstr>Operators (Contd.)</vt:lpstr>
      <vt:lpstr>Operators (Contd.)</vt:lpstr>
      <vt:lpstr>Operators (Contd.)</vt:lpstr>
      <vt:lpstr>Operators (Contd.)</vt:lpstr>
      <vt:lpstr>Precedence table</vt:lpstr>
      <vt:lpstr>Input / Output</vt:lpstr>
      <vt:lpstr>Input / Output</vt:lpstr>
      <vt:lpstr>Print sum of 3 numbers</vt:lpstr>
      <vt:lpstr>Print sum of 3 numbers (Contd.)</vt:lpstr>
      <vt:lpstr>Print sum of 3 numbers 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Programming</dc:title>
  <dc:creator>Ruvita Sharma</dc:creator>
  <cp:lastModifiedBy>HIMANSHU GOGIA</cp:lastModifiedBy>
  <cp:revision>13</cp:revision>
  <dcterms:created xsi:type="dcterms:W3CDTF">2021-09-15T08:16:04Z</dcterms:created>
  <dcterms:modified xsi:type="dcterms:W3CDTF">2022-09-29T13:33:41Z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2021-09-15T00:00:00Z</vt:filetime>
  </property>
  <property fmtid="{D5CDD505-2E9C-101B-9397-08002B2CF9AE}" pid="3" name="LastSaved">
    <vt:filetime>2021-09-15T00:00:00Z</vt:filetime>
  </property>
</Properties>
</file>