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8"/>
  </p:notesMasterIdLst>
  <p:sldIdLst>
    <p:sldId id="256" r:id="rId2"/>
    <p:sldId id="257" r:id="rId3"/>
    <p:sldId id="258" r:id="rId4"/>
    <p:sldId id="259"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4C859-5915-4191-8559-C4AC7D37E47E}"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8345B-5FAB-403E-AC49-771C06A9EEC3}" type="slidenum">
              <a:rPr lang="en-IN" smtClean="0"/>
              <a:t>‹#›</a:t>
            </a:fld>
            <a:endParaRPr lang="en-IN"/>
          </a:p>
        </p:txBody>
      </p:sp>
    </p:spTree>
    <p:extLst>
      <p:ext uri="{BB962C8B-B14F-4D97-AF65-F5344CB8AC3E}">
        <p14:creationId xmlns:p14="http://schemas.microsoft.com/office/powerpoint/2010/main" val="160451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F5F5138-4944-46F3-BEB2-235263D14B27}" type="datetime1">
              <a:rPr lang="en-US" smtClean="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37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7624D-B775-4134-AA48-D2104786569D}" type="datetime1">
              <a:rPr lang="en-US" smtClean="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08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64E258-76A2-4F86-BBE6-4F5A5695BEF9}" type="datetime1">
              <a:rPr lang="en-US" smtClean="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95F07-4DCB-4036-85EA-724A04A495C8}" type="datetime1">
              <a:rPr lang="en-US" smtClean="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8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34071-83C1-4C15-BA56-0A56CCD0F36A}" type="datetime1">
              <a:rPr lang="en-US" smtClean="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BE6D1-40B9-416D-B431-AD59B621577C}" type="datetime1">
              <a:rPr lang="en-US" smtClean="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29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84624-0958-48AA-B547-2286756B03A9}" type="datetime1">
              <a:rPr lang="en-US" smtClean="0"/>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73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7160E-271C-44A7-8100-D69FF0471876}" type="datetime1">
              <a:rPr lang="en-US" smtClean="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6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5CB7A-C8FE-4AD5-BA5D-DE4973E97D08}" type="datetime1">
              <a:rPr lang="en-US" smtClean="0"/>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35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155E1F-97F8-44A1-82BA-F18E9963EF8B}" type="datetime1">
              <a:rPr lang="en-US" smtClean="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6B8C6-52D6-4691-9750-7ABF741022A3}" type="datetime1">
              <a:rPr lang="en-US" smtClean="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9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E41915-A62E-461D-BB89-24C5ADE3ECE1}" type="datetime1">
              <a:rPr lang="en-US" smtClean="0"/>
              <a:t>10/11/2022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358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0369-9184-417D-AD49-169B9AD37E47}"/>
              </a:ext>
            </a:extLst>
          </p:cNvPr>
          <p:cNvSpPr>
            <a:spLocks noGrp="1"/>
          </p:cNvSpPr>
          <p:nvPr>
            <p:ph type="ctrTitle"/>
          </p:nvPr>
        </p:nvSpPr>
        <p:spPr/>
        <p:txBody>
          <a:bodyPr/>
          <a:lstStyle/>
          <a:p>
            <a:r>
              <a:rPr lang="en-IN" dirty="0"/>
              <a:t>Tutorial 4</a:t>
            </a:r>
            <a:br>
              <a:rPr lang="en-IN" dirty="0"/>
            </a:br>
            <a:r>
              <a:rPr lang="en-IN" dirty="0"/>
              <a:t>CSI3130-Database II</a:t>
            </a:r>
          </a:p>
        </p:txBody>
      </p:sp>
      <p:sp>
        <p:nvSpPr>
          <p:cNvPr id="3" name="Subtitle 2">
            <a:extLst>
              <a:ext uri="{FF2B5EF4-FFF2-40B4-BE49-F238E27FC236}">
                <a16:creationId xmlns:a16="http://schemas.microsoft.com/office/drawing/2014/main" id="{2B33BD68-4951-410E-871E-A80C9CA37646}"/>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132926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472-E803-490A-8ED0-648B0FF35720}"/>
              </a:ext>
            </a:extLst>
          </p:cNvPr>
          <p:cNvSpPr>
            <a:spLocks noGrp="1"/>
          </p:cNvSpPr>
          <p:nvPr>
            <p:ph type="title"/>
          </p:nvPr>
        </p:nvSpPr>
        <p:spPr>
          <a:xfrm>
            <a:off x="1141413" y="609600"/>
            <a:ext cx="9905998" cy="887896"/>
          </a:xfrm>
        </p:spPr>
        <p:txBody>
          <a:bodyPr/>
          <a:lstStyle/>
          <a:p>
            <a:pPr algn="just"/>
            <a:r>
              <a:rPr lang="en-IN" dirty="0"/>
              <a:t>Top- K Optimisation</a:t>
            </a:r>
          </a:p>
        </p:txBody>
      </p:sp>
      <p:sp>
        <p:nvSpPr>
          <p:cNvPr id="3" name="Content Placeholder 2">
            <a:extLst>
              <a:ext uri="{FF2B5EF4-FFF2-40B4-BE49-F238E27FC236}">
                <a16:creationId xmlns:a16="http://schemas.microsoft.com/office/drawing/2014/main" id="{6C2E13FC-9EC2-43EB-9277-6D3575BED299}"/>
              </a:ext>
            </a:extLst>
          </p:cNvPr>
          <p:cNvSpPr>
            <a:spLocks noGrp="1"/>
          </p:cNvSpPr>
          <p:nvPr>
            <p:ph idx="1"/>
          </p:nvPr>
        </p:nvSpPr>
        <p:spPr>
          <a:xfrm>
            <a:off x="1141413" y="1616765"/>
            <a:ext cx="9905998" cy="4174435"/>
          </a:xfrm>
        </p:spPr>
        <p:txBody>
          <a:bodyPr>
            <a:normAutofit/>
          </a:bodyPr>
          <a:lstStyle/>
          <a:p>
            <a:pPr algn="just">
              <a:buFont typeface="Wingdings" panose="05000000000000000000" pitchFamily="2" charset="2"/>
              <a:buChar char="§"/>
            </a:pPr>
            <a:r>
              <a:rPr lang="en-IN" sz="2000" b="0" i="0" u="none" strike="noStrike" baseline="0" dirty="0">
                <a:latin typeface="Arial" panose="020B0604020202020204" pitchFamily="34" charset="0"/>
                <a:cs typeface="Arial" panose="020B0604020202020204" pitchFamily="34" charset="0"/>
              </a:rPr>
              <a:t> Many queries fetch results sorted on some attributes, and require only the top </a:t>
            </a:r>
            <a:r>
              <a:rPr lang="en-IN" sz="2000" b="0" i="1" u="none" strike="noStrike" baseline="0" dirty="0">
                <a:latin typeface="Arial" panose="020B0604020202020204" pitchFamily="34" charset="0"/>
                <a:cs typeface="Arial" panose="020B0604020202020204" pitchFamily="34" charset="0"/>
              </a:rPr>
              <a:t>K </a:t>
            </a:r>
            <a:r>
              <a:rPr lang="en-IN" sz="2000" b="0" i="0" u="none" strike="noStrike" baseline="0" dirty="0">
                <a:latin typeface="Arial" panose="020B0604020202020204" pitchFamily="34" charset="0"/>
                <a:cs typeface="Arial" panose="020B0604020202020204" pitchFamily="34" charset="0"/>
              </a:rPr>
              <a:t>results for some </a:t>
            </a:r>
            <a:r>
              <a:rPr lang="en-IN" sz="2000" b="0" i="1" u="none" strike="noStrike" baseline="0" dirty="0">
                <a:latin typeface="Arial" panose="020B0604020202020204" pitchFamily="34" charset="0"/>
                <a:cs typeface="Arial" panose="020B0604020202020204" pitchFamily="34" charset="0"/>
              </a:rPr>
              <a:t>K</a:t>
            </a:r>
            <a:r>
              <a:rPr lang="en-IN" sz="2000" b="0" i="0" u="none" strike="noStrike" baseline="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Sometimes the bound K is specified explicitly and sometimes the optimiser does that task.</a:t>
            </a:r>
          </a:p>
          <a:p>
            <a:pPr algn="just">
              <a:buFont typeface="Wingdings" panose="05000000000000000000" pitchFamily="2" charset="2"/>
              <a:buChar char="§"/>
            </a:pPr>
            <a:r>
              <a:rPr lang="en-IN" sz="2000" dirty="0">
                <a:latin typeface="Arial" panose="020B0604020202020204" pitchFamily="34" charset="0"/>
                <a:cs typeface="Arial" panose="020B0604020202020204" pitchFamily="34" charset="0"/>
              </a:rPr>
              <a:t> When </a:t>
            </a:r>
            <a:r>
              <a:rPr lang="en-IN" sz="2000" b="1" dirty="0">
                <a:latin typeface="Arial" panose="020B0604020202020204" pitchFamily="34" charset="0"/>
                <a:cs typeface="Arial" panose="020B0604020202020204" pitchFamily="34" charset="0"/>
              </a:rPr>
              <a:t>K is small</a:t>
            </a:r>
            <a:r>
              <a:rPr lang="en-IN" sz="2000" dirty="0">
                <a:latin typeface="Arial" panose="020B0604020202020204" pitchFamily="34" charset="0"/>
                <a:cs typeface="Arial" panose="020B0604020202020204" pitchFamily="34" charset="0"/>
              </a:rPr>
              <a:t>, a query optimization plan that generates the entire set of results, then sorts and generates the top K, is </a:t>
            </a:r>
            <a:r>
              <a:rPr lang="en-IN" sz="2000" b="1" dirty="0">
                <a:latin typeface="Arial" panose="020B0604020202020204" pitchFamily="34" charset="0"/>
                <a:cs typeface="Arial" panose="020B0604020202020204" pitchFamily="34" charset="0"/>
              </a:rPr>
              <a:t>very inefficient since it discards most of the intermediate results that it computes</a:t>
            </a:r>
            <a:r>
              <a:rPr lang="en-IN" sz="2000" dirty="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IN" sz="2000" dirty="0">
                <a:latin typeface="Arial" panose="020B0604020202020204" pitchFamily="34" charset="0"/>
                <a:cs typeface="Arial" panose="020B0604020202020204" pitchFamily="34" charset="0"/>
              </a:rPr>
              <a:t> One approach is to use pipelined plans that can generate the results in sorted order. Another approach is to estimate what is the highest value on the sorted attributes that will appear in the top-K output, and introduce selection predicates that eliminate larger values. If extra tuples beyond the top-K are generated they are discarded, and if too few tuples are generated then the selection condition is changed and the query is re-executed.</a:t>
            </a:r>
          </a:p>
        </p:txBody>
      </p:sp>
    </p:spTree>
    <p:extLst>
      <p:ext uri="{BB962C8B-B14F-4D97-AF65-F5344CB8AC3E}">
        <p14:creationId xmlns:p14="http://schemas.microsoft.com/office/powerpoint/2010/main" val="10228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22B7-3D43-4740-A501-88D9781A90F4}"/>
              </a:ext>
            </a:extLst>
          </p:cNvPr>
          <p:cNvSpPr>
            <a:spLocks noGrp="1"/>
          </p:cNvSpPr>
          <p:nvPr>
            <p:ph type="title"/>
          </p:nvPr>
        </p:nvSpPr>
        <p:spPr/>
        <p:txBody>
          <a:bodyPr/>
          <a:lstStyle/>
          <a:p>
            <a:r>
              <a:rPr lang="en-IN" dirty="0"/>
              <a:t>Join Minimization</a:t>
            </a:r>
          </a:p>
        </p:txBody>
      </p:sp>
      <p:sp>
        <p:nvSpPr>
          <p:cNvPr id="3" name="Content Placeholder 2">
            <a:extLst>
              <a:ext uri="{FF2B5EF4-FFF2-40B4-BE49-F238E27FC236}">
                <a16:creationId xmlns:a16="http://schemas.microsoft.com/office/drawing/2014/main" id="{2433E5DE-B20C-48C9-BBD0-E1F3D520243A}"/>
              </a:ext>
            </a:extLst>
          </p:cNvPr>
          <p:cNvSpPr>
            <a:spLocks noGrp="1"/>
          </p:cNvSpPr>
          <p:nvPr>
            <p:ph idx="1"/>
          </p:nvPr>
        </p:nvSpPr>
        <p:spPr/>
        <p:txBody>
          <a:bodyPr/>
          <a:lstStyle/>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Dropping relation from a join is called join minimization</a:t>
            </a:r>
          </a:p>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 For example, a view v may include the join of </a:t>
            </a:r>
            <a:r>
              <a:rPr lang="en-IN" i="1" dirty="0">
                <a:latin typeface="Arial" panose="020B0604020202020204" pitchFamily="34" charset="0"/>
                <a:cs typeface="Arial" panose="020B0604020202020204" pitchFamily="34" charset="0"/>
              </a:rPr>
              <a:t>instructor</a:t>
            </a:r>
            <a:r>
              <a:rPr lang="en-IN" dirty="0">
                <a:latin typeface="Arial" panose="020B0604020202020204" pitchFamily="34" charset="0"/>
                <a:cs typeface="Arial" panose="020B0604020202020204" pitchFamily="34" charset="0"/>
              </a:rPr>
              <a:t> and </a:t>
            </a:r>
            <a:r>
              <a:rPr lang="en-IN" i="1" dirty="0">
                <a:latin typeface="Arial" panose="020B0604020202020204" pitchFamily="34" charset="0"/>
                <a:cs typeface="Arial" panose="020B0604020202020204" pitchFamily="34" charset="0"/>
              </a:rPr>
              <a:t>department</a:t>
            </a:r>
            <a:r>
              <a:rPr lang="en-IN" dirty="0">
                <a:latin typeface="Arial" panose="020B0604020202020204" pitchFamily="34" charset="0"/>
                <a:cs typeface="Arial" panose="020B0604020202020204" pitchFamily="34" charset="0"/>
              </a:rPr>
              <a:t>, but a use of the view v may use only attributes from instructor. The join attribute </a:t>
            </a:r>
            <a:r>
              <a:rPr lang="en-IN" i="1" dirty="0">
                <a:latin typeface="Arial" panose="020B0604020202020204" pitchFamily="34" charset="0"/>
                <a:cs typeface="Arial" panose="020B0604020202020204" pitchFamily="34" charset="0"/>
              </a:rPr>
              <a:t>dept name </a:t>
            </a:r>
            <a:r>
              <a:rPr lang="en-IN" dirty="0">
                <a:latin typeface="Arial" panose="020B0604020202020204" pitchFamily="34" charset="0"/>
                <a:cs typeface="Arial" panose="020B0604020202020204" pitchFamily="34" charset="0"/>
              </a:rPr>
              <a:t>of </a:t>
            </a:r>
            <a:r>
              <a:rPr lang="en-IN" i="1" dirty="0">
                <a:latin typeface="Arial" panose="020B0604020202020204" pitchFamily="34" charset="0"/>
                <a:cs typeface="Arial" panose="020B0604020202020204" pitchFamily="34" charset="0"/>
              </a:rPr>
              <a:t>instructor</a:t>
            </a:r>
            <a:r>
              <a:rPr lang="en-IN" dirty="0">
                <a:latin typeface="Arial" panose="020B0604020202020204" pitchFamily="34" charset="0"/>
                <a:cs typeface="Arial" panose="020B0604020202020204" pitchFamily="34" charset="0"/>
              </a:rPr>
              <a:t> is a foreign key referencing </a:t>
            </a:r>
            <a:r>
              <a:rPr lang="en-IN" i="1" dirty="0">
                <a:latin typeface="Arial" panose="020B0604020202020204" pitchFamily="34" charset="0"/>
                <a:cs typeface="Arial" panose="020B0604020202020204" pitchFamily="34" charset="0"/>
              </a:rPr>
              <a:t>department</a:t>
            </a:r>
            <a:r>
              <a:rPr lang="en-IN" dirty="0">
                <a:latin typeface="Arial" panose="020B0604020202020204" pitchFamily="34" charset="0"/>
                <a:cs typeface="Arial" panose="020B0604020202020204" pitchFamily="34" charset="0"/>
              </a:rPr>
              <a:t>. Assuming that </a:t>
            </a:r>
            <a:r>
              <a:rPr lang="en-IN" i="1" dirty="0" err="1">
                <a:latin typeface="Arial" panose="020B0604020202020204" pitchFamily="34" charset="0"/>
                <a:cs typeface="Arial" panose="020B0604020202020204" pitchFamily="34" charset="0"/>
              </a:rPr>
              <a:t>instructor.dept</a:t>
            </a:r>
            <a:r>
              <a:rPr lang="en-IN" dirty="0">
                <a:latin typeface="Arial" panose="020B0604020202020204" pitchFamily="34" charset="0"/>
                <a:cs typeface="Arial" panose="020B0604020202020204" pitchFamily="34" charset="0"/>
              </a:rPr>
              <a:t> name has been declared </a:t>
            </a:r>
            <a:r>
              <a:rPr lang="en-IN" b="1" dirty="0">
                <a:latin typeface="Arial" panose="020B0604020202020204" pitchFamily="34" charset="0"/>
                <a:cs typeface="Arial" panose="020B0604020202020204" pitchFamily="34" charset="0"/>
              </a:rPr>
              <a:t>not null</a:t>
            </a:r>
            <a:r>
              <a:rPr lang="en-IN" dirty="0">
                <a:latin typeface="Arial" panose="020B0604020202020204" pitchFamily="34" charset="0"/>
                <a:cs typeface="Arial" panose="020B0604020202020204" pitchFamily="34" charset="0"/>
              </a:rPr>
              <a:t>, the join with </a:t>
            </a:r>
            <a:r>
              <a:rPr lang="en-IN" i="1" dirty="0">
                <a:latin typeface="Arial" panose="020B0604020202020204" pitchFamily="34" charset="0"/>
                <a:cs typeface="Arial" panose="020B0604020202020204" pitchFamily="34" charset="0"/>
              </a:rPr>
              <a:t>department</a:t>
            </a:r>
            <a:r>
              <a:rPr lang="en-IN" dirty="0">
                <a:latin typeface="Arial" panose="020B0604020202020204" pitchFamily="34" charset="0"/>
                <a:cs typeface="Arial" panose="020B0604020202020204" pitchFamily="34" charset="0"/>
              </a:rPr>
              <a:t> can be dropped, with no impact on the query. For under the above assumption, the join with </a:t>
            </a:r>
            <a:r>
              <a:rPr lang="en-IN" i="1" dirty="0">
                <a:latin typeface="Arial" panose="020B0604020202020204" pitchFamily="34" charset="0"/>
                <a:cs typeface="Arial" panose="020B0604020202020204" pitchFamily="34" charset="0"/>
              </a:rPr>
              <a:t>department</a:t>
            </a:r>
            <a:r>
              <a:rPr lang="en-IN" dirty="0">
                <a:latin typeface="Arial" panose="020B0604020202020204" pitchFamily="34" charset="0"/>
                <a:cs typeface="Arial" panose="020B0604020202020204" pitchFamily="34" charset="0"/>
              </a:rPr>
              <a:t> does not eliminate any tuples from </a:t>
            </a:r>
            <a:r>
              <a:rPr lang="en-IN" i="1" dirty="0">
                <a:latin typeface="Arial" panose="020B0604020202020204" pitchFamily="34" charset="0"/>
                <a:cs typeface="Arial" panose="020B0604020202020204" pitchFamily="34" charset="0"/>
              </a:rPr>
              <a:t>instructor</a:t>
            </a:r>
            <a:r>
              <a:rPr lang="en-IN" dirty="0">
                <a:latin typeface="Arial" panose="020B0604020202020204" pitchFamily="34" charset="0"/>
                <a:cs typeface="Arial" panose="020B0604020202020204" pitchFamily="34" charset="0"/>
              </a:rPr>
              <a:t>, nor does it result in extra copies of any </a:t>
            </a:r>
            <a:r>
              <a:rPr lang="en-IN" i="1" dirty="0">
                <a:latin typeface="Arial" panose="020B0604020202020204" pitchFamily="34" charset="0"/>
                <a:cs typeface="Arial" panose="020B0604020202020204" pitchFamily="34" charset="0"/>
              </a:rPr>
              <a:t>instructor</a:t>
            </a:r>
            <a:r>
              <a:rPr lang="en-IN" dirty="0">
                <a:latin typeface="Arial" panose="020B0604020202020204" pitchFamily="34" charset="0"/>
                <a:cs typeface="Arial" panose="020B0604020202020204" pitchFamily="34" charset="0"/>
              </a:rPr>
              <a:t> tuple.</a:t>
            </a:r>
          </a:p>
        </p:txBody>
      </p:sp>
    </p:spTree>
    <p:extLst>
      <p:ext uri="{BB962C8B-B14F-4D97-AF65-F5344CB8AC3E}">
        <p14:creationId xmlns:p14="http://schemas.microsoft.com/office/powerpoint/2010/main" val="55187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6FD-5254-44E1-BDF6-80B3EA5617BA}"/>
              </a:ext>
            </a:extLst>
          </p:cNvPr>
          <p:cNvSpPr>
            <a:spLocks noGrp="1"/>
          </p:cNvSpPr>
          <p:nvPr>
            <p:ph type="title"/>
          </p:nvPr>
        </p:nvSpPr>
        <p:spPr/>
        <p:txBody>
          <a:bodyPr/>
          <a:lstStyle/>
          <a:p>
            <a:r>
              <a:rPr lang="en-IN" dirty="0"/>
              <a:t>Optimization of updates</a:t>
            </a:r>
          </a:p>
        </p:txBody>
      </p:sp>
      <p:sp>
        <p:nvSpPr>
          <p:cNvPr id="3" name="Content Placeholder 2">
            <a:extLst>
              <a:ext uri="{FF2B5EF4-FFF2-40B4-BE49-F238E27FC236}">
                <a16:creationId xmlns:a16="http://schemas.microsoft.com/office/drawing/2014/main" id="{2007F8A6-282B-43F9-B929-F23EDB4BCA83}"/>
              </a:ext>
            </a:extLst>
          </p:cNvPr>
          <p:cNvSpPr>
            <a:spLocks noGrp="1"/>
          </p:cNvSpPr>
          <p:nvPr>
            <p:ph idx="1"/>
          </p:nvPr>
        </p:nvSpPr>
        <p:spPr/>
        <p:txBody>
          <a:bodyPr>
            <a:normAutofit fontScale="92500"/>
          </a:bodyPr>
          <a:lstStyle/>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 Update queries often involve subqueries in the set and where clauses, which must also be taken into account in optimizing the update. If the update is done while the selection is being evaluated by an index scan, an updated tuple may be reinserted in the index ahead of the scan and seen again by the scan; the same employee tuple may then get incorrectly updated multiple times.</a:t>
            </a:r>
          </a:p>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 A similar problem also arises with updates involving subqueries whose result is affected by the update. </a:t>
            </a:r>
            <a:r>
              <a:rPr lang="en-IN" b="1" dirty="0">
                <a:latin typeface="Arial" panose="020B0604020202020204" pitchFamily="34" charset="0"/>
                <a:cs typeface="Arial" panose="020B0604020202020204" pitchFamily="34" charset="0"/>
              </a:rPr>
              <a:t>The problem of an update affecting the execution of a query associated with the update is known as the Halloween problem</a:t>
            </a:r>
            <a:r>
              <a:rPr lang="en-IN" dirty="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IN" dirty="0">
                <a:latin typeface="Arial" panose="020B0604020202020204" pitchFamily="34" charset="0"/>
                <a:cs typeface="Arial" panose="020B0604020202020204" pitchFamily="34" charset="0"/>
              </a:rPr>
              <a:t> Update queries that result in a large number of updates can also be optimized by </a:t>
            </a:r>
            <a:r>
              <a:rPr lang="en-IN" b="1" dirty="0">
                <a:latin typeface="Arial" panose="020B0604020202020204" pitchFamily="34" charset="0"/>
                <a:cs typeface="Arial" panose="020B0604020202020204" pitchFamily="34" charset="0"/>
              </a:rPr>
              <a:t>collecting the updates as a batch and then applying the batch of updates separately to each affected index</a:t>
            </a:r>
            <a:r>
              <a:rPr lang="en-IN" dirty="0">
                <a:latin typeface="Arial" panose="020B0604020202020204" pitchFamily="34" charset="0"/>
                <a:cs typeface="Arial" panose="020B0604020202020204" pitchFamily="34" charset="0"/>
              </a:rPr>
              <a:t>. When applying the batch of updates to an index, the batch is first sorted in the index order for that index; such sorting can greatly reduce the amount of random I/O required for updating indices.</a:t>
            </a:r>
          </a:p>
        </p:txBody>
      </p:sp>
    </p:spTree>
    <p:extLst>
      <p:ext uri="{BB962C8B-B14F-4D97-AF65-F5344CB8AC3E}">
        <p14:creationId xmlns:p14="http://schemas.microsoft.com/office/powerpoint/2010/main" val="368888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14C4-89CC-4241-BEE2-8C085D9C0FA9}"/>
              </a:ext>
            </a:extLst>
          </p:cNvPr>
          <p:cNvSpPr>
            <a:spLocks noGrp="1"/>
          </p:cNvSpPr>
          <p:nvPr>
            <p:ph type="title"/>
          </p:nvPr>
        </p:nvSpPr>
        <p:spPr/>
        <p:txBody>
          <a:bodyPr/>
          <a:lstStyle/>
          <a:p>
            <a:r>
              <a:rPr lang="en-IN" dirty="0" err="1"/>
              <a:t>Multiquery</a:t>
            </a:r>
            <a:r>
              <a:rPr lang="en-IN" dirty="0"/>
              <a:t> optimization and shared scans</a:t>
            </a:r>
          </a:p>
        </p:txBody>
      </p:sp>
      <p:sp>
        <p:nvSpPr>
          <p:cNvPr id="3" name="Content Placeholder 2">
            <a:extLst>
              <a:ext uri="{FF2B5EF4-FFF2-40B4-BE49-F238E27FC236}">
                <a16:creationId xmlns:a16="http://schemas.microsoft.com/office/drawing/2014/main" id="{5F06B355-23E2-44DC-8E6B-8161DB9094BA}"/>
              </a:ext>
            </a:extLst>
          </p:cNvPr>
          <p:cNvSpPr>
            <a:spLocks noGrp="1"/>
          </p:cNvSpPr>
          <p:nvPr>
            <p:ph idx="1"/>
          </p:nvPr>
        </p:nvSpPr>
        <p:spPr>
          <a:xfrm>
            <a:off x="1024128" y="1709530"/>
            <a:ext cx="9720073" cy="4599830"/>
          </a:xfrm>
        </p:spPr>
        <p:txBody>
          <a:bodyPr>
            <a:noAutofit/>
          </a:bodyPr>
          <a:lstStyle/>
          <a:p>
            <a:pPr algn="just">
              <a:buFont typeface="Wingdings" panose="05000000000000000000" pitchFamily="2" charset="2"/>
              <a:buChar char="§"/>
            </a:pPr>
            <a:r>
              <a:rPr lang="en-IN" sz="2000" dirty="0">
                <a:latin typeface="Arial" panose="020B0604020202020204" pitchFamily="34" charset="0"/>
                <a:cs typeface="Arial" panose="020B0604020202020204" pitchFamily="34" charset="0"/>
              </a:rPr>
              <a:t> When a batch of queries are submitted together</a:t>
            </a:r>
            <a:r>
              <a:rPr lang="en-IN" sz="2000" b="1" dirty="0">
                <a:latin typeface="Arial" panose="020B0604020202020204" pitchFamily="34" charset="0"/>
                <a:cs typeface="Arial" panose="020B0604020202020204" pitchFamily="34" charset="0"/>
              </a:rPr>
              <a:t>, a query optimizer can potentially exploit common subexpressions between the different queries, evaluating them once and reusing them where required</a:t>
            </a:r>
            <a:r>
              <a:rPr lang="en-IN" sz="2000" dirty="0">
                <a:latin typeface="Arial" panose="020B0604020202020204" pitchFamily="34" charset="0"/>
                <a:cs typeface="Arial" panose="020B0604020202020204" pitchFamily="34" charset="0"/>
              </a:rPr>
              <a:t>. Complex queries may in fact have subexpressions repeated in different parts of the query, which can be similarly exploited to reduce query evaluation cost. Such optimization is known as </a:t>
            </a:r>
            <a:r>
              <a:rPr lang="en-IN" sz="2000" b="1" dirty="0" err="1">
                <a:latin typeface="Arial" panose="020B0604020202020204" pitchFamily="34" charset="0"/>
                <a:cs typeface="Arial" panose="020B0604020202020204" pitchFamily="34" charset="0"/>
              </a:rPr>
              <a:t>multiquery</a:t>
            </a:r>
            <a:r>
              <a:rPr lang="en-IN" sz="2000" b="1" dirty="0">
                <a:latin typeface="Arial" panose="020B0604020202020204" pitchFamily="34" charset="0"/>
                <a:cs typeface="Arial" panose="020B0604020202020204" pitchFamily="34" charset="0"/>
              </a:rPr>
              <a:t> optimization</a:t>
            </a:r>
            <a:r>
              <a:rPr lang="en-IN" sz="2000" dirty="0">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IN" sz="2000" b="1" dirty="0">
                <a:latin typeface="Arial" panose="020B0604020202020204" pitchFamily="34" charset="0"/>
                <a:cs typeface="Arial" panose="020B0604020202020204" pitchFamily="34" charset="0"/>
              </a:rPr>
              <a:t> Common subexpression elimination </a:t>
            </a:r>
            <a:r>
              <a:rPr lang="en-IN" sz="2000" dirty="0">
                <a:latin typeface="Arial" panose="020B0604020202020204" pitchFamily="34" charset="0"/>
                <a:cs typeface="Arial" panose="020B0604020202020204" pitchFamily="34" charset="0"/>
              </a:rPr>
              <a:t>optimizes subexpressions shared by different expressions in a program by computing and storing the result and reusing it wherever the subexpression occurs. Common subexpression elimination is a standard optimization applied on arithmetic expressions by programming-language compilers.</a:t>
            </a:r>
          </a:p>
          <a:p>
            <a:pPr algn="just">
              <a:buFont typeface="Wingdings" panose="05000000000000000000" pitchFamily="2" charset="2"/>
              <a:buChar char="§"/>
            </a:pPr>
            <a:r>
              <a:rPr lang="en-IN" sz="2000" dirty="0">
                <a:latin typeface="Arial" panose="020B0604020202020204" pitchFamily="34" charset="0"/>
                <a:cs typeface="Arial" panose="020B0604020202020204" pitchFamily="34" charset="0"/>
              </a:rPr>
              <a:t> The </a:t>
            </a:r>
            <a:r>
              <a:rPr lang="en-IN" sz="2000" b="1" dirty="0">
                <a:latin typeface="Arial" panose="020B0604020202020204" pitchFamily="34" charset="0"/>
                <a:cs typeface="Arial" panose="020B0604020202020204" pitchFamily="34" charset="0"/>
              </a:rPr>
              <a:t>shared-scan</a:t>
            </a:r>
            <a:r>
              <a:rPr lang="en-IN" sz="2000" dirty="0">
                <a:latin typeface="Arial" panose="020B0604020202020204" pitchFamily="34" charset="0"/>
                <a:cs typeface="Arial" panose="020B0604020202020204" pitchFamily="34" charset="0"/>
              </a:rPr>
              <a:t> optimization works as follows: Instead of reading the relation repeatedly from disk, once for each query that needs to scan a relation, data are read once from disk, and pipelined to each of the queries. The shared-scan optimization is particularly useful when multiple queries perform a scan on a single large relation (typically a “fact table”).</a:t>
            </a:r>
          </a:p>
        </p:txBody>
      </p:sp>
    </p:spTree>
    <p:extLst>
      <p:ext uri="{BB962C8B-B14F-4D97-AF65-F5344CB8AC3E}">
        <p14:creationId xmlns:p14="http://schemas.microsoft.com/office/powerpoint/2010/main" val="125777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A4CC-BFE2-4EEC-8AC0-76DDF6308300}"/>
              </a:ext>
            </a:extLst>
          </p:cNvPr>
          <p:cNvSpPr>
            <a:spLocks noGrp="1"/>
          </p:cNvSpPr>
          <p:nvPr>
            <p:ph type="title"/>
          </p:nvPr>
        </p:nvSpPr>
        <p:spPr>
          <a:xfrm>
            <a:off x="1024128" y="585216"/>
            <a:ext cx="9720072" cy="952036"/>
          </a:xfrm>
        </p:spPr>
        <p:txBody>
          <a:bodyPr/>
          <a:lstStyle/>
          <a:p>
            <a:r>
              <a:rPr lang="en-IN" dirty="0"/>
              <a:t>Adaptive query processing</a:t>
            </a:r>
          </a:p>
        </p:txBody>
      </p:sp>
      <p:sp>
        <p:nvSpPr>
          <p:cNvPr id="3" name="Content Placeholder 2">
            <a:extLst>
              <a:ext uri="{FF2B5EF4-FFF2-40B4-BE49-F238E27FC236}">
                <a16:creationId xmlns:a16="http://schemas.microsoft.com/office/drawing/2014/main" id="{2A4D01D8-1443-40E1-8F60-023647F7189D}"/>
              </a:ext>
            </a:extLst>
          </p:cNvPr>
          <p:cNvSpPr>
            <a:spLocks noGrp="1"/>
          </p:cNvSpPr>
          <p:nvPr>
            <p:ph idx="1"/>
          </p:nvPr>
        </p:nvSpPr>
        <p:spPr>
          <a:xfrm>
            <a:off x="1024128" y="1537252"/>
            <a:ext cx="9720073" cy="4772108"/>
          </a:xfrm>
        </p:spPr>
        <p:txBody>
          <a:bodyPr>
            <a:normAutofit/>
          </a:bodyPr>
          <a:lstStyle/>
          <a:p>
            <a:pPr algn="l"/>
            <a:endParaRPr lang="en-IN" sz="1800" b="0" i="0" u="none" strike="noStrike" baseline="0" dirty="0">
              <a:latin typeface="NimbusRomDOT-Reg"/>
            </a:endParaRPr>
          </a:p>
          <a:p>
            <a:pPr algn="just"/>
            <a:r>
              <a:rPr lang="en-IN" sz="2000" dirty="0">
                <a:latin typeface="Arial" panose="020B0604020202020204" pitchFamily="34" charset="0"/>
                <a:cs typeface="Arial" panose="020B0604020202020204" pitchFamily="34" charset="0"/>
              </a:rPr>
              <a:t>Many systems also include the ability to </a:t>
            </a:r>
            <a:r>
              <a:rPr lang="en-IN" sz="2000" b="1" dirty="0">
                <a:latin typeface="Arial" panose="020B0604020202020204" pitchFamily="34" charset="0"/>
                <a:cs typeface="Arial" panose="020B0604020202020204" pitchFamily="34" charset="0"/>
              </a:rPr>
              <a:t>monitor the behaviour of a plan during query execution, and adapt the plan accordingly</a:t>
            </a:r>
            <a:r>
              <a:rPr lang="en-IN" sz="2000" dirty="0">
                <a:latin typeface="Arial" panose="020B0604020202020204" pitchFamily="34" charset="0"/>
                <a:cs typeface="Arial" panose="020B0604020202020204" pitchFamily="34" charset="0"/>
              </a:rPr>
              <a:t>. For example, suppose the statistics collected by the system during early stages of the plan’s execution (or the execution of subparts of the plan) are found to differ substantially from the optimizers estimates to such an extent that it is clear that the </a:t>
            </a:r>
            <a:r>
              <a:rPr lang="en-IN" sz="2000" b="1" dirty="0">
                <a:latin typeface="Arial" panose="020B0604020202020204" pitchFamily="34" charset="0"/>
                <a:cs typeface="Arial" panose="020B0604020202020204" pitchFamily="34" charset="0"/>
              </a:rPr>
              <a:t>chosen plan is suboptimal. Then an adaptive system may abort the execution, choose a new query execution plan using the statistics collected during the initial execution, and restart execution using the new plan</a:t>
            </a:r>
            <a:r>
              <a:rPr lang="en-IN" sz="2000" dirty="0">
                <a:latin typeface="Arial" panose="020B0604020202020204" pitchFamily="34" charset="0"/>
                <a:cs typeface="Arial" panose="020B0604020202020204" pitchFamily="34" charset="0"/>
              </a:rPr>
              <a:t>; the statistics collected during the execution of the old plan ensure the old plan is not selected again.</a:t>
            </a:r>
          </a:p>
        </p:txBody>
      </p:sp>
    </p:spTree>
    <p:extLst>
      <p:ext uri="{BB962C8B-B14F-4D97-AF65-F5344CB8AC3E}">
        <p14:creationId xmlns:p14="http://schemas.microsoft.com/office/powerpoint/2010/main" val="1534753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1347</TotalTime>
  <Words>776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NimbusRomDOT-Reg</vt:lpstr>
      <vt:lpstr>Tw Cen MT</vt:lpstr>
      <vt:lpstr>Tw Cen MT Condensed</vt:lpstr>
      <vt:lpstr>Wingdings</vt:lpstr>
      <vt:lpstr>Wingdings 3</vt:lpstr>
      <vt:lpstr>Integral</vt:lpstr>
      <vt:lpstr>Tutorial 4 CSI3130-Database II</vt:lpstr>
      <vt:lpstr>Top- K Optimisation</vt:lpstr>
      <vt:lpstr>Join Minimization</vt:lpstr>
      <vt:lpstr>Optimization of updates</vt:lpstr>
      <vt:lpstr>Multiquery optimization and shared scans</vt:lpstr>
      <vt:lpstr>Adaptive query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CSI3130-Database II</dc:title>
  <dc:creator>Ruvita Sharma</dc:creator>
  <cp:lastModifiedBy>HIMANSHU GOGIA</cp:lastModifiedBy>
  <cp:revision>38</cp:revision>
  <dcterms:created xsi:type="dcterms:W3CDTF">2020-09-22T16:14:19Z</dcterms:created>
  <dcterms:modified xsi:type="dcterms:W3CDTF">2022-10-11T20:07:26Z</dcterms:modified>
</cp:coreProperties>
</file>