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6" r:id="rId2"/>
    <p:sldId id="257" r:id="rId3"/>
    <p:sldId id="258" r:id="rId4"/>
    <p:sldId id="259" r:id="rId5"/>
    <p:sldId id="264" r:id="rId6"/>
    <p:sldId id="260" r:id="rId7"/>
    <p:sldId id="265" r:id="rId8"/>
    <p:sldId id="266" r:id="rId9"/>
    <p:sldId id="261" r:id="rId10"/>
    <p:sldId id="267" r:id="rId11"/>
    <p:sldId id="262" r:id="rId12"/>
    <p:sldId id="268" r:id="rId13"/>
    <p:sldId id="271" r:id="rId14"/>
    <p:sldId id="272" r:id="rId15"/>
    <p:sldId id="269" r:id="rId16"/>
    <p:sldId id="26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4C859-5915-4191-8559-C4AC7D37E47E}" type="datetimeFigureOut">
              <a:rPr lang="en-IN" smtClean="0"/>
              <a:t>20-09-2022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8345B-5FAB-403E-AC49-771C06A9EEC3}" type="slidenum">
              <a:rPr lang="en-IN" smtClean="0"/>
              <a:t>‹#›</a:t>
            </a:fld>
            <a:endParaRPr lang="en-IN"/>
          </a:p>
        </p:txBody>
      </p:sp>
    </p:spTree>
    <p:extLst>
      <p:ext uri="{BB962C8B-B14F-4D97-AF65-F5344CB8AC3E}">
        <p14:creationId xmlns:p14="http://schemas.microsoft.com/office/powerpoint/2010/main" val="160451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37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508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8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3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29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73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6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35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5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93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9/20/2022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2358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0369-9184-417D-AD49-169B9AD37E47}"/>
              </a:ext>
            </a:extLst>
          </p:cNvPr>
          <p:cNvSpPr>
            <a:spLocks noGrp="1"/>
          </p:cNvSpPr>
          <p:nvPr>
            <p:ph type="ctrTitle"/>
          </p:nvPr>
        </p:nvSpPr>
        <p:spPr/>
        <p:txBody>
          <a:bodyPr/>
          <a:lstStyle/>
          <a:p>
            <a:r>
              <a:rPr lang="en-IN" dirty="0"/>
              <a:t>Tutorial 1</a:t>
            </a:r>
            <a:br>
              <a:rPr lang="en-IN" dirty="0"/>
            </a:br>
            <a:r>
              <a:rPr lang="en-IN" dirty="0"/>
              <a:t>CSI3130-Database II</a:t>
            </a:r>
          </a:p>
        </p:txBody>
      </p:sp>
      <p:sp>
        <p:nvSpPr>
          <p:cNvPr id="3" name="Subtitle 2">
            <a:extLst>
              <a:ext uri="{FF2B5EF4-FFF2-40B4-BE49-F238E27FC236}">
                <a16:creationId xmlns:a16="http://schemas.microsoft.com/office/drawing/2014/main" id="{2B33BD68-4951-410E-871E-A80C9CA37646}"/>
              </a:ext>
            </a:extLst>
          </p:cNvPr>
          <p:cNvSpPr>
            <a:spLocks noGrp="1"/>
          </p:cNvSpPr>
          <p:nvPr>
            <p:ph type="subTitle" idx="1"/>
          </p:nvPr>
        </p:nvSpPr>
        <p:spPr/>
        <p:txBody>
          <a:bodyPr/>
          <a:lstStyle/>
          <a:p>
            <a:r>
              <a:rPr lang="en-IN" dirty="0"/>
              <a:t>20th September 2022</a:t>
            </a:r>
          </a:p>
        </p:txBody>
      </p:sp>
    </p:spTree>
    <p:extLst>
      <p:ext uri="{BB962C8B-B14F-4D97-AF65-F5344CB8AC3E}">
        <p14:creationId xmlns:p14="http://schemas.microsoft.com/office/powerpoint/2010/main" val="132926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439D-C383-40CF-BC12-B6676F14C12C}"/>
              </a:ext>
            </a:extLst>
          </p:cNvPr>
          <p:cNvSpPr>
            <a:spLocks noGrp="1"/>
          </p:cNvSpPr>
          <p:nvPr>
            <p:ph type="title"/>
          </p:nvPr>
        </p:nvSpPr>
        <p:spPr/>
        <p:txBody>
          <a:bodyPr/>
          <a:lstStyle/>
          <a:p>
            <a:r>
              <a:rPr lang="en-IN" dirty="0"/>
              <a:t>Answer 3</a:t>
            </a:r>
          </a:p>
        </p:txBody>
      </p:sp>
      <p:sp>
        <p:nvSpPr>
          <p:cNvPr id="4" name="Content Placeholder 3">
            <a:extLst>
              <a:ext uri="{FF2B5EF4-FFF2-40B4-BE49-F238E27FC236}">
                <a16:creationId xmlns:a16="http://schemas.microsoft.com/office/drawing/2014/main" id="{AFE10B90-7F91-4DE7-962E-34CD82D91644}"/>
              </a:ext>
            </a:extLst>
          </p:cNvPr>
          <p:cNvSpPr>
            <a:spLocks noGrp="1"/>
          </p:cNvSpPr>
          <p:nvPr>
            <p:ph idx="1"/>
          </p:nvPr>
        </p:nvSpPr>
        <p:spPr>
          <a:xfrm>
            <a:off x="1024127" y="2084832"/>
            <a:ext cx="9720073" cy="4023360"/>
          </a:xfrm>
        </p:spPr>
        <p:txBody>
          <a:bodyPr/>
          <a:lstStyle/>
          <a:p>
            <a:r>
              <a:rPr lang="en-US" dirty="0"/>
              <a:t>a) Use the index to locate the first tuple whose </a:t>
            </a:r>
            <a:r>
              <a:rPr lang="en-US" b="1" i="1" dirty="0"/>
              <a:t>branch-city</a:t>
            </a:r>
            <a:r>
              <a:rPr lang="en-US" dirty="0"/>
              <a:t> field has value </a:t>
            </a:r>
            <a:r>
              <a:rPr lang="en-US" i="1" dirty="0"/>
              <a:t>“</a:t>
            </a:r>
            <a:r>
              <a:rPr lang="en-US" b="1" i="1" dirty="0"/>
              <a:t>Brooklyn</a:t>
            </a:r>
            <a:r>
              <a:rPr lang="en-US" i="1" dirty="0"/>
              <a:t>”. </a:t>
            </a:r>
            <a:r>
              <a:rPr lang="en-US" dirty="0"/>
              <a:t>From this tuple, follow the pointer chains till the end, retrieving all the tuples.</a:t>
            </a:r>
          </a:p>
          <a:p>
            <a:r>
              <a:rPr lang="en-US" dirty="0"/>
              <a:t>b) For this query, the index serves no purpose. We can scan the file sequentially and select the tuples whose </a:t>
            </a:r>
            <a:r>
              <a:rPr lang="en-US" b="1" i="1" dirty="0" err="1"/>
              <a:t>branch_city</a:t>
            </a:r>
            <a:r>
              <a:rPr lang="en-US" b="1" i="1" dirty="0"/>
              <a:t> </a:t>
            </a:r>
            <a:r>
              <a:rPr lang="en-US" dirty="0"/>
              <a:t>other than </a:t>
            </a:r>
            <a:r>
              <a:rPr lang="en-US" b="1" dirty="0"/>
              <a:t>“</a:t>
            </a:r>
            <a:r>
              <a:rPr lang="en-US" b="1" i="1" dirty="0"/>
              <a:t>Brooklyn</a:t>
            </a:r>
            <a:r>
              <a:rPr lang="en-US" b="1" dirty="0"/>
              <a:t>”.</a:t>
            </a:r>
          </a:p>
          <a:p>
            <a:r>
              <a:rPr lang="en-US" dirty="0"/>
              <a:t>c) this query is equivalent to:</a:t>
            </a:r>
          </a:p>
          <a:p>
            <a:pPr algn="ctr"/>
            <a:r>
              <a:rPr lang="en-IN" sz="2000" b="1" dirty="0">
                <a:latin typeface="Arial" panose="020B0604020202020204" pitchFamily="34" charset="0"/>
                <a:cs typeface="Arial" panose="020B0604020202020204" pitchFamily="34" charset="0"/>
              </a:rPr>
              <a:t>σ(</a:t>
            </a:r>
            <a:r>
              <a:rPr lang="en-IN" sz="2000" b="1" i="1" dirty="0" err="1">
                <a:latin typeface="Arial" panose="020B0604020202020204" pitchFamily="34" charset="0"/>
                <a:cs typeface="Arial" panose="020B0604020202020204" pitchFamily="34" charset="0"/>
              </a:rPr>
              <a:t>branch_city</a:t>
            </a:r>
            <a:r>
              <a:rPr lang="en-IN" sz="2000" b="1" i="1" dirty="0">
                <a:latin typeface="Arial" panose="020B0604020202020204" pitchFamily="34" charset="0"/>
                <a:cs typeface="Arial" panose="020B0604020202020204" pitchFamily="34" charset="0"/>
              </a:rPr>
              <a:t>&gt;=</a:t>
            </a:r>
            <a:r>
              <a:rPr lang="en-IN" sz="2000" b="1" dirty="0">
                <a:latin typeface="Arial" panose="020B0604020202020204" pitchFamily="34" charset="0"/>
                <a:cs typeface="Arial" panose="020B0604020202020204" pitchFamily="34" charset="0"/>
              </a:rPr>
              <a:t>“Brooklyn” ^ </a:t>
            </a:r>
            <a:r>
              <a:rPr lang="en-IN" sz="2000" b="1" i="1" dirty="0">
                <a:latin typeface="Arial" panose="020B0604020202020204" pitchFamily="34" charset="0"/>
                <a:cs typeface="Arial" panose="020B0604020202020204" pitchFamily="34" charset="0"/>
              </a:rPr>
              <a:t>assets&gt;=</a:t>
            </a:r>
            <a:r>
              <a:rPr lang="en-IN" sz="2000" b="1" dirty="0">
                <a:latin typeface="Arial" panose="020B0604020202020204" pitchFamily="34" charset="0"/>
                <a:cs typeface="Arial" panose="020B0604020202020204" pitchFamily="34" charset="0"/>
              </a:rPr>
              <a:t>5000)(</a:t>
            </a:r>
            <a:r>
              <a:rPr lang="en-IN" sz="2000" b="1" i="1" dirty="0">
                <a:latin typeface="Arial" panose="020B0604020202020204" pitchFamily="34" charset="0"/>
                <a:cs typeface="Arial" panose="020B0604020202020204" pitchFamily="34" charset="0"/>
              </a:rPr>
              <a:t>branch</a:t>
            </a:r>
            <a:r>
              <a:rPr lang="en-IN" sz="2000" b="1" dirty="0">
                <a:latin typeface="Arial" panose="020B0604020202020204" pitchFamily="34" charset="0"/>
                <a:cs typeface="Arial" panose="020B0604020202020204" pitchFamily="34" charset="0"/>
              </a:rPr>
              <a:t>)</a:t>
            </a:r>
          </a:p>
          <a:p>
            <a:r>
              <a:rPr lang="en-US" sz="2000" dirty="0"/>
              <a:t>Using </a:t>
            </a:r>
            <a:r>
              <a:rPr lang="en-US" sz="2000" b="1" i="1" dirty="0" err="1"/>
              <a:t>branch_city</a:t>
            </a:r>
            <a:r>
              <a:rPr lang="en-US" sz="2000" b="1" i="1" dirty="0"/>
              <a:t> </a:t>
            </a:r>
            <a:r>
              <a:rPr lang="en-US" sz="2000" dirty="0"/>
              <a:t>index, we can retrieve all the tuples with </a:t>
            </a:r>
            <a:r>
              <a:rPr lang="en-US" sz="2000" b="1" i="1" dirty="0" err="1"/>
              <a:t>branch_city</a:t>
            </a:r>
            <a:r>
              <a:rPr lang="en-US" sz="2000" b="1" i="1" dirty="0"/>
              <a:t> </a:t>
            </a:r>
            <a:r>
              <a:rPr lang="en-US" sz="2000" dirty="0"/>
              <a:t>greater than/equal to </a:t>
            </a:r>
            <a:r>
              <a:rPr lang="en-US" sz="2000" b="1" i="1" dirty="0"/>
              <a:t>“Brooklyn</a:t>
            </a:r>
            <a:r>
              <a:rPr lang="en-US" sz="2000" b="1" dirty="0"/>
              <a:t>”</a:t>
            </a:r>
            <a:r>
              <a:rPr lang="en-US" sz="2000" dirty="0"/>
              <a:t> by following the pointer chains from the first </a:t>
            </a:r>
            <a:r>
              <a:rPr lang="en-US" sz="2000" b="1" i="1" dirty="0"/>
              <a:t>Brooklyn</a:t>
            </a:r>
            <a:r>
              <a:rPr lang="en-US" sz="2000" dirty="0"/>
              <a:t> tuple. Here, we also apply the additional criteria of</a:t>
            </a:r>
            <a:r>
              <a:rPr lang="en-US" sz="2000" b="1" i="1" dirty="0"/>
              <a:t> assets </a:t>
            </a:r>
            <a:r>
              <a:rPr lang="en-US" sz="2000" dirty="0"/>
              <a:t>which are greater than/equal to </a:t>
            </a:r>
            <a:r>
              <a:rPr lang="en-US" sz="2000" b="1" dirty="0"/>
              <a:t>5000</a:t>
            </a:r>
            <a:r>
              <a:rPr lang="en-US" sz="2000" dirty="0"/>
              <a:t> on every tuple.</a:t>
            </a:r>
          </a:p>
          <a:p>
            <a:endParaRPr lang="en-US" dirty="0"/>
          </a:p>
          <a:p>
            <a:endParaRPr lang="en-US" b="1" i="1" dirty="0"/>
          </a:p>
        </p:txBody>
      </p:sp>
    </p:spTree>
    <p:extLst>
      <p:ext uri="{BB962C8B-B14F-4D97-AF65-F5344CB8AC3E}">
        <p14:creationId xmlns:p14="http://schemas.microsoft.com/office/powerpoint/2010/main" val="145288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8AF4-A59B-4E86-9C60-5F5A416A63DA}"/>
              </a:ext>
            </a:extLst>
          </p:cNvPr>
          <p:cNvSpPr>
            <a:spLocks noGrp="1"/>
          </p:cNvSpPr>
          <p:nvPr>
            <p:ph type="title"/>
          </p:nvPr>
        </p:nvSpPr>
        <p:spPr/>
        <p:txBody>
          <a:bodyPr/>
          <a:lstStyle/>
          <a:p>
            <a:r>
              <a:rPr lang="en-IN" dirty="0"/>
              <a:t>Practice Exercises</a:t>
            </a:r>
          </a:p>
        </p:txBody>
      </p:sp>
      <p:sp>
        <p:nvSpPr>
          <p:cNvPr id="3" name="Content Placeholder 2">
            <a:extLst>
              <a:ext uri="{FF2B5EF4-FFF2-40B4-BE49-F238E27FC236}">
                <a16:creationId xmlns:a16="http://schemas.microsoft.com/office/drawing/2014/main" id="{DD799CFF-8002-46D1-B7A0-BD7696917AD2}"/>
              </a:ext>
            </a:extLst>
          </p:cNvPr>
          <p:cNvSpPr>
            <a:spLocks noGrp="1"/>
          </p:cNvSpPr>
          <p:nvPr>
            <p:ph idx="1"/>
          </p:nvPr>
        </p:nvSpPr>
        <p:spPr/>
        <p:txBody>
          <a:bodyPr>
            <a:normAutofit/>
          </a:bodyPr>
          <a:lstStyle/>
          <a:p>
            <a:pPr algn="just"/>
            <a:r>
              <a:rPr lang="en-IN" dirty="0"/>
              <a:t>Q4) </a:t>
            </a:r>
            <a:r>
              <a:rPr lang="en-IN" sz="2000" b="0" i="0" u="none" strike="noStrike" baseline="0" dirty="0">
                <a:latin typeface="Arial" panose="020B0604020202020204" pitchFamily="34" charset="0"/>
                <a:cs typeface="Arial" panose="020B0604020202020204" pitchFamily="34" charset="0"/>
              </a:rPr>
              <a:t>Suppose you need to sort a relation of 40 gigabytes, with 4-kilobyte blocks, using a memory size of 40 megabytes. Suppose the cost of a seek is 5 milliseconds, while the disk transfer rate is 40 megabytes per second.</a:t>
            </a:r>
          </a:p>
          <a:p>
            <a:pPr algn="just"/>
            <a:r>
              <a:rPr lang="en-IN" sz="2000" b="0" i="0" u="none" strike="noStrike" baseline="0" dirty="0">
                <a:latin typeface="Arial" panose="020B0604020202020204" pitchFamily="34" charset="0"/>
                <a:cs typeface="Arial" panose="020B0604020202020204" pitchFamily="34" charset="0"/>
              </a:rPr>
              <a:t>a. Find the cost of sorting the relation, in seconds, with </a:t>
            </a:r>
            <a:r>
              <a:rPr lang="en-IN" sz="2000" b="0" i="1" u="none" strike="noStrike" baseline="0" dirty="0">
                <a:latin typeface="Arial" panose="020B0604020202020204" pitchFamily="34" charset="0"/>
                <a:cs typeface="Arial" panose="020B0604020202020204" pitchFamily="34" charset="0"/>
              </a:rPr>
              <a:t>bb </a:t>
            </a:r>
            <a:r>
              <a:rPr lang="en-IN" sz="2000" b="0" i="0" u="none" strike="noStrike" baseline="0" dirty="0">
                <a:latin typeface="Arial" panose="020B0604020202020204" pitchFamily="34" charset="0"/>
                <a:cs typeface="Arial" panose="020B0604020202020204" pitchFamily="34" charset="0"/>
              </a:rPr>
              <a:t>= 1 and with </a:t>
            </a:r>
            <a:r>
              <a:rPr lang="en-IN" sz="2000" b="0" i="1" u="none" strike="noStrike" baseline="0" dirty="0">
                <a:latin typeface="Arial" panose="020B0604020202020204" pitchFamily="34" charset="0"/>
                <a:cs typeface="Arial" panose="020B0604020202020204" pitchFamily="34" charset="0"/>
              </a:rPr>
              <a:t>bb </a:t>
            </a:r>
            <a:r>
              <a:rPr lang="en-IN" sz="2000" b="0" i="0" u="none" strike="noStrike" baseline="0" dirty="0">
                <a:latin typeface="Arial" panose="020B0604020202020204" pitchFamily="34" charset="0"/>
                <a:cs typeface="Arial" panose="020B0604020202020204" pitchFamily="34" charset="0"/>
              </a:rPr>
              <a:t>= 100.</a:t>
            </a:r>
          </a:p>
          <a:p>
            <a:pPr algn="just"/>
            <a:r>
              <a:rPr lang="en-IN" sz="2000" b="0" i="0" u="none" strike="noStrike" baseline="0" dirty="0">
                <a:latin typeface="Arial" panose="020B0604020202020204" pitchFamily="34" charset="0"/>
                <a:cs typeface="Arial" panose="020B0604020202020204" pitchFamily="34" charset="0"/>
              </a:rPr>
              <a:t>b. In each case, how many merge passes are required?</a:t>
            </a:r>
          </a:p>
          <a:p>
            <a:pPr algn="just"/>
            <a:r>
              <a:rPr lang="en-IN" sz="2000" b="0" i="0" u="none" strike="noStrike" baseline="0" dirty="0">
                <a:latin typeface="Arial" panose="020B0604020202020204" pitchFamily="34" charset="0"/>
                <a:cs typeface="Arial" panose="020B0604020202020204" pitchFamily="34" charset="0"/>
              </a:rPr>
              <a:t>c. Suppose a flash storage device is used instead of a disk, and it has a latency of 20 microsecond and a transfer rate of 400 megabytes per second. Recompute the cost of sorting the relation, in seconds, with </a:t>
            </a:r>
            <a:r>
              <a:rPr lang="en-IN" sz="2000" b="0" i="1" u="none" strike="noStrike" baseline="0" dirty="0">
                <a:latin typeface="Arial" panose="020B0604020202020204" pitchFamily="34" charset="0"/>
                <a:cs typeface="Arial" panose="020B0604020202020204" pitchFamily="34" charset="0"/>
              </a:rPr>
              <a:t>bb </a:t>
            </a:r>
            <a:r>
              <a:rPr lang="en-IN" sz="2000" b="0" i="0" u="none" strike="noStrike" baseline="0" dirty="0">
                <a:latin typeface="Arial" panose="020B0604020202020204" pitchFamily="34" charset="0"/>
                <a:cs typeface="Arial" panose="020B0604020202020204" pitchFamily="34" charset="0"/>
              </a:rPr>
              <a:t>= 1 and with </a:t>
            </a:r>
            <a:r>
              <a:rPr lang="en-IN" sz="2000" b="0" i="1" u="none" strike="noStrike" baseline="0" dirty="0">
                <a:latin typeface="Arial" panose="020B0604020202020204" pitchFamily="34" charset="0"/>
                <a:cs typeface="Arial" panose="020B0604020202020204" pitchFamily="34" charset="0"/>
              </a:rPr>
              <a:t>bb </a:t>
            </a:r>
            <a:r>
              <a:rPr lang="en-IN" sz="2000" b="0" i="0" u="none" strike="noStrike" baseline="0" dirty="0">
                <a:latin typeface="Arial" panose="020B0604020202020204" pitchFamily="34" charset="0"/>
                <a:cs typeface="Arial" panose="020B0604020202020204" pitchFamily="34" charset="0"/>
              </a:rPr>
              <a:t>= 100, in this setting.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14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B2E7-5420-4CC2-BD8E-03D428739F7F}"/>
              </a:ext>
            </a:extLst>
          </p:cNvPr>
          <p:cNvSpPr>
            <a:spLocks noGrp="1"/>
          </p:cNvSpPr>
          <p:nvPr>
            <p:ph type="title"/>
          </p:nvPr>
        </p:nvSpPr>
        <p:spPr/>
        <p:txBody>
          <a:bodyPr/>
          <a:lstStyle/>
          <a:p>
            <a:r>
              <a:rPr lang="en-IN" dirty="0"/>
              <a:t>Answer 4</a:t>
            </a:r>
          </a:p>
        </p:txBody>
      </p:sp>
      <p:sp>
        <p:nvSpPr>
          <p:cNvPr id="4" name="Content Placeholder 3">
            <a:extLst>
              <a:ext uri="{FF2B5EF4-FFF2-40B4-BE49-F238E27FC236}">
                <a16:creationId xmlns:a16="http://schemas.microsoft.com/office/drawing/2014/main" id="{B81FB295-4F9E-AC29-5318-E2C4E269BFF1}"/>
              </a:ext>
            </a:extLst>
          </p:cNvPr>
          <p:cNvSpPr>
            <a:spLocks noGrp="1"/>
          </p:cNvSpPr>
          <p:nvPr>
            <p:ph idx="1"/>
          </p:nvPr>
        </p:nvSpPr>
        <p:spPr/>
        <p:txBody>
          <a:bodyPr/>
          <a:lstStyle/>
          <a:p>
            <a:r>
              <a:rPr lang="en-US" dirty="0"/>
              <a:t>Main memory = 40mb = 40 x 10</a:t>
            </a:r>
            <a:r>
              <a:rPr lang="en-US" baseline="30000" dirty="0"/>
              <a:t>6</a:t>
            </a:r>
          </a:p>
          <a:p>
            <a:r>
              <a:rPr lang="en-US" dirty="0"/>
              <a:t>Block size available = 4kb = 4 x 10</a:t>
            </a:r>
            <a:r>
              <a:rPr lang="en-US" baseline="30000" dirty="0"/>
              <a:t>3 </a:t>
            </a:r>
            <a:endParaRPr lang="en-US" dirty="0"/>
          </a:p>
          <a:p>
            <a:r>
              <a:rPr lang="en-US" dirty="0"/>
              <a:t>M = total blocks = 40mb/ 40kb = 10</a:t>
            </a:r>
            <a:r>
              <a:rPr lang="en-US" baseline="30000" dirty="0"/>
              <a:t>4</a:t>
            </a:r>
          </a:p>
          <a:p>
            <a:r>
              <a:rPr lang="en-US" dirty="0" err="1"/>
              <a:t>b</a:t>
            </a:r>
            <a:r>
              <a:rPr lang="en-US" baseline="-25000" dirty="0" err="1"/>
              <a:t>r</a:t>
            </a:r>
            <a:r>
              <a:rPr lang="en-US" dirty="0"/>
              <a:t> = Relation blocks required = 40gb/ 4kb = 10</a:t>
            </a:r>
            <a:r>
              <a:rPr lang="en-US" baseline="30000" dirty="0"/>
              <a:t>7</a:t>
            </a:r>
          </a:p>
          <a:p>
            <a:br>
              <a:rPr lang="en-US" dirty="0"/>
            </a:br>
            <a:r>
              <a:rPr lang="en-US" dirty="0"/>
              <a:t>(a)  </a:t>
            </a:r>
            <a:br>
              <a:rPr lang="en-US" dirty="0"/>
            </a:br>
            <a:r>
              <a:rPr lang="en-US" dirty="0"/>
              <a:t>	cost = block transfers time + seek time</a:t>
            </a:r>
          </a:p>
          <a:p>
            <a:pPr marL="0" indent="0">
              <a:buNone/>
            </a:pPr>
            <a:r>
              <a:rPr lang="en-US" dirty="0"/>
              <a:t>	no of block transfers = </a:t>
            </a:r>
            <a:r>
              <a:rPr lang="en-US" dirty="0" err="1"/>
              <a:t>b</a:t>
            </a:r>
            <a:r>
              <a:rPr lang="en-US" baseline="-25000" dirty="0" err="1"/>
              <a:t>r</a:t>
            </a:r>
            <a:r>
              <a:rPr lang="en-US" dirty="0"/>
              <a:t>(2[ log</a:t>
            </a:r>
            <a:r>
              <a:rPr lang="en-US" baseline="-25000" dirty="0"/>
              <a:t>M-1</a:t>
            </a:r>
            <a:r>
              <a:rPr lang="en-US" dirty="0"/>
              <a:t>(</a:t>
            </a:r>
            <a:r>
              <a:rPr lang="en-US" dirty="0" err="1"/>
              <a:t>b</a:t>
            </a:r>
            <a:r>
              <a:rPr lang="en-US" baseline="-25000" dirty="0" err="1"/>
              <a:t>r</a:t>
            </a:r>
            <a:r>
              <a:rPr lang="en-US" dirty="0"/>
              <a:t>/M) ]</a:t>
            </a:r>
            <a:r>
              <a:rPr lang="en-US" baseline="30000" dirty="0"/>
              <a:t>ceil</a:t>
            </a:r>
            <a:r>
              <a:rPr lang="en-US" dirty="0"/>
              <a:t> + 1)</a:t>
            </a:r>
          </a:p>
          <a:p>
            <a:pPr marL="0" indent="0">
              <a:buNone/>
            </a:pPr>
            <a:r>
              <a:rPr lang="en-US" dirty="0"/>
              <a:t>			       = 3 x 10</a:t>
            </a:r>
            <a:r>
              <a:rPr lang="en-US" baseline="30000" dirty="0"/>
              <a:t>7</a:t>
            </a:r>
          </a:p>
          <a:p>
            <a:endParaRPr lang="en-US" dirty="0"/>
          </a:p>
          <a:p>
            <a:endParaRPr lang="en-US" dirty="0"/>
          </a:p>
        </p:txBody>
      </p:sp>
    </p:spTree>
    <p:extLst>
      <p:ext uri="{BB962C8B-B14F-4D97-AF65-F5344CB8AC3E}">
        <p14:creationId xmlns:p14="http://schemas.microsoft.com/office/powerpoint/2010/main" val="58770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B2E7-5420-4CC2-BD8E-03D428739F7F}"/>
              </a:ext>
            </a:extLst>
          </p:cNvPr>
          <p:cNvSpPr>
            <a:spLocks noGrp="1"/>
          </p:cNvSpPr>
          <p:nvPr>
            <p:ph type="title"/>
          </p:nvPr>
        </p:nvSpPr>
        <p:spPr/>
        <p:txBody>
          <a:bodyPr/>
          <a:lstStyle/>
          <a:p>
            <a:r>
              <a:rPr lang="en-IN" dirty="0"/>
              <a:t>Answer 4</a:t>
            </a:r>
          </a:p>
        </p:txBody>
      </p:sp>
      <p:sp>
        <p:nvSpPr>
          <p:cNvPr id="4" name="Content Placeholder 3">
            <a:extLst>
              <a:ext uri="{FF2B5EF4-FFF2-40B4-BE49-F238E27FC236}">
                <a16:creationId xmlns:a16="http://schemas.microsoft.com/office/drawing/2014/main" id="{B81FB295-4F9E-AC29-5318-E2C4E269BFF1}"/>
              </a:ext>
            </a:extLst>
          </p:cNvPr>
          <p:cNvSpPr>
            <a:spLocks noGrp="1"/>
          </p:cNvSpPr>
          <p:nvPr>
            <p:ph idx="1"/>
          </p:nvPr>
        </p:nvSpPr>
        <p:spPr/>
        <p:txBody>
          <a:bodyPr/>
          <a:lstStyle/>
          <a:p>
            <a:pPr marL="0" indent="0">
              <a:buNone/>
            </a:pPr>
            <a:r>
              <a:rPr lang="en-US" dirty="0"/>
              <a:t>Seeks </a:t>
            </a:r>
            <a:br>
              <a:rPr lang="en-US" dirty="0"/>
            </a:br>
            <a:br>
              <a:rPr lang="en-US" dirty="0"/>
            </a:br>
            <a:r>
              <a:rPr lang="en-US" dirty="0"/>
              <a:t>when bb = 1:</a:t>
            </a:r>
            <a:br>
              <a:rPr lang="en-US" dirty="0"/>
            </a:br>
            <a:r>
              <a:rPr lang="en-US" dirty="0"/>
              <a:t>	= 2[</a:t>
            </a:r>
            <a:r>
              <a:rPr lang="en-US" dirty="0" err="1"/>
              <a:t>b</a:t>
            </a:r>
            <a:r>
              <a:rPr lang="en-US" baseline="-25000" dirty="0" err="1"/>
              <a:t>r</a:t>
            </a:r>
            <a:r>
              <a:rPr lang="en-US" baseline="-25000" dirty="0"/>
              <a:t> </a:t>
            </a:r>
            <a:r>
              <a:rPr lang="en-US" dirty="0"/>
              <a:t>/m]</a:t>
            </a:r>
            <a:r>
              <a:rPr lang="en-US" baseline="30000" dirty="0"/>
              <a:t>ceil</a:t>
            </a:r>
            <a:r>
              <a:rPr lang="en-US" dirty="0"/>
              <a:t> + [</a:t>
            </a:r>
            <a:r>
              <a:rPr lang="en-US" dirty="0" err="1"/>
              <a:t>b</a:t>
            </a:r>
            <a:r>
              <a:rPr lang="en-US" baseline="-25000" dirty="0" err="1"/>
              <a:t>r</a:t>
            </a:r>
            <a:r>
              <a:rPr lang="en-US" baseline="-25000" dirty="0"/>
              <a:t> </a:t>
            </a:r>
            <a:r>
              <a:rPr lang="en-US" dirty="0"/>
              <a:t>/b</a:t>
            </a:r>
            <a:r>
              <a:rPr lang="en-US" baseline="-25000" dirty="0"/>
              <a:t>b</a:t>
            </a:r>
            <a:r>
              <a:rPr lang="en-US" dirty="0"/>
              <a:t>]</a:t>
            </a:r>
            <a:r>
              <a:rPr lang="en-US" baseline="30000" dirty="0"/>
              <a:t> ceil</a:t>
            </a:r>
            <a:r>
              <a:rPr lang="en-US" dirty="0"/>
              <a:t> (2[ log</a:t>
            </a:r>
            <a:r>
              <a:rPr lang="en-US" baseline="-25000" dirty="0"/>
              <a:t>M-1</a:t>
            </a:r>
            <a:r>
              <a:rPr lang="en-US" dirty="0"/>
              <a:t>(</a:t>
            </a:r>
            <a:r>
              <a:rPr lang="en-US" dirty="0" err="1"/>
              <a:t>b</a:t>
            </a:r>
            <a:r>
              <a:rPr lang="en-US" baseline="-25000" dirty="0" err="1"/>
              <a:t>r</a:t>
            </a:r>
            <a:r>
              <a:rPr lang="en-US" dirty="0"/>
              <a:t>/M) ]</a:t>
            </a:r>
            <a:r>
              <a:rPr lang="en-US" baseline="30000" dirty="0"/>
              <a:t>ceil</a:t>
            </a:r>
            <a:r>
              <a:rPr lang="en-US" dirty="0"/>
              <a:t> - 1)</a:t>
            </a:r>
          </a:p>
          <a:p>
            <a:pPr marL="0" indent="0">
              <a:buNone/>
            </a:pPr>
            <a:r>
              <a:rPr lang="en-US" dirty="0"/>
              <a:t>	= 10002 x 10</a:t>
            </a:r>
            <a:r>
              <a:rPr lang="en-US" baseline="30000" dirty="0"/>
              <a:t>3</a:t>
            </a:r>
          </a:p>
          <a:p>
            <a:pPr marL="0" indent="0">
              <a:buNone/>
            </a:pPr>
            <a:r>
              <a:rPr lang="en-US" dirty="0"/>
              <a:t>when bb = 100:</a:t>
            </a:r>
          </a:p>
          <a:p>
            <a:pPr marL="0" indent="0">
              <a:buNone/>
            </a:pPr>
            <a:r>
              <a:rPr lang="en-US" dirty="0"/>
              <a:t>	= 102 x 10</a:t>
            </a:r>
            <a:r>
              <a:rPr lang="en-US" baseline="30000" dirty="0"/>
              <a:t>3</a:t>
            </a:r>
          </a:p>
          <a:p>
            <a:pPr marL="0" indent="0">
              <a:buNone/>
            </a:pPr>
            <a:endParaRPr lang="en-US" baseline="30000" dirty="0"/>
          </a:p>
          <a:p>
            <a:pPr marL="0" indent="0">
              <a:buNone/>
            </a:pPr>
            <a:endParaRPr lang="en-US" dirty="0"/>
          </a:p>
          <a:p>
            <a:endParaRPr lang="en-US" dirty="0"/>
          </a:p>
        </p:txBody>
      </p:sp>
    </p:spTree>
    <p:extLst>
      <p:ext uri="{BB962C8B-B14F-4D97-AF65-F5344CB8AC3E}">
        <p14:creationId xmlns:p14="http://schemas.microsoft.com/office/powerpoint/2010/main" val="127754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B2E7-5420-4CC2-BD8E-03D428739F7F}"/>
              </a:ext>
            </a:extLst>
          </p:cNvPr>
          <p:cNvSpPr>
            <a:spLocks noGrp="1"/>
          </p:cNvSpPr>
          <p:nvPr>
            <p:ph type="title"/>
          </p:nvPr>
        </p:nvSpPr>
        <p:spPr/>
        <p:txBody>
          <a:bodyPr/>
          <a:lstStyle/>
          <a:p>
            <a:r>
              <a:rPr lang="en-IN" dirty="0"/>
              <a:t>Answer 4</a:t>
            </a:r>
          </a:p>
        </p:txBody>
      </p:sp>
      <p:sp>
        <p:nvSpPr>
          <p:cNvPr id="4" name="Content Placeholder 3">
            <a:extLst>
              <a:ext uri="{FF2B5EF4-FFF2-40B4-BE49-F238E27FC236}">
                <a16:creationId xmlns:a16="http://schemas.microsoft.com/office/drawing/2014/main" id="{B81FB295-4F9E-AC29-5318-E2C4E269BFF1}"/>
              </a:ext>
            </a:extLst>
          </p:cNvPr>
          <p:cNvSpPr>
            <a:spLocks noGrp="1"/>
          </p:cNvSpPr>
          <p:nvPr>
            <p:ph idx="1"/>
          </p:nvPr>
        </p:nvSpPr>
        <p:spPr/>
        <p:txBody>
          <a:bodyPr/>
          <a:lstStyle/>
          <a:p>
            <a:pPr marL="0" indent="0">
              <a:buNone/>
            </a:pPr>
            <a:r>
              <a:rPr lang="en-US" dirty="0"/>
              <a:t>Block transfer time = 4kb/ 40mb = 10</a:t>
            </a:r>
            <a:r>
              <a:rPr lang="en-US" baseline="30000" dirty="0"/>
              <a:t>-4</a:t>
            </a:r>
            <a:r>
              <a:rPr lang="en-US" dirty="0"/>
              <a:t>s</a:t>
            </a:r>
          </a:p>
          <a:p>
            <a:pPr marL="0" indent="0">
              <a:buNone/>
            </a:pPr>
            <a:r>
              <a:rPr lang="en-US" dirty="0"/>
              <a:t>Seek time = 5ms = 5 x 10</a:t>
            </a:r>
            <a:r>
              <a:rPr lang="en-US" baseline="30000" dirty="0"/>
              <a:t>-3</a:t>
            </a:r>
            <a:r>
              <a:rPr lang="en-US" dirty="0"/>
              <a:t>s</a:t>
            </a:r>
            <a:br>
              <a:rPr lang="en-US" dirty="0"/>
            </a:br>
            <a:br>
              <a:rPr lang="en-US" dirty="0"/>
            </a:br>
            <a:r>
              <a:rPr lang="en-US" dirty="0"/>
              <a:t>when bb = 1:</a:t>
            </a:r>
            <a:br>
              <a:rPr lang="en-US" dirty="0"/>
            </a:br>
            <a:r>
              <a:rPr lang="en-US" dirty="0"/>
              <a:t>	= (block transfer cost * block transfer time) + (seek cost * seek time)</a:t>
            </a:r>
          </a:p>
          <a:p>
            <a:pPr marL="0" indent="0">
              <a:buNone/>
            </a:pPr>
            <a:r>
              <a:rPr lang="en-US" dirty="0"/>
              <a:t>	= 53,010s</a:t>
            </a:r>
            <a:endParaRPr lang="en-US" baseline="30000" dirty="0"/>
          </a:p>
          <a:p>
            <a:pPr marL="0" indent="0">
              <a:buNone/>
            </a:pPr>
            <a:r>
              <a:rPr lang="en-US" dirty="0"/>
              <a:t>when bb = 100:</a:t>
            </a:r>
          </a:p>
          <a:p>
            <a:pPr marL="0" indent="0">
              <a:buNone/>
            </a:pPr>
            <a:r>
              <a:rPr lang="en-US" dirty="0"/>
              <a:t>	= 3,510s</a:t>
            </a:r>
            <a:endParaRPr lang="en-US" baseline="30000" dirty="0"/>
          </a:p>
          <a:p>
            <a:pPr marL="0" indent="0">
              <a:buNone/>
            </a:pPr>
            <a:endParaRPr lang="en-US" baseline="30000" dirty="0"/>
          </a:p>
          <a:p>
            <a:pPr marL="0" indent="0">
              <a:buNone/>
            </a:pPr>
            <a:endParaRPr lang="en-US" baseline="30000" dirty="0"/>
          </a:p>
          <a:p>
            <a:pPr marL="0" indent="0">
              <a:buNone/>
            </a:pPr>
            <a:endParaRPr lang="en-US" dirty="0"/>
          </a:p>
          <a:p>
            <a:endParaRPr lang="en-US" dirty="0"/>
          </a:p>
        </p:txBody>
      </p:sp>
    </p:spTree>
    <p:extLst>
      <p:ext uri="{BB962C8B-B14F-4D97-AF65-F5344CB8AC3E}">
        <p14:creationId xmlns:p14="http://schemas.microsoft.com/office/powerpoint/2010/main" val="4601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A73C-8C4A-4738-B3EE-126332474CF1}"/>
              </a:ext>
            </a:extLst>
          </p:cNvPr>
          <p:cNvSpPr>
            <a:spLocks noGrp="1"/>
          </p:cNvSpPr>
          <p:nvPr>
            <p:ph type="title"/>
          </p:nvPr>
        </p:nvSpPr>
        <p:spPr>
          <a:xfrm>
            <a:off x="1024128" y="585216"/>
            <a:ext cx="9720072" cy="1031549"/>
          </a:xfrm>
        </p:spPr>
        <p:txBody>
          <a:bodyPr/>
          <a:lstStyle/>
          <a:p>
            <a:r>
              <a:rPr lang="en-IN" dirty="0"/>
              <a:t>Answer 4</a:t>
            </a:r>
          </a:p>
        </p:txBody>
      </p:sp>
      <p:pic>
        <p:nvPicPr>
          <p:cNvPr id="5" name="Content Placeholder 4">
            <a:extLst>
              <a:ext uri="{FF2B5EF4-FFF2-40B4-BE49-F238E27FC236}">
                <a16:creationId xmlns:a16="http://schemas.microsoft.com/office/drawing/2014/main" id="{62F2AD33-22C8-4629-BDE7-F7865156FC6C}"/>
              </a:ext>
            </a:extLst>
          </p:cNvPr>
          <p:cNvPicPr>
            <a:picLocks noGrp="1" noChangeAspect="1"/>
          </p:cNvPicPr>
          <p:nvPr>
            <p:ph idx="1"/>
          </p:nvPr>
        </p:nvPicPr>
        <p:blipFill>
          <a:blip r:embed="rId2"/>
          <a:stretch>
            <a:fillRect/>
          </a:stretch>
        </p:blipFill>
        <p:spPr>
          <a:xfrm>
            <a:off x="569843" y="2286000"/>
            <a:ext cx="8281311" cy="4247322"/>
          </a:xfrm>
        </p:spPr>
      </p:pic>
      <p:sp>
        <p:nvSpPr>
          <p:cNvPr id="6" name="TextBox 5">
            <a:extLst>
              <a:ext uri="{FF2B5EF4-FFF2-40B4-BE49-F238E27FC236}">
                <a16:creationId xmlns:a16="http://schemas.microsoft.com/office/drawing/2014/main" id="{B8241F91-C77D-4156-BDD1-0659E46CA03A}"/>
              </a:ext>
            </a:extLst>
          </p:cNvPr>
          <p:cNvSpPr txBox="1"/>
          <p:nvPr/>
        </p:nvSpPr>
        <p:spPr>
          <a:xfrm>
            <a:off x="1192696" y="1974574"/>
            <a:ext cx="2080591" cy="369332"/>
          </a:xfrm>
          <a:prstGeom prst="rect">
            <a:avLst/>
          </a:prstGeom>
          <a:noFill/>
        </p:spPr>
        <p:txBody>
          <a:bodyPr wrap="square" rtlCol="0">
            <a:spAutoFit/>
          </a:bodyPr>
          <a:lstStyle/>
          <a:p>
            <a:r>
              <a:rPr lang="en-IN" sz="1800" b="0" i="0" u="none" strike="noStrike" baseline="0" dirty="0">
                <a:latin typeface="NimbusRomDOT-Bol"/>
              </a:rPr>
              <a:t>Case 2: </a:t>
            </a:r>
            <a:r>
              <a:rPr lang="en-IN" sz="1800" b="0" i="1" u="none" strike="noStrike" baseline="0" dirty="0">
                <a:latin typeface="NimbusRomDOT-RegIta"/>
              </a:rPr>
              <a:t>bb </a:t>
            </a:r>
            <a:r>
              <a:rPr lang="en-IN" sz="1800" b="0" i="0" u="none" strike="noStrike" baseline="0" dirty="0">
                <a:latin typeface="STIXMath-Regular"/>
              </a:rPr>
              <a:t>= </a:t>
            </a:r>
            <a:r>
              <a:rPr lang="en-IN" sz="1800" b="0" i="0" u="none" strike="noStrike" baseline="0" dirty="0">
                <a:latin typeface="NimbusRomDOT-Reg"/>
              </a:rPr>
              <a:t>100</a:t>
            </a:r>
            <a:endParaRPr lang="en-IN" dirty="0"/>
          </a:p>
        </p:txBody>
      </p:sp>
    </p:spTree>
    <p:extLst>
      <p:ext uri="{BB962C8B-B14F-4D97-AF65-F5344CB8AC3E}">
        <p14:creationId xmlns:p14="http://schemas.microsoft.com/office/powerpoint/2010/main" val="328402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8DF4-16DC-4643-AF5A-254AB31168C2}"/>
              </a:ext>
            </a:extLst>
          </p:cNvPr>
          <p:cNvSpPr>
            <a:spLocks noGrp="1"/>
          </p:cNvSpPr>
          <p:nvPr>
            <p:ph type="title"/>
          </p:nvPr>
        </p:nvSpPr>
        <p:spPr/>
        <p:txBody>
          <a:bodyPr/>
          <a:lstStyle/>
          <a:p>
            <a:r>
              <a:rPr lang="en-IN" dirty="0"/>
              <a:t>Practice Exercises</a:t>
            </a:r>
          </a:p>
        </p:txBody>
      </p:sp>
      <p:sp>
        <p:nvSpPr>
          <p:cNvPr id="3" name="Content Placeholder 2">
            <a:extLst>
              <a:ext uri="{FF2B5EF4-FFF2-40B4-BE49-F238E27FC236}">
                <a16:creationId xmlns:a16="http://schemas.microsoft.com/office/drawing/2014/main" id="{6DC77F46-EF8B-42B8-A317-1ECA398DBFE8}"/>
              </a:ext>
            </a:extLst>
          </p:cNvPr>
          <p:cNvSpPr>
            <a:spLocks noGrp="1"/>
          </p:cNvSpPr>
          <p:nvPr>
            <p:ph idx="1"/>
          </p:nvPr>
        </p:nvSpPr>
        <p:spPr/>
        <p:txBody>
          <a:bodyPr/>
          <a:lstStyle/>
          <a:p>
            <a:pPr algn="l"/>
            <a:r>
              <a:rPr lang="en-IN" dirty="0"/>
              <a:t>Q5) </a:t>
            </a:r>
            <a:r>
              <a:rPr lang="en-IN" sz="1800" b="0" i="0" u="none" strike="noStrike" baseline="0" dirty="0">
                <a:latin typeface="Arial" panose="020B0604020202020204" pitchFamily="34" charset="0"/>
                <a:cs typeface="Arial" panose="020B0604020202020204" pitchFamily="34" charset="0"/>
              </a:rPr>
              <a:t>Design a variant of the hybrid merge-join algorithm for the case where both relations are not physically sorted, but both have a sorted secondary index on the join attributes.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606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A872-3267-45AE-9567-94C06D8AE373}"/>
              </a:ext>
            </a:extLst>
          </p:cNvPr>
          <p:cNvSpPr>
            <a:spLocks noGrp="1"/>
          </p:cNvSpPr>
          <p:nvPr>
            <p:ph type="title"/>
          </p:nvPr>
        </p:nvSpPr>
        <p:spPr/>
        <p:txBody>
          <a:bodyPr/>
          <a:lstStyle/>
          <a:p>
            <a:r>
              <a:rPr lang="en-IN" dirty="0"/>
              <a:t>Answer 5</a:t>
            </a:r>
          </a:p>
        </p:txBody>
      </p:sp>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p:txBody>
          <a:bodyPr>
            <a:normAutofit/>
          </a:bodyPr>
          <a:lstStyle/>
          <a:p>
            <a:pPr algn="just"/>
            <a:r>
              <a:rPr lang="en-IN" sz="1800" b="0" i="0" u="none" strike="noStrike" baseline="0" dirty="0">
                <a:solidFill>
                  <a:srgbClr val="000000"/>
                </a:solidFill>
                <a:latin typeface="Arial" panose="020B0604020202020204" pitchFamily="34" charset="0"/>
                <a:cs typeface="Arial" panose="020B0604020202020204" pitchFamily="34" charset="0"/>
              </a:rPr>
              <a:t>We merge the leaf entries of the first sorted secondary index with the leaf entries of the second sorted secondary index. The result file contains pairs of addresses, the first address in each pair pointing to a tuple in the first relation, and the second address pointing to a tuple in the second relation. This result file is first sorted on the first relation’s addresses. The relation is then scanned in physical storage order, and addresses in the result file are replaced by the actual tuple values. Then the result file is sorted on the second</a:t>
            </a:r>
            <a:r>
              <a:rPr lang="en-IN" sz="1800" dirty="0">
                <a:solidFill>
                  <a:srgbClr val="000000"/>
                </a:solidFill>
                <a:latin typeface="Arial" panose="020B0604020202020204" pitchFamily="34" charset="0"/>
                <a:cs typeface="Arial" panose="020B0604020202020204" pitchFamily="34" charset="0"/>
              </a:rPr>
              <a:t> </a:t>
            </a:r>
            <a:r>
              <a:rPr lang="en-IN" sz="1800" b="0" i="0" u="none" strike="noStrike" baseline="0" dirty="0">
                <a:solidFill>
                  <a:srgbClr val="000000"/>
                </a:solidFill>
                <a:latin typeface="Arial" panose="020B0604020202020204" pitchFamily="34" charset="0"/>
                <a:cs typeface="Arial" panose="020B0604020202020204" pitchFamily="34" charset="0"/>
              </a:rPr>
              <a:t>relation’s addresses, allowing a scan of the second relation in physical storage in order to complete the join.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43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A472-E803-490A-8ED0-648B0FF35720}"/>
              </a:ext>
            </a:extLst>
          </p:cNvPr>
          <p:cNvSpPr>
            <a:spLocks noGrp="1"/>
          </p:cNvSpPr>
          <p:nvPr>
            <p:ph type="title"/>
          </p:nvPr>
        </p:nvSpPr>
        <p:spPr>
          <a:xfrm>
            <a:off x="1141413" y="609600"/>
            <a:ext cx="9905998" cy="887896"/>
          </a:xfrm>
        </p:spPr>
        <p:txBody>
          <a:bodyPr/>
          <a:lstStyle/>
          <a:p>
            <a:pPr algn="just"/>
            <a:r>
              <a:rPr lang="en-IN" dirty="0"/>
              <a:t>Hybrid Merge join</a:t>
            </a:r>
          </a:p>
        </p:txBody>
      </p:sp>
      <p:sp>
        <p:nvSpPr>
          <p:cNvPr id="3" name="Content Placeholder 2">
            <a:extLst>
              <a:ext uri="{FF2B5EF4-FFF2-40B4-BE49-F238E27FC236}">
                <a16:creationId xmlns:a16="http://schemas.microsoft.com/office/drawing/2014/main" id="{6C2E13FC-9EC2-43EB-9277-6D3575BED299}"/>
              </a:ext>
            </a:extLst>
          </p:cNvPr>
          <p:cNvSpPr>
            <a:spLocks noGrp="1"/>
          </p:cNvSpPr>
          <p:nvPr>
            <p:ph idx="1"/>
          </p:nvPr>
        </p:nvSpPr>
        <p:spPr>
          <a:xfrm>
            <a:off x="1141413" y="1616765"/>
            <a:ext cx="9905998" cy="4174435"/>
          </a:xfrm>
        </p:spPr>
        <p:txBody>
          <a:bodyPr>
            <a:normAutofit/>
          </a:bodyPr>
          <a:lstStyle/>
          <a:p>
            <a:pPr algn="just">
              <a:buFont typeface="Wingdings" panose="05000000000000000000" pitchFamily="2" charset="2"/>
              <a:buChar char="§"/>
            </a:pPr>
            <a:r>
              <a:rPr lang="en-IN" dirty="0">
                <a:effectLst>
                  <a:glow rad="38100">
                    <a:schemeClr val="bg1">
                      <a:lumMod val="50000"/>
                      <a:lumOff val="50000"/>
                      <a:alpha val="20000"/>
                    </a:schemeClr>
                  </a:glow>
                </a:effectLst>
                <a:latin typeface="Arial" panose="020B0604020202020204" pitchFamily="34" charset="0"/>
                <a:cs typeface="Arial" panose="020B0604020202020204" pitchFamily="34" charset="0"/>
              </a:rPr>
              <a:t> A</a:t>
            </a:r>
            <a:r>
              <a:rPr lang="en-IN" b="0" i="0" u="none" strike="noStrike" baseline="0" dirty="0">
                <a:solidFill>
                  <a:schemeClr val="tx1"/>
                </a:solidFill>
                <a:effectLst>
                  <a:glow rad="38100">
                    <a:schemeClr val="bg1">
                      <a:lumMod val="50000"/>
                      <a:lumOff val="50000"/>
                      <a:alpha val="20000"/>
                    </a:schemeClr>
                  </a:glow>
                </a:effectLst>
                <a:latin typeface="Arial" panose="020B0604020202020204" pitchFamily="34" charset="0"/>
                <a:cs typeface="Arial" panose="020B0604020202020204" pitchFamily="34" charset="0"/>
              </a:rPr>
              <a:t> hybrid merge-join technique that combines indices with merge join. suppose that one of the relations is sorted; the other is unsorted, but  has a secondary b+-tree index on the join attributes.</a:t>
            </a:r>
          </a:p>
          <a:p>
            <a:pPr algn="just">
              <a:buFont typeface="Wingdings" panose="05000000000000000000" pitchFamily="2" charset="2"/>
              <a:buChar char="§"/>
            </a:pPr>
            <a:r>
              <a:rPr lang="en-IN" b="0" i="0" u="none" strike="noStrike" baseline="0" dirty="0">
                <a:solidFill>
                  <a:schemeClr val="tx1"/>
                </a:solidFill>
                <a:effectLst>
                  <a:glow rad="38100">
                    <a:schemeClr val="bg1">
                      <a:lumMod val="50000"/>
                      <a:lumOff val="50000"/>
                      <a:alpha val="20000"/>
                    </a:schemeClr>
                  </a:glow>
                </a:effectLst>
                <a:latin typeface="Arial" panose="020B0604020202020204" pitchFamily="34" charset="0"/>
                <a:cs typeface="Arial" panose="020B0604020202020204" pitchFamily="34" charset="0"/>
              </a:rPr>
              <a:t> The hybrid merge-join algorithm merges the sorted relation with the leaf entries of the secondary b+-tree index.</a:t>
            </a:r>
          </a:p>
          <a:p>
            <a:pPr algn="just">
              <a:buFont typeface="Wingdings" panose="05000000000000000000" pitchFamily="2" charset="2"/>
              <a:buChar char="§"/>
            </a:pPr>
            <a:r>
              <a:rPr lang="en-IN" b="0" i="0" u="none" strike="noStrike" baseline="0" dirty="0">
                <a:solidFill>
                  <a:schemeClr val="tx1"/>
                </a:solidFill>
                <a:effectLst>
                  <a:glow rad="38100">
                    <a:schemeClr val="bg1">
                      <a:lumMod val="50000"/>
                      <a:lumOff val="50000"/>
                      <a:alpha val="20000"/>
                    </a:schemeClr>
                  </a:glow>
                </a:effectLst>
                <a:latin typeface="Arial" panose="020B0604020202020204" pitchFamily="34" charset="0"/>
                <a:cs typeface="Arial" panose="020B0604020202020204" pitchFamily="34" charset="0"/>
              </a:rPr>
              <a:t> </a:t>
            </a:r>
            <a:r>
              <a:rPr lang="en-IN" dirty="0">
                <a:effectLst>
                  <a:glow rad="38100">
                    <a:schemeClr val="bg1">
                      <a:lumMod val="50000"/>
                      <a:lumOff val="50000"/>
                      <a:alpha val="20000"/>
                    </a:schemeClr>
                  </a:glow>
                </a:effectLst>
                <a:latin typeface="Arial" panose="020B0604020202020204" pitchFamily="34" charset="0"/>
                <a:cs typeface="Arial" panose="020B0604020202020204" pitchFamily="34" charset="0"/>
              </a:rPr>
              <a:t>T</a:t>
            </a:r>
            <a:r>
              <a:rPr lang="en-IN" b="0" i="0" u="none" strike="noStrike" baseline="0" dirty="0">
                <a:solidFill>
                  <a:schemeClr val="tx1"/>
                </a:solidFill>
                <a:effectLst>
                  <a:glow rad="38100">
                    <a:schemeClr val="bg1">
                      <a:lumMod val="50000"/>
                      <a:lumOff val="50000"/>
                      <a:alpha val="20000"/>
                    </a:schemeClr>
                  </a:glow>
                </a:effectLst>
                <a:latin typeface="Arial" panose="020B0604020202020204" pitchFamily="34" charset="0"/>
                <a:cs typeface="Arial" panose="020B0604020202020204" pitchFamily="34" charset="0"/>
              </a:rPr>
              <a:t>he result file contains tuples from the sorted relation and addresses for tuples of the unsorted relation. </a:t>
            </a:r>
          </a:p>
          <a:p>
            <a:pPr algn="just">
              <a:buFont typeface="Wingdings" panose="05000000000000000000" pitchFamily="2" charset="2"/>
              <a:buChar char="§"/>
            </a:pPr>
            <a:r>
              <a:rPr lang="en-IN" dirty="0">
                <a:effectLst>
                  <a:glow rad="38100">
                    <a:schemeClr val="bg1">
                      <a:lumMod val="50000"/>
                      <a:lumOff val="50000"/>
                      <a:alpha val="20000"/>
                    </a:schemeClr>
                  </a:glow>
                </a:effectLst>
                <a:latin typeface="Arial" panose="020B0604020202020204" pitchFamily="34" charset="0"/>
                <a:cs typeface="Arial" panose="020B0604020202020204" pitchFamily="34" charset="0"/>
              </a:rPr>
              <a:t> T</a:t>
            </a:r>
            <a:r>
              <a:rPr lang="en-IN" b="0" i="0" u="none" strike="noStrike" baseline="0" dirty="0">
                <a:solidFill>
                  <a:schemeClr val="tx1"/>
                </a:solidFill>
                <a:effectLst>
                  <a:glow rad="38100">
                    <a:schemeClr val="bg1">
                      <a:lumMod val="50000"/>
                      <a:lumOff val="50000"/>
                      <a:alpha val="20000"/>
                    </a:schemeClr>
                  </a:glow>
                </a:effectLst>
                <a:latin typeface="Arial" panose="020B0604020202020204" pitchFamily="34" charset="0"/>
                <a:cs typeface="Arial" panose="020B0604020202020204" pitchFamily="34" charset="0"/>
              </a:rPr>
              <a:t>he result file is then sorted on the addresses of tuples of the unsorted relation, allowing efficient retrieval of the corresponding tuples, in physical storage order to complete the join.</a:t>
            </a:r>
            <a:endParaRPr lang="en-IN" dirty="0">
              <a:solidFill>
                <a:schemeClr val="tx1"/>
              </a:solidFill>
              <a:effectLst>
                <a:glow rad="38100">
                  <a:schemeClr val="bg1">
                    <a:lumMod val="50000"/>
                    <a:lumOff val="50000"/>
                    <a:alpha val="20000"/>
                  </a:schemeClr>
                </a:glo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286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22B7-3D43-4740-A501-88D9781A90F4}"/>
              </a:ext>
            </a:extLst>
          </p:cNvPr>
          <p:cNvSpPr>
            <a:spLocks noGrp="1"/>
          </p:cNvSpPr>
          <p:nvPr>
            <p:ph type="title"/>
          </p:nvPr>
        </p:nvSpPr>
        <p:spPr/>
        <p:txBody>
          <a:bodyPr/>
          <a:lstStyle/>
          <a:p>
            <a:r>
              <a:rPr lang="en-IN" dirty="0"/>
              <a:t>Hybrid Merge join</a:t>
            </a:r>
          </a:p>
        </p:txBody>
      </p:sp>
      <p:sp>
        <p:nvSpPr>
          <p:cNvPr id="3" name="Content Placeholder 2">
            <a:extLst>
              <a:ext uri="{FF2B5EF4-FFF2-40B4-BE49-F238E27FC236}">
                <a16:creationId xmlns:a16="http://schemas.microsoft.com/office/drawing/2014/main" id="{2433E5DE-B20C-48C9-BBD0-E1F3D520243A}"/>
              </a:ext>
            </a:extLst>
          </p:cNvPr>
          <p:cNvSpPr>
            <a:spLocks noGrp="1"/>
          </p:cNvSpPr>
          <p:nvPr>
            <p:ph idx="1"/>
          </p:nvPr>
        </p:nvSpPr>
        <p:spPr/>
        <p:txBody>
          <a:bodyPr/>
          <a:lstStyle/>
          <a:p>
            <a:pPr algn="just">
              <a:buFont typeface="Wingdings" panose="05000000000000000000" pitchFamily="2" charset="2"/>
              <a:buChar char="§"/>
            </a:pPr>
            <a:r>
              <a:rPr lang="en-IN" dirty="0"/>
              <a:t> </a:t>
            </a:r>
            <a:r>
              <a:rPr lang="en-IN" dirty="0">
                <a:latin typeface="Arial" panose="020B0604020202020204" pitchFamily="34" charset="0"/>
                <a:cs typeface="Arial" panose="020B0604020202020204" pitchFamily="34" charset="0"/>
              </a:rPr>
              <a:t>In other words, scan the unsorted relation in physical address order and  merge with the previous result to replace addresses by the actual tuples.</a:t>
            </a:r>
          </a:p>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NOTE: Sequential scan is more efficient than the random lookup.</a:t>
            </a:r>
          </a:p>
        </p:txBody>
      </p:sp>
    </p:spTree>
    <p:extLst>
      <p:ext uri="{BB962C8B-B14F-4D97-AF65-F5344CB8AC3E}">
        <p14:creationId xmlns:p14="http://schemas.microsoft.com/office/powerpoint/2010/main" val="55187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6FD-5254-44E1-BDF6-80B3EA5617BA}"/>
              </a:ext>
            </a:extLst>
          </p:cNvPr>
          <p:cNvSpPr>
            <a:spLocks noGrp="1"/>
          </p:cNvSpPr>
          <p:nvPr>
            <p:ph type="title"/>
          </p:nvPr>
        </p:nvSpPr>
        <p:spPr/>
        <p:txBody>
          <a:bodyPr/>
          <a:lstStyle/>
          <a:p>
            <a:r>
              <a:rPr lang="en-IN" dirty="0"/>
              <a:t>Practice Exercises</a:t>
            </a:r>
          </a:p>
        </p:txBody>
      </p:sp>
      <p:sp>
        <p:nvSpPr>
          <p:cNvPr id="3" name="Content Placeholder 2">
            <a:extLst>
              <a:ext uri="{FF2B5EF4-FFF2-40B4-BE49-F238E27FC236}">
                <a16:creationId xmlns:a16="http://schemas.microsoft.com/office/drawing/2014/main" id="{2007F8A6-282B-43F9-B929-F23EDB4BCA83}"/>
              </a:ext>
            </a:extLst>
          </p:cNvPr>
          <p:cNvSpPr>
            <a:spLocks noGrp="1"/>
          </p:cNvSpPr>
          <p:nvPr>
            <p:ph idx="1"/>
          </p:nvPr>
        </p:nvSpPr>
        <p:spPr/>
        <p:txBody>
          <a:bodyPr/>
          <a:lstStyle/>
          <a:p>
            <a:pPr algn="just"/>
            <a:r>
              <a:rPr lang="en-IN" dirty="0"/>
              <a:t>Q1) </a:t>
            </a:r>
            <a:r>
              <a:rPr lang="en-IN" sz="2000" b="0" i="0" u="none" strike="noStrike" baseline="0" dirty="0">
                <a:latin typeface="Arial" panose="020B0604020202020204" pitchFamily="34" charset="0"/>
                <a:cs typeface="Arial" panose="020B0604020202020204" pitchFamily="34" charset="0"/>
              </a:rPr>
              <a:t>Assume (for simplicity in this exercise) that only one tuple fits in a block and memory holds at most three blocks. Show the runs created on each pass of the sort-merge algorithm when applied to sort the following tuples on the first attribute: (kangaroo, 17), (wallaby, 21), (emu, 1), (wombat, 13), (platypus,3), (lion, 8), (warthog, 4), (zebra, 11), (meerkat, 6), (hyena, 9), (hornbill, 2), (baboon, 12).</a:t>
            </a:r>
            <a:endParaRPr lang="en-IN" sz="2000" dirty="0">
              <a:latin typeface="Arial" panose="020B0604020202020204" pitchFamily="34" charset="0"/>
              <a:cs typeface="Arial" panose="020B0604020202020204" pitchFamily="34" charset="0"/>
            </a:endParaRPr>
          </a:p>
          <a:p>
            <a:pPr marL="0" indent="0" algn="just">
              <a:buNone/>
            </a:pPr>
            <a:r>
              <a:rPr lang="en-IN" sz="2000" b="1" dirty="0">
                <a:latin typeface="Arial" panose="020B0604020202020204" pitchFamily="34" charset="0"/>
                <a:cs typeface="Arial" panose="020B0604020202020204" pitchFamily="34" charset="0"/>
              </a:rPr>
              <a:t>Note</a:t>
            </a:r>
            <a:r>
              <a:rPr lang="en-IN" sz="2000" dirty="0">
                <a:latin typeface="Arial" panose="020B0604020202020204" pitchFamily="34" charset="0"/>
                <a:cs typeface="Arial" panose="020B0604020202020204" pitchFamily="34" charset="0"/>
              </a:rPr>
              <a:t>: Output of the merge isn’t buffered in memory, but written directly to disk.</a:t>
            </a:r>
          </a:p>
        </p:txBody>
      </p:sp>
    </p:spTree>
    <p:extLst>
      <p:ext uri="{BB962C8B-B14F-4D97-AF65-F5344CB8AC3E}">
        <p14:creationId xmlns:p14="http://schemas.microsoft.com/office/powerpoint/2010/main" val="368888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14C4-89CC-4241-BEE2-8C085D9C0FA9}"/>
              </a:ext>
            </a:extLst>
          </p:cNvPr>
          <p:cNvSpPr>
            <a:spLocks noGrp="1"/>
          </p:cNvSpPr>
          <p:nvPr>
            <p:ph type="title"/>
          </p:nvPr>
        </p:nvSpPr>
        <p:spPr/>
        <p:txBody>
          <a:bodyPr/>
          <a:lstStyle/>
          <a:p>
            <a:r>
              <a:rPr lang="en-IN" dirty="0"/>
              <a:t>Answer 1</a:t>
            </a:r>
          </a:p>
        </p:txBody>
      </p:sp>
      <p:sp>
        <p:nvSpPr>
          <p:cNvPr id="3" name="Content Placeholder 2">
            <a:extLst>
              <a:ext uri="{FF2B5EF4-FFF2-40B4-BE49-F238E27FC236}">
                <a16:creationId xmlns:a16="http://schemas.microsoft.com/office/drawing/2014/main" id="{5F06B355-23E2-44DC-8E6B-8161DB9094BA}"/>
              </a:ext>
            </a:extLst>
          </p:cNvPr>
          <p:cNvSpPr>
            <a:spLocks noGrp="1"/>
          </p:cNvSpPr>
          <p:nvPr>
            <p:ph idx="1"/>
          </p:nvPr>
        </p:nvSpPr>
        <p:spPr>
          <a:xfrm>
            <a:off x="1024128" y="1709530"/>
            <a:ext cx="9720073" cy="4599830"/>
          </a:xfrm>
        </p:spPr>
        <p:txBody>
          <a:bodyPr>
            <a:noAutofit/>
          </a:bodyPr>
          <a:lstStyle/>
          <a:p>
            <a:r>
              <a:rPr lang="en-IN" sz="1800" dirty="0">
                <a:latin typeface="Arial" panose="020B0604020202020204" pitchFamily="34" charset="0"/>
                <a:cs typeface="Arial" panose="020B0604020202020204" pitchFamily="34" charset="0"/>
              </a:rPr>
              <a:t>We will refer to the tuples (kangaroo, 17) through (baboon, 12) using tuple numbers t1 through t12. We refer to the </a:t>
            </a:r>
            <a:r>
              <a:rPr lang="en-IN" sz="1800" dirty="0" err="1">
                <a:latin typeface="Arial" panose="020B0604020202020204" pitchFamily="34" charset="0"/>
                <a:cs typeface="Arial" panose="020B0604020202020204" pitchFamily="34" charset="0"/>
              </a:rPr>
              <a:t>jth</a:t>
            </a:r>
            <a:r>
              <a:rPr lang="en-IN" sz="1800" dirty="0">
                <a:latin typeface="Arial" panose="020B0604020202020204" pitchFamily="34" charset="0"/>
                <a:cs typeface="Arial" panose="020B0604020202020204" pitchFamily="34" charset="0"/>
              </a:rPr>
              <a:t> run used by the </a:t>
            </a:r>
            <a:r>
              <a:rPr lang="en-IN" sz="1800" dirty="0" err="1">
                <a:latin typeface="Arial" panose="020B0604020202020204" pitchFamily="34" charset="0"/>
                <a:cs typeface="Arial" panose="020B0604020202020204" pitchFamily="34" charset="0"/>
              </a:rPr>
              <a:t>ith</a:t>
            </a:r>
            <a:r>
              <a:rPr lang="en-IN" sz="1800" dirty="0">
                <a:latin typeface="Arial" panose="020B0604020202020204" pitchFamily="34" charset="0"/>
                <a:cs typeface="Arial" panose="020B0604020202020204" pitchFamily="34" charset="0"/>
              </a:rPr>
              <a:t> pass, as </a:t>
            </a:r>
            <a:r>
              <a:rPr lang="en-IN" sz="1800" dirty="0" err="1">
                <a:latin typeface="Arial" panose="020B0604020202020204" pitchFamily="34" charset="0"/>
                <a:cs typeface="Arial" panose="020B0604020202020204" pitchFamily="34" charset="0"/>
              </a:rPr>
              <a:t>rij</a:t>
            </a:r>
            <a:r>
              <a:rPr lang="en-IN" sz="1800" dirty="0">
                <a:latin typeface="Arial" panose="020B0604020202020204" pitchFamily="34" charset="0"/>
                <a:cs typeface="Arial" panose="020B0604020202020204" pitchFamily="34" charset="0"/>
              </a:rPr>
              <a:t> . The initial sorted runs have three blocks each. They are:</a:t>
            </a:r>
          </a:p>
          <a:p>
            <a:r>
              <a:rPr lang="en-IN" sz="1800" dirty="0">
                <a:latin typeface="Arial" panose="020B0604020202020204" pitchFamily="34" charset="0"/>
                <a:cs typeface="Arial" panose="020B0604020202020204" pitchFamily="34" charset="0"/>
              </a:rPr>
              <a:t>  r11 = {t3, t1, t2}		              r13 = {t9, t7, t8}</a:t>
            </a:r>
          </a:p>
          <a:p>
            <a:pPr marL="0" indent="0">
              <a:buNone/>
            </a:pPr>
            <a:r>
              <a:rPr lang="en-IN" sz="1800" dirty="0">
                <a:latin typeface="Arial" panose="020B0604020202020204" pitchFamily="34" charset="0"/>
                <a:cs typeface="Arial" panose="020B0604020202020204" pitchFamily="34" charset="0"/>
              </a:rPr>
              <a:t>   r12 = {t6, t5, t4}			r14 = {t12, t11, t10}</a:t>
            </a:r>
          </a:p>
          <a:p>
            <a:pPr marL="0" indent="0">
              <a:buNone/>
            </a:pPr>
            <a:r>
              <a:rPr lang="en-IN" sz="1800" dirty="0">
                <a:latin typeface="Arial" panose="020B0604020202020204" pitchFamily="34" charset="0"/>
                <a:cs typeface="Arial" panose="020B0604020202020204" pitchFamily="34" charset="0"/>
              </a:rPr>
              <a:t>  Each pass merges three runs. Therefore the runs after the end of the first pass are:</a:t>
            </a:r>
          </a:p>
          <a:p>
            <a:r>
              <a:rPr lang="en-IN" sz="1800" dirty="0">
                <a:latin typeface="Arial" panose="020B0604020202020204" pitchFamily="34" charset="0"/>
                <a:cs typeface="Arial" panose="020B0604020202020204" pitchFamily="34" charset="0"/>
              </a:rPr>
              <a:t>r21 = {t3, t1, t6, t9, t5, t2, t7, t4, t8}</a:t>
            </a:r>
          </a:p>
          <a:p>
            <a:pPr algn="just"/>
            <a:r>
              <a:rPr lang="en-IN" sz="1800" dirty="0">
                <a:latin typeface="Arial" panose="020B0604020202020204" pitchFamily="34" charset="0"/>
                <a:cs typeface="Arial" panose="020B0604020202020204" pitchFamily="34" charset="0"/>
              </a:rPr>
              <a:t>r22 = {t12, t11, t10}</a:t>
            </a:r>
          </a:p>
          <a:p>
            <a:r>
              <a:rPr lang="en-IN" sz="1800" dirty="0">
                <a:latin typeface="Arial" panose="020B0604020202020204" pitchFamily="34" charset="0"/>
                <a:cs typeface="Arial" panose="020B0604020202020204" pitchFamily="34" charset="0"/>
              </a:rPr>
              <a:t>At the end of the second pass, the tuples are completely sorted into one run:</a:t>
            </a:r>
          </a:p>
          <a:p>
            <a:r>
              <a:rPr lang="en-IN" sz="1800" dirty="0">
                <a:latin typeface="Arial" panose="020B0604020202020204" pitchFamily="34" charset="0"/>
                <a:cs typeface="Arial" panose="020B0604020202020204" pitchFamily="34" charset="0"/>
              </a:rPr>
              <a:t>r31 = {t12, t3, t11, t10, t1, t6, t9, t5, t2, t7, t4, t8}</a:t>
            </a:r>
          </a:p>
        </p:txBody>
      </p:sp>
    </p:spTree>
    <p:extLst>
      <p:ext uri="{BB962C8B-B14F-4D97-AF65-F5344CB8AC3E}">
        <p14:creationId xmlns:p14="http://schemas.microsoft.com/office/powerpoint/2010/main" val="125777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C158-468D-4D97-AA32-833DBE425EA7}"/>
              </a:ext>
            </a:extLst>
          </p:cNvPr>
          <p:cNvSpPr>
            <a:spLocks noGrp="1"/>
          </p:cNvSpPr>
          <p:nvPr>
            <p:ph type="title"/>
          </p:nvPr>
        </p:nvSpPr>
        <p:spPr/>
        <p:txBody>
          <a:bodyPr/>
          <a:lstStyle/>
          <a:p>
            <a:r>
              <a:rPr lang="en-IN" dirty="0"/>
              <a:t>Practice Exercises</a:t>
            </a:r>
          </a:p>
        </p:txBody>
      </p:sp>
      <p:sp>
        <p:nvSpPr>
          <p:cNvPr id="3" name="Content Placeholder 2">
            <a:extLst>
              <a:ext uri="{FF2B5EF4-FFF2-40B4-BE49-F238E27FC236}">
                <a16:creationId xmlns:a16="http://schemas.microsoft.com/office/drawing/2014/main" id="{0C0822E8-1E55-4F92-905C-03CF1828D0AB}"/>
              </a:ext>
            </a:extLst>
          </p:cNvPr>
          <p:cNvSpPr>
            <a:spLocks noGrp="1"/>
          </p:cNvSpPr>
          <p:nvPr>
            <p:ph idx="1"/>
          </p:nvPr>
        </p:nvSpPr>
        <p:spPr/>
        <p:txBody>
          <a:bodyPr/>
          <a:lstStyle/>
          <a:p>
            <a:pPr algn="just"/>
            <a:r>
              <a:rPr lang="en-IN" dirty="0"/>
              <a:t>Q2) </a:t>
            </a:r>
            <a:r>
              <a:rPr lang="en-IN" sz="2000" b="0" i="0" u="none" strike="noStrike" baseline="0" dirty="0">
                <a:latin typeface="Arial" panose="020B0604020202020204" pitchFamily="34" charset="0"/>
                <a:cs typeface="Arial" panose="020B0604020202020204" pitchFamily="34" charset="0"/>
              </a:rPr>
              <a:t>Let relations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1(</a:t>
            </a:r>
            <a:r>
              <a:rPr lang="en-IN" sz="2000" b="0" i="1" u="none" strike="noStrike" baseline="0" dirty="0">
                <a:latin typeface="Arial" panose="020B0604020202020204" pitchFamily="34" charset="0"/>
                <a:cs typeface="Arial" panose="020B0604020202020204" pitchFamily="34" charset="0"/>
              </a:rPr>
              <a:t>A</a:t>
            </a:r>
            <a:r>
              <a:rPr lang="en-IN" sz="2000" b="0" i="0" u="none" strike="noStrike" baseline="0" dirty="0">
                <a:latin typeface="Arial" panose="020B0604020202020204" pitchFamily="34" charset="0"/>
                <a:cs typeface="Arial" panose="020B0604020202020204" pitchFamily="34" charset="0"/>
              </a:rPr>
              <a:t>, </a:t>
            </a:r>
            <a:r>
              <a:rPr lang="en-IN" sz="2000" b="0" i="1" u="none" strike="noStrike" baseline="0" dirty="0">
                <a:latin typeface="Arial" panose="020B0604020202020204" pitchFamily="34" charset="0"/>
                <a:cs typeface="Arial" panose="020B0604020202020204" pitchFamily="34" charset="0"/>
              </a:rPr>
              <a:t>B</a:t>
            </a:r>
            <a:r>
              <a:rPr lang="en-IN" sz="2000" b="0" i="0" u="none" strike="noStrike" baseline="0" dirty="0">
                <a:latin typeface="Arial" panose="020B0604020202020204" pitchFamily="34" charset="0"/>
                <a:cs typeface="Arial" panose="020B0604020202020204" pitchFamily="34" charset="0"/>
              </a:rPr>
              <a:t>, </a:t>
            </a:r>
            <a:r>
              <a:rPr lang="en-IN" sz="2000" b="0" i="1" u="none" strike="noStrike" baseline="0" dirty="0">
                <a:latin typeface="Arial" panose="020B0604020202020204" pitchFamily="34" charset="0"/>
                <a:cs typeface="Arial" panose="020B0604020202020204" pitchFamily="34" charset="0"/>
              </a:rPr>
              <a:t>C</a:t>
            </a:r>
            <a:r>
              <a:rPr lang="en-IN" sz="2000" b="0" i="0" u="none" strike="noStrike" baseline="0" dirty="0">
                <a:latin typeface="Arial" panose="020B0604020202020204" pitchFamily="34" charset="0"/>
                <a:cs typeface="Arial" panose="020B0604020202020204" pitchFamily="34" charset="0"/>
              </a:rPr>
              <a:t>) and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2(</a:t>
            </a:r>
            <a:r>
              <a:rPr lang="en-IN" sz="2000" b="0" i="1" u="none" strike="noStrike" baseline="0" dirty="0">
                <a:latin typeface="Arial" panose="020B0604020202020204" pitchFamily="34" charset="0"/>
                <a:cs typeface="Arial" panose="020B0604020202020204" pitchFamily="34" charset="0"/>
              </a:rPr>
              <a:t>C</a:t>
            </a:r>
            <a:r>
              <a:rPr lang="en-IN" sz="2000" b="0" i="0" u="none" strike="noStrike" baseline="0" dirty="0">
                <a:latin typeface="Arial" panose="020B0604020202020204" pitchFamily="34" charset="0"/>
                <a:cs typeface="Arial" panose="020B0604020202020204" pitchFamily="34" charset="0"/>
              </a:rPr>
              <a:t>, </a:t>
            </a:r>
            <a:r>
              <a:rPr lang="en-IN" sz="2000" b="0" i="1" u="none" strike="noStrike" baseline="0" dirty="0">
                <a:latin typeface="Arial" panose="020B0604020202020204" pitchFamily="34" charset="0"/>
                <a:cs typeface="Arial" panose="020B0604020202020204" pitchFamily="34" charset="0"/>
              </a:rPr>
              <a:t>D</a:t>
            </a:r>
            <a:r>
              <a:rPr lang="en-IN" sz="2000" b="0" i="0" u="none" strike="noStrike" baseline="0" dirty="0">
                <a:latin typeface="Arial" panose="020B0604020202020204" pitchFamily="34" charset="0"/>
                <a:cs typeface="Arial" panose="020B0604020202020204" pitchFamily="34" charset="0"/>
              </a:rPr>
              <a:t>, </a:t>
            </a:r>
            <a:r>
              <a:rPr lang="en-IN" sz="2000" b="0" i="1" u="none" strike="noStrike" baseline="0" dirty="0">
                <a:latin typeface="Arial" panose="020B0604020202020204" pitchFamily="34" charset="0"/>
                <a:cs typeface="Arial" panose="020B0604020202020204" pitchFamily="34" charset="0"/>
              </a:rPr>
              <a:t>E</a:t>
            </a:r>
            <a:r>
              <a:rPr lang="en-IN" sz="2000" b="0" i="0" u="none" strike="noStrike" baseline="0" dirty="0">
                <a:latin typeface="Arial" panose="020B0604020202020204" pitchFamily="34" charset="0"/>
                <a:cs typeface="Arial" panose="020B0604020202020204" pitchFamily="34" charset="0"/>
              </a:rPr>
              <a:t>) have the following properties: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1 has 20,000 tuples,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2 has 45,000 tuples, 25 tuples of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1 fit on one block, and 30 tuples of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2 fit on one block.</a:t>
            </a:r>
          </a:p>
          <a:p>
            <a:pPr algn="just"/>
            <a:r>
              <a:rPr lang="en-IN" sz="2000" b="0" i="0" u="none" strike="noStrike" baseline="0" dirty="0">
                <a:latin typeface="Arial" panose="020B0604020202020204" pitchFamily="34" charset="0"/>
                <a:cs typeface="Arial" panose="020B0604020202020204" pitchFamily="34" charset="0"/>
              </a:rPr>
              <a:t>Estimate the number of block transfers required using each of the following join strategies for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1 ⋈ </a:t>
            </a:r>
            <a:r>
              <a:rPr lang="en-IN" sz="2000" b="0" i="1" u="none" strike="noStrike" baseline="0" dirty="0">
                <a:latin typeface="Arial" panose="020B0604020202020204" pitchFamily="34" charset="0"/>
                <a:cs typeface="Arial" panose="020B0604020202020204" pitchFamily="34" charset="0"/>
              </a:rPr>
              <a:t>r</a:t>
            </a:r>
            <a:r>
              <a:rPr lang="en-IN" sz="2000" b="0" i="0" u="none" strike="noStrike" baseline="0" dirty="0">
                <a:latin typeface="Arial" panose="020B0604020202020204" pitchFamily="34" charset="0"/>
                <a:cs typeface="Arial" panose="020B0604020202020204" pitchFamily="34" charset="0"/>
              </a:rPr>
              <a:t>2:</a:t>
            </a:r>
          </a:p>
          <a:p>
            <a:pPr algn="just"/>
            <a:r>
              <a:rPr lang="en-IN" sz="2000" b="0" i="0" u="none" strike="noStrike" baseline="0" dirty="0">
                <a:latin typeface="Arial" panose="020B0604020202020204" pitchFamily="34" charset="0"/>
                <a:cs typeface="Arial" panose="020B0604020202020204" pitchFamily="34" charset="0"/>
              </a:rPr>
              <a:t>a. Nested-loop join.</a:t>
            </a:r>
          </a:p>
          <a:p>
            <a:pPr algn="just"/>
            <a:r>
              <a:rPr lang="en-IN" sz="2000" b="0" i="0" u="none" strike="noStrike" baseline="0" dirty="0">
                <a:latin typeface="Arial" panose="020B0604020202020204" pitchFamily="34" charset="0"/>
                <a:cs typeface="Arial" panose="020B0604020202020204" pitchFamily="34" charset="0"/>
              </a:rPr>
              <a:t>b. Block nested-loop join.</a:t>
            </a:r>
          </a:p>
          <a:p>
            <a:pPr algn="just"/>
            <a:r>
              <a:rPr lang="en-IN" sz="2000" b="0" i="0" u="none" strike="noStrike" baseline="0" dirty="0">
                <a:latin typeface="Arial" panose="020B0604020202020204" pitchFamily="34" charset="0"/>
                <a:cs typeface="Arial" panose="020B0604020202020204" pitchFamily="34" charset="0"/>
              </a:rPr>
              <a:t>c. Merge join.</a:t>
            </a:r>
          </a:p>
          <a:p>
            <a:pPr algn="just"/>
            <a:r>
              <a:rPr lang="en-IN" sz="2000" b="0" i="0" u="none" strike="noStrike" baseline="0" dirty="0">
                <a:latin typeface="Arial" panose="020B0604020202020204" pitchFamily="34" charset="0"/>
                <a:cs typeface="Arial" panose="020B0604020202020204" pitchFamily="34" charset="0"/>
              </a:rPr>
              <a:t>d. Hash join.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8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A4CC-BFE2-4EEC-8AC0-76DDF6308300}"/>
              </a:ext>
            </a:extLst>
          </p:cNvPr>
          <p:cNvSpPr>
            <a:spLocks noGrp="1"/>
          </p:cNvSpPr>
          <p:nvPr>
            <p:ph type="title"/>
          </p:nvPr>
        </p:nvSpPr>
        <p:spPr/>
        <p:txBody>
          <a:bodyPr/>
          <a:lstStyle/>
          <a:p>
            <a:r>
              <a:rPr lang="en-IN" dirty="0"/>
              <a:t>Answer 2</a:t>
            </a:r>
          </a:p>
        </p:txBody>
      </p:sp>
      <p:sp>
        <p:nvSpPr>
          <p:cNvPr id="3" name="Content Placeholder 2">
            <a:extLst>
              <a:ext uri="{FF2B5EF4-FFF2-40B4-BE49-F238E27FC236}">
                <a16:creationId xmlns:a16="http://schemas.microsoft.com/office/drawing/2014/main" id="{2A4D01D8-1443-40E1-8F60-023647F7189D}"/>
              </a:ext>
            </a:extLst>
          </p:cNvPr>
          <p:cNvSpPr>
            <a:spLocks noGrp="1"/>
          </p:cNvSpPr>
          <p:nvPr>
            <p:ph idx="1"/>
          </p:nvPr>
        </p:nvSpPr>
        <p:spPr>
          <a:xfrm>
            <a:off x="1024128" y="1537252"/>
            <a:ext cx="9720073" cy="4772108"/>
          </a:xfrm>
        </p:spPr>
        <p:txBody>
          <a:bodyPr>
            <a:normAutofit fontScale="32500" lnSpcReduction="20000"/>
          </a:bodyPr>
          <a:lstStyle/>
          <a:p>
            <a:endParaRPr lang="en-IN" sz="5600" dirty="0">
              <a:latin typeface="Arial" panose="020B0604020202020204" pitchFamily="34" charset="0"/>
              <a:cs typeface="Arial" panose="020B0604020202020204" pitchFamily="34" charset="0"/>
            </a:endParaRPr>
          </a:p>
          <a:p>
            <a:r>
              <a:rPr lang="en-IN" sz="7200" dirty="0">
                <a:latin typeface="Arial" panose="020B0604020202020204" pitchFamily="34" charset="0"/>
                <a:cs typeface="Arial" panose="020B0604020202020204" pitchFamily="34" charset="0"/>
              </a:rPr>
              <a:t>r1 needs 800 blocks, and r2 needs 1500 blocks. Let us assume M pages of memory. If M &gt; 800, the join can easily be done in 1500 + 800 disk accesses, using even plain nested-loop join. So we consider only the case where M&lt;=800 pages.</a:t>
            </a:r>
          </a:p>
          <a:p>
            <a:r>
              <a:rPr lang="en-IN" sz="7200" dirty="0">
                <a:latin typeface="Arial" panose="020B0604020202020204" pitchFamily="34" charset="0"/>
                <a:cs typeface="Arial" panose="020B0604020202020204" pitchFamily="34" charset="0"/>
              </a:rPr>
              <a:t>a. Nested-loop join:</a:t>
            </a:r>
          </a:p>
          <a:p>
            <a:pPr lvl="1"/>
            <a:r>
              <a:rPr lang="en-IN" sz="7200" dirty="0">
                <a:latin typeface="Arial" panose="020B0604020202020204" pitchFamily="34" charset="0"/>
                <a:cs typeface="Arial" panose="020B0604020202020204" pitchFamily="34" charset="0"/>
              </a:rPr>
              <a:t>Using r1 as the outer relation, we need 20000 * 1500 + 800 = 30, 000, 800 disk accesses. If r2 is the outer relation, we need 45000 * 800 + 1500 = 36, 001, 500 disk accesses.</a:t>
            </a:r>
          </a:p>
          <a:p>
            <a:r>
              <a:rPr lang="en-IN" sz="7200" dirty="0">
                <a:latin typeface="Arial" panose="020B0604020202020204" pitchFamily="34" charset="0"/>
                <a:cs typeface="Arial" panose="020B0604020202020204" pitchFamily="34" charset="0"/>
              </a:rPr>
              <a:t>b. Block nested-loop join:</a:t>
            </a:r>
          </a:p>
          <a:p>
            <a:pPr lvl="1"/>
            <a:r>
              <a:rPr lang="en-IN" sz="7200" dirty="0">
                <a:latin typeface="Arial" panose="020B0604020202020204" pitchFamily="34" charset="0"/>
                <a:cs typeface="Arial" panose="020B0604020202020204" pitchFamily="34" charset="0"/>
              </a:rPr>
              <a:t>If r1 is the outer relation, we need 800 * 1500+800 disk accesses. </a:t>
            </a:r>
          </a:p>
          <a:p>
            <a:pPr lvl="1"/>
            <a:r>
              <a:rPr lang="en-IN" sz="7200" dirty="0">
                <a:latin typeface="Arial" panose="020B0604020202020204" pitchFamily="34" charset="0"/>
                <a:cs typeface="Arial" panose="020B0604020202020204" pitchFamily="34" charset="0"/>
              </a:rPr>
              <a:t>If r2 is the outer relation, we need 1500 * 800 + 1500 disk accesses</a:t>
            </a:r>
          </a:p>
        </p:txBody>
      </p:sp>
    </p:spTree>
    <p:extLst>
      <p:ext uri="{BB962C8B-B14F-4D97-AF65-F5344CB8AC3E}">
        <p14:creationId xmlns:p14="http://schemas.microsoft.com/office/powerpoint/2010/main" val="153475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7433-61F7-468A-BCDA-FFDAF278D896}"/>
              </a:ext>
            </a:extLst>
          </p:cNvPr>
          <p:cNvSpPr>
            <a:spLocks noGrp="1"/>
          </p:cNvSpPr>
          <p:nvPr>
            <p:ph type="title"/>
          </p:nvPr>
        </p:nvSpPr>
        <p:spPr/>
        <p:txBody>
          <a:bodyPr/>
          <a:lstStyle/>
          <a:p>
            <a:r>
              <a:rPr lang="en-IN" dirty="0"/>
              <a:t>Answer 2</a:t>
            </a:r>
          </a:p>
        </p:txBody>
      </p:sp>
      <p:sp>
        <p:nvSpPr>
          <p:cNvPr id="3" name="Content Placeholder 2">
            <a:extLst>
              <a:ext uri="{FF2B5EF4-FFF2-40B4-BE49-F238E27FC236}">
                <a16:creationId xmlns:a16="http://schemas.microsoft.com/office/drawing/2014/main" id="{0407E628-4BC2-4D82-AD30-C11C0A7B15B7}"/>
              </a:ext>
            </a:extLst>
          </p:cNvPr>
          <p:cNvSpPr>
            <a:spLocks noGrp="1"/>
          </p:cNvSpPr>
          <p:nvPr>
            <p:ph idx="1"/>
          </p:nvPr>
        </p:nvSpPr>
        <p:spPr>
          <a:xfrm>
            <a:off x="1024128" y="2084832"/>
            <a:ext cx="9720073" cy="4023360"/>
          </a:xfrm>
        </p:spPr>
        <p:txBody>
          <a:bodyPr>
            <a:normAutofit fontScale="47500" lnSpcReduction="20000"/>
          </a:bodyPr>
          <a:lstStyle/>
          <a:p>
            <a:r>
              <a:rPr lang="en-IN" sz="4500" dirty="0">
                <a:latin typeface="Arial" panose="020B0604020202020204" pitchFamily="34" charset="0"/>
                <a:cs typeface="Arial" panose="020B0604020202020204" pitchFamily="34" charset="0"/>
              </a:rPr>
              <a:t>C.  Merge join:</a:t>
            </a:r>
          </a:p>
          <a:p>
            <a:pPr marL="0" indent="0" algn="just">
              <a:buNone/>
            </a:pPr>
            <a:r>
              <a:rPr lang="en-IN" sz="4500" dirty="0">
                <a:latin typeface="Arial" panose="020B0604020202020204" pitchFamily="34" charset="0"/>
                <a:cs typeface="Arial" panose="020B0604020202020204" pitchFamily="34" charset="0"/>
              </a:rPr>
              <a:t>   Assuming that r1 and r2 are not initially sorted on the join key, the total sorting      cost </a:t>
            </a:r>
            <a:r>
              <a:rPr lang="en-IN" sz="4500" dirty="0" err="1">
                <a:latin typeface="Arial" panose="020B0604020202020204" pitchFamily="34" charset="0"/>
                <a:cs typeface="Arial" panose="020B0604020202020204" pitchFamily="34" charset="0"/>
              </a:rPr>
              <a:t>inlcusive</a:t>
            </a:r>
            <a:r>
              <a:rPr lang="en-IN" sz="4500" dirty="0">
                <a:latin typeface="Arial" panose="020B0604020202020204" pitchFamily="34" charset="0"/>
                <a:cs typeface="Arial" panose="020B0604020202020204" pitchFamily="34" charset="0"/>
              </a:rPr>
              <a:t> of the output is </a:t>
            </a:r>
          </a:p>
          <a:p>
            <a:r>
              <a:rPr lang="en-IN" sz="4500" dirty="0">
                <a:latin typeface="Arial" panose="020B0604020202020204" pitchFamily="34" charset="0"/>
                <a:cs typeface="Arial" panose="020B0604020202020204" pitchFamily="34" charset="0"/>
              </a:rPr>
              <a:t>Bs = 1500(2[logM-1(1500/M)]+2) + 800(2[logM-1(800/M)] + 2) disk accesses. Assuming all tuples with the same value for the join attributes, If in memory, the total cost is Bs + 1500 + 800 disk accesses.</a:t>
            </a:r>
          </a:p>
          <a:p>
            <a:r>
              <a:rPr lang="en-IN" sz="4500" dirty="0">
                <a:latin typeface="Arial" panose="020B0604020202020204" pitchFamily="34" charset="0"/>
                <a:cs typeface="Arial" panose="020B0604020202020204" pitchFamily="34" charset="0"/>
              </a:rPr>
              <a:t>d. Hash join:</a:t>
            </a:r>
          </a:p>
          <a:p>
            <a:r>
              <a:rPr lang="en-IN" sz="4500" dirty="0">
                <a:latin typeface="Arial" panose="020B0604020202020204" pitchFamily="34" charset="0"/>
                <a:cs typeface="Arial" panose="020B0604020202020204" pitchFamily="34" charset="0"/>
              </a:rPr>
              <a:t>We assume no overflow occurs. Since r1 is smaller, we use it as the build relation and r2 as the probe relation.</a:t>
            </a:r>
          </a:p>
          <a:p>
            <a:r>
              <a:rPr lang="en-IN" sz="4500" dirty="0">
                <a:latin typeface="Arial" panose="020B0604020202020204" pitchFamily="34" charset="0"/>
                <a:cs typeface="Arial" panose="020B0604020202020204" pitchFamily="34" charset="0"/>
              </a:rPr>
              <a:t> If M &gt;800/M, i.e., no need for recursive partitioning, then the cost is 3(1500 + 800) = 6900 disk accesses, else the cost is 2(1500+800)[logM-1(800)*1]+1500+800 disk accesses</a:t>
            </a:r>
            <a:r>
              <a:rPr lang="en-IN" sz="5500"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14648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50C0-79F8-45AB-A015-793B800798DB}"/>
              </a:ext>
            </a:extLst>
          </p:cNvPr>
          <p:cNvSpPr>
            <a:spLocks noGrp="1"/>
          </p:cNvSpPr>
          <p:nvPr>
            <p:ph type="title"/>
          </p:nvPr>
        </p:nvSpPr>
        <p:spPr>
          <a:xfrm>
            <a:off x="1024128" y="585216"/>
            <a:ext cx="9720072" cy="952036"/>
          </a:xfrm>
        </p:spPr>
        <p:txBody>
          <a:bodyPr/>
          <a:lstStyle/>
          <a:p>
            <a:r>
              <a:rPr lang="en-IN" dirty="0"/>
              <a:t>Practice Exercises</a:t>
            </a:r>
          </a:p>
        </p:txBody>
      </p:sp>
      <p:sp>
        <p:nvSpPr>
          <p:cNvPr id="3" name="Content Placeholder 2">
            <a:extLst>
              <a:ext uri="{FF2B5EF4-FFF2-40B4-BE49-F238E27FC236}">
                <a16:creationId xmlns:a16="http://schemas.microsoft.com/office/drawing/2014/main" id="{98FB8BD1-A66B-4D89-949C-F35FD71E37D3}"/>
              </a:ext>
            </a:extLst>
          </p:cNvPr>
          <p:cNvSpPr>
            <a:spLocks noGrp="1"/>
          </p:cNvSpPr>
          <p:nvPr>
            <p:ph idx="1"/>
          </p:nvPr>
        </p:nvSpPr>
        <p:spPr>
          <a:xfrm>
            <a:off x="1024128" y="1789043"/>
            <a:ext cx="9720073" cy="4520317"/>
          </a:xfrm>
        </p:spPr>
        <p:txBody>
          <a:bodyPr>
            <a:normAutofit lnSpcReduction="10000"/>
          </a:bodyPr>
          <a:lstStyle/>
          <a:p>
            <a:pPr algn="l"/>
            <a:r>
              <a:rPr lang="en-IN" dirty="0"/>
              <a:t>Q3) </a:t>
            </a:r>
            <a:r>
              <a:rPr lang="en-IN" sz="1800" b="0" i="0" u="none" strike="noStrike" baseline="0" dirty="0">
                <a:latin typeface="Arial" panose="020B0604020202020204" pitchFamily="34" charset="0"/>
                <a:cs typeface="Arial" panose="020B0604020202020204" pitchFamily="34" charset="0"/>
              </a:rPr>
              <a:t>Consider the bank database below, where the primary keys are underlined. </a:t>
            </a:r>
          </a:p>
          <a:p>
            <a:pPr algn="l"/>
            <a:r>
              <a:rPr lang="en-IN" sz="1500" b="1" i="1" u="none" strike="noStrike" baseline="0" dirty="0">
                <a:latin typeface="Arial" panose="020B0604020202020204" pitchFamily="34" charset="0"/>
                <a:cs typeface="Arial" panose="020B0604020202020204" pitchFamily="34" charset="0"/>
              </a:rPr>
              <a:t>branch(</a:t>
            </a:r>
            <a:r>
              <a:rPr lang="en-IN" sz="1500" b="1" i="1" u="sng" strike="noStrike" baseline="0" dirty="0">
                <a:latin typeface="Arial" panose="020B0604020202020204" pitchFamily="34" charset="0"/>
                <a:cs typeface="Arial" panose="020B0604020202020204" pitchFamily="34" charset="0"/>
              </a:rPr>
              <a:t>branch_name</a:t>
            </a:r>
            <a:r>
              <a:rPr lang="en-IN" sz="1500" b="1" i="1" u="none" strike="noStrike" baseline="0" dirty="0">
                <a:latin typeface="Arial" panose="020B0604020202020204" pitchFamily="34" charset="0"/>
                <a:cs typeface="Arial" panose="020B0604020202020204" pitchFamily="34" charset="0"/>
              </a:rPr>
              <a:t>, branch_city, assets)</a:t>
            </a:r>
          </a:p>
          <a:p>
            <a:pPr algn="l"/>
            <a:r>
              <a:rPr lang="en-IN" sz="1500" b="1" i="1" u="none" strike="noStrike" baseline="0" dirty="0">
                <a:latin typeface="Arial" panose="020B0604020202020204" pitchFamily="34" charset="0"/>
                <a:cs typeface="Arial" panose="020B0604020202020204" pitchFamily="34" charset="0"/>
              </a:rPr>
              <a:t>customer (</a:t>
            </a:r>
            <a:r>
              <a:rPr lang="en-IN" sz="1500" b="1" i="1" u="sng" strike="noStrike" baseline="0" dirty="0">
                <a:latin typeface="Arial" panose="020B0604020202020204" pitchFamily="34" charset="0"/>
                <a:cs typeface="Arial" panose="020B0604020202020204" pitchFamily="34" charset="0"/>
              </a:rPr>
              <a:t>customer_name</a:t>
            </a:r>
            <a:r>
              <a:rPr lang="en-IN" sz="1500" b="1" i="1" u="none" strike="noStrike" baseline="0" dirty="0">
                <a:latin typeface="Arial" panose="020B0604020202020204" pitchFamily="34" charset="0"/>
                <a:cs typeface="Arial" panose="020B0604020202020204" pitchFamily="34" charset="0"/>
              </a:rPr>
              <a:t>, customer_street, customer_city)</a:t>
            </a:r>
          </a:p>
          <a:p>
            <a:pPr algn="l"/>
            <a:r>
              <a:rPr lang="en-IN" sz="1500" b="1" i="1" u="none" strike="noStrike" baseline="0" dirty="0">
                <a:latin typeface="Arial" panose="020B0604020202020204" pitchFamily="34" charset="0"/>
                <a:cs typeface="Arial" panose="020B0604020202020204" pitchFamily="34" charset="0"/>
              </a:rPr>
              <a:t>loan (</a:t>
            </a:r>
            <a:r>
              <a:rPr lang="en-IN" sz="1500" b="1" i="1" u="sng" strike="noStrike" baseline="0" dirty="0">
                <a:latin typeface="Arial" panose="020B0604020202020204" pitchFamily="34" charset="0"/>
                <a:cs typeface="Arial" panose="020B0604020202020204" pitchFamily="34" charset="0"/>
              </a:rPr>
              <a:t>loan_number</a:t>
            </a:r>
            <a:r>
              <a:rPr lang="en-IN" sz="1500" b="1" i="1" u="none" strike="noStrike" baseline="0" dirty="0">
                <a:latin typeface="Arial" panose="020B0604020202020204" pitchFamily="34" charset="0"/>
                <a:cs typeface="Arial" panose="020B0604020202020204" pitchFamily="34" charset="0"/>
              </a:rPr>
              <a:t>, branch_name, amount)</a:t>
            </a:r>
          </a:p>
          <a:p>
            <a:pPr algn="l"/>
            <a:r>
              <a:rPr lang="en-IN" sz="1500" b="1" i="1" u="none" strike="noStrike" baseline="0" dirty="0">
                <a:latin typeface="Arial" panose="020B0604020202020204" pitchFamily="34" charset="0"/>
                <a:cs typeface="Arial" panose="020B0604020202020204" pitchFamily="34" charset="0"/>
              </a:rPr>
              <a:t>borrower (</a:t>
            </a:r>
            <a:r>
              <a:rPr lang="en-IN" sz="1500" b="1" i="1" u="sng" strike="noStrike" baseline="0" dirty="0">
                <a:latin typeface="Arial" panose="020B0604020202020204" pitchFamily="34" charset="0"/>
                <a:cs typeface="Arial" panose="020B0604020202020204" pitchFamily="34" charset="0"/>
              </a:rPr>
              <a:t>customer_name, loan_number</a:t>
            </a:r>
            <a:r>
              <a:rPr lang="en-IN" sz="1500" b="1" i="1" u="none" strike="noStrike" baseline="0" dirty="0">
                <a:latin typeface="Arial" panose="020B0604020202020204" pitchFamily="34" charset="0"/>
                <a:cs typeface="Arial" panose="020B0604020202020204" pitchFamily="34" charset="0"/>
              </a:rPr>
              <a:t>)</a:t>
            </a:r>
          </a:p>
          <a:p>
            <a:pPr algn="l"/>
            <a:r>
              <a:rPr lang="en-IN" sz="1500" b="1" i="1" u="none" strike="noStrike" baseline="0" dirty="0">
                <a:latin typeface="Arial" panose="020B0604020202020204" pitchFamily="34" charset="0"/>
                <a:cs typeface="Arial" panose="020B0604020202020204" pitchFamily="34" charset="0"/>
              </a:rPr>
              <a:t>account (</a:t>
            </a:r>
            <a:r>
              <a:rPr lang="en-IN" sz="1500" b="1" i="1" u="sng" strike="noStrike" baseline="0" dirty="0">
                <a:latin typeface="Arial" panose="020B0604020202020204" pitchFamily="34" charset="0"/>
                <a:cs typeface="Arial" panose="020B0604020202020204" pitchFamily="34" charset="0"/>
              </a:rPr>
              <a:t>account_number</a:t>
            </a:r>
            <a:r>
              <a:rPr lang="en-IN" sz="1500" b="1" i="1" u="none" strike="noStrike" baseline="0" dirty="0">
                <a:latin typeface="Arial" panose="020B0604020202020204" pitchFamily="34" charset="0"/>
                <a:cs typeface="Arial" panose="020B0604020202020204" pitchFamily="34" charset="0"/>
              </a:rPr>
              <a:t>, branch_name, balance)x</a:t>
            </a:r>
          </a:p>
          <a:p>
            <a:pPr algn="l"/>
            <a:r>
              <a:rPr lang="en-IN" sz="1500" b="1" i="1" u="none" strike="noStrike" baseline="0" dirty="0">
                <a:latin typeface="Arial" panose="020B0604020202020204" pitchFamily="34" charset="0"/>
                <a:cs typeface="Arial" panose="020B0604020202020204" pitchFamily="34" charset="0"/>
              </a:rPr>
              <a:t>depositor (</a:t>
            </a:r>
            <a:r>
              <a:rPr lang="en-IN" sz="1500" b="1" i="1" u="sng" strike="noStrike" baseline="0" dirty="0">
                <a:latin typeface="Arial" panose="020B0604020202020204" pitchFamily="34" charset="0"/>
                <a:cs typeface="Arial" panose="020B0604020202020204" pitchFamily="34" charset="0"/>
              </a:rPr>
              <a:t>customer_name</a:t>
            </a:r>
            <a:r>
              <a:rPr lang="en-IN" sz="1500" b="1" i="1" u="none" strike="noStrike" baseline="0" dirty="0">
                <a:latin typeface="Arial" panose="020B0604020202020204" pitchFamily="34" charset="0"/>
                <a:cs typeface="Arial" panose="020B0604020202020204" pitchFamily="34" charset="0"/>
              </a:rPr>
              <a:t>, </a:t>
            </a:r>
            <a:r>
              <a:rPr lang="en-IN" sz="1500" b="1" i="1" u="sng" strike="noStrike" baseline="0" dirty="0">
                <a:latin typeface="Arial" panose="020B0604020202020204" pitchFamily="34" charset="0"/>
                <a:cs typeface="Arial" panose="020B0604020202020204" pitchFamily="34" charset="0"/>
              </a:rPr>
              <a:t>account_number</a:t>
            </a:r>
            <a:r>
              <a:rPr lang="en-IN" sz="1500" b="1" i="1" u="none" strike="noStrike" baseline="0" dirty="0">
                <a:latin typeface="Arial" panose="020B0604020202020204" pitchFamily="34" charset="0"/>
                <a:cs typeface="Arial" panose="020B0604020202020204" pitchFamily="34" charset="0"/>
              </a:rPr>
              <a:t>)</a:t>
            </a:r>
          </a:p>
          <a:p>
            <a:pPr algn="l"/>
            <a:r>
              <a:rPr lang="en-IN" sz="1800" b="0" i="0" u="none" strike="noStrike" baseline="0" dirty="0">
                <a:latin typeface="Arial" panose="020B0604020202020204" pitchFamily="34" charset="0"/>
                <a:cs typeface="Arial" panose="020B0604020202020204" pitchFamily="34" charset="0"/>
              </a:rPr>
              <a:t>Suppose that a B+-tree index on </a:t>
            </a:r>
            <a:r>
              <a:rPr lang="en-IN" sz="1800" b="0" i="1" u="none" strike="noStrike" baseline="0" dirty="0">
                <a:latin typeface="Arial" panose="020B0604020202020204" pitchFamily="34" charset="0"/>
                <a:cs typeface="Arial" panose="020B0604020202020204" pitchFamily="34" charset="0"/>
              </a:rPr>
              <a:t>branch city </a:t>
            </a:r>
            <a:r>
              <a:rPr lang="en-IN" sz="1800" b="0" i="0" u="none" strike="noStrike" baseline="0" dirty="0">
                <a:latin typeface="Arial" panose="020B0604020202020204" pitchFamily="34" charset="0"/>
                <a:cs typeface="Arial" panose="020B0604020202020204" pitchFamily="34" charset="0"/>
              </a:rPr>
              <a:t>is available on relation </a:t>
            </a:r>
            <a:r>
              <a:rPr lang="en-IN" sz="1800" b="0" i="1" u="none" strike="noStrike" baseline="0" dirty="0">
                <a:latin typeface="Arial" panose="020B0604020202020204" pitchFamily="34" charset="0"/>
                <a:cs typeface="Arial" panose="020B0604020202020204" pitchFamily="34" charset="0"/>
              </a:rPr>
              <a:t>branch</a:t>
            </a:r>
            <a:r>
              <a:rPr lang="en-IN" sz="1800" b="0" i="0" u="none" strike="noStrike" baseline="0" dirty="0">
                <a:latin typeface="Arial" panose="020B0604020202020204" pitchFamily="34" charset="0"/>
                <a:cs typeface="Arial" panose="020B0604020202020204" pitchFamily="34" charset="0"/>
              </a:rPr>
              <a:t>, and that no other index is available. List different ways to handle the following selections that involve negation:</a:t>
            </a:r>
          </a:p>
          <a:p>
            <a:pPr algn="l"/>
            <a:r>
              <a:rPr lang="en-IN" sz="1800" b="0" i="0" u="none" strike="noStrike" baseline="0" dirty="0">
                <a:latin typeface="Arial" panose="020B0604020202020204" pitchFamily="34" charset="0"/>
                <a:cs typeface="Arial" panose="020B0604020202020204" pitchFamily="34" charset="0"/>
              </a:rPr>
              <a:t>a</a:t>
            </a:r>
            <a:r>
              <a:rPr lang="en-IN" sz="1800" b="1" i="0" u="none" strike="noStrike" baseline="0" dirty="0">
                <a:latin typeface="Arial" panose="020B0604020202020204" pitchFamily="34" charset="0"/>
                <a:cs typeface="Arial" panose="020B0604020202020204" pitchFamily="34" charset="0"/>
              </a:rPr>
              <a:t>. σ￢(</a:t>
            </a:r>
            <a:r>
              <a:rPr lang="en-IN" sz="1800" b="1" i="1" u="none" strike="noStrike" baseline="0" dirty="0">
                <a:latin typeface="Arial" panose="020B0604020202020204" pitchFamily="34" charset="0"/>
                <a:cs typeface="Arial" panose="020B0604020202020204" pitchFamily="34" charset="0"/>
              </a:rPr>
              <a:t>branch city&lt;</a:t>
            </a:r>
            <a:r>
              <a:rPr lang="en-IN" sz="1800" b="1" i="0" u="none" strike="noStrike" baseline="0" dirty="0">
                <a:latin typeface="Arial" panose="020B0604020202020204" pitchFamily="34" charset="0"/>
                <a:cs typeface="Arial" panose="020B0604020202020204" pitchFamily="34" charset="0"/>
              </a:rPr>
              <a:t>“Brooklyn”)(</a:t>
            </a:r>
            <a:r>
              <a:rPr lang="en-IN" sz="1800" b="1" i="1" u="none" strike="noStrike" baseline="0" dirty="0">
                <a:latin typeface="Arial" panose="020B0604020202020204" pitchFamily="34" charset="0"/>
                <a:cs typeface="Arial" panose="020B0604020202020204" pitchFamily="34" charset="0"/>
              </a:rPr>
              <a:t>branch</a:t>
            </a:r>
            <a:r>
              <a:rPr lang="en-IN" sz="1800" b="1" i="0" u="none" strike="noStrike" baseline="0" dirty="0">
                <a:latin typeface="Arial" panose="020B0604020202020204" pitchFamily="34" charset="0"/>
                <a:cs typeface="Arial" panose="020B0604020202020204" pitchFamily="34" charset="0"/>
              </a:rPr>
              <a:t>)</a:t>
            </a:r>
          </a:p>
          <a:p>
            <a:pPr algn="l"/>
            <a:r>
              <a:rPr lang="en-IN" sz="1800" b="1" i="0" u="none" strike="noStrike" baseline="0" dirty="0">
                <a:latin typeface="Arial" panose="020B0604020202020204" pitchFamily="34" charset="0"/>
                <a:cs typeface="Arial" panose="020B0604020202020204" pitchFamily="34" charset="0"/>
              </a:rPr>
              <a:t>b. σ￢(</a:t>
            </a:r>
            <a:r>
              <a:rPr lang="en-IN" sz="1800" b="1" i="1" u="none" strike="noStrike" baseline="0" dirty="0">
                <a:latin typeface="Arial" panose="020B0604020202020204" pitchFamily="34" charset="0"/>
                <a:cs typeface="Arial" panose="020B0604020202020204" pitchFamily="34" charset="0"/>
              </a:rPr>
              <a:t>branch city</a:t>
            </a:r>
            <a:r>
              <a:rPr lang="en-IN" sz="1800" b="1" i="0" u="none" strike="noStrike" baseline="0" dirty="0">
                <a:latin typeface="Arial" panose="020B0604020202020204" pitchFamily="34" charset="0"/>
                <a:cs typeface="Arial" panose="020B0604020202020204" pitchFamily="34" charset="0"/>
              </a:rPr>
              <a:t>=“Brooklyn”)(</a:t>
            </a:r>
            <a:r>
              <a:rPr lang="en-IN" sz="1800" b="1" i="1" u="none" strike="noStrike" baseline="0" dirty="0">
                <a:latin typeface="Arial" panose="020B0604020202020204" pitchFamily="34" charset="0"/>
                <a:cs typeface="Arial" panose="020B0604020202020204" pitchFamily="34" charset="0"/>
              </a:rPr>
              <a:t>branch</a:t>
            </a:r>
            <a:r>
              <a:rPr lang="en-IN" sz="1800" b="1" i="0" u="none" strike="noStrike" baseline="0" dirty="0">
                <a:latin typeface="Arial" panose="020B0604020202020204" pitchFamily="34" charset="0"/>
                <a:cs typeface="Arial" panose="020B0604020202020204" pitchFamily="34" charset="0"/>
              </a:rPr>
              <a:t>)</a:t>
            </a:r>
          </a:p>
          <a:p>
            <a:pPr algn="l"/>
            <a:r>
              <a:rPr lang="en-IN" sz="1800" b="1" i="0" u="none" strike="noStrike" baseline="0" dirty="0">
                <a:latin typeface="Arial" panose="020B0604020202020204" pitchFamily="34" charset="0"/>
                <a:cs typeface="Arial" panose="020B0604020202020204" pitchFamily="34" charset="0"/>
              </a:rPr>
              <a:t>c. σ￢(</a:t>
            </a:r>
            <a:r>
              <a:rPr lang="en-IN" sz="1800" b="1" i="1" u="none" strike="noStrike" baseline="0" dirty="0">
                <a:latin typeface="Arial" panose="020B0604020202020204" pitchFamily="34" charset="0"/>
                <a:cs typeface="Arial" panose="020B0604020202020204" pitchFamily="34" charset="0"/>
              </a:rPr>
              <a:t>branch city&lt;</a:t>
            </a:r>
            <a:r>
              <a:rPr lang="en-IN" sz="1800" b="1" i="0" u="none" strike="noStrike" baseline="0" dirty="0">
                <a:latin typeface="Arial" panose="020B0604020202020204" pitchFamily="34" charset="0"/>
                <a:cs typeface="Arial" panose="020B0604020202020204" pitchFamily="34" charset="0"/>
              </a:rPr>
              <a:t>“Brooklyn” ∨ </a:t>
            </a:r>
            <a:r>
              <a:rPr lang="en-IN" sz="1800" b="1" i="1" u="none" strike="noStrike" baseline="0" dirty="0">
                <a:latin typeface="Arial" panose="020B0604020202020204" pitchFamily="34" charset="0"/>
                <a:cs typeface="Arial" panose="020B0604020202020204" pitchFamily="34" charset="0"/>
              </a:rPr>
              <a:t>assets&lt;</a:t>
            </a:r>
            <a:r>
              <a:rPr lang="en-IN" sz="1800" b="1" i="0" u="none" strike="noStrike" baseline="0" dirty="0">
                <a:latin typeface="Arial" panose="020B0604020202020204" pitchFamily="34" charset="0"/>
                <a:cs typeface="Arial" panose="020B0604020202020204" pitchFamily="34" charset="0"/>
              </a:rPr>
              <a:t>5000)(</a:t>
            </a:r>
            <a:r>
              <a:rPr lang="en-IN" sz="1800" b="1" i="1" u="none" strike="noStrike" baseline="0" dirty="0">
                <a:latin typeface="Arial" panose="020B0604020202020204" pitchFamily="34" charset="0"/>
                <a:cs typeface="Arial" panose="020B0604020202020204" pitchFamily="34" charset="0"/>
              </a:rPr>
              <a:t>branch</a:t>
            </a:r>
            <a:r>
              <a:rPr lang="en-IN" sz="1800" b="1" i="0" u="none" strike="noStrike" baseline="0"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5836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734</TotalTime>
  <Words>1701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NimbusRomDOT-Bol</vt:lpstr>
      <vt:lpstr>NimbusRomDOT-Reg</vt:lpstr>
      <vt:lpstr>NimbusRomDOT-RegIta</vt:lpstr>
      <vt:lpstr>STIXMath-Regular</vt:lpstr>
      <vt:lpstr>Tw Cen MT</vt:lpstr>
      <vt:lpstr>Tw Cen MT Condensed</vt:lpstr>
      <vt:lpstr>Wingdings</vt:lpstr>
      <vt:lpstr>Wingdings 3</vt:lpstr>
      <vt:lpstr>Integral</vt:lpstr>
      <vt:lpstr>Tutorial 1 CSI3130-Database II</vt:lpstr>
      <vt:lpstr>Hybrid Merge join</vt:lpstr>
      <vt:lpstr>Hybrid Merge join</vt:lpstr>
      <vt:lpstr>Practice Exercises</vt:lpstr>
      <vt:lpstr>Answer 1</vt:lpstr>
      <vt:lpstr>Practice Exercises</vt:lpstr>
      <vt:lpstr>Answer 2</vt:lpstr>
      <vt:lpstr>Answer 2</vt:lpstr>
      <vt:lpstr>Practice Exercises</vt:lpstr>
      <vt:lpstr>Answer 3</vt:lpstr>
      <vt:lpstr>Practice Exercises</vt:lpstr>
      <vt:lpstr>Answer 4</vt:lpstr>
      <vt:lpstr>Answer 4</vt:lpstr>
      <vt:lpstr>Answer 4</vt:lpstr>
      <vt:lpstr>Answer 4</vt:lpstr>
      <vt:lpstr>Practice Exercises</vt:lpstr>
      <vt:lpstr>Answer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CSI3130-Database II</dc:title>
  <dc:creator>Ruvita Sharma</dc:creator>
  <cp:lastModifiedBy>HIMANSHU GOGIA</cp:lastModifiedBy>
  <cp:revision>39</cp:revision>
  <dcterms:created xsi:type="dcterms:W3CDTF">2020-09-22T16:14:19Z</dcterms:created>
  <dcterms:modified xsi:type="dcterms:W3CDTF">2022-09-20T14:29:50Z</dcterms:modified>
</cp:coreProperties>
</file>