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72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12" r:id="rId22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24"/>
      <p:bold r:id="rId25"/>
    </p:embeddedFont>
    <p:embeddedFont>
      <p:font typeface="Century Schoolbook" panose="02040604050505020304" pitchFamily="18" charset="0"/>
      <p:regular r:id="rId26"/>
      <p:bold r:id="rId27"/>
      <p:italic r:id="rId28"/>
      <p:boldItalic r:id="rId29"/>
    </p:embeddedFont>
    <p:embeddedFont>
      <p:font typeface="Sacramento" panose="02000507000000020000" pitchFamily="2" charset="0"/>
      <p:regular r:id="rId30"/>
    </p:embeddedFont>
    <p:embeddedFont>
      <p:font typeface="Corbel" panose="020B0503020204020204" pitchFamily="34" charset="0"/>
      <p:regular r:id="rId31"/>
      <p:bold r:id="rId32"/>
      <p:italic r:id="rId33"/>
      <p:boldItalic r:id="rId34"/>
    </p:embeddedFont>
    <p:embeddedFont>
      <p:font typeface="Charmonman" panose="00000500000000000000" pitchFamily="2" charset="-34"/>
      <p:regular r:id="rId35"/>
    </p:embeddedFont>
    <p:embeddedFont>
      <p:font typeface="Oswald" panose="020B0604020202020204" charset="0"/>
      <p:regular r:id="rId36"/>
      <p:bold r:id="rId37"/>
    </p:embeddedFont>
    <p:embeddedFont>
      <p:font typeface="Dancing Script" panose="020B0604020202020204" charset="0"/>
      <p:regular r:id="rId38"/>
      <p:bold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Playfair Display" panose="020B060402020202020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08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font" Target="fonts/font2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0" Type="http://schemas.openxmlformats.org/officeDocument/2006/relationships/slide" Target="slides/slide19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f9139529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f9139529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f9139529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f9139529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f9139529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f9139529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f9139529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f9139529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f9139529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f9139529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f8f17b67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f8f17b67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 - Inbox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Hp - Home Page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Sm - Sent Mail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f9139529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f9139529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f8f17b67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f8f17b67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- Inbox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 - Home 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 - Sent Mail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f9139529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f9139529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f9139529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f91395297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8f17b6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f8f17b6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f9139529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f9139529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f8f17b67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f8f17b67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f913952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f913952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IVR - Call center -- connecting --- press 1, 2, ...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f9139529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f9139529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the user know where to click?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9139529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9139529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9139529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9139529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System primarily developed for the visually impaired, so look is not of utmost importance.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9139529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f9139529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System primarily developed for the visually impaired, so look is not of utmost importance.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8f17b67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8f17b67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f8f17b67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f8f17b67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381" y="-14288"/>
            <a:ext cx="9151144" cy="516255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4831893"/>
            <a:ext cx="2057400" cy="273844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4831893"/>
            <a:ext cx="3086100" cy="273844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4831893"/>
            <a:ext cx="2066534" cy="273844"/>
          </a:xfrm>
        </p:spPr>
        <p:txBody>
          <a:bodyPr anchor="ctr"/>
          <a:lstStyle>
            <a:lvl1pPr algn="l">
              <a:defRPr sz="9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5490225" y="350839"/>
            <a:ext cx="3656410" cy="4442222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767901"/>
            <a:ext cx="2845259" cy="251223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2925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3709033"/>
            <a:ext cx="2845259" cy="77832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5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93392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96594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1"/>
            <a:ext cx="8789194" cy="5145881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474" y="380278"/>
            <a:ext cx="1178720" cy="40049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393280"/>
            <a:ext cx="4469683" cy="39919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4722462"/>
            <a:ext cx="1879497" cy="273844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4722462"/>
            <a:ext cx="446968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50983" y="2139901"/>
            <a:ext cx="4037450" cy="453202"/>
          </a:xfrm>
        </p:spPr>
        <p:txBody>
          <a:bodyPr/>
          <a:lstStyle>
            <a:lvl1pPr algn="l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6833687" y="428627"/>
            <a:ext cx="0" cy="39566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309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85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776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10020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2381" y="-9525"/>
            <a:ext cx="9153525" cy="5154216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1839516" y="946548"/>
            <a:ext cx="5464969" cy="3250406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4722548"/>
            <a:ext cx="2057400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0578ACC-22D6-47C1-A373-4FD133E34F3C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4722548"/>
            <a:ext cx="3086100" cy="273844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4722548"/>
            <a:ext cx="2086157" cy="273844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372935"/>
            <a:ext cx="4394793" cy="1381286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2925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3132099"/>
            <a:ext cx="3424856" cy="779105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5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67062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4" y="1828800"/>
            <a:ext cx="3120390" cy="2743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13" y="1828800"/>
            <a:ext cx="3120390" cy="2743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56289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425196"/>
            <a:ext cx="6673866" cy="11727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4" y="1842306"/>
            <a:ext cx="3120390" cy="617934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18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4" y="2487480"/>
            <a:ext cx="3120390" cy="20845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7813" y="1842306"/>
            <a:ext cx="3120390" cy="617934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18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7813" y="2487480"/>
            <a:ext cx="3120390" cy="20845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52612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38454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1"/>
            <a:ext cx="8789194" cy="5145881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07004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291962" y="1"/>
            <a:ext cx="8640586" cy="5148077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367" y="1127930"/>
            <a:ext cx="2420786" cy="1265943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331060"/>
            <a:ext cx="5697780" cy="424094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367" y="2417853"/>
            <a:ext cx="2420786" cy="2154148"/>
          </a:xfrm>
        </p:spPr>
        <p:txBody>
          <a:bodyPr/>
          <a:lstStyle>
            <a:lvl1pPr marL="0" indent="0">
              <a:spcBef>
                <a:spcPts val="105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4714875"/>
            <a:ext cx="2420786" cy="273844"/>
          </a:xfrm>
        </p:spPr>
        <p:txBody>
          <a:bodyPr/>
          <a:lstStyle>
            <a:lvl1pPr algn="l">
              <a:defRPr/>
            </a:lvl1pPr>
          </a:lstStyle>
          <a:p>
            <a:fld id="{E331444B-B92B-4E27-8C94-BB93EAF5CB18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4714875"/>
            <a:ext cx="5697780" cy="273844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7367" y="280203"/>
            <a:ext cx="2420786" cy="612361"/>
          </a:xfrm>
        </p:spPr>
        <p:txBody>
          <a:bodyPr anchor="t"/>
          <a:lstStyle>
            <a:lvl1pPr algn="l">
              <a:defRPr sz="33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8060277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291962" y="1"/>
            <a:ext cx="8640586" cy="5148077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366" y="1127933"/>
            <a:ext cx="2422969" cy="1265943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366" y="2417854"/>
            <a:ext cx="2420874" cy="2154146"/>
          </a:xfrm>
        </p:spPr>
        <p:txBody>
          <a:bodyPr/>
          <a:lstStyle>
            <a:lvl1pPr marL="0" indent="0">
              <a:spcBef>
                <a:spcPts val="105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366" y="4718304"/>
            <a:ext cx="2420874" cy="273844"/>
          </a:xfrm>
        </p:spPr>
        <p:txBody>
          <a:bodyPr/>
          <a:lstStyle>
            <a:lvl1pPr algn="l">
              <a:defRPr/>
            </a:lvl1pPr>
          </a:lstStyle>
          <a:p>
            <a:fld id="{363EFA5E-FA76-400D-B3DC-F0BA90E6D107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4718304"/>
            <a:ext cx="5698998" cy="273844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7366" y="280205"/>
            <a:ext cx="2420874" cy="612362"/>
          </a:xfrm>
        </p:spPr>
        <p:txBody>
          <a:bodyPr anchor="t"/>
          <a:lstStyle>
            <a:lvl1pPr algn="l">
              <a:defRPr sz="33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08729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"/>
            <a:ext cx="8789194" cy="5145881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426259"/>
            <a:ext cx="6673174" cy="117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1828800"/>
            <a:ext cx="6577928" cy="273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472246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D6E9DEC-419B-4CC5-A080-3B06BD5A8291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5" y="4722462"/>
            <a:ext cx="42505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4749" y="542496"/>
            <a:ext cx="1413261" cy="453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200276" y="1632007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11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</p:sldLayoutIdLst>
  <p:hf sldNum="0" hdr="0" ftr="0" dt="0"/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3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5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35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2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inarsonly.com/Engineering-Projects/Computer/voice-based-email-system.ph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ijarcce.com/wp-content/uploads/2012/03/IJARCCE5C_A__anusha_AN_INTERACTIVE.pdf" TargetMode="External"/><Relationship Id="rId4" Type="http://schemas.openxmlformats.org/officeDocument/2006/relationships/hyperlink" Target="http://www.ijetae.com/files/Volume4Issue2/IJETAE_0214_67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5756744" y="826936"/>
            <a:ext cx="3299792" cy="23217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Sacramento" panose="02000507000000020000" pitchFamily="2" charset="0"/>
                <a:ea typeface="Dancing Script"/>
                <a:cs typeface="Charmonman" panose="00000500000000000000" pitchFamily="2" charset="-34"/>
                <a:sym typeface="Dancing Script"/>
              </a:rPr>
              <a:t>Voice based Email System for Visually Impaired</a:t>
            </a:r>
            <a:endParaRPr sz="3600" dirty="0">
              <a:latin typeface="Sacramento" panose="02000507000000020000" pitchFamily="2" charset="0"/>
              <a:ea typeface="Dancing Script"/>
              <a:cs typeface="Charmonman" panose="00000500000000000000" pitchFamily="2" charset="-34"/>
              <a:sym typeface="Dancing Script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6480312" y="3252083"/>
            <a:ext cx="2409245" cy="1387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Agency FB" panose="020B0503020202020204" pitchFamily="34" charset="0"/>
                <a:ea typeface="Oswald"/>
                <a:cs typeface="Oswald"/>
                <a:sym typeface="Oswald"/>
              </a:rPr>
              <a:t>Team 12:</a:t>
            </a:r>
            <a:endParaRPr sz="2000" b="1" dirty="0">
              <a:latin typeface="Agency FB" panose="020B0503020202020204" pitchFamily="34" charset="0"/>
              <a:ea typeface="Oswald"/>
              <a:cs typeface="Oswald"/>
              <a:sym typeface="Oswa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latin typeface="Agency FB" panose="020B0503020202020204" pitchFamily="34" charset="0"/>
                <a:ea typeface="Oswald"/>
                <a:cs typeface="Oswald"/>
                <a:sym typeface="Oswald"/>
              </a:rPr>
              <a:t>Srividya Krishnakumar (55)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gency FB" panose="020B0503020202020204" pitchFamily="34" charset="0"/>
                <a:ea typeface="Oswald"/>
                <a:cs typeface="Oswald"/>
                <a:sym typeface="Oswald"/>
              </a:rPr>
              <a:t>CS5A</a:t>
            </a:r>
            <a:endParaRPr sz="2000" b="0" dirty="0">
              <a:latin typeface="Agency FB" panose="020B0503020202020204" pitchFamily="34" charset="0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85" y="194550"/>
            <a:ext cx="8690776" cy="47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2991289" y="992817"/>
            <a:ext cx="49838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Registration/Login</a:t>
            </a:r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584250" y="1908313"/>
            <a:ext cx="7975500" cy="1956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New users register with username and password.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Necessary information about the user is prompted during registration.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Username and password accepted as speech input, and validated.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option to reset password if the user forgets password. 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4064715" y="898249"/>
            <a:ext cx="26461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Page</a:t>
            </a:r>
            <a:endParaRPr dirty="0"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311700" y="1677724"/>
            <a:ext cx="8520600" cy="3355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redirected to the home page upon successful login.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Options available for the user: 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Inbox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Compose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Sent Mail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Trash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Double click is reserved for logout.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The mouse click operation that needs to be performed is prompted by the IVR.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3428611" y="930054"/>
            <a:ext cx="33936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Compose Email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311700" y="1948069"/>
            <a:ext cx="8520600" cy="2620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records a message that needs to be sent.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voice message goes in the form of an attachment.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Once the message is recorded, the user hears an audio playback to verify the recording.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message is then sent to the intended recipient.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receiver downloads the attachment and plays the audio message.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0"/>
            <a:ext cx="3842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4716723" y="906201"/>
            <a:ext cx="14534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Inbox</a:t>
            </a:r>
            <a:endParaRPr dirty="0"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1"/>
          </p:nvPr>
        </p:nvSpPr>
        <p:spPr>
          <a:xfrm>
            <a:off x="311700" y="1757237"/>
            <a:ext cx="8520600" cy="3124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view all the emails received by the user.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user can listen to mails he/she wants to by performing the click operation specified by the prompt.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order to navigate through different mails prompt will specify which operations to perform.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time a mail is selected, the user will be informed about its sender and the subject.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can decide whether the mail needs to be read or not, or whether it should be deleted.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Deleted mails are saved in Trash. 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074" y="0"/>
            <a:ext cx="36609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4176034" y="953908"/>
            <a:ext cx="23917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 Mails</a:t>
            </a:r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11700" y="1812897"/>
            <a:ext cx="8520600" cy="2755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Keeps track of the mails sent by the user.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order to access the sent mails user will need to perform the actions provided by the prompt.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When the control lands on particular mail, the user is prompted about the receiver and the subject of the mail.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4708772" y="938006"/>
            <a:ext cx="15011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Trash</a:t>
            </a:r>
            <a:endParaRPr dirty="0"/>
          </a:p>
        </p:txBody>
      </p:sp>
      <p:sp>
        <p:nvSpPr>
          <p:cNvPr id="165" name="Google Shape;165;p32"/>
          <p:cNvSpPr txBox="1">
            <a:spLocks noGrp="1"/>
          </p:cNvSpPr>
          <p:nvPr>
            <p:ph type="body" idx="1"/>
          </p:nvPr>
        </p:nvSpPr>
        <p:spPr>
          <a:xfrm>
            <a:off x="311700" y="2027583"/>
            <a:ext cx="6037500" cy="2541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Keeps track of all the emails deleted by the user.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Mails can be deleted from the inbox or sent mail.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message can be restored if the user wishes to.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477631" y="1009567"/>
            <a:ext cx="41887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Roadblocks to ASR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401294" y="1788093"/>
            <a:ext cx="4746929" cy="1773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Different people speak at different volume.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Noise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Sentence phrasing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2104858" y="1126689"/>
            <a:ext cx="3120390" cy="617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</a:rPr>
              <a:t>ADVANTAGES: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6AE6D-8D92-496B-B2CF-7FADDDD2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0274" y="1744623"/>
            <a:ext cx="3120390" cy="3002306"/>
          </a:xfrm>
        </p:spPr>
        <p:txBody>
          <a:bodyPr>
            <a:noAutofit/>
          </a:bodyPr>
          <a:lstStyle/>
          <a:p>
            <a:pPr marL="457200" lvl="0" indent="-342900" algn="just">
              <a:spcBef>
                <a:spcPts val="1600"/>
              </a:spcBef>
              <a:buSzPts val="1800"/>
              <a:buChar char="●"/>
            </a:pPr>
            <a:r>
              <a:rPr lang="en-US" sz="1700" dirty="0"/>
              <a:t>User doesn’t have to use the keyboard. </a:t>
            </a:r>
          </a:p>
          <a:p>
            <a:pPr marL="457200" lvl="0" indent="-342900" algn="just">
              <a:spcBef>
                <a:spcPts val="0"/>
              </a:spcBef>
              <a:buSzPts val="1800"/>
              <a:buChar char="●"/>
            </a:pPr>
            <a:r>
              <a:rPr lang="en-US" sz="1700" dirty="0"/>
              <a:t>User need not worry about the mouse pointer location. </a:t>
            </a:r>
          </a:p>
          <a:p>
            <a:pPr marL="457200" lvl="0" indent="-342900" algn="just">
              <a:spcBef>
                <a:spcPts val="0"/>
              </a:spcBef>
              <a:buSzPts val="1800"/>
              <a:buChar char="●"/>
            </a:pPr>
            <a:r>
              <a:rPr lang="en-US" sz="1700" dirty="0"/>
              <a:t>Accessible to all types of users as it is based on mouse clicks and speech inputs, and there is no need to remember keyboard shortcuts. </a:t>
            </a:r>
          </a:p>
        </p:txBody>
      </p:sp>
      <p:sp>
        <p:nvSpPr>
          <p:cNvPr id="171" name="Google Shape;171;p33"/>
          <p:cNvSpPr txBox="1">
            <a:spLocks noGrp="1"/>
          </p:cNvSpPr>
          <p:nvPr>
            <p:ph type="body" sz="quarter" idx="3"/>
          </p:nvPr>
        </p:nvSpPr>
        <p:spPr>
          <a:xfrm>
            <a:off x="5713472" y="1126689"/>
            <a:ext cx="3120390" cy="617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</a:rPr>
              <a:t>DISADVANTAGES: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EF1EA-646E-4B47-AC5A-C71FA6EA7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7813" y="1744623"/>
            <a:ext cx="3120390" cy="3002305"/>
          </a:xfrm>
        </p:spPr>
        <p:txBody>
          <a:bodyPr>
            <a:noAutofit/>
          </a:bodyPr>
          <a:lstStyle/>
          <a:p>
            <a:pPr marL="457200" lvl="0" indent="-342900" algn="just">
              <a:spcBef>
                <a:spcPts val="1600"/>
              </a:spcBef>
              <a:buSzPts val="1800"/>
              <a:buChar char="●"/>
            </a:pPr>
            <a:r>
              <a:rPr lang="en-US" sz="1700" dirty="0"/>
              <a:t>Doesn’t fully eliminate the need to use the keyboard. </a:t>
            </a:r>
          </a:p>
          <a:p>
            <a:pPr marL="457200" lvl="0" indent="-342900" algn="just">
              <a:spcBef>
                <a:spcPts val="0"/>
              </a:spcBef>
              <a:buSzPts val="1800"/>
              <a:buChar char="●"/>
            </a:pPr>
            <a:r>
              <a:rPr lang="en-US" sz="1700" dirty="0"/>
              <a:t>Not too interactive because it’s based on IVR. </a:t>
            </a:r>
          </a:p>
          <a:p>
            <a:pPr marL="457200" lvl="0" indent="-342900" algn="just">
              <a:spcBef>
                <a:spcPts val="0"/>
              </a:spcBef>
              <a:buSzPts val="1800"/>
              <a:buChar char="●"/>
            </a:pPr>
            <a:r>
              <a:rPr lang="en-US" sz="1700" dirty="0"/>
              <a:t>Increased latency. </a:t>
            </a:r>
          </a:p>
          <a:p>
            <a:pPr marL="457200" lvl="0" indent="-342900" algn="just">
              <a:spcBef>
                <a:spcPts val="0"/>
              </a:spcBef>
              <a:buSzPts val="1800"/>
              <a:buChar char="●"/>
            </a:pPr>
            <a:r>
              <a:rPr lang="en-US" sz="1700" dirty="0"/>
              <a:t>Emails are sent in the form of audio attachments; not text. </a:t>
            </a:r>
          </a:p>
          <a:p>
            <a:pPr marL="457200" lvl="0" indent="-342900" algn="just">
              <a:spcBef>
                <a:spcPts val="0"/>
              </a:spcBef>
              <a:buSzPts val="1800"/>
              <a:buChar char="●"/>
            </a:pPr>
            <a:r>
              <a:rPr lang="en-US" sz="1700" dirty="0"/>
              <a:t>Web based - not very accessible/convenient.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9"/>
          <p:cNvSpPr txBox="1">
            <a:spLocks noGrp="1"/>
          </p:cNvSpPr>
          <p:nvPr>
            <p:ph type="title"/>
          </p:nvPr>
        </p:nvSpPr>
        <p:spPr>
          <a:xfrm>
            <a:off x="4223742" y="1033422"/>
            <a:ext cx="25507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94" name="Google Shape;394;p69"/>
          <p:cNvSpPr txBox="1">
            <a:spLocks noGrp="1"/>
          </p:cNvSpPr>
          <p:nvPr>
            <p:ph type="body" idx="1"/>
          </p:nvPr>
        </p:nvSpPr>
        <p:spPr>
          <a:xfrm>
            <a:off x="311700" y="1860605"/>
            <a:ext cx="8520600" cy="2708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“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Voice-based Email System for the Blind</a:t>
            </a:r>
            <a:r>
              <a:rPr lang="en" dirty="0"/>
              <a:t>” - T.Shabana, A.Anam, A.Rafiya, K.Aisha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“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Voice-based System for Blind People</a:t>
            </a:r>
            <a:r>
              <a:rPr lang="en" dirty="0"/>
              <a:t>” - Jagtap Nilesh, Pawan Alai, Chavhan Swapnil and Bendre M.R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“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An Interactive Email for Visually Impaired</a:t>
            </a:r>
            <a:r>
              <a:rPr lang="en" dirty="0"/>
              <a:t>” - G. Shoba, G. Anusha, V. Jeevitha, R. Shanmathi 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152180" y="906201"/>
            <a:ext cx="22247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663625"/>
            <a:ext cx="8520600" cy="29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systems emphasize more on user friendliness of normal users, but not that of  all types of people including normal people visually impaired people as well as the illiterate.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complete system is based on IVR - interactive voice response.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619050" y="1804946"/>
            <a:ext cx="7905900" cy="2067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computer prompts the user to perform specific operations.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operations based on mouse click events.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 particular location cannot be tracked by the blind user, the system has given the user a free will to click blandly anywhere on the screen.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Which type of click will perform what function is specified by the IVR.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486135" y="1001616"/>
            <a:ext cx="24437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Design</a:t>
            </a:r>
            <a:endParaRPr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2027583"/>
            <a:ext cx="8520600" cy="2541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user interface is designed using Adobe Dreamweaver CS3.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complete website focuses more on efficiency in understanding the IVR rather than the look and feel of the system.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778468" y="969812"/>
            <a:ext cx="35526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Design</a:t>
            </a:r>
            <a:endParaRPr dirty="0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836751"/>
            <a:ext cx="8520600" cy="2732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database is maintained for user validation and storing user emails.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There are a total of five tables.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E-R diagram of our complete system is depicted in Fig 1.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Inbox, Sent-Mail and Trash schemas will store all mails of the respective service that belongs to that particular user.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34" y="222637"/>
            <a:ext cx="8666922" cy="4737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905690" y="993665"/>
            <a:ext cx="32266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Design</a:t>
            </a:r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812897"/>
            <a:ext cx="8520600" cy="2755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Fig. 2 depicts the complete system design.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 is the level-2 data flow diagram which gives complete detailed flow of events in the system.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operations are performed by mouse click events only.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At some places, voice input is required.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</TotalTime>
  <Words>843</Words>
  <Application>Microsoft Office PowerPoint</Application>
  <PresentationFormat>On-screen Show (16:9)</PresentationFormat>
  <Paragraphs>90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Agency FB</vt:lpstr>
      <vt:lpstr>Century Schoolbook</vt:lpstr>
      <vt:lpstr>Sacramento</vt:lpstr>
      <vt:lpstr>Corbel</vt:lpstr>
      <vt:lpstr>Charmonman</vt:lpstr>
      <vt:lpstr>Oswald</vt:lpstr>
      <vt:lpstr>Dancing Script</vt:lpstr>
      <vt:lpstr>Arial</vt:lpstr>
      <vt:lpstr>Calibri</vt:lpstr>
      <vt:lpstr>Playfair Display</vt:lpstr>
      <vt:lpstr>Feathered</vt:lpstr>
      <vt:lpstr>Voice based Email System for Visually Impaired</vt:lpstr>
      <vt:lpstr>Roadblocks to ASR</vt:lpstr>
      <vt:lpstr>Overview</vt:lpstr>
      <vt:lpstr>PowerPoint Presentation</vt:lpstr>
      <vt:lpstr>Design</vt:lpstr>
      <vt:lpstr>UI Design</vt:lpstr>
      <vt:lpstr>Database Design</vt:lpstr>
      <vt:lpstr>PowerPoint Presentation</vt:lpstr>
      <vt:lpstr>System Design</vt:lpstr>
      <vt:lpstr>PowerPoint Presentation</vt:lpstr>
      <vt:lpstr>Implementation</vt:lpstr>
      <vt:lpstr>User Registration/Login</vt:lpstr>
      <vt:lpstr>Home Page</vt:lpstr>
      <vt:lpstr>Compose Email</vt:lpstr>
      <vt:lpstr>PowerPoint Presentation</vt:lpstr>
      <vt:lpstr>Inbox</vt:lpstr>
      <vt:lpstr>PowerPoint Presentation</vt:lpstr>
      <vt:lpstr>Sent Mails</vt:lpstr>
      <vt:lpstr>Trash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based Email System for Visually Impaired</dc:title>
  <cp:lastModifiedBy>Srividya Krishnakumar</cp:lastModifiedBy>
  <cp:revision>7</cp:revision>
  <dcterms:modified xsi:type="dcterms:W3CDTF">2019-09-04T18:17:59Z</dcterms:modified>
</cp:coreProperties>
</file>