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7" r:id="rId5"/>
    <p:sldId id="259" r:id="rId6"/>
    <p:sldId id="260" r:id="rId7"/>
    <p:sldId id="261" r:id="rId8"/>
    <p:sldId id="262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84" r:id="rId17"/>
    <p:sldId id="285" r:id="rId18"/>
    <p:sldId id="28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64" r:id="rId29"/>
    <p:sldId id="289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94660"/>
  </p:normalViewPr>
  <p:slideViewPr>
    <p:cSldViewPr>
      <p:cViewPr>
        <p:scale>
          <a:sx n="66" d="100"/>
          <a:sy n="66" d="100"/>
        </p:scale>
        <p:origin x="-133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D49E-604A-4737-B723-75CED9818A44}" type="datetimeFigureOut">
              <a:rPr lang="en-US" smtClean="0"/>
              <a:pPr/>
              <a:t>11/20/2017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39D3-AE55-412E-B335-A643AC48F4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8051 MICROCONTROLLER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-105757"/>
            <a:ext cx="6715172" cy="678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8051 Internal Architecture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301038" cy="455455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PROCESSOR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processor includes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Arithmetic and Logic Unit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Instruction Decoder and Timing Generation Unit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Accumulator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 register and status register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8051 Internal Architecture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543956" cy="59293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ARITHMETIC AND LOGIC UNIT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accumulator is an 8 bit register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arithmetic and logic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operations,one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operands is in ‘A’ register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INSTRUCTION DECODER AND CONTROL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Decodes the instructions and establish the sequence of events to flow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TIMING GENERATION UNIT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Synchronizes  all the microcontroller operations with the clock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Generates control signals necessary for communication between the processor and peripherals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8051 Internal Architecture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CPU REGISTERS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Accumulator (E0 H) register :-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accumulator is an 8 bit register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arithmetic and logic operations, one of the operands is in ‘A’ register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the arithmetic and logic operations, the result is stored in A register.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 (F0 H) register :-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 bit register used during multiply and divide operations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multiplication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operation,the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higher byte of the result is in ‘B’ register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division operation 8 bit divisor is in ‘B’ register and then remainder is stored in ‘B’ register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CPU Registers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2689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Program Status Word (D0 H) (Flag Register)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bits wide, but only 6 bits of it are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remaining two unused bits are user-definable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flags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From the 6 bits, 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them are 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conditional flags-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[carry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AC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[auxiliary carry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 [Parity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OV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[overflow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other 2 bits are designated as RS0 and RS1, and are used to change the bank registers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2860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FORMAT OF PSW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00042"/>
            <a:ext cx="7429552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REGISTERS OF 8051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 Register (Accumulator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)-8 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Register-8 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 Registers (R0-R7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-8 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Program Status Word (PSW)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Register-8 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 Pointer Register (DPTR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– 16 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Stack Pointer (SP)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Register-8 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P0, P1, P2, P3 –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Registers -8 bit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REGISTERS OF 8051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479774"/>
            <a:ext cx="7437267" cy="409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REGISTERS OF 8051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808232"/>
            <a:ext cx="7643866" cy="583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29642" cy="642918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8051 STACK AND REGISTER BANKS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642918"/>
            <a:ext cx="8572560" cy="6000792"/>
          </a:xfrm>
        </p:spPr>
        <p:txBody>
          <a:bodyPr>
            <a:normAutofit fontScale="77500" lnSpcReduction="20000"/>
          </a:bodyPr>
          <a:lstStyle/>
          <a:p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128 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bytes of RAM in the </a:t>
            </a:r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8051</a:t>
            </a:r>
          </a:p>
          <a:p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assigned 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addresses 00 to 7FH. </a:t>
            </a:r>
            <a:endParaRPr lang="en-IN" sz="3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128 bytes are divided into three different groups as follows</a:t>
            </a:r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7300">
              <a:buFont typeface="Wingdings" pitchFamily="2" charset="2"/>
              <a:buChar char="Ø"/>
            </a:pPr>
            <a:r>
              <a:rPr lang="en-IN" sz="3300" b="1" dirty="0" smtClean="0">
                <a:latin typeface="Times New Roman" pitchFamily="18" charset="0"/>
                <a:cs typeface="Times New Roman" pitchFamily="18" charset="0"/>
              </a:rPr>
              <a:t>32 </a:t>
            </a: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bytes from locations 00 to 1F </a:t>
            </a:r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set aside 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for register banks and the stack</a:t>
            </a:r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7300">
              <a:buFont typeface="Wingdings" pitchFamily="2" charset="2"/>
              <a:buChar char="Ø"/>
            </a:pPr>
            <a:endParaRPr lang="en-IN" sz="3300" dirty="0">
              <a:latin typeface="Times New Roman" pitchFamily="18" charset="0"/>
              <a:cs typeface="Times New Roman" pitchFamily="18" charset="0"/>
            </a:endParaRPr>
          </a:p>
          <a:p>
            <a:pPr marL="1257300">
              <a:buFont typeface="Wingdings" pitchFamily="2" charset="2"/>
              <a:buChar char="Ø"/>
            </a:pPr>
            <a:r>
              <a:rPr lang="en-IN" sz="3300" b="1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bytes from locations 20H to 2FH </a:t>
            </a:r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aside for bit addressable Read/Write memory</a:t>
            </a:r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7300">
              <a:buFont typeface="Wingdings" pitchFamily="2" charset="2"/>
              <a:buChar char="Ø"/>
            </a:pPr>
            <a:endParaRPr lang="en-IN" sz="3300" dirty="0">
              <a:latin typeface="Times New Roman" pitchFamily="18" charset="0"/>
              <a:cs typeface="Times New Roman" pitchFamily="18" charset="0"/>
            </a:endParaRPr>
          </a:p>
          <a:p>
            <a:pPr marL="1257300">
              <a:buFont typeface="Wingdings" pitchFamily="2" charset="2"/>
              <a:buChar char="Ø"/>
            </a:pPr>
            <a:r>
              <a:rPr lang="en-IN" sz="3300" b="1" dirty="0" smtClean="0">
                <a:latin typeface="Times New Roman" pitchFamily="18" charset="0"/>
                <a:cs typeface="Times New Roman" pitchFamily="18" charset="0"/>
              </a:rPr>
              <a:t>80 </a:t>
            </a: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bytes from locations 30H to 7FH 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are used for read and write storage. These 80 bytes locations of RAM are widely used for the purpose of storing data and parameters by 8051 programmers.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 microcontroller?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786874" cy="5268931"/>
          </a:xfrm>
        </p:spPr>
        <p:txBody>
          <a:bodyPr/>
          <a:lstStyle/>
          <a:p>
            <a:pPr marL="87313" indent="-87313">
              <a:buNone/>
            </a:pPr>
            <a:r>
              <a:rPr lang="en-IN" dirty="0" smtClean="0"/>
              <a:t>A microcontroller is a small, low-cost computer-on a-chip which usually includes:</a:t>
            </a:r>
          </a:p>
          <a:p>
            <a:pPr lvl="1"/>
            <a:r>
              <a:rPr lang="en-IN" dirty="0" smtClean="0"/>
              <a:t>An 8 or 16 bit (CPU). </a:t>
            </a:r>
          </a:p>
          <a:p>
            <a:pPr lvl="1"/>
            <a:r>
              <a:rPr lang="en-IN" dirty="0" smtClean="0"/>
              <a:t>A small amount of RAM. </a:t>
            </a:r>
          </a:p>
          <a:p>
            <a:pPr lvl="1"/>
            <a:r>
              <a:rPr lang="en-IN" dirty="0" smtClean="0"/>
              <a:t>Programmable ROM and/or flash memory. </a:t>
            </a:r>
          </a:p>
          <a:p>
            <a:pPr lvl="1"/>
            <a:r>
              <a:rPr lang="en-IN" dirty="0" smtClean="0"/>
              <a:t>Parallel and/or serial I/O. </a:t>
            </a:r>
          </a:p>
          <a:p>
            <a:pPr lvl="1"/>
            <a:r>
              <a:rPr lang="en-IN" dirty="0" smtClean="0"/>
              <a:t> Timers and signal generators. </a:t>
            </a:r>
          </a:p>
          <a:p>
            <a:pPr lvl="1"/>
            <a:r>
              <a:rPr lang="en-IN" dirty="0" smtClean="0"/>
              <a:t> </a:t>
            </a:r>
            <a:r>
              <a:rPr lang="en-IN" dirty="0" err="1" smtClean="0"/>
              <a:t>Analog</a:t>
            </a:r>
            <a:r>
              <a:rPr lang="en-IN" dirty="0" smtClean="0"/>
              <a:t> to Digital (A/D) and/or Digital to </a:t>
            </a:r>
            <a:r>
              <a:rPr lang="en-IN" dirty="0" err="1" smtClean="0"/>
              <a:t>Analog</a:t>
            </a:r>
            <a:r>
              <a:rPr lang="en-IN" dirty="0" smtClean="0"/>
              <a:t> (D/A) conversion.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RAM ALLOCATION IN 8051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785794"/>
            <a:ext cx="17526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REGISTER BANKS IN THE 8051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329642" cy="512605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32 bytes of RAM are </a:t>
            </a:r>
            <a:r>
              <a:rPr lang="en-IN" dirty="0" smtClean="0"/>
              <a:t>divided </a:t>
            </a:r>
            <a:r>
              <a:rPr lang="en-IN" dirty="0"/>
              <a:t>into 4 banks of registers in which each bank has 8 registers, R0 - R7. </a:t>
            </a:r>
            <a:endParaRPr lang="en-IN" dirty="0" smtClean="0"/>
          </a:p>
          <a:p>
            <a:r>
              <a:rPr lang="en-IN" dirty="0" smtClean="0"/>
              <a:t>RAM </a:t>
            </a:r>
            <a:r>
              <a:rPr lang="en-IN" dirty="0"/>
              <a:t>locations from 0 to 7 are set aside for bank 0 of R0 - R7. </a:t>
            </a:r>
            <a:endParaRPr lang="en-IN" dirty="0" smtClean="0"/>
          </a:p>
          <a:p>
            <a:r>
              <a:rPr lang="en-IN" dirty="0" smtClean="0"/>
              <a:t>Second </a:t>
            </a:r>
            <a:r>
              <a:rPr lang="en-IN" dirty="0"/>
              <a:t>bank of registers R0 - R7 starts at RAM location 08H and goes to location 0FH. </a:t>
            </a:r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hird </a:t>
            </a:r>
            <a:r>
              <a:rPr lang="en-IN" dirty="0"/>
              <a:t>bank of R0-R7 starts at memory location 10H and goes to location 17H. </a:t>
            </a:r>
            <a:endParaRPr lang="en-IN" dirty="0" smtClean="0"/>
          </a:p>
          <a:p>
            <a:r>
              <a:rPr lang="en-IN" dirty="0"/>
              <a:t>F</a:t>
            </a:r>
            <a:r>
              <a:rPr lang="en-IN" dirty="0" smtClean="0"/>
              <a:t>ourth </a:t>
            </a:r>
            <a:r>
              <a:rPr lang="en-IN" dirty="0"/>
              <a:t>bank of R0-R7 starts at memory location 18H and goes to location 1FH.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REGISTER BANKS IN THE 8051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74065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STACK IN THE 8051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stack is a section of RAM used by the CPU to store information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temporarily.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information could be data or an address.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register used to access the stack is called the SP (stack pointer) register.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stack pointer in the 8051 is only 8 bits wide, which means that it can take values of 00 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FFH.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When the 8051 is powered up, the SP register contains value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07.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means that RAM location 08 is the first location used for the stack by 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8051.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PUSHING ONTO THE STACK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stack pointer (SP) points to the last used location of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stack.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data is pushed onto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stack, the stack pointer (SP) is incremented by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one.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 each PUSH is executed, the contents of the register are saved on the stack and SP is incremented by 1.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to push the registers onto the stack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RAM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addresses should be used.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For example, the instruction “PUSH 1″ pushes register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onto the stack.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PUSHING ONTO THE STACK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21" y="1214422"/>
            <a:ext cx="900998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POPPING FROM THE STACK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Popping the contents of the stack back into a given register is the opposite process of pushing.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every pop, the top byte of the stack is copied to the register specified by the instruction and the stack pointer is decremented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POPPING FROM THE STACK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799366"/>
            <a:ext cx="8143932" cy="605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8051 MEMORY ORGANIZATION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divided into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Memory and 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Data Memory</a:t>
            </a:r>
          </a:p>
          <a:p>
            <a:pPr marL="87313" lvl="1" indent="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Memory (ROM) is used for permanent saving program being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executed</a:t>
            </a:r>
          </a:p>
          <a:p>
            <a:pPr marL="87313" lvl="1" indent="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Memory (RAM) is used for temporarily storing and keeping intermediate results and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07154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8051 PROGRAM MEMORY (ROM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Program Memory (ROM) is used for permanent saving program (CODE) being executed. </a:t>
            </a:r>
            <a:endParaRPr lang="en-IN" dirty="0" smtClean="0"/>
          </a:p>
          <a:p>
            <a:r>
              <a:rPr lang="en-IN" dirty="0" smtClean="0"/>
              <a:t>8051 </a:t>
            </a:r>
            <a:r>
              <a:rPr lang="en-IN" dirty="0"/>
              <a:t>memory organization </a:t>
            </a:r>
            <a:r>
              <a:rPr lang="en-IN" dirty="0" smtClean="0"/>
              <a:t>allows </a:t>
            </a:r>
            <a:r>
              <a:rPr lang="en-IN" dirty="0"/>
              <a:t>external program memory to be added</a:t>
            </a:r>
            <a:r>
              <a:rPr lang="en-IN" dirty="0" smtClean="0"/>
              <a:t>.</a:t>
            </a:r>
          </a:p>
          <a:p>
            <a:pPr fontAlgn="base"/>
            <a:r>
              <a:rPr lang="en-IN" b="1" dirty="0" smtClean="0"/>
              <a:t>If EA=0</a:t>
            </a:r>
            <a:r>
              <a:rPr lang="en-IN" dirty="0"/>
              <a:t> </a:t>
            </a:r>
            <a:r>
              <a:rPr lang="en-IN" dirty="0" smtClean="0"/>
              <a:t>, </a:t>
            </a:r>
            <a:r>
              <a:rPr lang="en-IN" dirty="0"/>
              <a:t>the microcontroller completely ignores internal program memory and executes only the program stored in external memory.</a:t>
            </a:r>
          </a:p>
          <a:p>
            <a:pPr fontAlgn="base"/>
            <a:r>
              <a:rPr lang="en-IN" b="1" dirty="0" smtClean="0"/>
              <a:t>If EA=1</a:t>
            </a:r>
            <a:r>
              <a:rPr lang="en-IN" dirty="0"/>
              <a:t> In this case, the microcontroller executes first the program from built-in ROM, then the program stored in external memory.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MICROCONTROLLER COMPONENTS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12" y="1285860"/>
            <a:ext cx="8939188" cy="4739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571480"/>
            <a:ext cx="827638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28604"/>
            <a:ext cx="883992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8051 Block Diagram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144000" cy="594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Pin Diagram of 8051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928646"/>
            <a:ext cx="518526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3008313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214942" y="273050"/>
          <a:ext cx="3714776" cy="6084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76"/>
              </a:tblGrid>
              <a:tr h="60849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5143504" cy="65008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Pins 1 to 8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These pins are known as Port 1. This port doesn’t serve any other functions. It is internally pulled up, bi-directional I/O port.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 9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It is a RESET pin, which is used to reset the microcontroller to its initial values.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Pins 10 to 17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These pins are known as Port 3. This port serves some functions like interrupts, timer input, control signals, serial communication signals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RxD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TxD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Pins 18 &amp; 19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These pins are used for interfacing an external crystal to get the system clock.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 20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This pin provides the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ground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supply to the circuit.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Pins 21 to 28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− These pins are known as Port 2. It serves as I/O port. Higher order address bus signals are also multiplexed using this port.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0"/>
            <a:ext cx="4000495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3008313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214942" y="273050"/>
          <a:ext cx="3714776" cy="6084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76"/>
              </a:tblGrid>
              <a:tr h="60849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5143504" cy="65008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Pin 29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− This is PSEN pin which stands for Program Store Enable. It is used to read a signal from the external program memory.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Pin 30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− This is EA pin which stands for External Access input. It is used to enable/disable the external memory interfacing.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Pin 31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− This is ALE pin which stands for Address Latch Enable. It is used to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demultiplex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address-data signal of port.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Pins 32 to 39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− These pins are known as Port 0. It serves as I/O port. Lower order address and data bus signals are multiplexed using this port.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Pin 40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− This pin is used to provide power supply to the circuit.</a:t>
            </a:r>
          </a:p>
          <a:p>
            <a:pPr>
              <a:lnSpc>
                <a:spcPct val="20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0"/>
            <a:ext cx="4000495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8051 Internal Architecture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8051 architecture include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 bit CPU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Four 8 bit I/O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16 bit timers/counters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Universal Asynchronous Receiver Transmitter(UART)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898</Words>
  <Application>Microsoft Office PowerPoint</Application>
  <PresentationFormat>On-screen Show (4:3)</PresentationFormat>
  <Paragraphs>126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8051 MICROCONTROLLER</vt:lpstr>
      <vt:lpstr>What is a microcontroller?</vt:lpstr>
      <vt:lpstr>MICROCONTROLLER COMPONENTS</vt:lpstr>
      <vt:lpstr>Slide 4</vt:lpstr>
      <vt:lpstr>8051 Block Diagram</vt:lpstr>
      <vt:lpstr>Pin Diagram of 8051</vt:lpstr>
      <vt:lpstr>Slide 7</vt:lpstr>
      <vt:lpstr>Slide 8</vt:lpstr>
      <vt:lpstr>8051 Internal Architecture</vt:lpstr>
      <vt:lpstr>Slide 10</vt:lpstr>
      <vt:lpstr>8051 Internal Architecture</vt:lpstr>
      <vt:lpstr>8051 Internal Architecture</vt:lpstr>
      <vt:lpstr>8051 Internal Architecture</vt:lpstr>
      <vt:lpstr>CPU Registers</vt:lpstr>
      <vt:lpstr>FORMAT OF PSW</vt:lpstr>
      <vt:lpstr>REGISTERS OF 8051</vt:lpstr>
      <vt:lpstr>REGISTERS OF 8051</vt:lpstr>
      <vt:lpstr>REGISTERS OF 8051</vt:lpstr>
      <vt:lpstr>8051 STACK AND REGISTER BANKS</vt:lpstr>
      <vt:lpstr>RAM ALLOCATION IN 8051</vt:lpstr>
      <vt:lpstr>REGISTER BANKS IN THE 8051:</vt:lpstr>
      <vt:lpstr>REGISTER BANKS IN THE 8051:</vt:lpstr>
      <vt:lpstr>STACK IN THE 8051</vt:lpstr>
      <vt:lpstr>PUSHING ONTO THE STACK</vt:lpstr>
      <vt:lpstr>PUSHING ONTO THE STACK</vt:lpstr>
      <vt:lpstr>POPPING FROM THE STACK</vt:lpstr>
      <vt:lpstr>POPPING FROM THE STACK</vt:lpstr>
      <vt:lpstr>8051 MEMORY ORGANIZATION</vt:lpstr>
      <vt:lpstr>  8051 PROGRAM MEMORY (ROM) 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MICROCONTROLLER</dc:title>
  <dc:creator>User1</dc:creator>
  <cp:lastModifiedBy>Roopesh</cp:lastModifiedBy>
  <cp:revision>25</cp:revision>
  <dcterms:created xsi:type="dcterms:W3CDTF">2017-11-06T04:59:50Z</dcterms:created>
  <dcterms:modified xsi:type="dcterms:W3CDTF">2017-11-20T15:59:51Z</dcterms:modified>
</cp:coreProperties>
</file>