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80" r:id="rId3"/>
    <p:sldId id="257" r:id="rId4"/>
    <p:sldId id="259" r:id="rId5"/>
    <p:sldId id="258" r:id="rId6"/>
    <p:sldId id="271" r:id="rId7"/>
    <p:sldId id="272" r:id="rId8"/>
    <p:sldId id="273" r:id="rId9"/>
    <p:sldId id="276" r:id="rId10"/>
    <p:sldId id="277" r:id="rId11"/>
    <p:sldId id="278" r:id="rId12"/>
    <p:sldId id="268" r:id="rId13"/>
    <p:sldId id="269" r:id="rId14"/>
    <p:sldId id="270" r:id="rId15"/>
    <p:sldId id="281" r:id="rId16"/>
    <p:sldId id="260" r:id="rId17"/>
    <p:sldId id="261" r:id="rId18"/>
    <p:sldId id="263" r:id="rId19"/>
    <p:sldId id="264" r:id="rId20"/>
    <p:sldId id="265" r:id="rId21"/>
    <p:sldId id="266" r:id="rId22"/>
    <p:sldId id="26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9" autoAdjust="0"/>
    <p:restoredTop sz="94660"/>
  </p:normalViewPr>
  <p:slideViewPr>
    <p:cSldViewPr>
      <p:cViewPr varScale="1">
        <p:scale>
          <a:sx n="68" d="100"/>
          <a:sy n="68" d="100"/>
        </p:scale>
        <p:origin x="-1416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BAA1-8D7E-45BD-80DC-142935281F30}" type="datetimeFigureOut">
              <a:rPr lang="en-US" smtClean="0"/>
              <a:pPr/>
              <a:t>11/20/2017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00C0D-C800-49FC-AD3C-D00001AF22E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BAA1-8D7E-45BD-80DC-142935281F30}" type="datetimeFigureOut">
              <a:rPr lang="en-US" smtClean="0"/>
              <a:pPr/>
              <a:t>11/20/2017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00C0D-C800-49FC-AD3C-D00001AF22E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BAA1-8D7E-45BD-80DC-142935281F30}" type="datetimeFigureOut">
              <a:rPr lang="en-US" smtClean="0"/>
              <a:pPr/>
              <a:t>11/20/2017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00C0D-C800-49FC-AD3C-D00001AF22E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BAA1-8D7E-45BD-80DC-142935281F30}" type="datetimeFigureOut">
              <a:rPr lang="en-US" smtClean="0"/>
              <a:pPr/>
              <a:t>11/20/2017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00C0D-C800-49FC-AD3C-D00001AF22E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BAA1-8D7E-45BD-80DC-142935281F30}" type="datetimeFigureOut">
              <a:rPr lang="en-US" smtClean="0"/>
              <a:pPr/>
              <a:t>11/20/2017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00C0D-C800-49FC-AD3C-D00001AF22E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BAA1-8D7E-45BD-80DC-142935281F30}" type="datetimeFigureOut">
              <a:rPr lang="en-US" smtClean="0"/>
              <a:pPr/>
              <a:t>11/20/2017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00C0D-C800-49FC-AD3C-D00001AF22E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BAA1-8D7E-45BD-80DC-142935281F30}" type="datetimeFigureOut">
              <a:rPr lang="en-US" smtClean="0"/>
              <a:pPr/>
              <a:t>11/20/2017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00C0D-C800-49FC-AD3C-D00001AF22E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BAA1-8D7E-45BD-80DC-142935281F30}" type="datetimeFigureOut">
              <a:rPr lang="en-US" smtClean="0"/>
              <a:pPr/>
              <a:t>11/20/2017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00C0D-C800-49FC-AD3C-D00001AF22E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BAA1-8D7E-45BD-80DC-142935281F30}" type="datetimeFigureOut">
              <a:rPr lang="en-US" smtClean="0"/>
              <a:pPr/>
              <a:t>11/20/2017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00C0D-C800-49FC-AD3C-D00001AF22E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BAA1-8D7E-45BD-80DC-142935281F30}" type="datetimeFigureOut">
              <a:rPr lang="en-US" smtClean="0"/>
              <a:pPr/>
              <a:t>11/20/2017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00C0D-C800-49FC-AD3C-D00001AF22E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BAA1-8D7E-45BD-80DC-142935281F30}" type="datetimeFigureOut">
              <a:rPr lang="en-US" smtClean="0"/>
              <a:pPr/>
              <a:t>11/20/2017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00C0D-C800-49FC-AD3C-D00001AF22E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7BAA1-8D7E-45BD-80DC-142935281F30}" type="datetimeFigureOut">
              <a:rPr lang="en-US" smtClean="0"/>
              <a:pPr/>
              <a:t>11/20/2017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00C0D-C800-49FC-AD3C-D00001AF22E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8051 MEMORY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63"/>
            <a:ext cx="8229600" cy="5054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divided into </a:t>
            </a: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Program Memory and </a:t>
            </a: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Data Memory</a:t>
            </a:r>
          </a:p>
          <a:p>
            <a:pPr marL="87313" lvl="1" indent="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Program Memory (ROM) is used for permanent saving program being executed</a:t>
            </a:r>
          </a:p>
          <a:p>
            <a:pPr marL="87313" lvl="1" indent="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Data Memory (RAM) is used for temporarily storing and keeping intermediate results and variables.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00042"/>
          </a:xfrm>
        </p:spPr>
        <p:txBody>
          <a:bodyPr>
            <a:no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SCON ( Serial Port Control Register) 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0" y="1785926"/>
            <a:ext cx="9144000" cy="4857784"/>
          </a:xfrm>
        </p:spPr>
        <p:txBody>
          <a:bodyPr>
            <a:normAutofit fontScale="85000" lnSpcReduction="10000"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REN: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Receiver enable is set/reset by program</a:t>
            </a: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TB8: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stores transmitted bit 8(9th bit, the stop bit)</a:t>
            </a: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RB8: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Stores received bit 8(9th bit, the stop bit)</a:t>
            </a: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TI: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Transmit Interrupt is set at the end of 8th bit (mode 0)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or at the stop bit (other modes) indicating the completion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of one byte transmission, reset by program</a:t>
            </a:r>
          </a:p>
          <a:p>
            <a:pPr>
              <a:buNone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• RI: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Receive Interrupt is set at the end of 8th bit (mode 0)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or at the stop bit (other modes) indicating the completion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of one byte receiving, reset by program</a:t>
            </a:r>
          </a:p>
          <a:p>
            <a:r>
              <a:rPr lang="en-IN" dirty="0" smtClean="0"/>
              <a:t>RI and TI flag in SCON SFR are used to detect the interrupt events.</a:t>
            </a:r>
          </a:p>
          <a:p>
            <a:pPr>
              <a:buNone/>
            </a:pPr>
            <a:r>
              <a:rPr lang="en-IN" dirty="0" smtClean="0"/>
              <a:t> If </a:t>
            </a:r>
            <a:r>
              <a:rPr lang="en-IN" b="1" dirty="0" smtClean="0"/>
              <a:t>RI = 1 </a:t>
            </a:r>
            <a:r>
              <a:rPr lang="en-IN" dirty="0" smtClean="0"/>
              <a:t>then a byte is received at the </a:t>
            </a:r>
            <a:r>
              <a:rPr lang="en-IN" dirty="0" err="1" smtClean="0"/>
              <a:t>RxD</a:t>
            </a:r>
            <a:r>
              <a:rPr lang="en-IN" dirty="0" smtClean="0"/>
              <a:t> pin. If </a:t>
            </a:r>
            <a:r>
              <a:rPr lang="en-IN" b="1" dirty="0" smtClean="0"/>
              <a:t>TI = 1 </a:t>
            </a:r>
            <a:r>
              <a:rPr lang="en-IN" dirty="0" smtClean="0"/>
              <a:t>then a byte is</a:t>
            </a:r>
          </a:p>
          <a:p>
            <a:r>
              <a:rPr lang="en-IN" dirty="0" smtClean="0"/>
              <a:t>transmitted from the </a:t>
            </a:r>
            <a:r>
              <a:rPr lang="en-IN" dirty="0" err="1" smtClean="0"/>
              <a:t>TxD</a:t>
            </a:r>
            <a:r>
              <a:rPr lang="en-IN" dirty="0" smtClean="0"/>
              <a:t> pin.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500042"/>
            <a:ext cx="8501122" cy="128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SCON ( Serial Port Control Register) 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928670"/>
            <a:ext cx="8501122" cy="128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5239" y="2928934"/>
            <a:ext cx="8848761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IN" sz="4000" b="1" dirty="0">
                <a:latin typeface="Times New Roman" pitchFamily="18" charset="0"/>
                <a:cs typeface="Times New Roman" pitchFamily="18" charset="0"/>
              </a:rPr>
              <a:t>Interrupt Enable Register </a:t>
            </a:r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(IE) 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285720" y="2428868"/>
            <a:ext cx="8858280" cy="4214842"/>
          </a:xfrm>
        </p:spPr>
        <p:txBody>
          <a:bodyPr>
            <a:normAutofit fontScale="77500" lnSpcReduction="20000"/>
          </a:bodyPr>
          <a:lstStyle/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3400" dirty="0">
                <a:latin typeface="Times New Roman" pitchFamily="18" charset="0"/>
                <a:cs typeface="Times New Roman" pitchFamily="18" charset="0"/>
              </a:rPr>
              <a:t>EA : Global enable/disable. To enable the interrupts this bit must be set High. </a:t>
            </a:r>
          </a:p>
          <a:p>
            <a:r>
              <a:rPr lang="en-IN" sz="3400" dirty="0" smtClean="0">
                <a:latin typeface="Times New Roman" pitchFamily="18" charset="0"/>
                <a:cs typeface="Times New Roman" pitchFamily="18" charset="0"/>
              </a:rPr>
              <a:t>Undefined-reserved </a:t>
            </a:r>
            <a:r>
              <a:rPr lang="en-IN" sz="3400" dirty="0">
                <a:latin typeface="Times New Roman" pitchFamily="18" charset="0"/>
                <a:cs typeface="Times New Roman" pitchFamily="18" charset="0"/>
              </a:rPr>
              <a:t>for future use. </a:t>
            </a:r>
          </a:p>
          <a:p>
            <a:r>
              <a:rPr lang="en-IN" sz="3400" dirty="0" smtClean="0">
                <a:latin typeface="Times New Roman" pitchFamily="18" charset="0"/>
                <a:cs typeface="Times New Roman" pitchFamily="18" charset="0"/>
              </a:rPr>
              <a:t>ET2 </a:t>
            </a:r>
            <a:r>
              <a:rPr lang="en-IN" sz="3400" dirty="0">
                <a:latin typeface="Times New Roman" pitchFamily="18" charset="0"/>
                <a:cs typeface="Times New Roman" pitchFamily="18" charset="0"/>
              </a:rPr>
              <a:t>: Enable /disable Timer 2 overflow interrupt. </a:t>
            </a:r>
          </a:p>
          <a:p>
            <a:r>
              <a:rPr lang="en-IN" sz="3400" dirty="0" smtClean="0">
                <a:latin typeface="Times New Roman" pitchFamily="18" charset="0"/>
                <a:cs typeface="Times New Roman" pitchFamily="18" charset="0"/>
              </a:rPr>
              <a:t>ES </a:t>
            </a:r>
            <a:r>
              <a:rPr lang="en-IN" sz="3400" dirty="0">
                <a:latin typeface="Times New Roman" pitchFamily="18" charset="0"/>
                <a:cs typeface="Times New Roman" pitchFamily="18" charset="0"/>
              </a:rPr>
              <a:t>: Enable/disable Serial port interrupt. </a:t>
            </a:r>
          </a:p>
          <a:p>
            <a:r>
              <a:rPr lang="en-IN" sz="3400" dirty="0" smtClean="0">
                <a:latin typeface="Times New Roman" pitchFamily="18" charset="0"/>
                <a:cs typeface="Times New Roman" pitchFamily="18" charset="0"/>
              </a:rPr>
              <a:t>ET1 </a:t>
            </a:r>
            <a:r>
              <a:rPr lang="en-IN" sz="3400" dirty="0">
                <a:latin typeface="Times New Roman" pitchFamily="18" charset="0"/>
                <a:cs typeface="Times New Roman" pitchFamily="18" charset="0"/>
              </a:rPr>
              <a:t>: Enable /disable Timer 1 overflow interrupt. </a:t>
            </a:r>
          </a:p>
          <a:p>
            <a:r>
              <a:rPr lang="en-IN" sz="3400" dirty="0" smtClean="0">
                <a:latin typeface="Times New Roman" pitchFamily="18" charset="0"/>
                <a:cs typeface="Times New Roman" pitchFamily="18" charset="0"/>
              </a:rPr>
              <a:t>EX1 </a:t>
            </a:r>
            <a:r>
              <a:rPr lang="en-IN" sz="3400" dirty="0">
                <a:latin typeface="Times New Roman" pitchFamily="18" charset="0"/>
                <a:cs typeface="Times New Roman" pitchFamily="18" charset="0"/>
              </a:rPr>
              <a:t>: Enable/disable External interrupt1. </a:t>
            </a:r>
          </a:p>
          <a:p>
            <a:r>
              <a:rPr lang="en-IN" sz="3400" dirty="0" smtClean="0">
                <a:latin typeface="Times New Roman" pitchFamily="18" charset="0"/>
                <a:cs typeface="Times New Roman" pitchFamily="18" charset="0"/>
              </a:rPr>
              <a:t>ET0 </a:t>
            </a:r>
            <a:r>
              <a:rPr lang="en-IN" sz="3400" dirty="0">
                <a:latin typeface="Times New Roman" pitchFamily="18" charset="0"/>
                <a:cs typeface="Times New Roman" pitchFamily="18" charset="0"/>
              </a:rPr>
              <a:t>: Enable /disable Timer 0 overflow interrupt. </a:t>
            </a:r>
          </a:p>
          <a:p>
            <a:r>
              <a:rPr lang="en-IN" sz="3400" dirty="0" smtClean="0">
                <a:latin typeface="Times New Roman" pitchFamily="18" charset="0"/>
                <a:cs typeface="Times New Roman" pitchFamily="18" charset="0"/>
              </a:rPr>
              <a:t>EX0 </a:t>
            </a:r>
            <a:r>
              <a:rPr lang="en-IN" sz="3400" dirty="0">
                <a:latin typeface="Times New Roman" pitchFamily="18" charset="0"/>
                <a:cs typeface="Times New Roman" pitchFamily="18" charset="0"/>
              </a:rPr>
              <a:t>: Enable/disable 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928670"/>
            <a:ext cx="7858180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IN" sz="4000" b="1" dirty="0">
                <a:latin typeface="Times New Roman" pitchFamily="18" charset="0"/>
                <a:cs typeface="Times New Roman" pitchFamily="18" charset="0"/>
              </a:rPr>
              <a:t>Interrupt </a:t>
            </a:r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Priority </a:t>
            </a:r>
            <a:r>
              <a:rPr lang="en-IN" sz="4000" b="1" dirty="0">
                <a:latin typeface="Times New Roman" pitchFamily="18" charset="0"/>
                <a:cs typeface="Times New Roman" pitchFamily="18" charset="0"/>
              </a:rPr>
              <a:t>Register </a:t>
            </a:r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(IP)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285720" y="2428868"/>
            <a:ext cx="8858280" cy="4214842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IP.7: reserved 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IP.6: reserved 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IP.5: Timer 2 interrupt priority bit (8052 only) 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IP.4: Serial port interrupt priority bit 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IP.3: Timer 1 interrupt priority bit 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IP.2: External interrupt 1 priority bit 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IP.1: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Timer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0 interrupt priority bit 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IP.0: External interrupt 0 priority bit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1071546"/>
            <a:ext cx="7143800" cy="1071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r>
              <a:rPr lang="en-IN" sz="4000" b="1" dirty="0">
                <a:latin typeface="Times New Roman" pitchFamily="18" charset="0"/>
                <a:cs typeface="Times New Roman" pitchFamily="18" charset="0"/>
              </a:rPr>
              <a:t>TIMER 0 </a:t>
            </a:r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 and TIMER 1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785926"/>
            <a:ext cx="7000924" cy="1340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3786190"/>
            <a:ext cx="7643866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797304"/>
          </a:xfrm>
        </p:spPr>
        <p:txBody>
          <a:bodyPr/>
          <a:lstStyle/>
          <a:p>
            <a:r>
              <a:rPr lang="en-US" dirty="0" smtClean="0"/>
              <a:t>MODULE-6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8051 Addressing Modes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An 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addressing mode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 refers to how you are addressing a given memory location. There are five different ways or five addressing modes to execute this instruction which are as follows −</a:t>
            </a:r>
          </a:p>
          <a:p>
            <a:pPr lvl="0"/>
            <a:r>
              <a:rPr lang="en-IN" dirty="0">
                <a:latin typeface="Times New Roman" pitchFamily="18" charset="0"/>
                <a:cs typeface="Times New Roman" pitchFamily="18" charset="0"/>
              </a:rPr>
              <a:t>Immediate addressing mode</a:t>
            </a:r>
          </a:p>
          <a:p>
            <a:pPr lvl="0"/>
            <a:r>
              <a:rPr lang="en-IN" dirty="0">
                <a:latin typeface="Times New Roman" pitchFamily="18" charset="0"/>
                <a:cs typeface="Times New Roman" pitchFamily="18" charset="0"/>
              </a:rPr>
              <a:t>Direct addressing mode</a:t>
            </a:r>
          </a:p>
          <a:p>
            <a:pPr lvl="0"/>
            <a:r>
              <a:rPr lang="en-IN" dirty="0">
                <a:latin typeface="Times New Roman" pitchFamily="18" charset="0"/>
                <a:cs typeface="Times New Roman" pitchFamily="18" charset="0"/>
              </a:rPr>
              <a:t>Register direct addressing mode</a:t>
            </a:r>
          </a:p>
          <a:p>
            <a:pPr lvl="0"/>
            <a:r>
              <a:rPr lang="en-IN" dirty="0">
                <a:latin typeface="Times New Roman" pitchFamily="18" charset="0"/>
                <a:cs typeface="Times New Roman" pitchFamily="18" charset="0"/>
              </a:rPr>
              <a:t>Register indirect addressing mode</a:t>
            </a:r>
          </a:p>
          <a:p>
            <a:pPr lvl="0"/>
            <a:r>
              <a:rPr lang="en-IN" dirty="0">
                <a:latin typeface="Times New Roman" pitchFamily="18" charset="0"/>
                <a:cs typeface="Times New Roman" pitchFamily="18" charset="0"/>
              </a:rPr>
              <a:t>Indexed addressing mode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4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4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Immediate Addressing Mode</a:t>
            </a:r>
            <a:br>
              <a:rPr lang="en-IN" sz="4000" b="1" dirty="0" smtClean="0">
                <a:latin typeface="Times New Roman" pitchFamily="18" charset="0"/>
                <a:cs typeface="Times New Roman" pitchFamily="18" charset="0"/>
              </a:rPr>
            </a:b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data operand is a constant and it is a part of the instruction itself </a:t>
            </a:r>
            <a:endParaRPr lang="en-I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the data must be preceded by a # sign. </a:t>
            </a:r>
            <a:endParaRPr lang="en-IN" sz="28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b="1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:-MOV A, #6AH </a:t>
            </a:r>
          </a:p>
          <a:p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The data (constant)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6A 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is moved to the accumulator register </a:t>
            </a:r>
            <a:endParaRPr lang="en-IN" sz="28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Autofit/>
          </a:bodyPr>
          <a:lstStyle/>
          <a:p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Direct </a:t>
            </a:r>
            <a:r>
              <a:rPr lang="en-IN" sz="4000" b="1" dirty="0">
                <a:latin typeface="Times New Roman" pitchFamily="18" charset="0"/>
                <a:cs typeface="Times New Roman" pitchFamily="18" charset="0"/>
              </a:rPr>
              <a:t>addressing mode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idx="1"/>
          </p:nvPr>
        </p:nvSpPr>
        <p:spPr>
          <a:xfrm>
            <a:off x="357158" y="1600200"/>
            <a:ext cx="8329642" cy="4900634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data operand is in the RAM location (00 -7FH) and the address of the data operand is given in the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instruction</a:t>
            </a:r>
          </a:p>
          <a:p>
            <a:pPr>
              <a:buFont typeface="Arial" pitchFamily="34" charset="0"/>
              <a:buChar char="•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uses the lower 128 bytes of Internal RAM and the SFRs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dirty="0" err="1" smtClean="0"/>
              <a:t>Eg</a:t>
            </a:r>
            <a:r>
              <a:rPr lang="en-IN" dirty="0" smtClean="0"/>
              <a:t>:-</a:t>
            </a:r>
            <a:r>
              <a:rPr lang="en-IN" b="1" dirty="0" smtClean="0"/>
              <a:t>MOV </a:t>
            </a:r>
            <a:r>
              <a:rPr lang="en-IN" b="1" dirty="0"/>
              <a:t>R1, 42H </a:t>
            </a:r>
            <a:r>
              <a:rPr lang="en-IN" dirty="0"/>
              <a:t>: Move the contents of RAM location 42 into R1 register 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b="1" dirty="0" smtClean="0"/>
              <a:t>MOV </a:t>
            </a:r>
            <a:r>
              <a:rPr lang="en-IN" b="1" dirty="0"/>
              <a:t>49H,A </a:t>
            </a:r>
            <a:r>
              <a:rPr lang="en-IN" dirty="0"/>
              <a:t>: Move the contents of the accumulator into the RAM location 49.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itchFamily="18" charset="0"/>
                <a:cs typeface="Times New Roman" pitchFamily="18" charset="0"/>
              </a:rPr>
              <a:t>Register addressing mode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data operand to be manipulated lies in one of the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registers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:-</a:t>
            </a:r>
          </a:p>
          <a:p>
            <a:pPr lvl="1">
              <a:buFont typeface="Wingdings" pitchFamily="2" charset="2"/>
              <a:buChar char="Ø"/>
            </a:pPr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MOV A,R0 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: Move the contents of the register R0 to the accumulator </a:t>
            </a:r>
          </a:p>
          <a:p>
            <a:pPr lvl="1">
              <a:buFont typeface="Wingdings" pitchFamily="2" charset="2"/>
              <a:buChar char="Ø"/>
            </a:pPr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ADD A,R6 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:Add the contents of R6 register to the accumulator </a:t>
            </a:r>
          </a:p>
          <a:p>
            <a:pPr lvl="1">
              <a:buFont typeface="Wingdings" pitchFamily="2" charset="2"/>
              <a:buChar char="Ø"/>
            </a:pPr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MOV P1, R2 : 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Move the contents of the R2 register into port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88" y="0"/>
            <a:ext cx="8229600" cy="107156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8051 PROGRAM MEMORY (ROM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en-IN" b="1" dirty="0" smtClean="0">
                <a:latin typeface="Times New Roman" pitchFamily="18" charset="0"/>
                <a:cs typeface="Times New Roman" pitchFamily="18" charset="0"/>
              </a:rPr>
            </a:b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75"/>
            <a:ext cx="8229600" cy="4840288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IN" dirty="0" smtClean="0"/>
              <a:t>Program Memory (ROM) is used for permanent saving program (CODE) being executed.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IN" dirty="0" smtClean="0"/>
              <a:t>8051 memory organization allows external program memory to be added.</a:t>
            </a:r>
          </a:p>
          <a:p>
            <a:pPr eaLnBrk="1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IN" b="1" dirty="0" smtClean="0"/>
              <a:t>If EA=0</a:t>
            </a:r>
            <a:r>
              <a:rPr lang="en-IN" dirty="0" smtClean="0"/>
              <a:t> , the microcontroller completely ignores internal program memory and executes only the program stored in external memory.</a:t>
            </a:r>
          </a:p>
          <a:p>
            <a:pPr eaLnBrk="1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IN" b="1" dirty="0" smtClean="0"/>
              <a:t>If EA=1</a:t>
            </a:r>
            <a:r>
              <a:rPr lang="en-IN" dirty="0" smtClean="0"/>
              <a:t> In this case, the microcontroller executes first the program from built-in ROM, then the program stored in external memory.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latin typeface="Times New Roman" pitchFamily="18" charset="0"/>
                <a:cs typeface="Times New Roman" pitchFamily="18" charset="0"/>
              </a:rPr>
              <a:t>Register Indirect addressing mode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address of the data is stored in the register </a:t>
            </a:r>
            <a:r>
              <a:rPr lang="en-IN" dirty="0" smtClean="0"/>
              <a:t>and the register is given as operand in the instruction.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:-</a:t>
            </a:r>
          </a:p>
          <a:p>
            <a:pPr lvl="1">
              <a:buFont typeface="Wingdings" pitchFamily="2" charset="2"/>
              <a:buChar char="Ø"/>
            </a:pPr>
            <a:r>
              <a:rPr lang="en-IN" b="1" dirty="0"/>
              <a:t>MOV A,@ R0 :</a:t>
            </a:r>
            <a:r>
              <a:rPr lang="en-IN" dirty="0"/>
              <a:t>Move the contents of RAM location whose address is in R0 into </a:t>
            </a:r>
            <a:r>
              <a:rPr lang="en-IN" b="1" dirty="0"/>
              <a:t>A (accumulator) </a:t>
            </a:r>
          </a:p>
          <a:p>
            <a:pPr lvl="1">
              <a:buFont typeface="Wingdings" pitchFamily="2" charset="2"/>
              <a:buChar char="Ø"/>
            </a:pPr>
            <a:r>
              <a:rPr lang="en-IN" b="1" dirty="0"/>
              <a:t>MOV @ R1 , B </a:t>
            </a:r>
            <a:r>
              <a:rPr lang="en-IN" dirty="0"/>
              <a:t>: Move the contents of B into RAM location whose address is held by R1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latin typeface="Times New Roman" pitchFamily="18" charset="0"/>
                <a:cs typeface="Times New Roman" pitchFamily="18" charset="0"/>
              </a:rPr>
              <a:t>Indexed addressing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used in accessing the data elements of lookup table entries located in program ROM space of 8051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:-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MOVC A,@ A+DPTR </a:t>
            </a:r>
          </a:p>
          <a:p>
            <a:pPr lvl="1"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The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16-bit register DPTR and register A are used to form the address of the data element stored in on-chip ROM.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denotes code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this instruction the contents of A are added to the 16-bit DPTR register to form the 16-bit address of the data operand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Register Specific(Implicit)Addressing Mode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operand is implicitly specified using one of the registers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Some of the instructions operate only on specific registers.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:-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RLA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8051 Interrupts 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The 8051 microcontroller has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FIVE interrupts in addition to Reset. They are </a:t>
            </a:r>
          </a:p>
          <a:p>
            <a:pPr lvl="1">
              <a:buFont typeface="Wingdings" pitchFamily="2" charset="2"/>
              <a:buChar char="Ø"/>
            </a:pP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Timer 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0 overflow Interrupt </a:t>
            </a:r>
          </a:p>
          <a:p>
            <a:pPr lvl="1">
              <a:buFont typeface="Wingdings" pitchFamily="2" charset="2"/>
              <a:buChar char="Ø"/>
            </a:pP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Timer 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1 overflow Interrupt </a:t>
            </a:r>
          </a:p>
          <a:p>
            <a:pPr lvl="1">
              <a:buFont typeface="Wingdings" pitchFamily="2" charset="2"/>
              <a:buChar char="Ø"/>
            </a:pP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External 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Interrupt 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External 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Interrupt 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Serial 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Port events (buffer full, buffer empty, etc) Interrupt 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8051 Interrupts 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 lnSpcReduction="10000"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Each interrupt has a specific place in code memory where program execution (interrupt service routine) begins. </a:t>
            </a:r>
          </a:p>
          <a:p>
            <a:pPr lvl="1">
              <a:buFont typeface="Wingdings" pitchFamily="2" charset="2"/>
              <a:buChar char="Ø"/>
            </a:pPr>
            <a:r>
              <a:rPr lang="pt-BR" sz="3200" dirty="0" smtClean="0">
                <a:latin typeface="Times New Roman" pitchFamily="18" charset="0"/>
                <a:cs typeface="Times New Roman" pitchFamily="18" charset="0"/>
              </a:rPr>
              <a:t>External </a:t>
            </a:r>
            <a:r>
              <a:rPr lang="pt-BR" sz="3200" dirty="0">
                <a:latin typeface="Times New Roman" pitchFamily="18" charset="0"/>
                <a:cs typeface="Times New Roman" pitchFamily="18" charset="0"/>
              </a:rPr>
              <a:t>Interrupt 0: 0003 H </a:t>
            </a:r>
          </a:p>
          <a:p>
            <a:pPr lvl="1">
              <a:buFont typeface="Wingdings" pitchFamily="2" charset="2"/>
              <a:buChar char="Ø"/>
            </a:pPr>
            <a:r>
              <a:rPr lang="da-DK" sz="3200" dirty="0" smtClean="0">
                <a:latin typeface="Times New Roman" pitchFamily="18" charset="0"/>
                <a:cs typeface="Times New Roman" pitchFamily="18" charset="0"/>
              </a:rPr>
              <a:t>Timer </a:t>
            </a:r>
            <a:r>
              <a:rPr lang="da-DK" sz="3200" dirty="0">
                <a:latin typeface="Times New Roman" pitchFamily="18" charset="0"/>
                <a:cs typeface="Times New Roman" pitchFamily="18" charset="0"/>
              </a:rPr>
              <a:t>0 overflow: 000B H </a:t>
            </a:r>
          </a:p>
          <a:p>
            <a:pPr lvl="1">
              <a:buFont typeface="Wingdings" pitchFamily="2" charset="2"/>
              <a:buChar char="Ø"/>
            </a:pPr>
            <a:r>
              <a:rPr lang="pt-BR" sz="3200" dirty="0" smtClean="0">
                <a:latin typeface="Times New Roman" pitchFamily="18" charset="0"/>
                <a:cs typeface="Times New Roman" pitchFamily="18" charset="0"/>
              </a:rPr>
              <a:t>External </a:t>
            </a:r>
            <a:r>
              <a:rPr lang="pt-BR" sz="3200" dirty="0">
                <a:latin typeface="Times New Roman" pitchFamily="18" charset="0"/>
                <a:cs typeface="Times New Roman" pitchFamily="18" charset="0"/>
              </a:rPr>
              <a:t>Interrupt 1: 0013 H </a:t>
            </a:r>
          </a:p>
          <a:p>
            <a:pPr lvl="1">
              <a:buFont typeface="Wingdings" pitchFamily="2" charset="2"/>
              <a:buChar char="Ø"/>
            </a:pPr>
            <a:r>
              <a:rPr lang="da-DK" sz="3200" dirty="0" smtClean="0">
                <a:latin typeface="Times New Roman" pitchFamily="18" charset="0"/>
                <a:cs typeface="Times New Roman" pitchFamily="18" charset="0"/>
              </a:rPr>
              <a:t>Timer </a:t>
            </a:r>
            <a:r>
              <a:rPr lang="da-DK" sz="3200" dirty="0">
                <a:latin typeface="Times New Roman" pitchFamily="18" charset="0"/>
                <a:cs typeface="Times New Roman" pitchFamily="18" charset="0"/>
              </a:rPr>
              <a:t>1 overflow: 001B H </a:t>
            </a:r>
          </a:p>
          <a:p>
            <a:pPr lvl="1">
              <a:buFont typeface="Wingdings" pitchFamily="2" charset="2"/>
              <a:buChar char="Ø"/>
            </a:pP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Serial 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Interrupt : 0023 H </a:t>
            </a:r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(Interrupt lists above in the decreasing order)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Special Function Registers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Autofit/>
          </a:bodyPr>
          <a:lstStyle/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There are 21 SFRs.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addition to I/O ports, the most frequently used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SFRs to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control and configure 8051 operations are: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TCON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(Timer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CONtrol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TMOD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(Timer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MODe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TH0/TH1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and TL0/TL1 (Timer’s high and low bytes)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SCON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(Serial port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CONtrol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IP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(Interrupt Priority)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IE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( Interrupt Enable)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Timer Mode Register(TMOD) 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285720" y="2428868"/>
            <a:ext cx="8858280" cy="4214842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GATE: This bit is used to start or stop the timers by hardware .When GATE= 1 ,the timers can be started / stopped by the external sources. When GATE= 0, the timers can be started or stopped by software instructions like SETB TR0 or SETB TR1 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C/T (clock/Timer) :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C/T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= 0 ,the Timer is used as delay generator and if C/T=1 the timer is used as an event counter.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000109"/>
            <a:ext cx="7358114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Timer Mode Register(TMOD) 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000109"/>
            <a:ext cx="7358114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00" y="2643182"/>
            <a:ext cx="7673043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Timer Control Register(TCON) 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0" y="2143116"/>
            <a:ext cx="9144000" cy="4500594"/>
          </a:xfrm>
        </p:spPr>
        <p:txBody>
          <a:bodyPr>
            <a:normAutofit/>
          </a:bodyPr>
          <a:lstStyle/>
          <a:p>
            <a:r>
              <a:rPr lang="en-IN" b="1" dirty="0" smtClean="0"/>
              <a:t>TF0/TF1:</a:t>
            </a:r>
            <a:r>
              <a:rPr lang="en-IN" dirty="0" smtClean="0"/>
              <a:t> Timer0/1 overflow flag is set when the timer/</a:t>
            </a:r>
          </a:p>
          <a:p>
            <a:pPr>
              <a:buNone/>
            </a:pPr>
            <a:r>
              <a:rPr lang="en-IN" dirty="0" smtClean="0"/>
              <a:t>	counter overflows, reset by program</a:t>
            </a:r>
          </a:p>
          <a:p>
            <a:r>
              <a:rPr lang="en-IN" b="1" dirty="0" smtClean="0"/>
              <a:t>TR0/TR1:</a:t>
            </a:r>
            <a:r>
              <a:rPr lang="en-IN" dirty="0" smtClean="0"/>
              <a:t> Timer0/1 run control bit is set to start, reset to</a:t>
            </a:r>
          </a:p>
          <a:p>
            <a:pPr>
              <a:buNone/>
            </a:pPr>
            <a:r>
              <a:rPr lang="en-IN" dirty="0" smtClean="0"/>
              <a:t>	stop the timer0/1</a:t>
            </a:r>
          </a:p>
          <a:p>
            <a:r>
              <a:rPr lang="en-IN" b="1" dirty="0" smtClean="0"/>
              <a:t>IE0/IE1:</a:t>
            </a:r>
            <a:r>
              <a:rPr lang="en-IN" dirty="0" smtClean="0"/>
              <a:t> External Interrupt 0/1 edge detected flag: 1 is set</a:t>
            </a:r>
          </a:p>
          <a:p>
            <a:pPr>
              <a:buNone/>
            </a:pPr>
            <a:r>
              <a:rPr lang="en-IN" dirty="0" smtClean="0"/>
              <a:t>	when a falling edge interrupt on the external port 0/1.</a:t>
            </a:r>
            <a:endParaRPr lang="en-IN" b="1" dirty="0" smtClean="0"/>
          </a:p>
          <a:p>
            <a:r>
              <a:rPr lang="en-IN" dirty="0" smtClean="0"/>
              <a:t>IT0/IT1 External </a:t>
            </a:r>
            <a:r>
              <a:rPr lang="en-IN" b="1" dirty="0" smtClean="0"/>
              <a:t>Interrupt Type (1: falling edge triggered, 0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b="1" dirty="0" smtClean="0"/>
              <a:t>low level triggered</a:t>
            </a:r>
            <a:r>
              <a:rPr lang="en-IN" dirty="0" smtClean="0"/>
              <a:t>)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928670"/>
            <a:ext cx="7929618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PCON ( Power Control Register) 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0" y="2143116"/>
            <a:ext cx="9144000" cy="4500594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SMOD(serial mode) 1= high baud rate, 0 = low baud rate</a:t>
            </a:r>
          </a:p>
          <a:p>
            <a:r>
              <a:rPr lang="en-IN" dirty="0" smtClean="0"/>
              <a:t>• GF1, GF2 flags for free use</a:t>
            </a:r>
          </a:p>
          <a:p>
            <a:r>
              <a:rPr lang="en-IN" dirty="0" smtClean="0"/>
              <a:t>• PD: 1= power down mode for CMOS</a:t>
            </a:r>
          </a:p>
          <a:p>
            <a:r>
              <a:rPr lang="en-IN" dirty="0" smtClean="0"/>
              <a:t>• IDL: 1= idle mode</a:t>
            </a:r>
            <a:r>
              <a:rPr lang="en-IN" dirty="0" smtClean="0"/>
              <a:t>.</a:t>
            </a:r>
          </a:p>
          <a:p>
            <a:r>
              <a:rPr lang="en-US" dirty="0" smtClean="0"/>
              <a:t>In </a:t>
            </a:r>
            <a:r>
              <a:rPr lang="en-US" b="1" dirty="0" smtClean="0"/>
              <a:t>Power Down </a:t>
            </a:r>
            <a:r>
              <a:rPr lang="en-US" dirty="0" smtClean="0"/>
              <a:t>mode, the oscillator clock provided to system is OFF i.e. CPU and peripherals clock remains inactive in this mode.</a:t>
            </a:r>
          </a:p>
          <a:p>
            <a:r>
              <a:rPr lang="en-US" dirty="0" smtClean="0"/>
              <a:t>In </a:t>
            </a:r>
            <a:r>
              <a:rPr lang="en-US" b="1" dirty="0" smtClean="0"/>
              <a:t>Idle </a:t>
            </a:r>
            <a:r>
              <a:rPr lang="en-US" dirty="0" smtClean="0"/>
              <a:t>Mode, only the clock provided to CPU gets deactivated ,whereas peripherals clock will remain active in this mode.</a:t>
            </a:r>
          </a:p>
          <a:p>
            <a:r>
              <a:rPr lang="en-US" dirty="0" smtClean="0"/>
              <a:t>Hence power saved in power down mode is more than in idle mode.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928688"/>
            <a:ext cx="8001056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863</Words>
  <Application>Microsoft Office PowerPoint</Application>
  <PresentationFormat>On-screen Show (4:3)</PresentationFormat>
  <Paragraphs>131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8051 MEMORY ORGANIZATION</vt:lpstr>
      <vt:lpstr>  8051 PROGRAM MEMORY (ROM) </vt:lpstr>
      <vt:lpstr>8051 Interrupts </vt:lpstr>
      <vt:lpstr>8051 Interrupts </vt:lpstr>
      <vt:lpstr>Special Function Registers</vt:lpstr>
      <vt:lpstr>Timer Mode Register(TMOD) </vt:lpstr>
      <vt:lpstr>Timer Mode Register(TMOD) </vt:lpstr>
      <vt:lpstr>Timer Control Register(TCON) </vt:lpstr>
      <vt:lpstr>PCON ( Power Control Register) </vt:lpstr>
      <vt:lpstr>SCON ( Serial Port Control Register) </vt:lpstr>
      <vt:lpstr>SCON ( Serial Port Control Register) </vt:lpstr>
      <vt:lpstr>Interrupt Enable Register (IE) </vt:lpstr>
      <vt:lpstr>Interrupt Priority Register (IP)</vt:lpstr>
      <vt:lpstr>TIMER 0  and TIMER 1</vt:lpstr>
      <vt:lpstr>MODULE-6</vt:lpstr>
      <vt:lpstr>8051 Addressing Modes</vt:lpstr>
      <vt:lpstr>  Immediate Addressing Mode </vt:lpstr>
      <vt:lpstr>Direct addressing mode </vt:lpstr>
      <vt:lpstr>Register addressing mode</vt:lpstr>
      <vt:lpstr>Register Indirect addressing mode</vt:lpstr>
      <vt:lpstr>Indexed addressing mode</vt:lpstr>
      <vt:lpstr>Register Specific(Implicit)Addressing Mode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User2</dc:creator>
  <cp:lastModifiedBy>Roopesh</cp:lastModifiedBy>
  <cp:revision>30</cp:revision>
  <dcterms:created xsi:type="dcterms:W3CDTF">2010-01-01T17:28:58Z</dcterms:created>
  <dcterms:modified xsi:type="dcterms:W3CDTF">2017-11-21T01:02:25Z</dcterms:modified>
</cp:coreProperties>
</file>