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03" r:id="rId3"/>
    <p:sldId id="304" r:id="rId4"/>
    <p:sldId id="305" r:id="rId5"/>
    <p:sldId id="306" r:id="rId6"/>
    <p:sldId id="257" r:id="rId7"/>
    <p:sldId id="307" r:id="rId8"/>
    <p:sldId id="308" r:id="rId9"/>
    <p:sldId id="309" r:id="rId10"/>
    <p:sldId id="310" r:id="rId11"/>
    <p:sldId id="311" r:id="rId12"/>
    <p:sldId id="314" r:id="rId13"/>
    <p:sldId id="315" r:id="rId14"/>
    <p:sldId id="316" r:id="rId15"/>
    <p:sldId id="317" r:id="rId16"/>
    <p:sldId id="312" r:id="rId17"/>
    <p:sldId id="318" r:id="rId18"/>
    <p:sldId id="319" r:id="rId19"/>
    <p:sldId id="320" r:id="rId20"/>
    <p:sldId id="321" r:id="rId21"/>
    <p:sldId id="322" r:id="rId22"/>
    <p:sldId id="2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57E3DCC-2543-43C4-9B2F-BF728288F7DC}">
          <p14:sldIdLst>
            <p14:sldId id="303"/>
            <p14:sldId id="304"/>
            <p14:sldId id="305"/>
            <p14:sldId id="306"/>
            <p14:sldId id="257"/>
            <p14:sldId id="307"/>
            <p14:sldId id="308"/>
            <p14:sldId id="309"/>
            <p14:sldId id="310"/>
            <p14:sldId id="311"/>
            <p14:sldId id="314"/>
            <p14:sldId id="315"/>
            <p14:sldId id="316"/>
            <p14:sldId id="317"/>
            <p14:sldId id="312"/>
            <p14:sldId id="318"/>
            <p14:sldId id="319"/>
            <p14:sldId id="320"/>
            <p14:sldId id="321"/>
            <p14:sldId id="322"/>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797" y="619"/>
      </p:cViewPr>
      <p:guideLst>
        <p:guide orient="horz" pos="2160"/>
        <p:guide pos="2832"/>
      </p:guideLst>
    </p:cSldViewPr>
  </p:slideViewPr>
  <p:notesTextViewPr>
    <p:cViewPr>
      <p:scale>
        <a:sx n="1" d="1"/>
        <a:sy n="1" d="1"/>
      </p:scale>
      <p:origin x="0" y="0"/>
    </p:cViewPr>
  </p:notesTextViewPr>
  <p:sorterViewPr>
    <p:cViewPr>
      <p:scale>
        <a:sx n="100" d="100"/>
        <a:sy n="100" d="100"/>
      </p:scale>
      <p:origin x="0" y="2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D4F41-5E27-48A3-9981-946B8AB71FA2}" type="datetimeFigureOut">
              <a:rPr lang="en-US" smtClean="0"/>
              <a:pPr/>
              <a:t>8/3/2017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53F78-B784-4E3A-BB46-99F66432050F}" type="slidenum">
              <a:rPr lang="en-US" smtClean="0"/>
              <a:pPr/>
              <a:t>‹#›</a:t>
            </a:fld>
            <a:endParaRPr lang="en-US"/>
          </a:p>
        </p:txBody>
      </p:sp>
    </p:spTree>
    <p:extLst>
      <p:ext uri="{BB962C8B-B14F-4D97-AF65-F5344CB8AC3E}">
        <p14:creationId xmlns="" xmlns:p14="http://schemas.microsoft.com/office/powerpoint/2010/main" val="262837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D4BE23-C2B2-435C-84C0-97065D91266D}"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97193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4BE23-C2B2-435C-84C0-97065D91266D}"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352447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4BE23-C2B2-435C-84C0-97065D91266D}"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51368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142777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89812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601590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76165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21221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83657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254299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01678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4BE23-C2B2-435C-84C0-97065D91266D}"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4247556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525373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888028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22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4BE23-C2B2-435C-84C0-97065D91266D}"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382780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D4BE23-C2B2-435C-84C0-97065D91266D}" type="datetimeFigureOut">
              <a:rPr lang="en-US" smtClean="0"/>
              <a:pPr/>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206927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D4BE23-C2B2-435C-84C0-97065D91266D}" type="datetimeFigureOut">
              <a:rPr lang="en-US" smtClean="0"/>
              <a:pPr/>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48027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D4BE23-C2B2-435C-84C0-97065D91266D}" type="datetimeFigureOut">
              <a:rPr lang="en-US" smtClean="0"/>
              <a:pPr/>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5549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4BE23-C2B2-435C-84C0-97065D91266D}" type="datetimeFigureOut">
              <a:rPr lang="en-US" smtClean="0"/>
              <a:pPr/>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230793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D4BE23-C2B2-435C-84C0-97065D91266D}" type="datetimeFigureOut">
              <a:rPr lang="en-US" smtClean="0"/>
              <a:pPr/>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406382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D4BE23-C2B2-435C-84C0-97065D91266D}" type="datetimeFigureOut">
              <a:rPr lang="en-US" smtClean="0"/>
              <a:pPr/>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132655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4BE23-C2B2-435C-84C0-97065D91266D}" type="datetimeFigureOut">
              <a:rPr lang="en-US" smtClean="0"/>
              <a:pPr/>
              <a:t>8/3/2017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28BED-BABD-4F42-8A9B-F790C1983D47}" type="slidenum">
              <a:rPr lang="en-US" smtClean="0"/>
              <a:pPr/>
              <a:t>‹#›</a:t>
            </a:fld>
            <a:endParaRPr lang="en-US"/>
          </a:p>
        </p:txBody>
      </p:sp>
    </p:spTree>
    <p:extLst>
      <p:ext uri="{BB962C8B-B14F-4D97-AF65-F5344CB8AC3E}">
        <p14:creationId xmlns="" xmlns:p14="http://schemas.microsoft.com/office/powerpoint/2010/main" val="29335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E38C4-C958-4947-821D-CB71FEECA80D}" type="datetimeFigureOut">
              <a:rPr lang="en-US" smtClean="0">
                <a:solidFill>
                  <a:prstClr val="black">
                    <a:tint val="75000"/>
                  </a:prstClr>
                </a:solidFill>
              </a:rPr>
              <a:pPr/>
              <a:t>8/3/2017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BD79D-FD55-4714-BE58-1F1F44D57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56299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solidFill>
                  <a:srgbClr val="FF0000"/>
                </a:solidFill>
                <a:latin typeface="Times New Roman" pitchFamily="18" charset="0"/>
                <a:cs typeface="Times New Roman" pitchFamily="18" charset="0"/>
              </a:rPr>
              <a:t>Data Communication</a:t>
            </a:r>
            <a:endParaRPr lang="en-US" sz="48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IN" dirty="0" smtClean="0">
                <a:solidFill>
                  <a:schemeClr val="tx2"/>
                </a:solidFill>
                <a:latin typeface="Times New Roman" pitchFamily="18" charset="0"/>
                <a:cs typeface="Times New Roman" pitchFamily="18" charset="0"/>
              </a:rPr>
              <a:t>MODULE I</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17860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5686"/>
          </a:xfrm>
        </p:spPr>
        <p:txBody>
          <a:bodyPr/>
          <a:lstStyle/>
          <a:p>
            <a:r>
              <a:rPr lang="en-US" sz="3200" dirty="0">
                <a:solidFill>
                  <a:srgbClr val="1F497D"/>
                </a:solidFill>
                <a:latin typeface="Times New Roman" pitchFamily="18" charset="0"/>
                <a:cs typeface="Times New Roman" pitchFamily="18" charset="0"/>
              </a:rPr>
              <a:t>Communication tasks</a:t>
            </a:r>
            <a:endParaRPr lang="en-US" dirty="0"/>
          </a:p>
        </p:txBody>
      </p:sp>
      <p:sp>
        <p:nvSpPr>
          <p:cNvPr id="3" name="Content Placeholder 2"/>
          <p:cNvSpPr>
            <a:spLocks noGrp="1"/>
          </p:cNvSpPr>
          <p:nvPr>
            <p:ph idx="1"/>
          </p:nvPr>
        </p:nvSpPr>
        <p:spPr>
          <a:xfrm>
            <a:off x="457200" y="1025611"/>
            <a:ext cx="8229600" cy="5659393"/>
          </a:xfrm>
        </p:spPr>
        <p:txBody>
          <a:bodyPr>
            <a:normAutofit/>
          </a:bodyPr>
          <a:lstStyle/>
          <a:p>
            <a:r>
              <a:rPr lang="en-US" sz="2400" dirty="0" smtClean="0">
                <a:solidFill>
                  <a:srgbClr val="FF0000"/>
                </a:solidFill>
                <a:latin typeface="Times New Roman" pitchFamily="18" charset="0"/>
                <a:cs typeface="Times New Roman" pitchFamily="18" charset="0"/>
              </a:rPr>
              <a:t>Message Formatting</a:t>
            </a:r>
          </a:p>
          <a:p>
            <a:pPr lvl="1"/>
            <a:r>
              <a:rPr lang="en-US" sz="2000" dirty="0" smtClean="0">
                <a:latin typeface="Times New Roman" pitchFamily="18" charset="0"/>
                <a:cs typeface="Times New Roman" pitchFamily="18" charset="0"/>
              </a:rPr>
              <a:t>An agreement has to be made between the parties as to the form of the data to be exchanged or transmitted ,such as binary code for characters.</a:t>
            </a:r>
          </a:p>
          <a:p>
            <a:pPr lvl="0"/>
            <a:r>
              <a:rPr lang="en-US" sz="2400" dirty="0" smtClean="0">
                <a:solidFill>
                  <a:srgbClr val="FF0000"/>
                </a:solidFill>
                <a:latin typeface="Times New Roman" pitchFamily="18" charset="0"/>
                <a:cs typeface="Times New Roman" pitchFamily="18" charset="0"/>
              </a:rPr>
              <a:t>Security</a:t>
            </a:r>
          </a:p>
          <a:p>
            <a:pPr lvl="1"/>
            <a:r>
              <a:rPr lang="en-US" sz="2000" dirty="0" smtClean="0">
                <a:latin typeface="Times New Roman" pitchFamily="18" charset="0"/>
                <a:cs typeface="Times New Roman" pitchFamily="18" charset="0"/>
              </a:rPr>
              <a:t>The sender of data may wish to be assured that only the intended receiver actually receives the data.</a:t>
            </a:r>
          </a:p>
          <a:p>
            <a:pPr lvl="1"/>
            <a:r>
              <a:rPr lang="en-US" sz="2000" dirty="0" smtClean="0">
                <a:latin typeface="Times New Roman" pitchFamily="18" charset="0"/>
                <a:cs typeface="Times New Roman" pitchFamily="18" charset="0"/>
              </a:rPr>
              <a:t>And the receiver of data may wish to be assured that the received data have not be altered in transit and that the data actually come from the trusted senders.</a:t>
            </a:r>
          </a:p>
          <a:p>
            <a:pPr lvl="0"/>
            <a:r>
              <a:rPr lang="en-US" sz="2400" dirty="0" smtClean="0">
                <a:solidFill>
                  <a:srgbClr val="FF0000"/>
                </a:solidFill>
                <a:latin typeface="Times New Roman" pitchFamily="18" charset="0"/>
                <a:cs typeface="Times New Roman" pitchFamily="18" charset="0"/>
              </a:rPr>
              <a:t>Network management</a:t>
            </a:r>
          </a:p>
          <a:p>
            <a:pPr lvl="1"/>
            <a:r>
              <a:rPr lang="en-US" sz="2000" dirty="0" smtClean="0">
                <a:latin typeface="Times New Roman" pitchFamily="18" charset="0"/>
                <a:cs typeface="Times New Roman" pitchFamily="18" charset="0"/>
              </a:rPr>
              <a:t>Data communication system is a complex system that cannot create or run itself.</a:t>
            </a:r>
          </a:p>
          <a:p>
            <a:pPr lvl="1"/>
            <a:r>
              <a:rPr lang="en-US" sz="2000" dirty="0" smtClean="0">
                <a:latin typeface="Times New Roman" pitchFamily="18" charset="0"/>
                <a:cs typeface="Times New Roman" pitchFamily="18" charset="0"/>
              </a:rPr>
              <a:t>Network management capabilities are needed to configure the system, monitor its status, react to failures and overloads and plan intelligently for future growth.</a:t>
            </a:r>
            <a:endParaRPr lang="en-US" sz="2000" dirty="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83855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2"/>
                </a:solidFill>
                <a:latin typeface="Times New Roman" pitchFamily="18" charset="0"/>
                <a:cs typeface="Times New Roman" pitchFamily="18" charset="0"/>
              </a:rPr>
              <a:t>Data Communication Model</a:t>
            </a:r>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905000"/>
            <a:ext cx="8077200"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30158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54"/>
            <a:ext cx="8229600" cy="691978"/>
          </a:xfrm>
        </p:spPr>
        <p:txBody>
          <a:bodyPr/>
          <a:lstStyle/>
          <a:p>
            <a:r>
              <a:rPr lang="en-US" sz="3200" dirty="0">
                <a:solidFill>
                  <a:srgbClr val="1F497D"/>
                </a:solidFill>
                <a:latin typeface="Times New Roman" pitchFamily="18" charset="0"/>
                <a:cs typeface="Times New Roman" pitchFamily="18" charset="0"/>
              </a:rPr>
              <a:t>Data Communication Model</a:t>
            </a:r>
            <a:endParaRPr lang="en-US" dirty="0"/>
          </a:p>
        </p:txBody>
      </p:sp>
      <p:sp>
        <p:nvSpPr>
          <p:cNvPr id="3" name="Content Placeholder 2"/>
          <p:cNvSpPr>
            <a:spLocks noGrp="1"/>
          </p:cNvSpPr>
          <p:nvPr>
            <p:ph idx="1"/>
          </p:nvPr>
        </p:nvSpPr>
        <p:spPr>
          <a:xfrm>
            <a:off x="457200" y="753762"/>
            <a:ext cx="8229600" cy="5968314"/>
          </a:xfrm>
        </p:spPr>
        <p:txBody>
          <a:bodyPr>
            <a:normAutofit lnSpcReduction="10000"/>
          </a:bodyPr>
          <a:lstStyle/>
          <a:p>
            <a:r>
              <a:rPr lang="en-US" sz="2000" dirty="0" smtClean="0">
                <a:latin typeface="Times New Roman" pitchFamily="18" charset="0"/>
                <a:cs typeface="Times New Roman" pitchFamily="18" charset="0"/>
              </a:rPr>
              <a:t>Suppose the source and transmitter be the components of a personal computer.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user of the PC wishes to send a message </a:t>
            </a:r>
            <a:r>
              <a:rPr lang="en-US" sz="2000" i="1" dirty="0" smtClean="0">
                <a:solidFill>
                  <a:srgbClr val="FF0000"/>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to another user.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Activate the email and type the message.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message is buffered in memory as a sequence of bits ,</a:t>
            </a:r>
            <a:r>
              <a:rPr lang="en-US" sz="2000" i="1" dirty="0" smtClean="0">
                <a:solidFill>
                  <a:srgbClr val="FF0000"/>
                </a:solidFill>
                <a:latin typeface="Times New Roman" pitchFamily="18" charset="0"/>
                <a:cs typeface="Times New Roman" pitchFamily="18" charset="0"/>
              </a:rPr>
              <a:t>g</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PC is connected to some transmission media, such as a telephone line or a LAN using a modem or a local network transceiver.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input data is transmitted to the transceiver as a sequence of voltage shifts , </a:t>
            </a:r>
            <a:r>
              <a:rPr lang="en-US" sz="2000" i="1" dirty="0" smtClean="0">
                <a:solidFill>
                  <a:srgbClr val="FF0000"/>
                </a:solidFill>
                <a:latin typeface="Times New Roman" pitchFamily="18" charset="0"/>
                <a:cs typeface="Times New Roman" pitchFamily="18" charset="0"/>
              </a:rPr>
              <a:t>g(t).</a:t>
            </a:r>
          </a:p>
          <a:p>
            <a:endParaRPr lang="en-US" sz="2000" i="1"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transmitter is directly connected to the transmission media and it converts the incoming data stream into signal ,</a:t>
            </a:r>
            <a:r>
              <a:rPr lang="en-US" sz="2000" i="1" dirty="0" smtClean="0">
                <a:solidFill>
                  <a:srgbClr val="FF0000"/>
                </a:solidFill>
                <a:latin typeface="Times New Roman" pitchFamily="18" charset="0"/>
                <a:cs typeface="Times New Roman" pitchFamily="18" charset="0"/>
              </a:rPr>
              <a:t>s(t) </a:t>
            </a:r>
            <a:r>
              <a:rPr lang="en-US" sz="2000" dirty="0" smtClean="0">
                <a:latin typeface="Times New Roman" pitchFamily="18" charset="0"/>
                <a:cs typeface="Times New Roman" pitchFamily="18" charset="0"/>
              </a:rPr>
              <a:t>suitable for transmission</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8215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53762"/>
          </a:xfrm>
        </p:spPr>
        <p:txBody>
          <a:bodyPr/>
          <a:lstStyle/>
          <a:p>
            <a:r>
              <a:rPr lang="en-US" sz="3200" dirty="0">
                <a:solidFill>
                  <a:srgbClr val="1F497D"/>
                </a:solidFill>
                <a:latin typeface="Times New Roman" pitchFamily="18" charset="0"/>
                <a:cs typeface="Times New Roman" pitchFamily="18" charset="0"/>
              </a:rPr>
              <a:t>Data Communication Model</a:t>
            </a:r>
            <a:endParaRPr lang="en-US" dirty="0"/>
          </a:p>
        </p:txBody>
      </p:sp>
      <p:sp>
        <p:nvSpPr>
          <p:cNvPr id="3" name="Content Placeholder 2"/>
          <p:cNvSpPr>
            <a:spLocks noGrp="1"/>
          </p:cNvSpPr>
          <p:nvPr>
            <p:ph idx="1"/>
          </p:nvPr>
        </p:nvSpPr>
        <p:spPr>
          <a:xfrm>
            <a:off x="457200" y="654908"/>
            <a:ext cx="8229600" cy="6054811"/>
          </a:xfrm>
        </p:spPr>
        <p:txBody>
          <a:bodyPr>
            <a:noAutofit/>
          </a:bodyPr>
          <a:lstStyle/>
          <a:p>
            <a:r>
              <a:rPr lang="en-US" sz="2000" dirty="0" smtClean="0">
                <a:latin typeface="Times New Roman" pitchFamily="18" charset="0"/>
                <a:cs typeface="Times New Roman" pitchFamily="18" charset="0"/>
              </a:rPr>
              <a:t>But the signal </a:t>
            </a:r>
            <a:r>
              <a:rPr lang="en-US" sz="2000" i="1" dirty="0" smtClean="0">
                <a:solidFill>
                  <a:srgbClr val="FF0000"/>
                </a:solidFill>
                <a:latin typeface="Times New Roman" pitchFamily="18" charset="0"/>
                <a:cs typeface="Times New Roman" pitchFamily="18" charset="0"/>
              </a:rPr>
              <a:t>s(t) </a:t>
            </a:r>
            <a:r>
              <a:rPr lang="en-US" sz="2000" dirty="0" smtClean="0">
                <a:latin typeface="Times New Roman" pitchFamily="18" charset="0"/>
                <a:cs typeface="Times New Roman" pitchFamily="18" charset="0"/>
              </a:rPr>
              <a:t>presented to the medium is subject to various impairments before it reaches the receiver.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Thus the received signal </a:t>
            </a:r>
            <a:r>
              <a:rPr lang="en-US" sz="2000" i="1" dirty="0" smtClean="0">
                <a:solidFill>
                  <a:srgbClr val="FF0000"/>
                </a:solidFill>
                <a:latin typeface="Times New Roman" pitchFamily="18" charset="0"/>
                <a:cs typeface="Times New Roman" pitchFamily="18" charset="0"/>
              </a:rPr>
              <a:t>r(t)</a:t>
            </a:r>
            <a:r>
              <a:rPr lang="en-US" sz="2000" dirty="0" smtClean="0">
                <a:latin typeface="Times New Roman" pitchFamily="18" charset="0"/>
                <a:cs typeface="Times New Roman" pitchFamily="18" charset="0"/>
              </a:rPr>
              <a:t> received by receiver may differ from </a:t>
            </a:r>
            <a:r>
              <a:rPr lang="en-US" sz="2000" i="1" dirty="0" smtClean="0">
                <a:solidFill>
                  <a:srgbClr val="FF0000"/>
                </a:solidFill>
                <a:latin typeface="Times New Roman" pitchFamily="18" charset="0"/>
                <a:cs typeface="Times New Roman" pitchFamily="18" charset="0"/>
              </a:rPr>
              <a:t>s(t)</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receiver will attempt to estimate the original </a:t>
            </a:r>
            <a:r>
              <a:rPr lang="en-US" sz="2000" i="1" dirty="0" smtClean="0">
                <a:solidFill>
                  <a:srgbClr val="FF0000"/>
                </a:solidFill>
                <a:latin typeface="Times New Roman" pitchFamily="18" charset="0"/>
                <a:cs typeface="Times New Roman" pitchFamily="18" charset="0"/>
              </a:rPr>
              <a:t>s(t),</a:t>
            </a:r>
            <a:r>
              <a:rPr lang="en-US" sz="2000" dirty="0" smtClean="0">
                <a:latin typeface="Times New Roman" pitchFamily="18" charset="0"/>
                <a:cs typeface="Times New Roman" pitchFamily="18" charset="0"/>
              </a:rPr>
              <a:t>based on </a:t>
            </a:r>
            <a:r>
              <a:rPr lang="en-US" sz="2000" i="1" dirty="0" smtClean="0">
                <a:solidFill>
                  <a:srgbClr val="FF0000"/>
                </a:solidFill>
                <a:latin typeface="Times New Roman" pitchFamily="18" charset="0"/>
                <a:cs typeface="Times New Roman" pitchFamily="18" charset="0"/>
              </a:rPr>
              <a:t>r(t)</a:t>
            </a:r>
            <a:r>
              <a:rPr lang="en-US" sz="2000" dirty="0" smtClean="0">
                <a:latin typeface="Times New Roman" pitchFamily="18" charset="0"/>
                <a:cs typeface="Times New Roman" pitchFamily="18" charset="0"/>
              </a:rPr>
              <a:t> and its knowledge about the medium producing  a sequence of bits </a:t>
            </a:r>
            <a:r>
              <a:rPr lang="en-US" sz="2000" i="1" dirty="0" smtClean="0">
                <a:solidFill>
                  <a:srgbClr val="FF0000"/>
                </a:solidFill>
                <a:latin typeface="Times New Roman" pitchFamily="18" charset="0"/>
                <a:cs typeface="Times New Roman" pitchFamily="18" charset="0"/>
              </a:rPr>
              <a:t>g‘(t).</a:t>
            </a:r>
          </a:p>
          <a:p>
            <a:endParaRPr lang="en-US" sz="2000" i="1"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bits are sent to the output personal computer and it is stored in memory as </a:t>
            </a:r>
            <a:r>
              <a:rPr lang="en-US" sz="2000" i="1" dirty="0">
                <a:solidFill>
                  <a:srgbClr val="FF0000"/>
                </a:solidFill>
                <a:latin typeface="Times New Roman" pitchFamily="18" charset="0"/>
                <a:cs typeface="Times New Roman" pitchFamily="18" charset="0"/>
              </a:rPr>
              <a:t>g</a:t>
            </a:r>
            <a:r>
              <a:rPr lang="en-US" sz="2000" i="1" dirty="0" smtClean="0">
                <a:solidFill>
                  <a:srgbClr val="FF0000"/>
                </a:solidFill>
                <a:latin typeface="Times New Roman" pitchFamily="18" charset="0"/>
                <a:cs typeface="Times New Roman" pitchFamily="18" charset="0"/>
              </a:rPr>
              <a:t>‘.</a:t>
            </a:r>
          </a:p>
          <a:p>
            <a:endParaRPr lang="en-US" sz="2000" i="1"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Destination system will attempt to determine if an error occurred  and try to correct it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data is presented to the user via an output </a:t>
            </a:r>
            <a:r>
              <a:rPr lang="en-US" sz="2000" dirty="0" err="1" smtClean="0">
                <a:latin typeface="Times New Roman" pitchFamily="18" charset="0"/>
                <a:cs typeface="Times New Roman" pitchFamily="18" charset="0"/>
              </a:rPr>
              <a:t>device,like</a:t>
            </a:r>
            <a:r>
              <a:rPr lang="en-US" sz="2000" dirty="0" smtClean="0">
                <a:latin typeface="Times New Roman" pitchFamily="18" charset="0"/>
                <a:cs typeface="Times New Roman" pitchFamily="18" charset="0"/>
              </a:rPr>
              <a:t> printer or screen.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message </a:t>
            </a:r>
            <a:r>
              <a:rPr lang="en-US" sz="2000" i="1" dirty="0" smtClean="0">
                <a:solidFill>
                  <a:srgbClr val="FF0000"/>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will be the exact copy of message m</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36196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638"/>
            <a:ext cx="8229600" cy="593124"/>
          </a:xfrm>
        </p:spPr>
        <p:txBody>
          <a:bodyPr>
            <a:noAutofit/>
          </a:bodyPr>
          <a:lstStyle/>
          <a:p>
            <a:r>
              <a:rPr lang="en-US" sz="3200" dirty="0" smtClean="0">
                <a:solidFill>
                  <a:schemeClr val="tx2"/>
                </a:solidFill>
                <a:latin typeface="Times New Roman" pitchFamily="18" charset="0"/>
                <a:cs typeface="Times New Roman" pitchFamily="18" charset="0"/>
              </a:rPr>
              <a:t/>
            </a:r>
            <a:br>
              <a:rPr lang="en-US" sz="3200" dirty="0" smtClean="0">
                <a:solidFill>
                  <a:schemeClr val="tx2"/>
                </a:solidFill>
                <a:latin typeface="Times New Roman" pitchFamily="18" charset="0"/>
                <a:cs typeface="Times New Roman" pitchFamily="18" charset="0"/>
              </a:rPr>
            </a:br>
            <a:r>
              <a:rPr lang="en-US" sz="3200" dirty="0" smtClean="0">
                <a:solidFill>
                  <a:schemeClr val="tx2"/>
                </a:solidFill>
                <a:latin typeface="Times New Roman" pitchFamily="18" charset="0"/>
                <a:cs typeface="Times New Roman" pitchFamily="18" charset="0"/>
              </a:rPr>
              <a:t>Concepts and Terminology</a:t>
            </a:r>
            <a:br>
              <a:rPr lang="en-US" sz="3200" dirty="0" smtClean="0">
                <a:solidFill>
                  <a:schemeClr val="tx2"/>
                </a:solidFill>
                <a:latin typeface="Times New Roman" pitchFamily="18" charset="0"/>
                <a:cs typeface="Times New Roman" pitchFamily="18" charset="0"/>
              </a:rPr>
            </a:br>
            <a:endParaRPr lang="en-US" sz="32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78476"/>
            <a:ext cx="8229600" cy="5347688"/>
          </a:xfrm>
        </p:spPr>
        <p:txBody>
          <a:bodyPr/>
          <a:lstStyle/>
          <a:p>
            <a:r>
              <a:rPr lang="en-US" u="sng" dirty="0" smtClean="0">
                <a:solidFill>
                  <a:srgbClr val="FF0000"/>
                </a:solidFill>
                <a:latin typeface="Times New Roman" pitchFamily="18" charset="0"/>
                <a:cs typeface="Times New Roman" pitchFamily="18" charset="0"/>
              </a:rPr>
              <a:t>Transmission Terminology</a:t>
            </a:r>
          </a:p>
          <a:p>
            <a:pPr lvl="1">
              <a:buFont typeface="Arial" pitchFamily="34" charset="0"/>
              <a:buChar char="•"/>
            </a:pPr>
            <a:r>
              <a:rPr lang="en-US" dirty="0" smtClean="0">
                <a:latin typeface="Times New Roman" pitchFamily="18" charset="0"/>
                <a:cs typeface="Times New Roman" pitchFamily="18" charset="0"/>
              </a:rPr>
              <a:t>Data transmission occurs between transmitter and receiver over some transmission media.</a:t>
            </a:r>
          </a:p>
          <a:p>
            <a:pPr lvl="1">
              <a:buFont typeface="Arial"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Transmission media can be classified as:</a:t>
            </a:r>
          </a:p>
          <a:p>
            <a:pPr lvl="3">
              <a:buFont typeface="Arial" pitchFamily="34" charset="0"/>
              <a:buChar char="•"/>
            </a:pPr>
            <a:r>
              <a:rPr lang="en-US" sz="2400" dirty="0" smtClean="0">
                <a:solidFill>
                  <a:srgbClr val="0070C0"/>
                </a:solidFill>
                <a:latin typeface="Times New Roman" pitchFamily="18" charset="0"/>
                <a:cs typeface="Times New Roman" pitchFamily="18" charset="0"/>
              </a:rPr>
              <a:t>Guided media</a:t>
            </a:r>
          </a:p>
          <a:p>
            <a:pPr lvl="3">
              <a:buFont typeface="Arial" pitchFamily="34" charset="0"/>
              <a:buChar char="•"/>
            </a:pPr>
            <a:r>
              <a:rPr lang="en-US" sz="2400" dirty="0" smtClean="0">
                <a:solidFill>
                  <a:srgbClr val="0070C0"/>
                </a:solidFill>
                <a:latin typeface="Times New Roman" pitchFamily="18" charset="0"/>
                <a:cs typeface="Times New Roman" pitchFamily="18" charset="0"/>
              </a:rPr>
              <a:t>Unguided media</a:t>
            </a:r>
          </a:p>
          <a:p>
            <a:pPr lvl="1">
              <a:buFont typeface="Arial" pitchFamily="34" charset="0"/>
              <a:buChar char="•"/>
            </a:pPr>
            <a:r>
              <a:rPr lang="en-US" dirty="0">
                <a:solidFill>
                  <a:prstClr val="black"/>
                </a:solidFill>
                <a:latin typeface="Times New Roman" pitchFamily="18" charset="0"/>
                <a:cs typeface="Times New Roman" pitchFamily="18" charset="0"/>
              </a:rPr>
              <a:t> I</a:t>
            </a:r>
            <a:r>
              <a:rPr lang="en-US" dirty="0" smtClean="0">
                <a:solidFill>
                  <a:prstClr val="black"/>
                </a:solidFill>
                <a:latin typeface="Times New Roman" pitchFamily="18" charset="0"/>
                <a:cs typeface="Times New Roman" pitchFamily="18" charset="0"/>
              </a:rPr>
              <a:t>n both cases the communication is in the form of </a:t>
            </a:r>
            <a:r>
              <a:rPr lang="en-US" i="1" dirty="0" smtClean="0">
                <a:solidFill>
                  <a:srgbClr val="FF0000"/>
                </a:solidFill>
                <a:latin typeface="Times New Roman" pitchFamily="18" charset="0"/>
                <a:cs typeface="Times New Roman" pitchFamily="18" charset="0"/>
              </a:rPr>
              <a:t>electromagnetic waves</a:t>
            </a:r>
            <a:endParaRPr lang="en-US" i="1" dirty="0">
              <a:solidFill>
                <a:srgbClr val="FF0000"/>
              </a:solidFill>
              <a:latin typeface="Times New Roman" pitchFamily="18" charset="0"/>
              <a:cs typeface="Times New Roman" pitchFamily="18" charset="0"/>
            </a:endParaRPr>
          </a:p>
          <a:p>
            <a:pPr marL="457200" lvl="1" indent="0">
              <a:buNone/>
            </a:pPr>
            <a:r>
              <a:rPr lang="en-US" dirty="0">
                <a:latin typeface="Times New Roman" pitchFamily="18" charset="0"/>
                <a:cs typeface="Times New Roman" pitchFamily="18" charset="0"/>
              </a:rPr>
              <a:t>	</a:t>
            </a:r>
          </a:p>
        </p:txBody>
      </p:sp>
    </p:spTree>
    <p:extLst>
      <p:ext uri="{BB962C8B-B14F-4D97-AF65-F5344CB8AC3E}">
        <p14:creationId xmlns="" xmlns:p14="http://schemas.microsoft.com/office/powerpoint/2010/main" val="2635004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568"/>
            <a:ext cx="8229600" cy="556054"/>
          </a:xfrm>
        </p:spPr>
        <p:txBody>
          <a:bodyPr>
            <a:normAutofit fontScale="90000"/>
          </a:bodyPr>
          <a:lstStyle/>
          <a:p>
            <a:r>
              <a:rPr lang="en-US" sz="3200" dirty="0" smtClean="0">
                <a:solidFill>
                  <a:srgbClr val="1F497D"/>
                </a:solidFill>
                <a:latin typeface="Times New Roman" pitchFamily="18" charset="0"/>
                <a:cs typeface="Times New Roman" pitchFamily="18" charset="0"/>
              </a:rPr>
              <a:t/>
            </a:r>
            <a:br>
              <a:rPr lang="en-US" sz="3200" dirty="0" smtClean="0">
                <a:solidFill>
                  <a:srgbClr val="1F497D"/>
                </a:solidFill>
                <a:latin typeface="Times New Roman" pitchFamily="18" charset="0"/>
                <a:cs typeface="Times New Roman" pitchFamily="18" charset="0"/>
              </a:rPr>
            </a:br>
            <a:r>
              <a:rPr lang="en-US" sz="3200" dirty="0" smtClean="0">
                <a:solidFill>
                  <a:srgbClr val="1F497D"/>
                </a:solidFill>
                <a:latin typeface="Times New Roman" pitchFamily="18" charset="0"/>
                <a:cs typeface="Times New Roman" pitchFamily="18" charset="0"/>
              </a:rPr>
              <a:t>Concepts </a:t>
            </a:r>
            <a:r>
              <a:rPr lang="en-US" sz="3200" dirty="0">
                <a:solidFill>
                  <a:srgbClr val="1F497D"/>
                </a:solidFill>
                <a:latin typeface="Times New Roman" pitchFamily="18" charset="0"/>
                <a:cs typeface="Times New Roman" pitchFamily="18" charset="0"/>
              </a:rPr>
              <a:t>and Terminology</a:t>
            </a:r>
            <a:br>
              <a:rPr lang="en-US" sz="3200" dirty="0">
                <a:solidFill>
                  <a:srgbClr val="1F497D"/>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89686"/>
            <a:ext cx="8229600" cy="5236478"/>
          </a:xfrm>
        </p:spPr>
        <p:txBody>
          <a:bodyPr>
            <a:normAutofit/>
          </a:bodyPr>
          <a:lstStyle/>
          <a:p>
            <a:r>
              <a:rPr lang="en-US" sz="2800" dirty="0" smtClean="0">
                <a:solidFill>
                  <a:srgbClr val="00B0F0"/>
                </a:solidFill>
                <a:latin typeface="Times New Roman" pitchFamily="18" charset="0"/>
                <a:cs typeface="Times New Roman" pitchFamily="18" charset="0"/>
              </a:rPr>
              <a:t>Guided media</a:t>
            </a:r>
          </a:p>
          <a:p>
            <a:pPr lvl="1"/>
            <a:r>
              <a:rPr lang="en-US" dirty="0" smtClean="0">
                <a:latin typeface="Times New Roman" pitchFamily="18" charset="0"/>
                <a:cs typeface="Times New Roman" pitchFamily="18" charset="0"/>
              </a:rPr>
              <a:t>The waves are guided along a physical path.</a:t>
            </a:r>
          </a:p>
          <a:p>
            <a:pPr lvl="1"/>
            <a:r>
              <a:rPr lang="en-US" dirty="0" smtClean="0">
                <a:solidFill>
                  <a:srgbClr val="FF0000"/>
                </a:solidFill>
                <a:latin typeface="Times New Roman" pitchFamily="18" charset="0"/>
                <a:cs typeface="Times New Roman" pitchFamily="18" charset="0"/>
              </a:rPr>
              <a:t>E.g. Coaxial cable, Twisted Pair, Optical fiber.</a:t>
            </a:r>
          </a:p>
          <a:p>
            <a:pPr lvl="1"/>
            <a:endParaRPr lang="en-US" dirty="0" smtClean="0">
              <a:solidFill>
                <a:srgbClr val="FF0000"/>
              </a:solidFill>
              <a:latin typeface="Times New Roman" pitchFamily="18" charset="0"/>
              <a:cs typeface="Times New Roman" pitchFamily="18" charset="0"/>
            </a:endParaRPr>
          </a:p>
          <a:p>
            <a:r>
              <a:rPr lang="en-US" sz="2800" dirty="0" smtClean="0">
                <a:solidFill>
                  <a:srgbClr val="00B0F0"/>
                </a:solidFill>
                <a:latin typeface="Times New Roman" pitchFamily="18" charset="0"/>
                <a:cs typeface="Times New Roman" pitchFamily="18" charset="0"/>
              </a:rPr>
              <a:t>Unguided media</a:t>
            </a:r>
          </a:p>
          <a:p>
            <a:pPr lvl="1"/>
            <a:r>
              <a:rPr lang="en-US" dirty="0" smtClean="0">
                <a:latin typeface="Times New Roman" pitchFamily="18" charset="0"/>
                <a:cs typeface="Times New Roman" pitchFamily="18" charset="0"/>
              </a:rPr>
              <a:t>Also called wireless media.</a:t>
            </a:r>
          </a:p>
          <a:p>
            <a:pPr lvl="1"/>
            <a:r>
              <a:rPr lang="en-US" dirty="0" smtClean="0">
                <a:latin typeface="Times New Roman" pitchFamily="18" charset="0"/>
                <a:cs typeface="Times New Roman" pitchFamily="18" charset="0"/>
              </a:rPr>
              <a:t>It provides a means for transmitting electromagnetic waves but do not guide them.</a:t>
            </a:r>
          </a:p>
          <a:p>
            <a:pPr lvl="1"/>
            <a:r>
              <a:rPr lang="en-US" dirty="0" smtClean="0">
                <a:latin typeface="Times New Roman" pitchFamily="18" charset="0"/>
                <a:cs typeface="Times New Roman" pitchFamily="18" charset="0"/>
              </a:rPr>
              <a:t>E.g. propagation through </a:t>
            </a:r>
            <a:r>
              <a:rPr lang="en-US" dirty="0" err="1" smtClean="0">
                <a:latin typeface="Times New Roman" pitchFamily="18" charset="0"/>
                <a:cs typeface="Times New Roman" pitchFamily="18" charset="0"/>
              </a:rPr>
              <a:t>air,vaccum</a:t>
            </a:r>
            <a:r>
              <a:rPr lang="en-US" dirty="0" smtClean="0">
                <a:latin typeface="Times New Roman" pitchFamily="18" charset="0"/>
                <a:cs typeface="Times New Roman" pitchFamily="18" charset="0"/>
              </a:rPr>
              <a:t> or sea water</a:t>
            </a:r>
          </a:p>
          <a:p>
            <a:pPr marL="457200" lvl="1"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70753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6897"/>
          </a:xfrm>
        </p:spPr>
        <p:txBody>
          <a:bodyPr/>
          <a:lstStyle/>
          <a:p>
            <a:r>
              <a:rPr lang="en-US" sz="3200" dirty="0">
                <a:solidFill>
                  <a:srgbClr val="1F497D"/>
                </a:solidFill>
                <a:latin typeface="Times New Roman" pitchFamily="18" charset="0"/>
                <a:cs typeface="Times New Roman" pitchFamily="18" charset="0"/>
              </a:rPr>
              <a:t>Concepts and Terminology</a:t>
            </a:r>
            <a:endParaRPr lang="en-US" dirty="0"/>
          </a:p>
        </p:txBody>
      </p:sp>
      <p:sp>
        <p:nvSpPr>
          <p:cNvPr id="3" name="Content Placeholder 2"/>
          <p:cNvSpPr>
            <a:spLocks noGrp="1"/>
          </p:cNvSpPr>
          <p:nvPr>
            <p:ph idx="1"/>
          </p:nvPr>
        </p:nvSpPr>
        <p:spPr>
          <a:xfrm>
            <a:off x="457200" y="1069383"/>
            <a:ext cx="8392332" cy="5788617"/>
          </a:xfrm>
        </p:spPr>
        <p:txBody>
          <a:bodyPr>
            <a:noAutofit/>
          </a:bodyPr>
          <a:lstStyle/>
          <a:p>
            <a:r>
              <a:rPr lang="en-US" sz="2400" i="1" dirty="0" smtClean="0">
                <a:solidFill>
                  <a:srgbClr val="FF0000"/>
                </a:solidFill>
                <a:latin typeface="Times New Roman" pitchFamily="18" charset="0"/>
                <a:cs typeface="Times New Roman" pitchFamily="18" charset="0"/>
              </a:rPr>
              <a:t>Transmission media </a:t>
            </a:r>
            <a:r>
              <a:rPr lang="en-US" sz="2400" dirty="0" smtClean="0">
                <a:latin typeface="Times New Roman" pitchFamily="18" charset="0"/>
                <a:cs typeface="Times New Roman" pitchFamily="18" charset="0"/>
              </a:rPr>
              <a:t>can again classified as:</a:t>
            </a:r>
          </a:p>
          <a:p>
            <a:pPr lvl="1">
              <a:buFont typeface="Arial" pitchFamily="34" charset="0"/>
              <a:buChar char="•"/>
            </a:pPr>
            <a:r>
              <a:rPr lang="en-US" sz="2400" u="sng" dirty="0" smtClean="0">
                <a:solidFill>
                  <a:srgbClr val="00B0F0"/>
                </a:solidFill>
                <a:latin typeface="Times New Roman" pitchFamily="18" charset="0"/>
                <a:cs typeface="Times New Roman" pitchFamily="18" charset="0"/>
              </a:rPr>
              <a:t>Direct link</a:t>
            </a:r>
          </a:p>
          <a:p>
            <a:pPr lvl="2"/>
            <a:r>
              <a:rPr lang="en-US" dirty="0" smtClean="0">
                <a:latin typeface="Times New Roman" pitchFamily="18" charset="0"/>
                <a:cs typeface="Times New Roman" pitchFamily="18" charset="0"/>
              </a:rPr>
              <a:t>Refers to the transmission path between two devices in which signals propagate directly from transmitter to receiver with no intermediate devices</a:t>
            </a:r>
            <a:r>
              <a:rPr lang="en-US" dirty="0" smtClean="0">
                <a:latin typeface="Times New Roman" pitchFamily="18" charset="0"/>
                <a:cs typeface="Times New Roman" pitchFamily="18" charset="0"/>
              </a:rPr>
              <a:t>, other </a:t>
            </a:r>
            <a:r>
              <a:rPr lang="en-US" dirty="0" smtClean="0">
                <a:latin typeface="Times New Roman" pitchFamily="18" charset="0"/>
                <a:cs typeface="Times New Roman" pitchFamily="18" charset="0"/>
              </a:rPr>
              <a:t>than amplifiers or repeaters that are used to increase signal strength.</a:t>
            </a:r>
          </a:p>
          <a:p>
            <a:pPr lvl="1">
              <a:buFont typeface="Arial" pitchFamily="34" charset="0"/>
              <a:buChar char="•"/>
            </a:pPr>
            <a:r>
              <a:rPr lang="en-US" sz="2400" u="sng" dirty="0" smtClean="0">
                <a:solidFill>
                  <a:srgbClr val="00B0F0"/>
                </a:solidFill>
                <a:latin typeface="Times New Roman" pitchFamily="18" charset="0"/>
                <a:cs typeface="Times New Roman" pitchFamily="18" charset="0"/>
              </a:rPr>
              <a:t>Point-to-point </a:t>
            </a:r>
          </a:p>
          <a:p>
            <a:pPr lvl="2"/>
            <a:r>
              <a:rPr lang="en-US" dirty="0" smtClean="0">
                <a:latin typeface="Times New Roman" pitchFamily="18" charset="0"/>
                <a:cs typeface="Times New Roman" pitchFamily="18" charset="0"/>
              </a:rPr>
              <a:t>A guided transmission media is said to be point to point if it provides a direct link between two devices  and those are the only devices sharing the medium</a:t>
            </a:r>
          </a:p>
          <a:p>
            <a:pPr lvl="1">
              <a:buFont typeface="Arial" pitchFamily="34" charset="0"/>
              <a:buChar char="•"/>
            </a:pPr>
            <a:r>
              <a:rPr lang="en-US" sz="2400" u="sng" dirty="0" smtClean="0">
                <a:solidFill>
                  <a:srgbClr val="00B0F0"/>
                </a:solidFill>
                <a:latin typeface="Times New Roman" pitchFamily="18" charset="0"/>
                <a:cs typeface="Times New Roman" pitchFamily="18" charset="0"/>
              </a:rPr>
              <a:t>Multipoint</a:t>
            </a:r>
            <a:endParaRPr lang="en-US" sz="2400" u="sng" dirty="0" smtClean="0">
              <a:solidFill>
                <a:srgbClr val="00B0F0"/>
              </a:solidFill>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A guided transmission media is multipoint if it is shared by more than two devices.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98863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8616"/>
          </a:xfrm>
        </p:spPr>
        <p:txBody>
          <a:bodyPr>
            <a:normAutofit/>
          </a:bodyPr>
          <a:lstStyle/>
          <a:p>
            <a:r>
              <a:rPr lang="en-US" sz="3200" dirty="0" smtClean="0">
                <a:solidFill>
                  <a:schemeClr val="tx2"/>
                </a:solidFill>
                <a:latin typeface="Times New Roman" pitchFamily="18" charset="0"/>
                <a:cs typeface="Times New Roman" pitchFamily="18" charset="0"/>
              </a:rPr>
              <a:t>Transmission modes</a:t>
            </a:r>
            <a:endParaRPr lang="en-US" sz="3200" dirty="0">
              <a:solidFill>
                <a:schemeClr val="tx2"/>
              </a:solidFill>
              <a:latin typeface="Times New Roman" pitchFamily="18" charset="0"/>
              <a:cs typeface="Times New Roman" pitchFamily="18" charset="0"/>
            </a:endParaRPr>
          </a:p>
        </p:txBody>
      </p:sp>
      <p:sp>
        <p:nvSpPr>
          <p:cNvPr id="4" name="Content Placeholder 3"/>
          <p:cNvSpPr>
            <a:spLocks noGrp="1"/>
          </p:cNvSpPr>
          <p:nvPr>
            <p:ph idx="1"/>
          </p:nvPr>
        </p:nvSpPr>
        <p:spPr>
          <a:xfrm>
            <a:off x="457200" y="1037968"/>
            <a:ext cx="8229600" cy="5088195"/>
          </a:xfrm>
        </p:spPr>
        <p:txBody>
          <a:bodyPr/>
          <a:lstStyle/>
          <a:p>
            <a:r>
              <a:rPr lang="en-US" sz="2800" dirty="0" smtClean="0">
                <a:latin typeface="Times New Roman" pitchFamily="18" charset="0"/>
                <a:cs typeface="Times New Roman" pitchFamily="18" charset="0"/>
              </a:rPr>
              <a:t>Transmissions may be:</a:t>
            </a:r>
          </a:p>
          <a:p>
            <a:pPr lvl="2"/>
            <a:r>
              <a:rPr lang="en-US" dirty="0" smtClean="0">
                <a:solidFill>
                  <a:srgbClr val="FF0000"/>
                </a:solidFill>
                <a:latin typeface="Times New Roman" pitchFamily="18" charset="0"/>
                <a:cs typeface="Times New Roman" pitchFamily="18" charset="0"/>
              </a:rPr>
              <a:t>Simplex</a:t>
            </a:r>
          </a:p>
          <a:p>
            <a:pPr lvl="2"/>
            <a:r>
              <a:rPr lang="en-US" dirty="0" smtClean="0">
                <a:solidFill>
                  <a:srgbClr val="FF0000"/>
                </a:solidFill>
                <a:latin typeface="Times New Roman" pitchFamily="18" charset="0"/>
                <a:cs typeface="Times New Roman" pitchFamily="18" charset="0"/>
              </a:rPr>
              <a:t>Half-duplex</a:t>
            </a:r>
          </a:p>
          <a:p>
            <a:pPr lvl="2"/>
            <a:r>
              <a:rPr lang="en-US" dirty="0" smtClean="0">
                <a:solidFill>
                  <a:srgbClr val="FF0000"/>
                </a:solidFill>
                <a:latin typeface="Times New Roman" pitchFamily="18" charset="0"/>
                <a:cs typeface="Times New Roman" pitchFamily="18" charset="0"/>
              </a:rPr>
              <a:t>Full-duplex</a:t>
            </a:r>
          </a:p>
          <a:p>
            <a:pPr marL="914400" lvl="2"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694710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3903"/>
          </a:xfrm>
        </p:spPr>
        <p:txBody>
          <a:bodyPr/>
          <a:lstStyle/>
          <a:p>
            <a:r>
              <a:rPr lang="en-US" sz="3200" dirty="0">
                <a:solidFill>
                  <a:srgbClr val="1F497D"/>
                </a:solidFill>
                <a:latin typeface="Times New Roman" pitchFamily="18" charset="0"/>
                <a:cs typeface="Times New Roman" pitchFamily="18" charset="0"/>
              </a:rPr>
              <a:t>Transmission modes</a:t>
            </a:r>
            <a:endParaRPr lang="en-US" dirty="0"/>
          </a:p>
        </p:txBody>
      </p:sp>
      <p:sp>
        <p:nvSpPr>
          <p:cNvPr id="3" name="Content Placeholder 2"/>
          <p:cNvSpPr>
            <a:spLocks noGrp="1"/>
          </p:cNvSpPr>
          <p:nvPr>
            <p:ph idx="1"/>
          </p:nvPr>
        </p:nvSpPr>
        <p:spPr>
          <a:xfrm>
            <a:off x="457199" y="902043"/>
            <a:ext cx="8407831" cy="5746730"/>
          </a:xfrm>
        </p:spPr>
        <p:txBody>
          <a:bodyPr>
            <a:normAutofit fontScale="92500" lnSpcReduction="20000"/>
          </a:bodyPr>
          <a:lstStyle/>
          <a:p>
            <a:pPr lvl="0"/>
            <a:r>
              <a:rPr lang="en-US" sz="2800" u="sng" dirty="0">
                <a:solidFill>
                  <a:srgbClr val="FF0000"/>
                </a:solidFill>
                <a:latin typeface="Times New Roman" pitchFamily="18" charset="0"/>
                <a:cs typeface="Times New Roman" pitchFamily="18" charset="0"/>
              </a:rPr>
              <a:t>Simplex</a:t>
            </a:r>
          </a:p>
          <a:p>
            <a:pPr lvl="2"/>
            <a:r>
              <a:rPr lang="en-US" dirty="0">
                <a:solidFill>
                  <a:prstClr val="black"/>
                </a:solidFill>
                <a:latin typeface="Times New Roman" pitchFamily="18" charset="0"/>
                <a:cs typeface="Times New Roman" pitchFamily="18" charset="0"/>
              </a:rPr>
              <a:t>In simplex </a:t>
            </a:r>
            <a:r>
              <a:rPr lang="en-US" dirty="0" err="1">
                <a:solidFill>
                  <a:prstClr val="black"/>
                </a:solidFill>
                <a:latin typeface="Times New Roman" pitchFamily="18" charset="0"/>
                <a:cs typeface="Times New Roman" pitchFamily="18" charset="0"/>
              </a:rPr>
              <a:t>mode,the</a:t>
            </a:r>
            <a:r>
              <a:rPr lang="en-US" dirty="0">
                <a:solidFill>
                  <a:prstClr val="black"/>
                </a:solidFill>
                <a:latin typeface="Times New Roman" pitchFamily="18" charset="0"/>
                <a:cs typeface="Times New Roman" pitchFamily="18" charset="0"/>
              </a:rPr>
              <a:t> communication is unidirectional as an one-way street</a:t>
            </a:r>
            <a:r>
              <a:rPr lang="en-US" dirty="0" smtClean="0">
                <a:solidFill>
                  <a:prstClr val="black"/>
                </a:solidFill>
                <a:latin typeface="Times New Roman" pitchFamily="18" charset="0"/>
                <a:cs typeface="Times New Roman" pitchFamily="18" charset="0"/>
              </a:rPr>
              <a:t>.</a:t>
            </a:r>
          </a:p>
          <a:p>
            <a:pPr lvl="2"/>
            <a:endParaRPr lang="en-US" dirty="0">
              <a:solidFill>
                <a:prstClr val="black"/>
              </a:solidFill>
              <a:latin typeface="Times New Roman" pitchFamily="18" charset="0"/>
              <a:cs typeface="Times New Roman" pitchFamily="18" charset="0"/>
            </a:endParaRPr>
          </a:p>
          <a:p>
            <a:pPr lvl="2"/>
            <a:r>
              <a:rPr lang="en-US" dirty="0">
                <a:solidFill>
                  <a:prstClr val="black"/>
                </a:solidFill>
                <a:latin typeface="Times New Roman" pitchFamily="18" charset="0"/>
                <a:cs typeface="Times New Roman" pitchFamily="18" charset="0"/>
              </a:rPr>
              <a:t>Only one of the devices on the link can </a:t>
            </a:r>
            <a:r>
              <a:rPr lang="en-US" dirty="0" err="1">
                <a:solidFill>
                  <a:prstClr val="black"/>
                </a:solidFill>
                <a:latin typeface="Times New Roman" pitchFamily="18" charset="0"/>
                <a:cs typeface="Times New Roman" pitchFamily="18" charset="0"/>
              </a:rPr>
              <a:t>transmit,the</a:t>
            </a:r>
            <a:r>
              <a:rPr lang="en-US" dirty="0">
                <a:solidFill>
                  <a:prstClr val="black"/>
                </a:solidFill>
                <a:latin typeface="Times New Roman" pitchFamily="18" charset="0"/>
                <a:cs typeface="Times New Roman" pitchFamily="18" charset="0"/>
              </a:rPr>
              <a:t> other can only receive </a:t>
            </a:r>
            <a:r>
              <a:rPr lang="en-US" dirty="0" smtClean="0">
                <a:solidFill>
                  <a:prstClr val="black"/>
                </a:solidFill>
                <a:latin typeface="Times New Roman" pitchFamily="18" charset="0"/>
                <a:cs typeface="Times New Roman" pitchFamily="18" charset="0"/>
              </a:rPr>
              <a:t>.</a:t>
            </a:r>
          </a:p>
          <a:p>
            <a:pPr lvl="2"/>
            <a:endParaRPr lang="en-US" dirty="0">
              <a:solidFill>
                <a:prstClr val="black"/>
              </a:solidFill>
              <a:latin typeface="Times New Roman" pitchFamily="18" charset="0"/>
              <a:cs typeface="Times New Roman" pitchFamily="18" charset="0"/>
            </a:endParaRPr>
          </a:p>
          <a:p>
            <a:pPr lvl="2"/>
            <a:r>
              <a:rPr lang="en-US" dirty="0">
                <a:solidFill>
                  <a:prstClr val="black"/>
                </a:solidFill>
                <a:latin typeface="Times New Roman" pitchFamily="18" charset="0"/>
                <a:cs typeface="Times New Roman" pitchFamily="18" charset="0"/>
              </a:rPr>
              <a:t>Keyboards ,traditional </a:t>
            </a:r>
            <a:r>
              <a:rPr lang="en-US" dirty="0" err="1">
                <a:solidFill>
                  <a:prstClr val="black"/>
                </a:solidFill>
                <a:latin typeface="Times New Roman" pitchFamily="18" charset="0"/>
                <a:cs typeface="Times New Roman" pitchFamily="18" charset="0"/>
              </a:rPr>
              <a:t>monitors,printers</a:t>
            </a:r>
            <a:r>
              <a:rPr lang="en-US" dirty="0">
                <a:solidFill>
                  <a:prstClr val="black"/>
                </a:solidFill>
                <a:latin typeface="Times New Roman" pitchFamily="18" charset="0"/>
                <a:cs typeface="Times New Roman" pitchFamily="18" charset="0"/>
              </a:rPr>
              <a:t> etc are some of the simplex devices</a:t>
            </a:r>
            <a:r>
              <a:rPr lang="en-US" dirty="0" smtClean="0">
                <a:solidFill>
                  <a:prstClr val="black"/>
                </a:solidFill>
                <a:latin typeface="Times New Roman" pitchFamily="18" charset="0"/>
                <a:cs typeface="Times New Roman" pitchFamily="18" charset="0"/>
              </a:rPr>
              <a:t>.</a:t>
            </a:r>
          </a:p>
          <a:p>
            <a:pPr lvl="2"/>
            <a:endParaRPr lang="en-US" dirty="0">
              <a:solidFill>
                <a:prstClr val="black"/>
              </a:solidFill>
              <a:latin typeface="Times New Roman" pitchFamily="18" charset="0"/>
              <a:cs typeface="Times New Roman" pitchFamily="18" charset="0"/>
            </a:endParaRPr>
          </a:p>
          <a:p>
            <a:pPr lvl="2"/>
            <a:r>
              <a:rPr lang="en-US" dirty="0">
                <a:solidFill>
                  <a:prstClr val="black"/>
                </a:solidFill>
                <a:latin typeface="Times New Roman" pitchFamily="18" charset="0"/>
                <a:cs typeface="Times New Roman" pitchFamily="18" charset="0"/>
              </a:rPr>
              <a:t>Keyboard can only introduce input and monitor can accept only output</a:t>
            </a:r>
            <a:r>
              <a:rPr lang="en-US" dirty="0" smtClean="0">
                <a:solidFill>
                  <a:prstClr val="black"/>
                </a:solidFill>
                <a:latin typeface="Times New Roman" pitchFamily="18" charset="0"/>
                <a:cs typeface="Times New Roman" pitchFamily="18" charset="0"/>
              </a:rPr>
              <a:t>.</a:t>
            </a:r>
          </a:p>
          <a:p>
            <a:pPr lvl="2"/>
            <a:endParaRPr lang="en-US" dirty="0" smtClean="0">
              <a:solidFill>
                <a:prstClr val="black"/>
              </a:solidFill>
              <a:latin typeface="Times New Roman" pitchFamily="18" charset="0"/>
              <a:cs typeface="Times New Roman" pitchFamily="18" charset="0"/>
            </a:endParaRPr>
          </a:p>
          <a:p>
            <a:pPr lvl="2"/>
            <a:r>
              <a:rPr lang="en-US" dirty="0" smtClean="0">
                <a:solidFill>
                  <a:prstClr val="black"/>
                </a:solidFill>
                <a:latin typeface="Times New Roman" pitchFamily="18" charset="0"/>
                <a:cs typeface="Times New Roman" pitchFamily="18" charset="0"/>
              </a:rPr>
              <a:t>The simplex mode can use the entire capacity of the channel to send data in one direction</a:t>
            </a:r>
            <a:r>
              <a:rPr lang="en-US" dirty="0" smtClean="0">
                <a:solidFill>
                  <a:prstClr val="black"/>
                </a:solidFill>
                <a:latin typeface="Times New Roman" pitchFamily="18" charset="0"/>
                <a:cs typeface="Times New Roman" pitchFamily="18" charset="0"/>
              </a:rPr>
              <a:t>.</a:t>
            </a:r>
          </a:p>
          <a:p>
            <a:pPr lvl="2"/>
            <a:endParaRPr lang="en-US" dirty="0" smtClean="0">
              <a:solidFill>
                <a:prstClr val="black"/>
              </a:solidFill>
              <a:latin typeface="Times New Roman" pitchFamily="18" charset="0"/>
              <a:cs typeface="Times New Roman" pitchFamily="18" charset="0"/>
            </a:endParaRPr>
          </a:p>
          <a:p>
            <a:pPr lvl="2"/>
            <a:r>
              <a:rPr lang="en-US" dirty="0" smtClean="0">
                <a:solidFill>
                  <a:prstClr val="black"/>
                </a:solidFill>
                <a:latin typeface="Times New Roman" pitchFamily="18" charset="0"/>
                <a:cs typeface="Times New Roman" pitchFamily="18" charset="0"/>
              </a:rPr>
              <a:t>Another e.g. is Television Broadcasting.</a:t>
            </a:r>
            <a:endParaRPr lang="en-US" dirty="0">
              <a:solidFill>
                <a:prstClr val="black"/>
              </a:solidFill>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79664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5686"/>
          </a:xfrm>
        </p:spPr>
        <p:txBody>
          <a:bodyPr/>
          <a:lstStyle/>
          <a:p>
            <a:r>
              <a:rPr lang="en-US" sz="3200" dirty="0">
                <a:solidFill>
                  <a:srgbClr val="1F497D"/>
                </a:solidFill>
                <a:latin typeface="Times New Roman" pitchFamily="18" charset="0"/>
                <a:cs typeface="Times New Roman" pitchFamily="18" charset="0"/>
              </a:rPr>
              <a:t>Transmission modes</a:t>
            </a:r>
            <a:endParaRPr lang="en-US" dirty="0"/>
          </a:p>
        </p:txBody>
      </p:sp>
      <p:sp>
        <p:nvSpPr>
          <p:cNvPr id="3" name="Content Placeholder 2"/>
          <p:cNvSpPr>
            <a:spLocks noGrp="1"/>
          </p:cNvSpPr>
          <p:nvPr>
            <p:ph idx="1"/>
          </p:nvPr>
        </p:nvSpPr>
        <p:spPr>
          <a:xfrm>
            <a:off x="457200" y="1099752"/>
            <a:ext cx="8229600" cy="5026412"/>
          </a:xfrm>
        </p:spPr>
        <p:txBody>
          <a:bodyPr>
            <a:normAutofit/>
          </a:bodyPr>
          <a:lstStyle/>
          <a:p>
            <a:r>
              <a:rPr lang="en-US" sz="2400" u="sng" dirty="0" smtClean="0">
                <a:solidFill>
                  <a:srgbClr val="FF0000"/>
                </a:solidFill>
                <a:latin typeface="Times New Roman" pitchFamily="18" charset="0"/>
                <a:cs typeface="Times New Roman" pitchFamily="18" charset="0"/>
              </a:rPr>
              <a:t>Half-duplex</a:t>
            </a:r>
            <a:r>
              <a:rPr lang="en-US" sz="2400" u="sng" dirty="0">
                <a:solidFill>
                  <a:srgbClr val="FF0000"/>
                </a:solidFill>
                <a:latin typeface="Times New Roman" pitchFamily="18" charset="0"/>
                <a:cs typeface="Times New Roman" pitchFamily="18" charset="0"/>
              </a:rPr>
              <a:t>	</a:t>
            </a:r>
            <a:endParaRPr lang="en-US" sz="2400" u="sng" dirty="0" smtClean="0">
              <a:solidFill>
                <a:srgbClr val="FF0000"/>
              </a:solidFill>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It is like a one-lane road with traffic allowed in both </a:t>
            </a:r>
            <a:r>
              <a:rPr lang="en-US" sz="2000" dirty="0" err="1" smtClean="0">
                <a:latin typeface="Times New Roman" pitchFamily="18" charset="0"/>
                <a:cs typeface="Times New Roman" pitchFamily="18" charset="0"/>
              </a:rPr>
              <a:t>directions,but</a:t>
            </a:r>
            <a:r>
              <a:rPr lang="en-US" sz="2000" dirty="0" smtClean="0">
                <a:latin typeface="Times New Roman" pitchFamily="18" charset="0"/>
                <a:cs typeface="Times New Roman" pitchFamily="18" charset="0"/>
              </a:rPr>
              <a:t> not simultaneously</a:t>
            </a:r>
            <a:r>
              <a:rPr lang="en-US" sz="2000" dirty="0" smtClean="0">
                <a:latin typeface="Times New Roman" pitchFamily="18" charset="0"/>
                <a:cs typeface="Times New Roman" pitchFamily="18" charset="0"/>
              </a:rPr>
              <a:t>.</a:t>
            </a:r>
          </a:p>
          <a:p>
            <a:pPr lvl="2"/>
            <a:endParaRPr lang="en-US" sz="20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When vehicles are travelling in on direction ,vehicles going the other way must wait</a:t>
            </a:r>
            <a:r>
              <a:rPr lang="en-US" sz="2000" dirty="0" smtClean="0">
                <a:latin typeface="Times New Roman" pitchFamily="18" charset="0"/>
                <a:cs typeface="Times New Roman" pitchFamily="18" charset="0"/>
              </a:rPr>
              <a:t>.</a:t>
            </a:r>
          </a:p>
          <a:p>
            <a:pPr lvl="2"/>
            <a:endParaRPr lang="en-US" sz="20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In a half-duplex </a:t>
            </a:r>
            <a:r>
              <a:rPr lang="en-US" sz="2000" dirty="0" err="1" smtClean="0">
                <a:latin typeface="Times New Roman" pitchFamily="18" charset="0"/>
                <a:cs typeface="Times New Roman" pitchFamily="18" charset="0"/>
              </a:rPr>
              <a:t>transmission,the</a:t>
            </a:r>
            <a:r>
              <a:rPr lang="en-US" sz="2000" dirty="0" smtClean="0">
                <a:latin typeface="Times New Roman" pitchFamily="18" charset="0"/>
                <a:cs typeface="Times New Roman" pitchFamily="18" charset="0"/>
              </a:rPr>
              <a:t> entire capacity of the channel is taken over  by whichever of the two devices is transmitting at that time</a:t>
            </a:r>
            <a:r>
              <a:rPr lang="en-US" sz="2000" dirty="0" smtClean="0">
                <a:latin typeface="Times New Roman" pitchFamily="18" charset="0"/>
                <a:cs typeface="Times New Roman" pitchFamily="18" charset="0"/>
              </a:rPr>
              <a:t>.</a:t>
            </a:r>
          </a:p>
          <a:p>
            <a:pPr lvl="2"/>
            <a:endParaRPr lang="en-US" sz="20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E.g. Walkie-Talkie</a:t>
            </a:r>
          </a:p>
        </p:txBody>
      </p:sp>
    </p:spTree>
    <p:extLst>
      <p:ext uri="{BB962C8B-B14F-4D97-AF65-F5344CB8AC3E}">
        <p14:creationId xmlns="" xmlns:p14="http://schemas.microsoft.com/office/powerpoint/2010/main" val="1270947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200" dirty="0" smtClean="0">
                <a:solidFill>
                  <a:schemeClr val="tx2"/>
                </a:solidFill>
                <a:latin typeface="Times New Roman" pitchFamily="18" charset="0"/>
                <a:cs typeface="Times New Roman" pitchFamily="18" charset="0"/>
              </a:rPr>
              <a:t>Data Communication Model</a:t>
            </a:r>
            <a:endParaRPr lang="en-US" sz="3200" dirty="0">
              <a:solidFill>
                <a:schemeClr val="tx2"/>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371600"/>
            <a:ext cx="76200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b="13544"/>
          <a:stretch>
            <a:fillRect/>
          </a:stretch>
        </p:blipFill>
        <p:spPr bwMode="auto">
          <a:xfrm>
            <a:off x="228600" y="1425575"/>
            <a:ext cx="8686800" cy="5432425"/>
          </a:xfrm>
          <a:prstGeom prst="rect">
            <a:avLst/>
          </a:prstGeom>
          <a:noFill/>
          <a:ln>
            <a:noFill/>
          </a:ln>
          <a:effectLst/>
          <a:extLst>
            <a:ext uri="{909E8E84-426E-40DD-AFC4-6F175D3DCCD1}">
              <a14:hiddenFill xmlns="" xmlns:a14="http://schemas.microsoft.com/office/drawing/2010/main">
                <a:solidFill>
                  <a:schemeClr val="accent1">
                    <a:alpha val="7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88441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1F497D"/>
                </a:solidFill>
                <a:latin typeface="Times New Roman" pitchFamily="18" charset="0"/>
                <a:cs typeface="Times New Roman" pitchFamily="18" charset="0"/>
              </a:rPr>
              <a:t>Transmission modes</a:t>
            </a:r>
            <a:endParaRPr lang="en-US" dirty="0"/>
          </a:p>
        </p:txBody>
      </p:sp>
      <p:sp>
        <p:nvSpPr>
          <p:cNvPr id="3" name="Content Placeholder 2"/>
          <p:cNvSpPr>
            <a:spLocks noGrp="1"/>
          </p:cNvSpPr>
          <p:nvPr>
            <p:ph idx="1"/>
          </p:nvPr>
        </p:nvSpPr>
        <p:spPr>
          <a:xfrm>
            <a:off x="457200" y="1173892"/>
            <a:ext cx="8229600" cy="5387546"/>
          </a:xfrm>
        </p:spPr>
        <p:txBody>
          <a:bodyPr>
            <a:normAutofit fontScale="92500" lnSpcReduction="20000"/>
          </a:bodyPr>
          <a:lstStyle/>
          <a:p>
            <a:pPr lvl="0"/>
            <a:r>
              <a:rPr lang="en-US" sz="2400" u="sng" dirty="0" smtClean="0">
                <a:solidFill>
                  <a:srgbClr val="FF0000"/>
                </a:solidFill>
                <a:latin typeface="Times New Roman" pitchFamily="18" charset="0"/>
                <a:cs typeface="Times New Roman" pitchFamily="18" charset="0"/>
              </a:rPr>
              <a:t>Full-duplex</a:t>
            </a:r>
            <a:r>
              <a:rPr lang="en-US" sz="2400" u="sng" dirty="0">
                <a:solidFill>
                  <a:srgbClr val="FF0000"/>
                </a:solidFill>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In full-duplex mode ,both sections can transmit and receive simultaneously</a:t>
            </a:r>
            <a:r>
              <a:rPr lang="en-US" dirty="0" smtClean="0"/>
              <a:t>.</a:t>
            </a:r>
          </a:p>
          <a:p>
            <a:pPr lvl="1"/>
            <a:endParaRPr lang="en-US" dirty="0" smtClean="0"/>
          </a:p>
          <a:p>
            <a:pPr lvl="1"/>
            <a:r>
              <a:rPr lang="en-US" sz="2400" dirty="0" smtClean="0">
                <a:latin typeface="Times New Roman" pitchFamily="18" charset="0"/>
                <a:cs typeface="Times New Roman" pitchFamily="18" charset="0"/>
              </a:rPr>
              <a:t>Full-duplex mode is like two –way street with traffic flowing in both directions at the same time</a:t>
            </a:r>
            <a:r>
              <a:rPr lang="en-US" sz="2400" dirty="0" smtClean="0">
                <a:latin typeface="Times New Roman" pitchFamily="18" charset="0"/>
                <a:cs typeface="Times New Roman" pitchFamily="18" charset="0"/>
              </a:rPr>
              <a:t>.</a:t>
            </a: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 signals going in one direction share the capacity of the link with signals going in other direction</a:t>
            </a:r>
            <a:r>
              <a:rPr lang="en-US" sz="2400" dirty="0" smtClean="0">
                <a:latin typeface="Times New Roman" pitchFamily="18" charset="0"/>
                <a:cs typeface="Times New Roman" pitchFamily="18" charset="0"/>
              </a:rPr>
              <a:t>.</a:t>
            </a:r>
          </a:p>
          <a:p>
            <a:pPr lvl="1">
              <a:buNone/>
            </a:pP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This </a:t>
            </a:r>
            <a:r>
              <a:rPr lang="en-US" sz="2400" dirty="0" smtClean="0">
                <a:solidFill>
                  <a:srgbClr val="FF0000"/>
                </a:solidFill>
                <a:latin typeface="Times New Roman" pitchFamily="18" charset="0"/>
                <a:cs typeface="Times New Roman" pitchFamily="18" charset="0"/>
              </a:rPr>
              <a:t>sharing </a:t>
            </a:r>
            <a:r>
              <a:rPr lang="en-US" sz="2400" dirty="0" smtClean="0">
                <a:latin typeface="Times New Roman" pitchFamily="18" charset="0"/>
                <a:cs typeface="Times New Roman" pitchFamily="18" charset="0"/>
              </a:rPr>
              <a:t>can occur in two ways:</a:t>
            </a:r>
          </a:p>
          <a:p>
            <a:pPr lvl="2"/>
            <a:r>
              <a:rPr lang="en-US" sz="2000" dirty="0" smtClean="0">
                <a:latin typeface="Times New Roman" pitchFamily="18" charset="0"/>
                <a:cs typeface="Times New Roman" pitchFamily="18" charset="0"/>
              </a:rPr>
              <a:t>Either the link must contain two physically separate transmission paths ,one for sending and other for receiving</a:t>
            </a:r>
          </a:p>
          <a:p>
            <a:pPr lvl="2"/>
            <a:endParaRPr lang="en-US" sz="20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The capacity of channel is divided between signals travelling in both directions.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5397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49827"/>
          </a:xfrm>
        </p:spPr>
        <p:txBody>
          <a:bodyPr>
            <a:normAutofit/>
          </a:bodyPr>
          <a:lstStyle/>
          <a:p>
            <a:r>
              <a:rPr lang="en-US" sz="3200" dirty="0" smtClean="0">
                <a:solidFill>
                  <a:srgbClr val="0070C0"/>
                </a:solidFill>
                <a:latin typeface="Times New Roman" pitchFamily="18" charset="0"/>
                <a:cs typeface="Times New Roman" pitchFamily="18" charset="0"/>
              </a:rPr>
              <a:t>TRANSMISSION MODES</a:t>
            </a:r>
            <a:endParaRPr lang="en-US" sz="3200" dirty="0">
              <a:solidFill>
                <a:srgbClr val="0070C0"/>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9005" y="1099751"/>
            <a:ext cx="8147222" cy="5375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44305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chemeClr val="tx2"/>
                </a:solidFill>
                <a:latin typeface="Times New Roman" pitchFamily="18" charset="0"/>
                <a:cs typeface="Times New Roman" pitchFamily="18" charset="0"/>
              </a:rPr>
              <a:t>Data Representation</a:t>
            </a:r>
            <a:endParaRPr lang="en-US" sz="32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latin typeface="Times New Roman" pitchFamily="18" charset="0"/>
                <a:cs typeface="Times New Roman" pitchFamily="18" charset="0"/>
              </a:rPr>
              <a:t>Data can be of different forms:</a:t>
            </a:r>
          </a:p>
          <a:p>
            <a:pPr marL="457200" lvl="1" indent="0">
              <a:buNone/>
            </a:pPr>
            <a:r>
              <a:rPr lang="en-US" sz="2400" u="sng" dirty="0" smtClean="0">
                <a:solidFill>
                  <a:srgbClr val="FF0000"/>
                </a:solidFill>
                <a:latin typeface="Times New Roman" pitchFamily="18" charset="0"/>
                <a:cs typeface="Times New Roman" pitchFamily="18" charset="0"/>
              </a:rPr>
              <a:t>Text</a:t>
            </a:r>
          </a:p>
          <a:p>
            <a:pPr lvl="2"/>
            <a:r>
              <a:rPr lang="en-US" sz="2000" dirty="0" smtClean="0">
                <a:latin typeface="Times New Roman" pitchFamily="18" charset="0"/>
                <a:cs typeface="Times New Roman" pitchFamily="18" charset="0"/>
              </a:rPr>
              <a:t>In data communication, text is a sequence of 0’s and 1’s which can be represented using various codes</a:t>
            </a:r>
          </a:p>
          <a:p>
            <a:pPr lvl="2"/>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Unicode(32-bit code)</a:t>
            </a:r>
          </a:p>
          <a:p>
            <a:pPr marL="914400" lvl="2" indent="0">
              <a:buNone/>
            </a:pPr>
            <a:r>
              <a:rPr lang="en-US" sz="2000" dirty="0" smtClean="0">
                <a:latin typeface="Times New Roman" pitchFamily="18" charset="0"/>
                <a:cs typeface="Times New Roman" pitchFamily="18" charset="0"/>
              </a:rPr>
              <a:t>         ASCII(7-bit code)</a:t>
            </a:r>
          </a:p>
          <a:p>
            <a:pPr marL="914400" lvl="2" indent="0">
              <a:buNone/>
            </a:pPr>
            <a:r>
              <a:rPr lang="en-US" sz="2000" dirty="0" smtClean="0">
                <a:latin typeface="Times New Roman" pitchFamily="18" charset="0"/>
                <a:cs typeface="Times New Roman" pitchFamily="18" charset="0"/>
              </a:rPr>
              <a:t>(</a:t>
            </a:r>
            <a:r>
              <a:rPr lang="en-US" sz="2000" dirty="0" smtClean="0">
                <a:solidFill>
                  <a:srgbClr val="0070C0"/>
                </a:solidFill>
                <a:latin typeface="Times New Roman" pitchFamily="18" charset="0"/>
                <a:cs typeface="Times New Roman" pitchFamily="18" charset="0"/>
              </a:rPr>
              <a:t>American Standard Code for  Information Interchange</a:t>
            </a:r>
            <a:r>
              <a:rPr lang="en-US" sz="2000" dirty="0" smtClean="0">
                <a:latin typeface="Times New Roman" pitchFamily="18" charset="0"/>
                <a:cs typeface="Times New Roman" pitchFamily="18" charset="0"/>
              </a:rPr>
              <a:t>)</a:t>
            </a:r>
          </a:p>
          <a:p>
            <a:pPr marL="457200" lvl="1" indent="0">
              <a:buNone/>
            </a:pPr>
            <a:r>
              <a:rPr lang="en-US" sz="2400" u="sng" dirty="0" smtClean="0">
                <a:solidFill>
                  <a:srgbClr val="FF0000"/>
                </a:solidFill>
                <a:latin typeface="Times New Roman" pitchFamily="18" charset="0"/>
                <a:cs typeface="Times New Roman" pitchFamily="18" charset="0"/>
              </a:rPr>
              <a:t>Numbers</a:t>
            </a:r>
          </a:p>
          <a:p>
            <a:pPr lvl="2"/>
            <a:r>
              <a:rPr lang="en-US" sz="2000" dirty="0" smtClean="0">
                <a:latin typeface="Times New Roman" pitchFamily="18" charset="0"/>
                <a:cs typeface="Times New Roman" pitchFamily="18" charset="0"/>
              </a:rPr>
              <a:t>Represented by bit patterns</a:t>
            </a:r>
          </a:p>
          <a:p>
            <a:pPr lvl="2"/>
            <a:r>
              <a:rPr lang="en-US" sz="2000" dirty="0" smtClean="0">
                <a:latin typeface="Times New Roman" pitchFamily="18" charset="0"/>
                <a:cs typeface="Times New Roman" pitchFamily="18" charset="0"/>
              </a:rPr>
              <a:t>Numbers are directly converted to a binary number</a:t>
            </a:r>
          </a:p>
          <a:p>
            <a:pPr lvl="2"/>
            <a:r>
              <a:rPr lang="en-US" sz="2000" dirty="0" smtClean="0">
                <a:latin typeface="Times New Roman" pitchFamily="18" charset="0"/>
                <a:cs typeface="Times New Roman" pitchFamily="18" charset="0"/>
              </a:rPr>
              <a:t>Several numbering systems are </a:t>
            </a:r>
            <a:r>
              <a:rPr lang="en-US" sz="2000" dirty="0" err="1" smtClean="0">
                <a:latin typeface="Times New Roman" pitchFamily="18" charset="0"/>
                <a:cs typeface="Times New Roman" pitchFamily="18" charset="0"/>
              </a:rPr>
              <a:t>available:decimal,binary,hexadecimal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etc.</a:t>
            </a:r>
          </a:p>
        </p:txBody>
      </p:sp>
    </p:spTree>
    <p:extLst>
      <p:ext uri="{BB962C8B-B14F-4D97-AF65-F5344CB8AC3E}">
        <p14:creationId xmlns="" xmlns:p14="http://schemas.microsoft.com/office/powerpoint/2010/main" val="1631620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1F497D"/>
                </a:solidFill>
                <a:latin typeface="Times New Roman" pitchFamily="18" charset="0"/>
                <a:cs typeface="Times New Roman" pitchFamily="18" charset="0"/>
              </a:rPr>
              <a:t>Data Representation</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457200" lvl="1" indent="0">
              <a:buNone/>
            </a:pPr>
            <a:r>
              <a:rPr lang="en-US" sz="2400" u="sng" dirty="0" smtClean="0">
                <a:solidFill>
                  <a:srgbClr val="FF0000"/>
                </a:solidFill>
                <a:latin typeface="Times New Roman" pitchFamily="18" charset="0"/>
                <a:cs typeface="Times New Roman" pitchFamily="18" charset="0"/>
              </a:rPr>
              <a:t>Images</a:t>
            </a:r>
          </a:p>
          <a:p>
            <a:pPr lvl="2"/>
            <a:r>
              <a:rPr lang="en-US" sz="2000" dirty="0" smtClean="0">
                <a:latin typeface="Times New Roman" pitchFamily="18" charset="0"/>
                <a:cs typeface="Times New Roman" pitchFamily="18" charset="0"/>
              </a:rPr>
              <a:t>Images are also represented by bit patterns.</a:t>
            </a:r>
          </a:p>
          <a:p>
            <a:pPr lvl="2"/>
            <a:r>
              <a:rPr lang="en-US" sz="2000" dirty="0" smtClean="0">
                <a:latin typeface="Times New Roman" pitchFamily="18" charset="0"/>
                <a:cs typeface="Times New Roman" pitchFamily="18" charset="0"/>
              </a:rPr>
              <a:t>Image is composed of matrix of pixels.</a:t>
            </a:r>
          </a:p>
          <a:p>
            <a:pPr lvl="2"/>
            <a:r>
              <a:rPr lang="en-US" sz="2000" dirty="0" smtClean="0">
                <a:latin typeface="Times New Roman" pitchFamily="18" charset="0"/>
                <a:cs typeface="Times New Roman" pitchFamily="18" charset="0"/>
              </a:rPr>
              <a:t>Each pixel is assigned a bit value.</a:t>
            </a:r>
          </a:p>
          <a:p>
            <a:pPr lvl="2"/>
            <a:r>
              <a:rPr lang="en-US" sz="2000" dirty="0" smtClean="0">
                <a:latin typeface="Times New Roman" pitchFamily="18" charset="0"/>
                <a:cs typeface="Times New Roman" pitchFamily="18" charset="0"/>
              </a:rPr>
              <a:t>For black and white image one bit is sufficient</a:t>
            </a:r>
          </a:p>
          <a:p>
            <a:pPr lvl="2"/>
            <a:r>
              <a:rPr lang="en-US" sz="2000" dirty="0" smtClean="0">
                <a:latin typeface="Times New Roman" pitchFamily="18" charset="0"/>
                <a:cs typeface="Times New Roman" pitchFamily="18" charset="0"/>
              </a:rPr>
              <a:t>For gray scale image more bit patterns are needed.</a:t>
            </a:r>
          </a:p>
          <a:p>
            <a:pPr lvl="2"/>
            <a:r>
              <a:rPr lang="en-US" sz="2000" dirty="0" smtClean="0">
                <a:latin typeface="Times New Roman" pitchFamily="18" charset="0"/>
                <a:cs typeface="Times New Roman" pitchFamily="18" charset="0"/>
              </a:rPr>
              <a:t>For color image RGB pattern can be used.</a:t>
            </a:r>
            <a:endParaRPr lang="en-US" sz="2000" dirty="0">
              <a:latin typeface="Times New Roman" pitchFamily="18" charset="0"/>
              <a:cs typeface="Times New Roman" pitchFamily="18" charset="0"/>
            </a:endParaRPr>
          </a:p>
          <a:p>
            <a:pPr marL="457200" lvl="1" indent="0">
              <a:buNone/>
            </a:pPr>
            <a:r>
              <a:rPr lang="en-US" sz="2400" u="sng" dirty="0" smtClean="0">
                <a:solidFill>
                  <a:srgbClr val="FF0000"/>
                </a:solidFill>
                <a:latin typeface="Times New Roman" pitchFamily="18" charset="0"/>
                <a:cs typeface="Times New Roman" pitchFamily="18" charset="0"/>
              </a:rPr>
              <a:t>Audio</a:t>
            </a:r>
          </a:p>
          <a:p>
            <a:pPr lvl="2"/>
            <a:r>
              <a:rPr lang="en-US" sz="2000" dirty="0" smtClean="0">
                <a:latin typeface="Times New Roman" pitchFamily="18" charset="0"/>
                <a:cs typeface="Times New Roman" pitchFamily="18" charset="0"/>
              </a:rPr>
              <a:t>May be sound or music.</a:t>
            </a:r>
          </a:p>
          <a:p>
            <a:pPr lvl="2"/>
            <a:r>
              <a:rPr lang="en-US" sz="2000" dirty="0" smtClean="0">
                <a:latin typeface="Times New Roman" pitchFamily="18" charset="0"/>
                <a:cs typeface="Times New Roman" pitchFamily="18" charset="0"/>
              </a:rPr>
              <a:t>Different from image ,text or numbers.</a:t>
            </a:r>
          </a:p>
          <a:p>
            <a:pPr lvl="2"/>
            <a:r>
              <a:rPr lang="en-US" sz="2000" dirty="0" smtClean="0">
                <a:latin typeface="Times New Roman" pitchFamily="18" charset="0"/>
                <a:cs typeface="Times New Roman" pitchFamily="18" charset="0"/>
              </a:rPr>
              <a:t>It is continuous ,not discrete.</a:t>
            </a:r>
          </a:p>
          <a:p>
            <a:pPr lvl="2"/>
            <a:r>
              <a:rPr lang="en-US" sz="2000" dirty="0" smtClean="0">
                <a:latin typeface="Times New Roman" pitchFamily="18" charset="0"/>
                <a:cs typeface="Times New Roman" pitchFamily="18" charset="0"/>
              </a:rPr>
              <a:t>Microphone change voice or music to an electrical signal which is continuous.</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2742509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762000" y="914400"/>
            <a:ext cx="8305800" cy="594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1585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chemeClr val="tx2"/>
                </a:solidFill>
                <a:latin typeface="Times New Roman" pitchFamily="18" charset="0"/>
                <a:cs typeface="Times New Roman" pitchFamily="18" charset="0"/>
              </a:rPr>
              <a:t>Communication tasks</a:t>
            </a:r>
            <a:endParaRPr lang="en-US" sz="32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791200"/>
          </a:xfrm>
        </p:spPr>
        <p:txBody>
          <a:bodyPr>
            <a:normAutofit lnSpcReduction="10000"/>
          </a:bodyPr>
          <a:lstStyle/>
          <a:p>
            <a:r>
              <a:rPr lang="en-US" sz="2400" dirty="0" smtClean="0">
                <a:solidFill>
                  <a:srgbClr val="FF0000"/>
                </a:solidFill>
                <a:latin typeface="Times New Roman" pitchFamily="18" charset="0"/>
                <a:cs typeface="Times New Roman" pitchFamily="18" charset="0"/>
              </a:rPr>
              <a:t>Transmission System utilization</a:t>
            </a:r>
          </a:p>
          <a:p>
            <a:pPr lvl="1"/>
            <a:r>
              <a:rPr lang="en-US" sz="2000" dirty="0" smtClean="0">
                <a:latin typeface="Times New Roman" pitchFamily="18" charset="0"/>
                <a:cs typeface="Times New Roman" pitchFamily="18" charset="0"/>
              </a:rPr>
              <a:t>Efficient </a:t>
            </a:r>
            <a:r>
              <a:rPr lang="en-US" sz="2000" dirty="0">
                <a:latin typeface="Times New Roman" pitchFamily="18" charset="0"/>
                <a:cs typeface="Times New Roman" pitchFamily="18" charset="0"/>
              </a:rPr>
              <a:t>u</a:t>
            </a:r>
            <a:r>
              <a:rPr lang="en-US" sz="2000" dirty="0" smtClean="0">
                <a:latin typeface="Times New Roman" pitchFamily="18" charset="0"/>
                <a:cs typeface="Times New Roman" pitchFamily="18" charset="0"/>
              </a:rPr>
              <a:t>se of transmission facilities that are shared among a number of communicating devices.</a:t>
            </a:r>
          </a:p>
          <a:p>
            <a:pPr lvl="1"/>
            <a:r>
              <a:rPr lang="en-US" sz="2000" dirty="0" smtClean="0">
                <a:latin typeface="Times New Roman" pitchFamily="18" charset="0"/>
                <a:cs typeface="Times New Roman" pitchFamily="18" charset="0"/>
              </a:rPr>
              <a:t>Techniques like </a:t>
            </a:r>
            <a:r>
              <a:rPr lang="en-US" sz="2000" i="1" dirty="0" smtClean="0">
                <a:solidFill>
                  <a:srgbClr val="00B0F0"/>
                </a:solidFill>
                <a:latin typeface="Times New Roman" pitchFamily="18" charset="0"/>
                <a:cs typeface="Times New Roman" pitchFamily="18" charset="0"/>
              </a:rPr>
              <a:t>Multiplexing</a:t>
            </a:r>
            <a:r>
              <a:rPr lang="en-US" sz="2000" dirty="0" smtClean="0">
                <a:latin typeface="Times New Roman" pitchFamily="18" charset="0"/>
                <a:cs typeface="Times New Roman" pitchFamily="18" charset="0"/>
              </a:rPr>
              <a:t> is used to allocate the total capacity of a transmission medium among a number of users.</a:t>
            </a:r>
          </a:p>
          <a:p>
            <a:pPr lvl="1"/>
            <a:r>
              <a:rPr lang="en-US" sz="2000" i="1" dirty="0" smtClean="0">
                <a:solidFill>
                  <a:srgbClr val="00B0F0"/>
                </a:solidFill>
                <a:latin typeface="Times New Roman" pitchFamily="18" charset="0"/>
                <a:cs typeface="Times New Roman" pitchFamily="18" charset="0"/>
              </a:rPr>
              <a:t>Congestion control </a:t>
            </a:r>
            <a:r>
              <a:rPr lang="en-US" sz="2000" dirty="0" smtClean="0">
                <a:latin typeface="Times New Roman" pitchFamily="18" charset="0"/>
                <a:cs typeface="Times New Roman" pitchFamily="18" charset="0"/>
              </a:rPr>
              <a:t>techniques are required to assure that the system is not overwhelmed by excessive demand for transmission services.</a:t>
            </a:r>
          </a:p>
          <a:p>
            <a:pPr lvl="0"/>
            <a:r>
              <a:rPr lang="en-US" sz="2400" dirty="0" smtClean="0">
                <a:solidFill>
                  <a:srgbClr val="FF0000"/>
                </a:solidFill>
                <a:latin typeface="Times New Roman" pitchFamily="18" charset="0"/>
                <a:cs typeface="Times New Roman" pitchFamily="18" charset="0"/>
              </a:rPr>
              <a:t>Interfacing</a:t>
            </a:r>
          </a:p>
          <a:p>
            <a:pPr lvl="1"/>
            <a:r>
              <a:rPr lang="en-US" sz="2000" dirty="0" smtClean="0">
                <a:latin typeface="Times New Roman" pitchFamily="18" charset="0"/>
                <a:cs typeface="Times New Roman" pitchFamily="18" charset="0"/>
              </a:rPr>
              <a:t>To communicate, a device must interface with the transmission system</a:t>
            </a:r>
          </a:p>
          <a:p>
            <a:pPr lvl="1"/>
            <a:r>
              <a:rPr lang="en-US" sz="2000" dirty="0" smtClean="0">
                <a:latin typeface="Times New Roman" pitchFamily="18" charset="0"/>
                <a:cs typeface="Times New Roman" pitchFamily="18" charset="0"/>
              </a:rPr>
              <a:t>The data are communicated as electromagnetic waves propagated over the transmission medium.</a:t>
            </a:r>
            <a:endParaRPr lang="en-US" sz="2000" dirty="0">
              <a:latin typeface="Times New Roman" pitchFamily="18" charset="0"/>
              <a:cs typeface="Times New Roman" pitchFamily="18" charset="0"/>
            </a:endParaRPr>
          </a:p>
          <a:p>
            <a:pPr lvl="0"/>
            <a:r>
              <a:rPr lang="en-US" sz="2400" dirty="0" smtClean="0">
                <a:solidFill>
                  <a:srgbClr val="FF0000"/>
                </a:solidFill>
                <a:latin typeface="Times New Roman" pitchFamily="18" charset="0"/>
                <a:cs typeface="Times New Roman" pitchFamily="18" charset="0"/>
              </a:rPr>
              <a:t>Signal Generation</a:t>
            </a:r>
          </a:p>
          <a:p>
            <a:pPr lvl="1"/>
            <a:r>
              <a:rPr lang="en-US" sz="2000" dirty="0" smtClean="0">
                <a:latin typeface="Times New Roman" pitchFamily="18" charset="0"/>
                <a:cs typeface="Times New Roman" pitchFamily="18" charset="0"/>
              </a:rPr>
              <a:t>Once the interface is established ,signals has to be generated.</a:t>
            </a:r>
          </a:p>
          <a:p>
            <a:pPr lvl="1"/>
            <a:r>
              <a:rPr lang="en-US" sz="2000" dirty="0" smtClean="0">
                <a:latin typeface="Times New Roman" pitchFamily="18" charset="0"/>
                <a:cs typeface="Times New Roman" pitchFamily="18" charset="0"/>
              </a:rPr>
              <a:t>Properties of signals such as form and intensity must be such that the signal is:</a:t>
            </a:r>
          </a:p>
          <a:p>
            <a:pPr lvl="2"/>
            <a:r>
              <a:rPr lang="en-US" sz="2000" dirty="0" smtClean="0">
                <a:solidFill>
                  <a:srgbClr val="00B0F0"/>
                </a:solidFill>
                <a:latin typeface="Times New Roman" pitchFamily="18" charset="0"/>
                <a:cs typeface="Times New Roman" pitchFamily="18" charset="0"/>
              </a:rPr>
              <a:t>Capable of being propagated through the transmission system</a:t>
            </a:r>
          </a:p>
          <a:p>
            <a:pPr lvl="2"/>
            <a:r>
              <a:rPr lang="en-US" sz="2000" dirty="0" smtClean="0">
                <a:solidFill>
                  <a:srgbClr val="00B0F0"/>
                </a:solidFill>
                <a:latin typeface="Times New Roman" pitchFamily="18" charset="0"/>
                <a:cs typeface="Times New Roman" pitchFamily="18" charset="0"/>
              </a:rPr>
              <a:t>Interpretable as data at the receiver</a:t>
            </a:r>
          </a:p>
          <a:p>
            <a:pPr lvl="2"/>
            <a:endParaRPr lang="en-US" sz="2000" dirty="0" smtClean="0">
              <a:solidFill>
                <a:srgbClr val="00B0F0"/>
              </a:solidFill>
              <a:latin typeface="Times New Roman" pitchFamily="18" charset="0"/>
              <a:cs typeface="Times New Roman" pitchFamily="18" charset="0"/>
            </a:endParaRPr>
          </a:p>
          <a:p>
            <a:pPr lvl="2"/>
            <a:endParaRPr lang="en-US" sz="1600" dirty="0">
              <a:solidFill>
                <a:srgbClr val="FF0000"/>
              </a:solidFill>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664515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892"/>
            <a:ext cx="8229600" cy="807308"/>
          </a:xfrm>
        </p:spPr>
        <p:txBody>
          <a:bodyPr>
            <a:normAutofit/>
          </a:bodyPr>
          <a:lstStyle/>
          <a:p>
            <a:r>
              <a:rPr lang="en-US" sz="3200" dirty="0">
                <a:solidFill>
                  <a:srgbClr val="1F497D"/>
                </a:solidFill>
                <a:latin typeface="Times New Roman" pitchFamily="18" charset="0"/>
                <a:cs typeface="Times New Roman" pitchFamily="18" charset="0"/>
              </a:rPr>
              <a:t>Communication tasks</a:t>
            </a:r>
            <a:endParaRPr lang="en-US" dirty="0"/>
          </a:p>
        </p:txBody>
      </p:sp>
      <p:sp>
        <p:nvSpPr>
          <p:cNvPr id="3" name="Content Placeholder 2"/>
          <p:cNvSpPr>
            <a:spLocks noGrp="1"/>
          </p:cNvSpPr>
          <p:nvPr>
            <p:ph idx="1"/>
          </p:nvPr>
        </p:nvSpPr>
        <p:spPr>
          <a:xfrm>
            <a:off x="457200" y="914400"/>
            <a:ext cx="8534400" cy="5715000"/>
          </a:xfrm>
        </p:spPr>
        <p:txBody>
          <a:bodyPr>
            <a:normAutofit lnSpcReduction="10000"/>
          </a:bodyPr>
          <a:lstStyle/>
          <a:p>
            <a:r>
              <a:rPr lang="en-US" sz="2400" dirty="0" smtClean="0">
                <a:solidFill>
                  <a:srgbClr val="FF0000"/>
                </a:solidFill>
                <a:latin typeface="Times New Roman" pitchFamily="18" charset="0"/>
                <a:cs typeface="Times New Roman" pitchFamily="18" charset="0"/>
              </a:rPr>
              <a:t>Synchronization</a:t>
            </a:r>
          </a:p>
          <a:p>
            <a:pPr lvl="1"/>
            <a:r>
              <a:rPr lang="en-US" sz="2000" dirty="0" smtClean="0">
                <a:latin typeface="Times New Roman" pitchFamily="18" charset="0"/>
                <a:cs typeface="Times New Roman" pitchFamily="18" charset="0"/>
              </a:rPr>
              <a:t>The signals are generated based on the transmission media and receiver.</a:t>
            </a:r>
          </a:p>
          <a:p>
            <a:pPr lvl="1"/>
            <a:r>
              <a:rPr lang="en-US" sz="2000" dirty="0" smtClean="0">
                <a:latin typeface="Times New Roman" pitchFamily="18" charset="0"/>
                <a:cs typeface="Times New Roman" pitchFamily="18" charset="0"/>
              </a:rPr>
              <a:t>There must be some form of </a:t>
            </a:r>
            <a:r>
              <a:rPr lang="en-US" sz="2000" i="1" dirty="0" smtClean="0">
                <a:solidFill>
                  <a:srgbClr val="00B0F0"/>
                </a:solidFill>
                <a:latin typeface="Times New Roman" pitchFamily="18" charset="0"/>
                <a:cs typeface="Times New Roman" pitchFamily="18" charset="0"/>
              </a:rPr>
              <a:t>synchronization</a:t>
            </a:r>
            <a:r>
              <a:rPr lang="en-US" sz="2000" dirty="0" smtClean="0">
                <a:latin typeface="Times New Roman" pitchFamily="18" charset="0"/>
                <a:cs typeface="Times New Roman" pitchFamily="18" charset="0"/>
              </a:rPr>
              <a:t> between transmitter and receiver.</a:t>
            </a:r>
          </a:p>
          <a:p>
            <a:pPr lvl="1"/>
            <a:r>
              <a:rPr lang="en-US" sz="2000" dirty="0" smtClean="0">
                <a:latin typeface="Times New Roman" pitchFamily="18" charset="0"/>
                <a:cs typeface="Times New Roman" pitchFamily="18" charset="0"/>
              </a:rPr>
              <a:t>The receiver must be able to determine when a signal begins to arrive and when it ends.</a:t>
            </a:r>
          </a:p>
          <a:p>
            <a:pPr lvl="1"/>
            <a:r>
              <a:rPr lang="en-US" sz="2000" dirty="0" smtClean="0">
                <a:latin typeface="Times New Roman" pitchFamily="18" charset="0"/>
                <a:cs typeface="Times New Roman" pitchFamily="18" charset="0"/>
              </a:rPr>
              <a:t>It must also know the </a:t>
            </a:r>
            <a:r>
              <a:rPr lang="en-US" sz="2000" i="1" dirty="0" smtClean="0">
                <a:solidFill>
                  <a:srgbClr val="00B0F0"/>
                </a:solidFill>
                <a:latin typeface="Times New Roman" pitchFamily="18" charset="0"/>
                <a:cs typeface="Times New Roman" pitchFamily="18" charset="0"/>
              </a:rPr>
              <a:t>duration </a:t>
            </a:r>
            <a:r>
              <a:rPr lang="en-US" sz="2000" dirty="0" smtClean="0">
                <a:latin typeface="Times New Roman" pitchFamily="18" charset="0"/>
                <a:cs typeface="Times New Roman" pitchFamily="18" charset="0"/>
              </a:rPr>
              <a:t>of each signal</a:t>
            </a:r>
          </a:p>
          <a:p>
            <a:pPr lvl="1"/>
            <a:endParaRPr lang="en-US" sz="2000" dirty="0">
              <a:latin typeface="Times New Roman" pitchFamily="18" charset="0"/>
              <a:cs typeface="Times New Roman" pitchFamily="18" charset="0"/>
            </a:endParaRPr>
          </a:p>
          <a:p>
            <a:pPr lvl="0"/>
            <a:r>
              <a:rPr lang="en-US" sz="2400" dirty="0" smtClean="0">
                <a:solidFill>
                  <a:srgbClr val="FF0000"/>
                </a:solidFill>
                <a:latin typeface="Times New Roman" pitchFamily="18" charset="0"/>
                <a:cs typeface="Times New Roman" pitchFamily="18" charset="0"/>
              </a:rPr>
              <a:t>Exchange Management</a:t>
            </a:r>
          </a:p>
          <a:p>
            <a:pPr lvl="1"/>
            <a:r>
              <a:rPr lang="en-US" sz="2000" dirty="0" smtClean="0">
                <a:latin typeface="Times New Roman" pitchFamily="18" charset="0"/>
                <a:cs typeface="Times New Roman" pitchFamily="18" charset="0"/>
              </a:rPr>
              <a:t>In </a:t>
            </a:r>
            <a:r>
              <a:rPr lang="en-US" sz="2000" i="1" dirty="0" smtClean="0">
                <a:solidFill>
                  <a:srgbClr val="00B0F0"/>
                </a:solidFill>
                <a:latin typeface="Times New Roman" pitchFamily="18" charset="0"/>
                <a:cs typeface="Times New Roman" pitchFamily="18" charset="0"/>
              </a:rPr>
              <a:t>telephone conversation </a:t>
            </a:r>
            <a:r>
              <a:rPr lang="en-US" sz="2000" dirty="0" smtClean="0">
                <a:latin typeface="Times New Roman" pitchFamily="18" charset="0"/>
                <a:cs typeface="Times New Roman" pitchFamily="18" charset="0"/>
              </a:rPr>
              <a:t>,the caller dial the number of other which results in ringing of phone in the called side.</a:t>
            </a:r>
          </a:p>
          <a:p>
            <a:pPr lvl="1"/>
            <a:r>
              <a:rPr lang="en-US" sz="2000" dirty="0" smtClean="0">
                <a:latin typeface="Times New Roman" pitchFamily="18" charset="0"/>
                <a:cs typeface="Times New Roman" pitchFamily="18" charset="0"/>
              </a:rPr>
              <a:t>Connection is completed when the called party lift the phone. </a:t>
            </a:r>
          </a:p>
          <a:p>
            <a:pPr lvl="1"/>
            <a:r>
              <a:rPr lang="en-US" sz="2000" dirty="0" smtClean="0">
                <a:latin typeface="Times New Roman" pitchFamily="18" charset="0"/>
                <a:cs typeface="Times New Roman" pitchFamily="18" charset="0"/>
              </a:rPr>
              <a:t>In </a:t>
            </a:r>
            <a:r>
              <a:rPr lang="en-US" sz="2000" i="1" dirty="0" smtClean="0">
                <a:solidFill>
                  <a:srgbClr val="00B0F0"/>
                </a:solidFill>
                <a:latin typeface="Times New Roman" pitchFamily="18" charset="0"/>
                <a:cs typeface="Times New Roman" pitchFamily="18" charset="0"/>
              </a:rPr>
              <a:t>data processing devices</a:t>
            </a:r>
            <a:r>
              <a:rPr lang="en-US" sz="2000" dirty="0" smtClean="0">
                <a:latin typeface="Times New Roman" pitchFamily="18" charset="0"/>
                <a:cs typeface="Times New Roman" pitchFamily="18" charset="0"/>
              </a:rPr>
              <a:t>, connection establishment is required.</a:t>
            </a:r>
          </a:p>
          <a:p>
            <a:pPr lvl="1"/>
            <a:r>
              <a:rPr lang="en-US" sz="2000" dirty="0">
                <a:solidFill>
                  <a:prstClr val="black"/>
                </a:solidFill>
                <a:latin typeface="Times New Roman" pitchFamily="18" charset="0"/>
                <a:cs typeface="Times New Roman" pitchFamily="18" charset="0"/>
              </a:rPr>
              <a:t>Along with that it has to decide whether both devices transmit simultaneously, or must take turns, the amount of data sent at one time, the format of the data and what to do </a:t>
            </a:r>
            <a:r>
              <a:rPr lang="en-US" sz="2000" dirty="0" smtClean="0">
                <a:solidFill>
                  <a:prstClr val="black"/>
                </a:solidFill>
                <a:latin typeface="Times New Roman" pitchFamily="18" charset="0"/>
                <a:cs typeface="Times New Roman" pitchFamily="18" charset="0"/>
              </a:rPr>
              <a:t>if </a:t>
            </a:r>
            <a:r>
              <a:rPr lang="en-US" sz="2000" dirty="0">
                <a:solidFill>
                  <a:prstClr val="black"/>
                </a:solidFill>
                <a:latin typeface="Times New Roman" pitchFamily="18" charset="0"/>
                <a:cs typeface="Times New Roman" pitchFamily="18" charset="0"/>
              </a:rPr>
              <a:t>certain contingencies such as error arise</a:t>
            </a:r>
          </a:p>
          <a:p>
            <a:pPr marL="457200" lvl="1"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0149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a:solidFill>
                  <a:srgbClr val="1F497D"/>
                </a:solidFill>
                <a:latin typeface="Times New Roman" pitchFamily="18" charset="0"/>
                <a:cs typeface="Times New Roman" pitchFamily="18" charset="0"/>
              </a:rPr>
              <a:t>Communication tasks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solidFill>
                  <a:srgbClr val="FF0000"/>
                </a:solidFill>
                <a:latin typeface="Times New Roman" pitchFamily="18" charset="0"/>
                <a:cs typeface="Times New Roman" pitchFamily="18" charset="0"/>
              </a:rPr>
              <a:t>Error Detection and Correction</a:t>
            </a:r>
          </a:p>
          <a:p>
            <a:pPr lvl="1"/>
            <a:r>
              <a:rPr lang="en-US" sz="2000" dirty="0" smtClean="0">
                <a:latin typeface="Times New Roman" pitchFamily="18" charset="0"/>
                <a:cs typeface="Times New Roman" pitchFamily="18" charset="0"/>
              </a:rPr>
              <a:t>In all communication system there is a high potential for error i.e. the transmitted signal get distorted to some extent before reaching their destination.</a:t>
            </a:r>
          </a:p>
          <a:p>
            <a:pPr lvl="1"/>
            <a:r>
              <a:rPr lang="en-US" sz="2000" dirty="0" smtClean="0">
                <a:latin typeface="Times New Roman" pitchFamily="18" charset="0"/>
                <a:cs typeface="Times New Roman" pitchFamily="18" charset="0"/>
              </a:rPr>
              <a:t>Error detection and correction is required where errors cannot be tolerated.</a:t>
            </a:r>
          </a:p>
          <a:p>
            <a:pPr lvl="1"/>
            <a:r>
              <a:rPr lang="en-US" sz="2000" dirty="0" smtClean="0">
                <a:latin typeface="Times New Roman" pitchFamily="18" charset="0"/>
                <a:cs typeface="Times New Roman" pitchFamily="18" charset="0"/>
              </a:rPr>
              <a:t>Usually needed in data processing.</a:t>
            </a:r>
          </a:p>
          <a:p>
            <a:pPr lvl="1"/>
            <a:r>
              <a:rPr lang="en-US" sz="2000" dirty="0" smtClean="0">
                <a:latin typeface="Times New Roman" pitchFamily="18" charset="0"/>
                <a:cs typeface="Times New Roman" pitchFamily="18" charset="0"/>
              </a:rPr>
              <a:t>E.g</a:t>
            </a:r>
            <a:r>
              <a:rPr lang="en-US" sz="2000" i="1" dirty="0" smtClean="0">
                <a:solidFill>
                  <a:srgbClr val="00B0F0"/>
                </a:solidFill>
                <a:latin typeface="Times New Roman" pitchFamily="18" charset="0"/>
                <a:cs typeface="Times New Roman" pitchFamily="18" charset="0"/>
              </a:rPr>
              <a:t>. File transfer</a:t>
            </a:r>
          </a:p>
          <a:p>
            <a:pPr lvl="0"/>
            <a:r>
              <a:rPr lang="en-US" sz="2400" dirty="0" smtClean="0">
                <a:solidFill>
                  <a:srgbClr val="FF0000"/>
                </a:solidFill>
                <a:latin typeface="Times New Roman" pitchFamily="18" charset="0"/>
                <a:cs typeface="Times New Roman" pitchFamily="18" charset="0"/>
              </a:rPr>
              <a:t>Flow Control</a:t>
            </a:r>
          </a:p>
          <a:p>
            <a:pPr lvl="1"/>
            <a:r>
              <a:rPr lang="en-US" sz="2000" dirty="0" smtClean="0">
                <a:latin typeface="Times New Roman" pitchFamily="18" charset="0"/>
                <a:cs typeface="Times New Roman" pitchFamily="18" charset="0"/>
              </a:rPr>
              <a:t>Flow control is required to assure that the source does not overwhelm the destination by sending data faster than they can be processed and absorbed.</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99265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dirty="0">
                <a:solidFill>
                  <a:srgbClr val="1F497D"/>
                </a:solidFill>
                <a:latin typeface="Times New Roman" pitchFamily="18" charset="0"/>
                <a:cs typeface="Times New Roman" pitchFamily="18" charset="0"/>
              </a:rPr>
              <a:t>Communication tasks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solidFill>
                  <a:srgbClr val="FF0000"/>
                </a:solidFill>
                <a:latin typeface="Times New Roman" pitchFamily="18" charset="0"/>
                <a:cs typeface="Times New Roman" pitchFamily="18" charset="0"/>
              </a:rPr>
              <a:t>Addressing and Routing</a:t>
            </a:r>
          </a:p>
          <a:p>
            <a:pPr lvl="1"/>
            <a:r>
              <a:rPr lang="en-US" sz="2000" dirty="0" smtClean="0">
                <a:latin typeface="Times New Roman" pitchFamily="18" charset="0"/>
                <a:cs typeface="Times New Roman" pitchFamily="18" charset="0"/>
              </a:rPr>
              <a:t>When more than two devices share a transmission facility ,a source system must indicate the identity of the intended system .</a:t>
            </a:r>
          </a:p>
          <a:p>
            <a:pPr lvl="1"/>
            <a:r>
              <a:rPr lang="en-US" sz="2000" dirty="0" smtClean="0">
                <a:latin typeface="Times New Roman" pitchFamily="18" charset="0"/>
                <a:cs typeface="Times New Roman" pitchFamily="18" charset="0"/>
              </a:rPr>
              <a:t>The transmission system must assure that only the destination system receives the data.</a:t>
            </a:r>
          </a:p>
          <a:p>
            <a:pPr lvl="1"/>
            <a:r>
              <a:rPr lang="en-US" sz="2000" dirty="0" smtClean="0">
                <a:latin typeface="Times New Roman" pitchFamily="18" charset="0"/>
                <a:cs typeface="Times New Roman" pitchFamily="18" charset="0"/>
              </a:rPr>
              <a:t>Various paths may be available to the destination and a specific path must be chosen.</a:t>
            </a:r>
          </a:p>
          <a:p>
            <a:pPr lvl="0"/>
            <a:r>
              <a:rPr lang="en-US" sz="2400" dirty="0" smtClean="0">
                <a:solidFill>
                  <a:srgbClr val="FF0000"/>
                </a:solidFill>
                <a:latin typeface="Times New Roman" pitchFamily="18" charset="0"/>
                <a:cs typeface="Times New Roman" pitchFamily="18" charset="0"/>
              </a:rPr>
              <a:t>Recovery</a:t>
            </a:r>
          </a:p>
          <a:p>
            <a:pPr lvl="1"/>
            <a:r>
              <a:rPr lang="en-US" sz="2000" dirty="0" smtClean="0">
                <a:latin typeface="Times New Roman" pitchFamily="18" charset="0"/>
                <a:cs typeface="Times New Roman" pitchFamily="18" charset="0"/>
              </a:rPr>
              <a:t>Recovery techniques are needed in situations in which an information exchange ,such as a database transaction or file transfer ,is interrupted due to fault somewhere in the system.</a:t>
            </a:r>
          </a:p>
          <a:p>
            <a:pPr lvl="1"/>
            <a:r>
              <a:rPr lang="en-US" sz="2000" dirty="0" smtClean="0">
                <a:latin typeface="Times New Roman" pitchFamily="18" charset="0"/>
                <a:cs typeface="Times New Roman" pitchFamily="18" charset="0"/>
              </a:rPr>
              <a:t>The objective is  either to resume activity at the point of interruption or restore the state of the systems involved to the condition prior to the beginning of the exchange.</a:t>
            </a:r>
            <a:endParaRPr lang="en-US" sz="2000" dirty="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6308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1290</Words>
  <Application>Microsoft Office PowerPoint</Application>
  <PresentationFormat>On-screen Show (4:3)</PresentationFormat>
  <Paragraphs>174</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1_Office Theme</vt:lpstr>
      <vt:lpstr>Data Communication</vt:lpstr>
      <vt:lpstr>Data Communication Model</vt:lpstr>
      <vt:lpstr>Data Representation</vt:lpstr>
      <vt:lpstr>Data Representation</vt:lpstr>
      <vt:lpstr>Slide 5</vt:lpstr>
      <vt:lpstr>Communication tasks</vt:lpstr>
      <vt:lpstr>Communication tasks</vt:lpstr>
      <vt:lpstr>Communication tasks</vt:lpstr>
      <vt:lpstr>Communication tasks</vt:lpstr>
      <vt:lpstr>Communication tasks</vt:lpstr>
      <vt:lpstr>Data Communication Model</vt:lpstr>
      <vt:lpstr>Data Communication Model</vt:lpstr>
      <vt:lpstr>Data Communication Model</vt:lpstr>
      <vt:lpstr> Concepts and Terminology </vt:lpstr>
      <vt:lpstr> Concepts and Terminology </vt:lpstr>
      <vt:lpstr>Concepts and Terminology</vt:lpstr>
      <vt:lpstr>Transmission modes</vt:lpstr>
      <vt:lpstr>Transmission modes</vt:lpstr>
      <vt:lpstr>Transmission modes</vt:lpstr>
      <vt:lpstr>Transmission modes</vt:lpstr>
      <vt:lpstr>TRANSMISSION MODES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BINU</dc:creator>
  <cp:lastModifiedBy>LENOVO</cp:lastModifiedBy>
  <cp:revision>31</cp:revision>
  <dcterms:created xsi:type="dcterms:W3CDTF">2014-12-28T15:14:32Z</dcterms:created>
  <dcterms:modified xsi:type="dcterms:W3CDTF">2017-08-03T06:16:01Z</dcterms:modified>
</cp:coreProperties>
</file>