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7" r:id="rId3"/>
    <p:sldMasterId id="2147483709" r:id="rId4"/>
    <p:sldMasterId id="2147483721" r:id="rId5"/>
    <p:sldMasterId id="2147483733" r:id="rId6"/>
    <p:sldMasterId id="2147483745" r:id="rId7"/>
    <p:sldMasterId id="2147483757" r:id="rId8"/>
    <p:sldMasterId id="2147483769" r:id="rId9"/>
    <p:sldMasterId id="2147483793" r:id="rId10"/>
    <p:sldMasterId id="2147483806" r:id="rId11"/>
  </p:sldMasterIdLst>
  <p:notesMasterIdLst>
    <p:notesMasterId r:id="rId96"/>
  </p:notesMasterIdLst>
  <p:sldIdLst>
    <p:sldId id="256" r:id="rId12"/>
    <p:sldId id="301" r:id="rId13"/>
    <p:sldId id="302" r:id="rId14"/>
    <p:sldId id="304" r:id="rId15"/>
    <p:sldId id="305" r:id="rId16"/>
    <p:sldId id="303" r:id="rId17"/>
    <p:sldId id="306" r:id="rId18"/>
    <p:sldId id="307" r:id="rId19"/>
    <p:sldId id="258" r:id="rId20"/>
    <p:sldId id="308" r:id="rId21"/>
    <p:sldId id="309" r:id="rId22"/>
    <p:sldId id="310" r:id="rId23"/>
    <p:sldId id="259" r:id="rId24"/>
    <p:sldId id="311" r:id="rId25"/>
    <p:sldId id="328" r:id="rId26"/>
    <p:sldId id="330" r:id="rId27"/>
    <p:sldId id="260" r:id="rId28"/>
    <p:sldId id="331" r:id="rId29"/>
    <p:sldId id="312" r:id="rId30"/>
    <p:sldId id="314" r:id="rId31"/>
    <p:sldId id="315" r:id="rId32"/>
    <p:sldId id="316" r:id="rId33"/>
    <p:sldId id="317" r:id="rId34"/>
    <p:sldId id="262" r:id="rId35"/>
    <p:sldId id="338" r:id="rId36"/>
    <p:sldId id="318" r:id="rId37"/>
    <p:sldId id="263" r:id="rId38"/>
    <p:sldId id="326" r:id="rId39"/>
    <p:sldId id="336" r:id="rId40"/>
    <p:sldId id="322" r:id="rId41"/>
    <p:sldId id="323" r:id="rId42"/>
    <p:sldId id="325" r:id="rId43"/>
    <p:sldId id="332" r:id="rId44"/>
    <p:sldId id="321" r:id="rId45"/>
    <p:sldId id="339" r:id="rId46"/>
    <p:sldId id="337" r:id="rId47"/>
    <p:sldId id="344" r:id="rId48"/>
    <p:sldId id="340" r:id="rId49"/>
    <p:sldId id="272" r:id="rId50"/>
    <p:sldId id="341" r:id="rId51"/>
    <p:sldId id="342" r:id="rId52"/>
    <p:sldId id="273" r:id="rId53"/>
    <p:sldId id="343" r:id="rId54"/>
    <p:sldId id="347" r:id="rId55"/>
    <p:sldId id="346" r:id="rId56"/>
    <p:sldId id="345" r:id="rId57"/>
    <p:sldId id="353" r:id="rId58"/>
    <p:sldId id="352" r:id="rId59"/>
    <p:sldId id="354" r:id="rId60"/>
    <p:sldId id="356" r:id="rId61"/>
    <p:sldId id="355" r:id="rId62"/>
    <p:sldId id="367" r:id="rId63"/>
    <p:sldId id="359" r:id="rId64"/>
    <p:sldId id="360" r:id="rId65"/>
    <p:sldId id="362" r:id="rId66"/>
    <p:sldId id="363" r:id="rId67"/>
    <p:sldId id="365" r:id="rId68"/>
    <p:sldId id="364" r:id="rId69"/>
    <p:sldId id="366" r:id="rId70"/>
    <p:sldId id="276" r:id="rId71"/>
    <p:sldId id="372" r:id="rId72"/>
    <p:sldId id="369" r:id="rId73"/>
    <p:sldId id="371" r:id="rId74"/>
    <p:sldId id="280" r:id="rId75"/>
    <p:sldId id="281" r:id="rId76"/>
    <p:sldId id="379" r:id="rId77"/>
    <p:sldId id="283" r:id="rId78"/>
    <p:sldId id="284" r:id="rId79"/>
    <p:sldId id="285" r:id="rId80"/>
    <p:sldId id="380" r:id="rId81"/>
    <p:sldId id="381" r:id="rId82"/>
    <p:sldId id="286" r:id="rId83"/>
    <p:sldId id="382" r:id="rId84"/>
    <p:sldId id="383" r:id="rId85"/>
    <p:sldId id="287" r:id="rId86"/>
    <p:sldId id="288" r:id="rId87"/>
    <p:sldId id="289" r:id="rId88"/>
    <p:sldId id="290" r:id="rId89"/>
    <p:sldId id="384" r:id="rId90"/>
    <p:sldId id="388" r:id="rId91"/>
    <p:sldId id="389" r:id="rId92"/>
    <p:sldId id="385" r:id="rId93"/>
    <p:sldId id="386" r:id="rId94"/>
    <p:sldId id="387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59" d="100"/>
          <a:sy n="59" d="100"/>
        </p:scale>
        <p:origin x="-30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3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6" Type="http://schemas.openxmlformats.org/officeDocument/2006/relationships/slide" Target="slides/slide65.xml"/><Relationship Id="rId84" Type="http://schemas.openxmlformats.org/officeDocument/2006/relationships/slide" Target="slides/slide73.xml"/><Relationship Id="rId89" Type="http://schemas.openxmlformats.org/officeDocument/2006/relationships/slide" Target="slides/slide78.xml"/><Relationship Id="rId97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92" Type="http://schemas.openxmlformats.org/officeDocument/2006/relationships/slide" Target="slides/slide8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slide" Target="slides/slide63.xml"/><Relationship Id="rId79" Type="http://schemas.openxmlformats.org/officeDocument/2006/relationships/slide" Target="slides/slide68.xml"/><Relationship Id="rId87" Type="http://schemas.openxmlformats.org/officeDocument/2006/relationships/slide" Target="slides/slide7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82" Type="http://schemas.openxmlformats.org/officeDocument/2006/relationships/slide" Target="slides/slide71.xml"/><Relationship Id="rId90" Type="http://schemas.openxmlformats.org/officeDocument/2006/relationships/slide" Target="slides/slide79.xml"/><Relationship Id="rId95" Type="http://schemas.openxmlformats.org/officeDocument/2006/relationships/slide" Target="slides/slide84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slide" Target="slides/slide66.xml"/><Relationship Id="rId100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80" Type="http://schemas.openxmlformats.org/officeDocument/2006/relationships/slide" Target="slides/slide69.xml"/><Relationship Id="rId85" Type="http://schemas.openxmlformats.org/officeDocument/2006/relationships/slide" Target="slides/slide74.xml"/><Relationship Id="rId93" Type="http://schemas.openxmlformats.org/officeDocument/2006/relationships/slide" Target="slides/slide82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83" Type="http://schemas.openxmlformats.org/officeDocument/2006/relationships/slide" Target="slides/slide72.xml"/><Relationship Id="rId88" Type="http://schemas.openxmlformats.org/officeDocument/2006/relationships/slide" Target="slides/slide77.xml"/><Relationship Id="rId91" Type="http://schemas.openxmlformats.org/officeDocument/2006/relationships/slide" Target="slides/slide8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81" Type="http://schemas.openxmlformats.org/officeDocument/2006/relationships/slide" Target="slides/slide70.xml"/><Relationship Id="rId86" Type="http://schemas.openxmlformats.org/officeDocument/2006/relationships/slide" Target="slides/slide75.xml"/><Relationship Id="rId94" Type="http://schemas.openxmlformats.org/officeDocument/2006/relationships/slide" Target="slides/slide83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3229E-F025-4D60-941B-A25919302E0A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3683-4D5F-4828-B89E-7E462211A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035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8AE43C4-CE1B-4BE8-8078-738B22AF0A90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6DD25167-BEA3-5343-90A9-BF3EF4FEA572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1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7713564-7EBA-4588-ADAF-69B29DEEC13C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34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8E4D916-7996-4A6E-8F89-75237A143F7D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39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C2CF2D0-3896-4063-8933-EBF9EED21099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42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D88CA8C8-98CC-A948-A347-4465B9FDFFF3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2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7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9EB024B-FD29-460F-9B65-D11D1B2CE0DF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52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6EF55C5-77ED-4370-A3FE-1ABF3DBDB6B8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A52F336F-81A7-F84C-9754-8DC5F44FAED6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0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01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C3302EF1-10DA-6544-90D0-B8AA60C12554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0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03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23A66DD-0E79-4862-A3D8-AEB0DB5EA64D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17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7E783FB4-789E-BE47-8097-4955CEA95B6D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0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0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7"/>
          <p:cNvSpPr txBox="1">
            <a:spLocks noGrp="1" noChangeArrowheads="1"/>
          </p:cNvSpPr>
          <p:nvPr/>
        </p:nvSpPr>
        <p:spPr bwMode="auto">
          <a:xfrm>
            <a:off x="3885974" y="8685610"/>
            <a:ext cx="2972026" cy="45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9" tIns="46578" rIns="93159" bIns="46578" anchor="b">
            <a:prstTxWarp prst="textNoShape">
              <a:avLst/>
            </a:prstTxWarp>
          </a:bodyPr>
          <a:lstStyle/>
          <a:p>
            <a:pPr algn="r" defTabSz="930275" eaLnBrk="0" fontAlgn="base" hangingPunct="0">
              <a:spcBef>
                <a:spcPct val="0"/>
              </a:spcBef>
              <a:spcAft>
                <a:spcPct val="0"/>
              </a:spcAft>
            </a:pPr>
            <a:fld id="{9AC5CA72-078D-F04D-9EC5-F1108EBD1EB7}" type="slidenum">
              <a:rPr lang="en-US" sz="1200">
                <a:solidFill>
                  <a:prstClr val="black"/>
                </a:solidFill>
                <a:latin typeface="Times New Roman" charset="0"/>
              </a:rPr>
              <a:pPr algn="r" defTabSz="930275"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91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1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798"/>
            <a:ext cx="5032375" cy="4115594"/>
          </a:xfrm>
        </p:spPr>
        <p:txBody>
          <a:bodyPr lIns="93159" tIns="46578" rIns="93159" bIns="4657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259CD96-68E4-47C5-A118-378F1C9A9511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29057" indent="-280406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2162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570276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18927" indent="-224325" defTabSz="912879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064155B-D823-4938-8463-0E1D974BDA85}" type="slidenum">
              <a:rPr lang="en-US" i="0">
                <a:solidFill>
                  <a:prstClr val="black"/>
                </a:solidFill>
                <a:latin typeface="Times New Roman" pitchFamily="18" charset="0"/>
              </a:rPr>
              <a:pPr/>
              <a:t>29</a:t>
            </a:fld>
            <a:endParaRPr lang="en-US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0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79848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63F8216-01A9-4379-A2D6-0583711B9C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414561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971F-8687-4D7A-BF01-6CDE4D53A4B3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370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31D0-5412-410B-8F70-CA091A6E97C1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11778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AB488-CC78-4971-873B-332A92A2CFF5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612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4FF34-9CE4-4AB6-999A-753977A9162A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34863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D5F35-BA44-4B76-9988-25197F71EE1A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2008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09F84-13FE-4A11-82CF-158DF724B629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7554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349F-D82F-4203-BBC8-9ACC687AC1BC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0578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B513-07C4-479A-BFA5-578C869F33D7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4017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E7E7A-0814-40D9-BBFC-CF47A119A3E6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9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06789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1622-8D38-4383-9FD4-DBEAD9C2CDBF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371106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3C77-F86F-4625-9DC2-82D253AE6B8B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05002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63F8216-01A9-4379-A2D6-0583711B9C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40121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971F-8687-4D7A-BF01-6CDE4D53A4B3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0563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31D0-5412-410B-8F70-CA091A6E97C1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6795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AB488-CC78-4971-873B-332A92A2CFF5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895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4FF34-9CE4-4AB6-999A-753977A9162A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3780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D5F35-BA44-4B76-9988-25197F71EE1A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7142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09F84-13FE-4A11-82CF-158DF724B629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0544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349F-D82F-4203-BBC8-9ACC687AC1BC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7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9E044A6-36DD-4BCD-9295-3B148B4976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1191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B513-07C4-479A-BFA5-578C869F33D7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39728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E7E7A-0814-40D9-BBFC-CF47A119A3E6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13475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1622-8D38-4383-9FD4-DBEAD9C2CDBF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1234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3C77-F86F-4625-9DC2-82D253AE6B8B}" type="slidenum">
              <a:rPr lang="en-GB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86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92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757DA12F-876A-4FFE-9941-E439BAAFDD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47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2AFBB-450C-4947-BA4E-397AD38D66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691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392FA84E-0CF5-4530-ADF3-0CD4619E79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10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65D5F7DA-5462-4933-B360-C4B1A20082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4497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79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3D924254-7A70-4D8C-9D70-099B514208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349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5644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12D9099-3200-496D-852A-6B739C57FD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5453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1046921C-0EBB-4A72-A9E0-5B4990F85A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1963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80889E48-2719-4B91-9F3C-DF380F750C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024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D420664-F8B5-7748-8039-2F174A4AE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914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C4AE4880-AC8D-A347-824D-D7D48F6E9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80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AC90E1E-35BF-DC4C-A19A-F6A535C22A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746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F22C0D-93B7-144C-B815-039EE08F08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20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E82A6F43-4BBE-FE4B-9E0C-FDDF1FD5BB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936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1211C000-CE75-264D-929D-8FF4F8AE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744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5688E0E8-32F8-B244-ABDF-ECAF4DBFC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3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1337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87E2F06F-DB19-AE43-BCE1-3216BE8A2D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9526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9C12A2F1-304D-2F42-AE0F-3D66AC9AF2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4730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368434DF-93B8-E644-87CD-54C18E2D19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90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26F433-9133-064B-8726-A9EE452A38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0576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D420664-F8B5-7748-8039-2F174A4AE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059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C4AE4880-AC8D-A347-824D-D7D48F6E9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00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AC90E1E-35BF-DC4C-A19A-F6A535C22A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64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F22C0D-93B7-144C-B815-039EE08F08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2743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E82A6F43-4BBE-FE4B-9E0C-FDDF1FD5BB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902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1211C000-CE75-264D-929D-8FF4F8AE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2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9856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5688E0E8-32F8-B244-ABDF-ECAF4DBFC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277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87E2F06F-DB19-AE43-BCE1-3216BE8A2D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8588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9C12A2F1-304D-2F42-AE0F-3D66AC9AF2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696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368434DF-93B8-E644-87CD-54C18E2D19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124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26F433-9133-064B-8726-A9EE452A38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246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D420664-F8B5-7748-8039-2F174A4AE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11044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C4AE4880-AC8D-A347-824D-D7D48F6E9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40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AC90E1E-35BF-DC4C-A19A-F6A535C22A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8147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F22C0D-93B7-144C-B815-039EE08F08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001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E82A6F43-4BBE-FE4B-9E0C-FDDF1FD5BB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52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17484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1211C000-CE75-264D-929D-8FF4F8AE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66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5688E0E8-32F8-B244-ABDF-ECAF4DBFC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7092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87E2F06F-DB19-AE43-BCE1-3216BE8A2D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0921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9C12A2F1-304D-2F42-AE0F-3D66AC9AF2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828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368434DF-93B8-E644-87CD-54C18E2D19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1053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26F433-9133-064B-8726-A9EE452A38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35903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D420664-F8B5-7748-8039-2F174A4AE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23974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C4AE4880-AC8D-A347-824D-D7D48F6E9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225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AC90E1E-35BF-DC4C-A19A-F6A535C22A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4716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F22C0D-93B7-144C-B815-039EE08F08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6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0988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E82A6F43-4BBE-FE4B-9E0C-FDDF1FD5BB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03705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1211C000-CE75-264D-929D-8FF4F8AE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079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5688E0E8-32F8-B244-ABDF-ECAF4DBFC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3368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87E2F06F-DB19-AE43-BCE1-3216BE8A2D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52320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9C12A2F1-304D-2F42-AE0F-3D66AC9AF2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2693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368434DF-93B8-E644-87CD-54C18E2D19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17450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26F433-9133-064B-8726-A9EE452A38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0490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D420664-F8B5-7748-8039-2F174A4AE2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97764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C4AE4880-AC8D-A347-824D-D7D48F6E9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40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BAC90E1E-35BF-DC4C-A19A-F6A535C22A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08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4687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F22C0D-93B7-144C-B815-039EE08F08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8976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E82A6F43-4BBE-FE4B-9E0C-FDDF1FD5BB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88106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1211C000-CE75-264D-929D-8FF4F8AE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1236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5688E0E8-32F8-B244-ABDF-ECAF4DBFC6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82450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87E2F06F-DB19-AE43-BCE1-3216BE8A2D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7289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9C12A2F1-304D-2F42-AE0F-3D66AC9AF2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9063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368434DF-93B8-E644-87CD-54C18E2D19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036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 Introduction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1-</a:t>
            </a:r>
            <a:fld id="{0626F433-9133-064B-8726-A9EE452A38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16855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055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93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0190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8365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0503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1026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7139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812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563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0336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411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01929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E574E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5E574E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10543DE4-C190-4975-B50B-FF49E1313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33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55435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0AB91-94C4-46FB-A086-6ED65E89C415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3885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48B81-FE02-4EA8-9CA4-6246D30CE7C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7681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2A420-65C7-4257-BF60-2E20406C469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75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E449-93AD-44DD-A79E-68536C21AF1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04057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B6EA-2FE5-4726-ACD8-25436CE94E29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759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428D3-EECC-4801-87F1-01A4884EC699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8035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8C13-29EF-4C98-999F-AE63D39AE863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30733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506E-89D9-4E6A-A7FD-DCB74A19ED73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1819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F8A1F-98B8-4083-8616-8C7F840442C6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144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AFA4-06B3-46A3-A8DC-1D8B6881C3C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07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35B3-9C06-4EAC-A5E7-F9AC622E6D6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6BBA-F595-4186-BDA3-47EE36F73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9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1085D3A-A88B-42F5-A3CC-30598E2FF94B}" type="slidenum">
              <a:rPr lang="en-GB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2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5E574E"/>
              </a:solidFill>
            </a:endParaRP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1085D3A-A88B-42F5-A3CC-30598E2FF94B}" type="slidenum">
              <a:rPr lang="en-GB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5E574E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58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40751642-5B0A-4E32-BE0C-E1990FC55A33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129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1-</a:t>
            </a:r>
            <a:fld id="{6613F266-5417-CA48-AF63-6ADFC136C40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0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1-</a:t>
            </a:r>
            <a:fld id="{6613F266-5417-CA48-AF63-6ADFC136C40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4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1-</a:t>
            </a:r>
            <a:fld id="{6613F266-5417-CA48-AF63-6ADFC136C40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2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1-</a:t>
            </a:r>
            <a:fld id="{6613F266-5417-CA48-AF63-6ADFC136C40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9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1-</a:t>
            </a:r>
            <a:fld id="{6613F266-5417-CA48-AF63-6ADFC136C40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63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v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35B3-9C06-4EAC-A5E7-F9AC622E6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6BBA-F595-4186-BDA3-47EE36F733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26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34DFCAE-FEBA-4CDC-8ED3-753CE8963057}" type="slidenum">
              <a:rPr lang="en-US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03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1200"/>
            <a:ext cx="7772400" cy="2743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SIGNALS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41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533400"/>
          </a:xfrm>
        </p:spPr>
        <p:txBody>
          <a:bodyPr/>
          <a:lstStyle/>
          <a:p>
            <a:pPr algn="ctr"/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n-ea"/>
                <a:cs typeface="+mn-cs"/>
              </a:rPr>
              <a:t>PERIODIC ANALOG  </a:t>
            </a:r>
            <a:r>
              <a:rPr lang="en-US" sz="3200" u="none" kern="1200" dirty="0" smtClean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n-ea"/>
                <a:cs typeface="+mn-cs"/>
              </a:rPr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563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 ,a signal s(t) is defined to be periodic if and only if 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 t +T )=s(t),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Arial"/>
                <a:cs typeface="Arial"/>
              </a:rPr>
              <a:t>∞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 t&lt; +</a:t>
            </a:r>
            <a:r>
              <a:rPr lang="en-US" sz="2800" dirty="0" smtClean="0">
                <a:latin typeface="Arial"/>
                <a:cs typeface="Arial"/>
              </a:rPr>
              <a:t>∞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Sine wave is the fundamental periodic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590800"/>
            <a:ext cx="5989320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319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95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Sine wave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represented by three parameters: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Peak Amplitude(A)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Frequency(f)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Phase(Ø)</a:t>
            </a:r>
          </a:p>
          <a:p>
            <a:pPr lvl="2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47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3333CC"/>
              </a:buClr>
              <a:buNone/>
            </a:pP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Peak Amplitude(A)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maximum value or strength of the signal 	over time.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absolute value of its highest intensity ,proportional to the energy it carries.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electrical signals, peak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amplitude is normally measured in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volts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2" indent="0">
              <a:buNone/>
            </a:pPr>
            <a:endParaRPr lang="en-US" sz="28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2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Signal amplitude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87A9574-2DD0-437A-B8D9-8C920F16F159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13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3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pPr algn="ctr"/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sz="3200" b="1" u="none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762000"/>
                <a:ext cx="79248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	</a:t>
                </a:r>
                <a:r>
                  <a:rPr lang="en-US" sz="3200" u="sng" dirty="0" smtClean="0">
                    <a:solidFill>
                      <a:srgbClr val="FF0000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Frequency(f)</a:t>
                </a:r>
              </a:p>
              <a:p>
                <a:pPr lvl="3">
                  <a:buFont typeface="Arial" pitchFamily="34" charset="0"/>
                  <a:buChar char="•"/>
                </a:pPr>
                <a:r>
                  <a:rPr lang="en-US" sz="2400" dirty="0" smtClean="0">
                    <a:ea typeface="+mj-ea"/>
                    <a:cs typeface="Times New Roman" pitchFamily="18" charset="0"/>
                  </a:rPr>
                  <a:t>The rate at which the signal repeats.</a:t>
                </a:r>
              </a:p>
              <a:p>
                <a:pPr lvl="3">
                  <a:buFont typeface="Arial" pitchFamily="34" charset="0"/>
                  <a:buChar char="•"/>
                </a:pPr>
                <a:endParaRPr lang="en-US" sz="2400" dirty="0" smtClean="0">
                  <a:ea typeface="+mj-ea"/>
                  <a:cs typeface="Times New Roman" pitchFamily="18" charset="0"/>
                </a:endParaRPr>
              </a:p>
              <a:p>
                <a:pPr lvl="3">
                  <a:buFont typeface="Arial" pitchFamily="34" charset="0"/>
                  <a:buChar char="•"/>
                </a:pPr>
                <a:r>
                  <a:rPr lang="en-US" sz="2400" dirty="0" smtClean="0">
                    <a:ea typeface="+mj-ea"/>
                    <a:cs typeface="Times New Roman" pitchFamily="18" charset="0"/>
                  </a:rPr>
                  <a:t>Measured in </a:t>
                </a:r>
                <a:r>
                  <a:rPr lang="en-US" sz="2400" dirty="0" smtClean="0">
                    <a:solidFill>
                      <a:schemeClr val="accent2"/>
                    </a:solidFill>
                    <a:ea typeface="+mj-ea"/>
                    <a:cs typeface="Times New Roman" pitchFamily="18" charset="0"/>
                  </a:rPr>
                  <a:t>cycles/second </a:t>
                </a:r>
                <a:r>
                  <a:rPr lang="en-US" sz="2400" dirty="0" smtClean="0">
                    <a:ea typeface="+mj-ea"/>
                    <a:cs typeface="Times New Roman" pitchFamily="18" charset="0"/>
                  </a:rPr>
                  <a:t>or </a:t>
                </a:r>
                <a:r>
                  <a:rPr lang="en-US" sz="2400" dirty="0" smtClean="0">
                    <a:solidFill>
                      <a:schemeClr val="accent2"/>
                    </a:solidFill>
                    <a:ea typeface="+mj-ea"/>
                    <a:cs typeface="Times New Roman" pitchFamily="18" charset="0"/>
                  </a:rPr>
                  <a:t>Hertz.</a:t>
                </a:r>
              </a:p>
              <a:p>
                <a:pPr lvl="3">
                  <a:buFont typeface="Arial" pitchFamily="34" charset="0"/>
                  <a:buChar char="•"/>
                </a:pPr>
                <a:endParaRPr lang="en-US" sz="2400" dirty="0" smtClean="0">
                  <a:solidFill>
                    <a:schemeClr val="accent2"/>
                  </a:solidFill>
                  <a:ea typeface="+mj-ea"/>
                  <a:cs typeface="Times New Roman" pitchFamily="18" charset="0"/>
                </a:endParaRPr>
              </a:p>
              <a:p>
                <a:pPr lvl="3"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accent2"/>
                    </a:solidFill>
                    <a:ea typeface="+mj-ea"/>
                    <a:cs typeface="Times New Roman" pitchFamily="18" charset="0"/>
                  </a:rPr>
                  <a:t>Period(T) </a:t>
                </a:r>
                <a:r>
                  <a:rPr lang="en-US" sz="2400" dirty="0" smtClean="0">
                    <a:ea typeface="+mj-ea"/>
                    <a:cs typeface="Times New Roman" pitchFamily="18" charset="0"/>
                  </a:rPr>
                  <a:t>is the amount of time it takes for one repetition.</a:t>
                </a:r>
              </a:p>
              <a:p>
                <a:pPr lvl="3">
                  <a:buFont typeface="Arial" pitchFamily="34" charset="0"/>
                  <a:buChar char="•"/>
                </a:pPr>
                <a:endParaRPr lang="en-US" sz="2400" dirty="0" smtClean="0">
                  <a:ea typeface="+mj-ea"/>
                  <a:cs typeface="Times New Roman" pitchFamily="18" charset="0"/>
                </a:endParaRPr>
              </a:p>
              <a:p>
                <a:pPr lvl="3">
                  <a:buFont typeface="Arial" pitchFamily="34" charset="0"/>
                  <a:buChar char="•"/>
                </a:pPr>
                <a:r>
                  <a:rPr lang="en-US" sz="2400" dirty="0" smtClean="0">
                    <a:ea typeface="+mj-ea"/>
                    <a:cs typeface="Times New Roman" pitchFamily="18" charset="0"/>
                  </a:rPr>
                  <a:t>Frequency refers to no. of periods (or cycles)in one second.</a:t>
                </a:r>
              </a:p>
              <a:p>
                <a:pPr lvl="3">
                  <a:buFont typeface="Arial" pitchFamily="34" charset="0"/>
                  <a:buChar char="•"/>
                </a:pPr>
                <a:r>
                  <a:rPr lang="en-US" sz="2400" i="1" dirty="0" smtClean="0">
                    <a:solidFill>
                      <a:srgbClr val="FF0000"/>
                    </a:solidFill>
                    <a:ea typeface="+mj-ea"/>
                    <a:cs typeface="Times New Roman" pitchFamily="18" charset="0"/>
                  </a:rPr>
                  <a:t>Period</a:t>
                </a:r>
                <a:r>
                  <a:rPr lang="en-US" sz="2400" dirty="0" smtClean="0">
                    <a:ea typeface="+mj-ea"/>
                    <a:cs typeface="Times New Roman" pitchFamily="18" charset="0"/>
                  </a:rPr>
                  <a:t> is the inverse of </a:t>
                </a:r>
                <a:r>
                  <a:rPr lang="en-US" sz="2400" i="1" dirty="0" smtClean="0">
                    <a:solidFill>
                      <a:srgbClr val="FF0000"/>
                    </a:solidFill>
                    <a:ea typeface="+mj-ea"/>
                    <a:cs typeface="Times New Roman" pitchFamily="18" charset="0"/>
                  </a:rPr>
                  <a:t>Frequency</a:t>
                </a:r>
                <a:r>
                  <a:rPr lang="en-US" sz="2400" dirty="0" smtClean="0">
                    <a:ea typeface="+mj-ea"/>
                    <a:cs typeface="Times New Roman" pitchFamily="18" charset="0"/>
                  </a:rPr>
                  <a:t> and </a:t>
                </a:r>
                <a:r>
                  <a:rPr lang="en-US" sz="2400" i="1" dirty="0" smtClean="0">
                    <a:solidFill>
                      <a:srgbClr val="FF0000"/>
                    </a:solidFill>
                    <a:ea typeface="+mj-ea"/>
                    <a:cs typeface="Times New Roman" pitchFamily="18" charset="0"/>
                  </a:rPr>
                  <a:t>Frequency</a:t>
                </a:r>
                <a:r>
                  <a:rPr lang="en-US" sz="2400" dirty="0" smtClean="0">
                    <a:solidFill>
                      <a:srgbClr val="FF0000"/>
                    </a:solidFill>
                    <a:ea typeface="+mj-ea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ea typeface="+mj-ea"/>
                    <a:cs typeface="Times New Roman" pitchFamily="18" charset="0"/>
                  </a:rPr>
                  <a:t>is the inverse of </a:t>
                </a:r>
                <a:r>
                  <a:rPr lang="en-US" sz="2400" i="1" dirty="0" smtClean="0">
                    <a:solidFill>
                      <a:srgbClr val="FF0000"/>
                    </a:solidFill>
                    <a:ea typeface="+mj-ea"/>
                    <a:cs typeface="Times New Roman" pitchFamily="18" charset="0"/>
                  </a:rPr>
                  <a:t>Period.</a:t>
                </a:r>
              </a:p>
              <a:p>
                <a:pPr marL="1371600" lvl="3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3200" dirty="0" smtClean="0">
                    <a:solidFill>
                      <a:schemeClr val="accent2"/>
                    </a:solidFill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 smtClean="0"/>
                  <a:t>and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3200" dirty="0" smtClean="0">
                    <a:solidFill>
                      <a:schemeClr val="accent2"/>
                    </a:solidFill>
                  </a:rPr>
                  <a:t>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762000"/>
                <a:ext cx="7924800" cy="6096000"/>
              </a:xfrm>
              <a:blipFill rotWithShape="1">
                <a:blip r:embed="rId2" cstate="print"/>
                <a:stretch>
                  <a:fillRect l="-2000" t="-1400" r="-1769" b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479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A69C0-4A99-AC40-A83A-24E25FB38BCE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0098" name="Rectangle 8"/>
          <p:cNvSpPr>
            <a:spLocks noChangeArrowheads="1"/>
          </p:cNvSpPr>
          <p:nvPr/>
        </p:nvSpPr>
        <p:spPr bwMode="gray">
          <a:xfrm>
            <a:off x="417513" y="7747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00099" name="Rectangle 11"/>
          <p:cNvSpPr>
            <a:spLocks noChangeArrowheads="1"/>
          </p:cNvSpPr>
          <p:nvPr/>
        </p:nvSpPr>
        <p:spPr bwMode="auto">
          <a:xfrm>
            <a:off x="769938" y="1645444"/>
            <a:ext cx="8077200" cy="523220"/>
          </a:xfrm>
          <a:prstGeom prst="rect">
            <a:avLst/>
          </a:prstGeom>
          <a:solidFill>
            <a:srgbClr val="99FF33"/>
          </a:solidFill>
          <a:ln w="762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the rate of change with respect to time.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61950" y="2609850"/>
            <a:ext cx="85344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 in a short span of time means high frequency.</a:t>
            </a:r>
          </a:p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Change over a long span of time means low frequency.</a:t>
            </a:r>
          </a:p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If a signal does not change at all, its frequency is zero</a:t>
            </a:r>
          </a:p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If a signal changes instantaneously, its frequency is infinite.</a:t>
            </a:r>
          </a:p>
          <a:p>
            <a:pPr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0101" name="Text Box 12"/>
          <p:cNvSpPr txBox="1">
            <a:spLocks noChangeArrowheads="1"/>
          </p:cNvSpPr>
          <p:nvPr/>
        </p:nvSpPr>
        <p:spPr bwMode="auto">
          <a:xfrm>
            <a:off x="1093788" y="174625"/>
            <a:ext cx="6030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j-ea"/>
                <a:cs typeface="+mj-cs"/>
              </a:rPr>
              <a:t>PERIODIC </a:t>
            </a:r>
            <a:r>
              <a:rPr lang="en-US" sz="3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j-ea"/>
                <a:cs typeface="+mj-cs"/>
              </a:rPr>
              <a:t>ANALOG  </a:t>
            </a:r>
            <a:r>
              <a:rPr lang="en-US" sz="3200" dirty="0" smtClean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j-ea"/>
                <a:cs typeface="+mj-cs"/>
              </a:rPr>
              <a:t>SIGNALS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71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5C3A-4DC8-FD4B-A7C7-20520FF3A102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2146" name="Rectangle 8"/>
          <p:cNvSpPr>
            <a:spLocks noChangeArrowheads="1"/>
          </p:cNvSpPr>
          <p:nvPr/>
        </p:nvSpPr>
        <p:spPr bwMode="gray">
          <a:xfrm>
            <a:off x="442913" y="7334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02147" name="Rectangle 11"/>
          <p:cNvSpPr>
            <a:spLocks noChangeArrowheads="1"/>
          </p:cNvSpPr>
          <p:nvPr/>
        </p:nvSpPr>
        <p:spPr bwMode="auto">
          <a:xfrm>
            <a:off x="495300" y="1060450"/>
            <a:ext cx="8077200" cy="461963"/>
          </a:xfrm>
          <a:prstGeom prst="rect">
            <a:avLst/>
          </a:prstGeom>
          <a:solidFill>
            <a:srgbClr val="99FF33"/>
          </a:solidFill>
          <a:ln w="762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Frequency and period are the inverse of each other.</a:t>
            </a:r>
          </a:p>
        </p:txBody>
      </p:sp>
      <p:pic>
        <p:nvPicPr>
          <p:cNvPr id="90214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363" y="1792288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697163" y="3184525"/>
            <a:ext cx="3776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Units of period and frequency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3740150"/>
            <a:ext cx="86010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2151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3864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Frequency and Period</a:t>
            </a:r>
          </a:p>
        </p:txBody>
      </p:sp>
    </p:spTree>
    <p:extLst>
      <p:ext uri="{BB962C8B-B14F-4D97-AF65-F5344CB8AC3E}">
        <p14:creationId xmlns="" xmlns:p14="http://schemas.microsoft.com/office/powerpoint/2010/main" val="22350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459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Two signals with the same amplitude,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but different frequencies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CBF4A99-5B7E-4132-AC2A-B77C67F0CDC2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17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711A-262E-5840-98FD-89C648062063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6242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06243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906244" name="Rectangle 11"/>
          <p:cNvSpPr>
            <a:spLocks noChangeArrowheads="1"/>
          </p:cNvSpPr>
          <p:nvPr/>
        </p:nvSpPr>
        <p:spPr bwMode="auto">
          <a:xfrm>
            <a:off x="261938" y="1198563"/>
            <a:ext cx="8534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000000"/>
                </a:solidFill>
              </a:rPr>
              <a:t>.The </a:t>
            </a:r>
            <a:r>
              <a:rPr lang="en-US" i="1" dirty="0">
                <a:solidFill>
                  <a:srgbClr val="000000"/>
                </a:solidFill>
              </a:rPr>
              <a:t>power we use at home has a frequency of </a:t>
            </a:r>
            <a:r>
              <a:rPr lang="en-US" i="1" dirty="0">
                <a:solidFill>
                  <a:srgbClr val="FF0000"/>
                </a:solidFill>
              </a:rPr>
              <a:t>60 Hz</a:t>
            </a:r>
            <a:r>
              <a:rPr lang="en-US" i="1" dirty="0">
                <a:solidFill>
                  <a:srgbClr val="000000"/>
                </a:solidFill>
              </a:rPr>
              <a:t>. What is the period of this sine wave ?</a:t>
            </a:r>
          </a:p>
        </p:txBody>
      </p:sp>
      <p:sp>
        <p:nvSpPr>
          <p:cNvPr id="906245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1803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pic>
        <p:nvPicPr>
          <p:cNvPr id="80692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438" y="2192338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85763" y="3883025"/>
            <a:ext cx="853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</a:rPr>
              <a:t>2.</a:t>
            </a:r>
            <a:r>
              <a:rPr lang="en-US" i="1" dirty="0" smtClean="0">
                <a:solidFill>
                  <a:srgbClr val="000000"/>
                </a:solidFill>
              </a:rPr>
              <a:t>The </a:t>
            </a:r>
            <a:r>
              <a:rPr lang="en-US" i="1" dirty="0">
                <a:solidFill>
                  <a:srgbClr val="000000"/>
                </a:solidFill>
              </a:rPr>
              <a:t>period of a signal is 100 </a:t>
            </a:r>
            <a:r>
              <a:rPr lang="en-US" i="1" dirty="0" err="1">
                <a:solidFill>
                  <a:srgbClr val="000000"/>
                </a:solidFill>
              </a:rPr>
              <a:t>ms.</a:t>
            </a:r>
            <a:r>
              <a:rPr lang="en-US" i="1" dirty="0">
                <a:solidFill>
                  <a:srgbClr val="000000"/>
                </a:solidFill>
              </a:rPr>
              <a:t> What is its frequency in kilohertz?</a:t>
            </a:r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16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algn="ctr"/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638800"/>
          </a:xfrm>
        </p:spPr>
        <p:txBody>
          <a:bodyPr/>
          <a:lstStyle/>
          <a:p>
            <a:pPr marL="914400" lvl="2" indent="0">
              <a:buNone/>
            </a:pPr>
            <a:r>
              <a:rPr lang="en-US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Phase(Ø)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 is the position of the wave  relative to  time 0.</a:t>
            </a:r>
          </a:p>
          <a:p>
            <a:pPr lvl="4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i.e. For a periodic signal </a:t>
            </a:r>
            <a:r>
              <a:rPr lang="en-US" sz="2800" i="1" dirty="0" smtClean="0">
                <a:solidFill>
                  <a:srgbClr val="FF0000"/>
                </a:solidFill>
                <a:cs typeface="Times New Roman" pitchFamily="18" charset="0"/>
              </a:rPr>
              <a:t>f(t)</a:t>
            </a:r>
            <a:r>
              <a:rPr lang="en-US" sz="2800" dirty="0" smtClean="0">
                <a:cs typeface="Times New Roman" pitchFamily="18" charset="0"/>
              </a:rPr>
              <a:t>,phase is the fractional part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t/T</a:t>
            </a:r>
            <a:r>
              <a:rPr lang="en-US" sz="2800" dirty="0" smtClean="0">
                <a:cs typeface="Times New Roman" pitchFamily="18" charset="0"/>
              </a:rPr>
              <a:t> of the period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sz="2800" dirty="0" smtClean="0">
                <a:cs typeface="Times New Roman" pitchFamily="18" charset="0"/>
              </a:rPr>
              <a:t> through which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sz="2800" dirty="0" smtClean="0">
                <a:cs typeface="Times New Roman" pitchFamily="18" charset="0"/>
              </a:rPr>
              <a:t> has advanced relative to an arbitrary origin.</a:t>
            </a:r>
          </a:p>
          <a:p>
            <a:pPr lvl="4">
              <a:buFont typeface="Arial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origin is taken as the last previous passage through zero from the negative to the positive direction.</a:t>
            </a:r>
          </a:p>
          <a:p>
            <a:pPr lvl="4"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56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ANALOG AND DIGITAL DATA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219200"/>
            <a:ext cx="6705600" cy="50292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Data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on continuous values in some interval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Voice ,Video, data collected by sensors ,such as temperature and pressure.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someone speaks ,an analog wave is created in the air.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captured by microphone and converted into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sampled and converted to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0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general sine wave can be written as: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S(t)=A sin(2∏f t+Ø)</a:t>
            </a:r>
          </a:p>
          <a:p>
            <a:pPr marL="914400" lvl="2" indent="0"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function is known as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sinusoid.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none" kern="1200" dirty="0" smtClean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</a:t>
            </a:r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50292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sz="20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 sine waves with the </a:t>
            </a:r>
            <a:r>
              <a:rPr lang="en-US" sz="200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amplitude </a:t>
            </a:r>
            <a:r>
              <a:rPr lang="en-US" sz="20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sz="20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0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00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phases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648199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685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5029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sine wave with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 0°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starts at time 0 with zero amplitude. The amplitude is increasing.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sine wave with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 of 90°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starts at time 0 with a peak amplitude. The amplitude is decreasing.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sine wave with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 of 180°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starts at time 0 with a zero amplitude .The amplitude is decreasing.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89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none" kern="1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in terms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shift or offset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sine wave with a phase of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° </a:t>
            </a: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is not shifted.</a:t>
            </a:r>
          </a:p>
          <a:p>
            <a:pPr lvl="1"/>
            <a:endParaRPr lang="en-US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A sine wave with a phase of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90°</a:t>
            </a: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 is shifted to the left by ¼ cycle.</a:t>
            </a:r>
          </a:p>
          <a:p>
            <a:pPr lvl="1"/>
            <a:endParaRPr lang="en-US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A sine wave with a phase of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180° </a:t>
            </a: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is shifted to the left by ½ cycle.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Signals with different parameters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32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682-3FD2-C14A-A762-A72A3C4A0079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0338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10339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910340" name="Rectangle 11"/>
          <p:cNvSpPr>
            <a:spLocks noChangeArrowheads="1"/>
          </p:cNvSpPr>
          <p:nvPr/>
        </p:nvSpPr>
        <p:spPr bwMode="auto">
          <a:xfrm>
            <a:off x="228600" y="14478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sine wave is offset 1/6 cycle with respect to time 0. What is its phase in degrees and radians?</a:t>
            </a:r>
          </a:p>
        </p:txBody>
      </p:sp>
      <p:sp>
        <p:nvSpPr>
          <p:cNvPr id="910341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16433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09998" name="Rectangle 14"/>
          <p:cNvSpPr>
            <a:spLocks noChangeArrowheads="1"/>
          </p:cNvSpPr>
          <p:nvPr/>
        </p:nvSpPr>
        <p:spPr bwMode="auto">
          <a:xfrm>
            <a:off x="304800" y="29718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know that 1 complete cycle is 360°. Therefore, 1/6 cycle is</a:t>
            </a:r>
          </a:p>
        </p:txBody>
      </p:sp>
      <p:pic>
        <p:nvPicPr>
          <p:cNvPr id="80999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474" y="4419600"/>
            <a:ext cx="5927725" cy="83820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71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Wavelength(</a:t>
            </a:r>
            <a:r>
              <a:rPr lang="el-GR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Wavelength is a characteristic of a signal travelling through a transmission medium.</a:t>
            </a:r>
          </a:p>
          <a:p>
            <a:pPr lvl="3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distance a simple signal can travel in one period.</a:t>
            </a:r>
          </a:p>
          <a:p>
            <a:pPr lvl="3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binds the period or the frequency of a simple sine wave to the propagation speed of the medium.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56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8138" y="695325"/>
            <a:ext cx="34987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Wavelength and period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" y="1752600"/>
            <a:ext cx="80343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D3D5E96-B13A-4845-9393-521FEC4642A8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27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4495800"/>
            <a:ext cx="832802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697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Frequency Domain Representation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5105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the relationship between amplitude and frequencies in a signal.</a:t>
            </a:r>
          </a:p>
          <a:p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 sine wave in the time domain can be represented by one single spike in the frequency domain.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743200"/>
            <a:ext cx="5608637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74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gray">
          <a:xfrm>
            <a:off x="393700" y="8334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1913"/>
            <a:ext cx="66262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6622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0" kern="0" dirty="0">
                <a:solidFill>
                  <a:srgbClr val="3333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Frequency Domain Representation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963" y="4122738"/>
            <a:ext cx="8936037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frequency domain is more compact and useful when we are dealing with more than one sine wave.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single-frequency sine wave is not useful in data communication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We need to send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signal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 signal made of many simple sine waves.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7490551-03CC-4F2C-91F8-FA2FFA3C221B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29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0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391400" cy="51054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Data </a:t>
            </a:r>
            <a:endParaRPr lang="en-US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on discrete values.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Data stored in computer memory in the form of 0’s and 1’s(text, integers etc.)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converted to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modulated into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signal.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5: </a:t>
            </a:r>
            <a:r>
              <a:rPr lang="en-US" dirty="0" err="1" smtClean="0">
                <a:solidFill>
                  <a:srgbClr val="000000"/>
                </a:solidFill>
              </a:rPr>
              <a:t>DataLink</a:t>
            </a:r>
            <a:r>
              <a:rPr lang="en-US" smtClean="0">
                <a:solidFill>
                  <a:srgbClr val="000000"/>
                </a:solidFill>
              </a:rPr>
              <a:t>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Simple or Composite signal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Periodic signals can be classified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periodic signal, a sine wave cannot be decomposed into simpler signals.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periodic analog signal is composed of multiple sine waves which may have different amplitude ,frequency or phase.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practice, the electromagnetic signal will be made up of many frequencies.</a:t>
            </a: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4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Simple signal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Application: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send a single sine wave to carry electric energy from one place to another; here the sine wave is carrying energy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send a single sine wave to send a alarm to a security center when a burglar opens a door in a house; here the sine wave is a signal of danger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609601"/>
            <a:ext cx="59864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9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composite periodic signal</a:t>
            </a:r>
            <a:br>
              <a:rPr lang="en-US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5181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alarm system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447800"/>
            <a:ext cx="777240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536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4076-1E6D-1747-B2ED-5387D94B7666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8530" name="Rectangle 8"/>
          <p:cNvSpPr>
            <a:spLocks noChangeArrowheads="1"/>
          </p:cNvSpPr>
          <p:nvPr/>
        </p:nvSpPr>
        <p:spPr bwMode="gray">
          <a:xfrm>
            <a:off x="368300" y="782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18531" name="Rectangle 11"/>
          <p:cNvSpPr>
            <a:spLocks noChangeArrowheads="1"/>
          </p:cNvSpPr>
          <p:nvPr/>
        </p:nvSpPr>
        <p:spPr bwMode="auto">
          <a:xfrm>
            <a:off x="544513" y="1281113"/>
            <a:ext cx="8077200" cy="1200150"/>
          </a:xfrm>
          <a:prstGeom prst="rect">
            <a:avLst/>
          </a:prstGeom>
          <a:solidFill>
            <a:srgbClr val="99FF33"/>
          </a:solidFill>
          <a:ln w="762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According to Fourier analysis,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any composite signal is a combination of simple sine waves with different frequencies, amplitudes, and phases.</a:t>
            </a:r>
          </a:p>
        </p:txBody>
      </p:sp>
      <p:sp>
        <p:nvSpPr>
          <p:cNvPr id="918532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2911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Fourier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0538" y="3200400"/>
            <a:ext cx="8404225" cy="1723549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composite signal is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decomposition    gives a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series of signals with discrete frequencies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If the composite signal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periodic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decomposition gives a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 of sine waves with continuous frequencies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598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316914"/>
            <a:ext cx="8498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Decomposition of composite periodic signal</a:t>
            </a: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174750"/>
            <a:ext cx="501967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3120231"/>
            <a:ext cx="5322888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4100" y="4214813"/>
            <a:ext cx="248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Decomposition of the </a:t>
            </a:r>
            <a:r>
              <a:rPr lang="en-US" dirty="0" smtClean="0">
                <a:solidFill>
                  <a:srgbClr val="000000"/>
                </a:solidFill>
              </a:rPr>
              <a:t>composite </a:t>
            </a:r>
            <a:r>
              <a:rPr lang="en-US" dirty="0">
                <a:solidFill>
                  <a:srgbClr val="000000"/>
                </a:solidFill>
              </a:rPr>
              <a:t>periodic signal in the time and                      frequency domains</a:t>
            </a:r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C1C1A36-77A5-493A-86DA-4758C39EC05D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34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 composite periodic signal</a:t>
            </a:r>
            <a:b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Consider the signal,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S(t)=(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∏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)[sin(2∏ft) +(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)sin(2∏(3f)t)]</a:t>
                </a:r>
              </a:p>
              <a:p>
                <a:pPr marL="457200" lvl="1" indent="0">
                  <a:buNone/>
                </a:pP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components of this signals are just sine waves with frequencies </a:t>
                </a:r>
                <a:r>
                  <a:rPr lang="en-US" sz="28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8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3f.</a:t>
                </a:r>
                <a:endParaRPr lang="en-US" sz="2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  <a:blipFill rotWithShape="1">
                <a:blip r:embed="rId2" cstate="print"/>
                <a:stretch>
                  <a:fillRect l="-1098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846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algn="ctr"/>
            <a: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 composite periodic signal</a:t>
            </a:r>
            <a:b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934794" cy="502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51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Frequency domain representation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281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pPr algn="ctr"/>
            <a: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 composite periodic signal</a:t>
            </a:r>
            <a:br>
              <a:rPr lang="en-US" u="none" kern="1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6096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all the frequency components of a signal  are integral multiples of one frequency, the latter frequency is called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fundamental frequency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harmonic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above e.g.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fundamental frequency.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third harmonic.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total signal is equal to the period of the fundamental frequency.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i.e. the period of the component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sin(2∏ft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is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T=1/f;  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and the period of the signal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s(t)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is also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2588" y="1527175"/>
            <a:ext cx="8486775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periodic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</a:t>
            </a: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It can be a signal created by a microphone or a telephone set when a word or two is pronounced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this case, the composite signal cannot be periodic</a:t>
            </a: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 that implies that we are repeating the same word or words with exactly the same tone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normal human being can create a continuous range of frequencies between 0 and 4kHz.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dirty="0" smtClean="0">
                <a:latin typeface="Times New Roman" pitchFamily="18" charset="0"/>
                <a:cs typeface="Times New Roman" pitchFamily="18" charset="0"/>
              </a:rPr>
              <a:t>Non periodic composite signal</a:t>
            </a:r>
            <a:endParaRPr lang="en-US" sz="32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48B76EE-CC51-4B9C-B100-F774777E92FB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39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signal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Continuously varying electromagnetic wave that may be propagated over a variety of media, depending upon the spectrum.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infinitely many levels of intensity over a period of time.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can be guided media such as twisted pair or coaxial cable or unguided media such as atmosphere or space propagation.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2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Time and frequency domains of a non periodic signal</a:t>
            </a:r>
            <a:br>
              <a:rPr lang="en-US" sz="3200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86799" cy="313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0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u="none" kern="1200" dirty="0" smtClean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200" u="none" kern="1200" dirty="0" smtClean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200" u="none" kern="1200" dirty="0" smtClean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Bandwidth</a:t>
            </a:r>
            <a:r>
              <a:rPr lang="en-US" sz="3200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200" u="none" kern="120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range of frequencies contained in a composite signal is its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spectrum.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a composite signal is 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kern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 between the highest and the lowest frequencies contained in that 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signal.</a:t>
            </a:r>
          </a:p>
          <a:p>
            <a:pPr algn="just"/>
            <a:endParaRPr lang="en-US" sz="24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e.g., if a composite signal contains frequencies between 1000 and 5000,its  absolute bandwidth is </a:t>
            </a:r>
            <a:r>
              <a:rPr lang="en-US" sz="2400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5000-1000 i.e.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4000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6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gray">
          <a:xfrm flipV="1">
            <a:off x="409575" y="762319"/>
            <a:ext cx="8226425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1" name="Rectangle 11"/>
          <p:cNvSpPr>
            <a:spLocks noChangeArrowheads="1"/>
          </p:cNvSpPr>
          <p:nvPr/>
        </p:nvSpPr>
        <p:spPr bwMode="auto">
          <a:xfrm>
            <a:off x="469900" y="1069975"/>
            <a:ext cx="7759700" cy="2677656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absolute bandwidth of the periodic signal contains all integer frequencies between 1000 and 5000(1000,1001,1002…).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absolute bandwidth of the non periodic signals has the same range ,but the frequencies are continuous.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941181"/>
            <a:ext cx="48958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1176338" y="182563"/>
            <a:ext cx="5691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Absolute Bandwidth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5BC8F56-1539-49BF-95E1-4637CB3C4D58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42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60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sz="3200" u="none" dirty="0" smtClean="0">
                <a:latin typeface="Times New Roman" pitchFamily="18" charset="0"/>
                <a:cs typeface="Times New Roman" pitchFamily="18" charset="0"/>
              </a:rPr>
              <a:t>Effective bandwidth or bandwidth</a:t>
            </a:r>
            <a:endParaRPr lang="en-US" sz="32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5181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signals ,such as square wave in fig.  has an infinite bandwidth.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 ,most of the energy in the signal is contained in a relatively narrow band of frequencies.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band is known as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 bandwidth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just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3905"/>
            <a:ext cx="7620000" cy="220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56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none" dirty="0" smtClean="0">
                <a:latin typeface="Times New Roman" pitchFamily="18" charset="0"/>
                <a:cs typeface="Times New Roman" pitchFamily="18" charset="0"/>
              </a:rPr>
              <a:t>DC Component</a:t>
            </a:r>
            <a:endParaRPr lang="en-US" sz="32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Clr>
                <a:srgbClr val="0000FF"/>
              </a:buClr>
              <a:buSzTx/>
              <a:buFontTx/>
              <a:buChar char="•"/>
            </a:pPr>
            <a:r>
              <a:rPr kumimoji="1" lang="en-US" altLang="zh-TW" sz="2400" i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DC Component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(dc: direct current)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SzTx/>
            </a:pPr>
            <a:r>
              <a:rPr kumimoji="1"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the signal include a  </a:t>
            </a:r>
            <a:r>
              <a:rPr kumimoji="1" lang="en-US" altLang="zh-TW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component of zero frequency (i.e., f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=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0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),that component is a direct current(dc) or constant component.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SzTx/>
            </a:pPr>
            <a:endParaRPr kumimoji="1" lang="en-US" altLang="zh-TW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SzTx/>
            </a:pPr>
            <a:r>
              <a:rPr kumimoji="1"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With </a:t>
            </a:r>
            <a:r>
              <a:rPr kumimoji="1" lang="en-US" altLang="zh-TW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no dc component, a signal has an average amplitude of zero</a:t>
            </a:r>
            <a:r>
              <a:rPr kumimoji="1"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SzTx/>
            </a:pPr>
            <a:endParaRPr kumimoji="1" lang="en-US" altLang="zh-TW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SzTx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With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 dc component, a signal has a frequency term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at 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f = 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and a nonzero average amplitude.</a:t>
            </a:r>
            <a:endParaRPr kumimoji="1" lang="en-US" altLang="zh-TW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3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3A1FD-AF06-438B-AD93-A108CE4B1EAC}" type="slidenum">
              <a:rPr lang="en-US" sz="1400">
                <a:solidFill>
                  <a:srgbClr val="5E574E"/>
                </a:solidFill>
                <a:latin typeface="Arial" charset="0"/>
              </a:rPr>
              <a:pPr/>
              <a:t>45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Signal with DC Component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170"/>
          <a:stretch>
            <a:fillRect/>
          </a:stretch>
        </p:blipFill>
        <p:spPr bwMode="auto">
          <a:xfrm>
            <a:off x="2057400" y="1676400"/>
            <a:ext cx="4933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2209800" y="3657600"/>
            <a:ext cx="4724400" cy="3365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(a) s(t)=1+(4/π)[Sin(2π</a:t>
            </a:r>
            <a:r>
              <a:rPr lang="en-US" sz="1600" dirty="0" err="1" smtClean="0">
                <a:solidFill>
                  <a:srgbClr val="000000"/>
                </a:solidFill>
              </a:rPr>
              <a:t>ft</a:t>
            </a:r>
            <a:r>
              <a:rPr lang="en-US" sz="1600" dirty="0" smtClean="0">
                <a:solidFill>
                  <a:srgbClr val="000000"/>
                </a:solidFill>
              </a:rPr>
              <a:t>)+(1/3)Sin(2π(3f)t)] </a:t>
            </a:r>
          </a:p>
        </p:txBody>
      </p:sp>
    </p:spTree>
    <p:extLst>
      <p:ext uri="{BB962C8B-B14F-4D97-AF65-F5344CB8AC3E}">
        <p14:creationId xmlns="" xmlns:p14="http://schemas.microsoft.com/office/powerpoint/2010/main" val="1487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Problem-1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001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49512"/>
            <a:ext cx="7143294" cy="19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75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89916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76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1"/>
            <a:ext cx="7086600" cy="220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78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8" y="1648753"/>
            <a:ext cx="6953324" cy="45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06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of voltage pulses that may be transmitted over a wire medium.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have only limited number of defined values.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e.g., a constant positive voltage represent binary 0 and a constant negative voltage may represent a binary 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8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0E4F-CDCF-F947-A2E2-B651FAA39C00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6722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26723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816139" name="Rectangle 11"/>
          <p:cNvSpPr>
            <a:spLocks noChangeArrowheads="1"/>
          </p:cNvSpPr>
          <p:nvPr/>
        </p:nvSpPr>
        <p:spPr bwMode="auto">
          <a:xfrm>
            <a:off x="228600" y="1122363"/>
            <a:ext cx="8534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non periodic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composite signal has a bandwidth of 200 kHz, with a middle frequency of 140 kHz and peak amplitude of 20 V. The two extreme frequencies have an amplitude of 0. Approximately, draw the frequency domain of the signal.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lowest frequency must be at 40 kHz and the highest at 240 kHz.</a:t>
            </a:r>
          </a:p>
        </p:txBody>
      </p:sp>
      <p:sp>
        <p:nvSpPr>
          <p:cNvPr id="926725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1915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Problem-3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4141788"/>
            <a:ext cx="69723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65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Digital Signa</a:t>
            </a:r>
            <a:r>
              <a:rPr lang="en-US" sz="3600" u="none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334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 can also be represented by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example,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can be encoded as a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 voltage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 zero voltage.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 signal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have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 than two levels. In this case, we can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 more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 1 bit for each level.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64904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digital signals: one with two signal levels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other with four signal levels</a:t>
            </a: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84275"/>
            <a:ext cx="6113463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4F5CD7B-AE3D-4C5D-AA35-3D7A3DFC0A1E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52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59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228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33400"/>
                <a:ext cx="8305800" cy="57150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fig(a) ,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one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bit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is send at each level and in fig( b), 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two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bits are send at each level.</a:t>
                </a: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general ,if a signal has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levels ,each level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bits.</a:t>
                </a:r>
              </a:p>
              <a:p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no. of bits send per level need to be an integer  and no. of levels must be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a power of 2..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33400"/>
                <a:ext cx="8305800" cy="5715000"/>
              </a:xfrm>
              <a:blipFill rotWithShape="1">
                <a:blip r:embed="rId2" cstate="print"/>
                <a:stretch>
                  <a:fillRect l="-587" t="-854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459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600" u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24800" cy="138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7010400" cy="16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06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953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digital signal is one in which the signal intensity maintains a constant level for some period of time  and then changes to another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constant level.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digital signals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nonperiodic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frequency and period are not appropriate characteristics.</a:t>
            </a:r>
          </a:p>
          <a:p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Rate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bits sent in 1 second.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Expressed in bits per second(bps).</a:t>
            </a:r>
          </a:p>
          <a:p>
            <a:pPr lvl="0">
              <a:buClr>
                <a:srgbClr val="3333CC"/>
              </a:buClr>
            </a:pP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distance one bit occupies on the transmission medium.</a:t>
            </a:r>
          </a:p>
          <a:p>
            <a:pPr marL="914400" lvl="2" indent="0">
              <a:buClr>
                <a:srgbClr val="3333CC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length = propagation speed  × bit duration</a:t>
            </a:r>
          </a:p>
          <a:p>
            <a:pPr lvl="2">
              <a:buClr>
                <a:srgbClr val="3333CC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0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Problem-1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48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8200" y="3429000"/>
            <a:ext cx="73914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page is an average of 24 lines with 80 characters in each line. If we assume that each character requires 8-bit ,the bit rate  is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rate=(100 ×24×80×8)/60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34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807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643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u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Problem-3</a:t>
            </a:r>
            <a:endParaRPr lang="en-US" u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3126"/>
            <a:ext cx="8229600" cy="88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66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Signal as a Composite signal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953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Fourier analysis ,a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analog signal.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bandwidth  is infinite.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digital signal in the time domain ,comprises connected vertical and horizontal line segments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vertical line in the time domain means a frequency of infinity(sudden change in time)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horizontal line in the time domain means a frequency of zero(no change in time)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Going from a frequency of zero to a frequency of infinity (and vice versa) implies that all frequencies in between  are part of domain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762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3200" u="none" dirty="0">
                <a:latin typeface="Times New Roman" pitchFamily="18" charset="0"/>
                <a:ea typeface="+mn-ea"/>
                <a:cs typeface="Times New Roman" pitchFamily="18" charset="0"/>
              </a:rPr>
              <a:t>Time Domain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541020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Signals can be plotted on a pair of perpendicular axes.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Vertical axes represents the value or strength of the signal.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Horizontal axes represents the time.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57400"/>
            <a:ext cx="7059613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3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Digital Signal as a Composite signal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ECCFC0E0-CBA4-4796-8CBF-6902FB092E0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600" cy="423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606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509000" cy="1143000"/>
          </a:xfrm>
        </p:spPr>
        <p:txBody>
          <a:bodyPr/>
          <a:lstStyle/>
          <a:p>
            <a:r>
              <a:rPr kumimoji="0" lang="en-US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kumimoji="0" 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Signal as a Composite </a:t>
            </a:r>
            <a:r>
              <a:rPr kumimoji="0" lang="en-US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Signal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16388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2138"/>
            <a:ext cx="3664240" cy="4686300"/>
          </a:xfrm>
          <a:noFill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B0B7AB-2972-466B-8B67-E2A652B6E4EF}" type="slidenum">
              <a:rPr lang="en-GB" sz="1400">
                <a:solidFill>
                  <a:srgbClr val="5E574E"/>
                </a:solidFill>
                <a:latin typeface="Arial" charset="0"/>
              </a:rPr>
              <a:pPr/>
              <a:t>61</a:t>
            </a:fld>
            <a:endParaRPr lang="en-GB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16389" name="AutoShape 13"/>
          <p:cNvSpPr>
            <a:spLocks noChangeArrowheads="1"/>
          </p:cNvSpPr>
          <p:nvPr/>
        </p:nvSpPr>
        <p:spPr bwMode="auto">
          <a:xfrm rot="-5400000">
            <a:off x="609600" y="3886200"/>
            <a:ext cx="1905000" cy="2667000"/>
          </a:xfrm>
          <a:prstGeom prst="wedgeRoundRectCallout">
            <a:avLst>
              <a:gd name="adj1" fmla="val -24588"/>
              <a:gd name="adj2" fmla="val 8755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304800" y="3581400"/>
            <a:ext cx="24384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457200" y="4495800"/>
            <a:ext cx="2514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This signal has only two frequency components: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(1) frequency f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(2) frequency 3f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 of frequency components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T=1/f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21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signal as a </a:t>
            </a:r>
            <a:r>
              <a:rPr lang="en-US" sz="3200" u="none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composite analog </a:t>
            </a:r>
            <a:r>
              <a:rPr lang="en-US" sz="32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we add additional odd multiples of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suitably scaled ,the resulting wave form approaches that of a square wave more and more closely.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frequency components of a square wave with amplitude A and –A is given </a:t>
            </a:r>
            <a:r>
              <a:rPr lang="en-US" sz="2400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2400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2400" kern="1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2400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2400" kern="1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400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wave form has infinite number of frequency components and thus </a:t>
            </a:r>
            <a:r>
              <a:rPr lang="en-US" sz="2400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infinite bandwidth</a:t>
            </a:r>
            <a:r>
              <a:rPr lang="en-US" sz="2400" kern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kern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4038600" cy="11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18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E14A3-6CB3-45D3-BF46-0E7D9D8AC01E}" type="slidenum">
              <a:rPr lang="en-GB" sz="1400">
                <a:solidFill>
                  <a:srgbClr val="5E574E"/>
                </a:solidFill>
                <a:latin typeface="Arial" charset="0"/>
              </a:rPr>
              <a:pPr/>
              <a:t>63</a:t>
            </a:fld>
            <a:endParaRPr lang="en-GB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Frequency Components of Square Wave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4013200" cy="5334000"/>
          </a:xfrm>
          <a:noFill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5562600" y="1600200"/>
            <a:ext cx="2590800" cy="685800"/>
          </a:xfrm>
          <a:prstGeom prst="wedgeRoundRectCallout">
            <a:avLst>
              <a:gd name="adj1" fmla="val -64338"/>
              <a:gd name="adj2" fmla="val 476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715000" y="175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Bandwidth = 4f</a:t>
            </a:r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5638800" y="3505200"/>
            <a:ext cx="2590800" cy="685800"/>
          </a:xfrm>
          <a:prstGeom prst="wedgeRoundRectCallout">
            <a:avLst>
              <a:gd name="adj1" fmla="val -64338"/>
              <a:gd name="adj2" fmla="val 476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715000" y="3657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Bandwidth = 6f</a:t>
            </a:r>
          </a:p>
        </p:txBody>
      </p:sp>
      <p:sp>
        <p:nvSpPr>
          <p:cNvPr id="20489" name="AutoShape 11"/>
          <p:cNvSpPr>
            <a:spLocks noChangeArrowheads="1"/>
          </p:cNvSpPr>
          <p:nvPr/>
        </p:nvSpPr>
        <p:spPr bwMode="auto">
          <a:xfrm>
            <a:off x="5638800" y="5257800"/>
            <a:ext cx="2590800" cy="685800"/>
          </a:xfrm>
          <a:prstGeom prst="wedgeRoundRectCallout">
            <a:avLst>
              <a:gd name="adj1" fmla="val -64338"/>
              <a:gd name="adj2" fmla="val 476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5791200" y="54102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Bandwidth = infinity</a:t>
            </a:r>
          </a:p>
        </p:txBody>
      </p:sp>
    </p:spTree>
    <p:extLst>
      <p:ext uri="{BB962C8B-B14F-4D97-AF65-F5344CB8AC3E}">
        <p14:creationId xmlns="" xmlns:p14="http://schemas.microsoft.com/office/powerpoint/2010/main" val="343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11430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250950"/>
            <a:ext cx="7772400" cy="545465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that we are using a digital transmission system that is capable of transmitting signals with a bandwidth of 4MHz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attempt to transmit the sequence of alternating 1’s and 0’s as a square wave given below: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2650"/>
            <a:ext cx="10668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050"/>
            <a:ext cx="10668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35350"/>
            <a:ext cx="51816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7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square wave with waveform of first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sinusoidal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even though it is a distorted square wave..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s(t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 4/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 t)+1/3 sin(2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π(3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f)t)+ 1/5 sin(2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π(5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f)t)]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61AFE0DE-5954-4DB2-8EE0-77D08BB6C68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934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26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" y="914400"/>
                <a:ext cx="8671560" cy="5715000"/>
              </a:xfrm>
            </p:spPr>
            <p:txBody>
              <a:bodyPr/>
              <a:lstStyle/>
              <a:p>
                <a:pPr lvl="1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Suppose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cycles/second = 1MHz</a:t>
                </a:r>
              </a:p>
              <a:p>
                <a:pPr lvl="1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Then the bandwidth of the signal,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	s(t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)= 4/</a:t>
                </a:r>
                <a:r>
                  <a:rPr lang="el-GR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π[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sin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((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l-G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π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)+1/3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				                    sin((2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π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)t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)+1/5sin(2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π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l-GR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)t)]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is,	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=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l-G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4MHz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 period of the fundamental frequency is,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−6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1µs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If we treat this waveform as a bit string of 1’s and 0’s,one bit occurs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every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o.5 µs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Data rate=1/0.5=2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bps=2Mbps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" y="914400"/>
                <a:ext cx="8671560" cy="5715000"/>
              </a:xfrm>
              <a:blipFill rotWithShape="1">
                <a:blip r:embed="rId2" cstate="print"/>
                <a:stretch>
                  <a:fillRect l="-1477" t="-853" b="-57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828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36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5486400"/>
          </a:xfrm>
        </p:spPr>
        <p:txBody>
          <a:bodyPr/>
          <a:lstStyle/>
          <a:p>
            <a:pPr marL="0" lvl="0" indent="0">
              <a:buClr>
                <a:srgbClr val="3333CC"/>
              </a:buClr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FF"/>
              </a:buClr>
              <a:buSzTx/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 </a:t>
            </a:r>
            <a:r>
              <a:rPr kumimoji="1"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 is 8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MHZ</a:t>
            </a:r>
          </a:p>
          <a:p>
            <a:pPr>
              <a:buClr>
                <a:srgbClr val="0000FF"/>
              </a:buClr>
              <a:buSzTx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f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2 MHZ = 2 x10</a:t>
            </a:r>
            <a:r>
              <a:rPr lang="en-US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cycles/second</a:t>
            </a:r>
            <a:endParaRPr kumimoji="1"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0000FF"/>
              </a:buClr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Bandwidth of the signal=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MHZ = 5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0" lvl="0" indent="0">
              <a:buClr>
                <a:srgbClr val="0000FF"/>
              </a:buClr>
              <a:buSzTx/>
              <a:buNone/>
            </a:pP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0000FF"/>
              </a:buClr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= 2 MHZ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 of fundamental frequency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0000FF"/>
              </a:buClr>
              <a:buSzTx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rgbClr val="0000FF"/>
              </a:buClr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/(2 x10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x10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00FF"/>
              </a:buClr>
              <a:buSzTx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bit occurs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0.25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µs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00FF"/>
              </a:buClr>
              <a:buSzTx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=1/0.25 =4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bps or 4 Mbps</a:t>
            </a:r>
          </a:p>
          <a:p>
            <a:pPr>
              <a:buClr>
                <a:srgbClr val="0000FF"/>
              </a:buClr>
              <a:buSzTx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 = 4 MHZ	Data Rate = 2 Mbps</a:t>
            </a:r>
          </a:p>
          <a:p>
            <a:pPr>
              <a:buClr>
                <a:srgbClr val="0000FF"/>
              </a:buClr>
              <a:buSzTx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 = 8 MHZ	Data Rate = 4 Mbps</a:t>
            </a:r>
            <a:endParaRPr kumimoji="1"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III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Approximate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square wave with waveform of first two sinusoidal components</a:t>
            </a:r>
          </a:p>
          <a:p>
            <a:pPr lvl="1"/>
            <a:r>
              <a:rPr lang="en-US" i="1" dirty="0">
                <a:latin typeface="Times New Roman" pitchFamily="18" charset="0"/>
              </a:rPr>
              <a:t>s(t)= 4/</a:t>
            </a:r>
            <a:r>
              <a:rPr lang="en-US" i="1" dirty="0">
                <a:latin typeface="Symbol" pitchFamily="18" charset="2"/>
              </a:rPr>
              <a:t>p</a:t>
            </a:r>
            <a:r>
              <a:rPr lang="en-US" i="1" dirty="0">
                <a:latin typeface="Times New Roman" pitchFamily="18" charset="0"/>
              </a:rPr>
              <a:t>[sin(2</a:t>
            </a:r>
            <a:r>
              <a:rPr lang="en-US" i="1" dirty="0">
                <a:latin typeface="Symbol" pitchFamily="18" charset="2"/>
              </a:rPr>
              <a:t>p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lang="en-US" i="1" dirty="0">
                <a:latin typeface="Times New Roman" pitchFamily="18" charset="0"/>
              </a:rPr>
              <a:t>t)+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1/3</a:t>
            </a:r>
            <a:r>
              <a:rPr lang="en-US" i="1" dirty="0">
                <a:latin typeface="Times New Roman" pitchFamily="18" charset="0"/>
              </a:rPr>
              <a:t> sin(2</a:t>
            </a:r>
            <a:r>
              <a:rPr lang="en-US" i="1" dirty="0">
                <a:latin typeface="Symbol" pitchFamily="18" charset="2"/>
              </a:rPr>
              <a:t>p</a:t>
            </a:r>
            <a:r>
              <a:rPr lang="en-US" i="1" dirty="0">
                <a:latin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3f</a:t>
            </a:r>
            <a:r>
              <a:rPr lang="en-US" i="1" dirty="0">
                <a:latin typeface="Times New Roman" pitchFamily="18" charset="0"/>
              </a:rPr>
              <a:t>)t) ]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400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34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924800" cy="8382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Relationship between Data rate and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/>
          <a:lstStyle/>
          <a:p>
            <a:pPr lvl="1">
              <a:buClr>
                <a:srgbClr val="3333CC"/>
              </a:buClr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Assume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we have a bandwidth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= 4 MHZ</a:t>
            </a:r>
            <a:endParaRPr lang="en-US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With f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= 2 MHZ =2 x 10</a:t>
            </a:r>
            <a:r>
              <a:rPr lang="en-US" i="1" baseline="30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 cycles/second; </a:t>
            </a:r>
            <a:endParaRPr lang="en-US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period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T= 0.5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µs</a:t>
            </a:r>
            <a:endParaRPr lang="en-US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andwidth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of the signal =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71600" lvl="3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</a:rPr>
              <a:t>2× 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2 x 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10</a:t>
            </a:r>
            <a:r>
              <a:rPr lang="en-US" sz="2400" baseline="30000" dirty="0" smtClean="0">
                <a:solidFill>
                  <a:srgbClr val="000000"/>
                </a:solidFill>
                <a:ea typeface="+mn-ea"/>
                <a:cs typeface="+mn-cs"/>
              </a:rPr>
              <a:t>6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 </a:t>
            </a:r>
          </a:p>
          <a:p>
            <a:pPr marL="1371600" lvl="3" indent="0">
              <a:buNone/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=4MHz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US" i="1" dirty="0">
              <a:latin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</a:rPr>
              <a:t>bit occurs every 0.25 us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Data rate is 4 x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en-US" i="1" baseline="30000" dirty="0">
                <a:solidFill>
                  <a:srgbClr val="0000FF"/>
                </a:solidFill>
                <a:latin typeface="Times New Roman" pitchFamily="18" charset="0"/>
              </a:rPr>
              <a:t>6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bps or 4 Mbps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Bandwidth = 4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MHz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	Data Rate = 4 Mbps</a:t>
            </a:r>
          </a:p>
          <a:p>
            <a:r>
              <a:rPr lang="en-US" dirty="0">
                <a:latin typeface="Times New Roman" pitchFamily="18" charset="0"/>
              </a:rPr>
              <a:t>A given bandwidth can support various data rates depending on ability of receiver to distinguish 0 &amp;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4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pPr lvl="0">
              <a:defRPr/>
            </a:pPr>
            <a:r>
              <a:rPr lang="en-US" sz="2800" b="1" u="none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PERIODIC ANALOG  AND DIGITAL SIGNALS</a:t>
            </a:r>
            <a:r>
              <a:rPr lang="en-US" sz="3200" u="none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n-ea"/>
                <a:cs typeface="+mn-cs"/>
              </a:rPr>
              <a:t/>
            </a:r>
            <a:br>
              <a:rPr lang="en-US" sz="3200" u="none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541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analog and digital signals can take one of the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 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periodic(Aperiodic)</a:t>
            </a:r>
          </a:p>
          <a:p>
            <a:pPr lvl="0">
              <a:buClr>
                <a:srgbClr val="3333CC"/>
              </a:buClr>
            </a:pP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 signal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Completes a pattern within a measurable time frame, called a </a:t>
            </a: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signal pattern is repeated over subsequent identical periods.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completion of one full pattern is called a cycle.</a:t>
            </a:r>
          </a:p>
          <a:p>
            <a:pPr lvl="1">
              <a:buClr>
                <a:srgbClr val="3333CC"/>
              </a:buClr>
            </a:pPr>
            <a:endParaRPr lang="en-US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endParaRPr lang="en-US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88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Relationship between Data rate and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Bandwidth=4MHz;	Data rate=2Mbps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II: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Bandwidth=8MHz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	Data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rate=4Mbps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III: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Bandwidth=4MHz;          Data rate=4Mbps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5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6858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Relationship between Data rate and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153400" cy="62484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waveform will have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infinite bandwidth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3333CC"/>
              </a:buClr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 system will limit the bandwidth of the signal that can be transmitted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3333CC"/>
              </a:buClr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any given medium ,the greater the bandwidth transmitted ,the greater the cost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 digital information should be approximated by a signal of limited bandwidth.</a:t>
            </a:r>
          </a:p>
          <a:p>
            <a:pPr lvl="1">
              <a:buClr>
                <a:srgbClr val="3333CC"/>
              </a:buClr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limiting bandwidth will create distortions ,which makes the task of interpreting the received signal more difficult.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0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Effect of Bandwidth on Digital signal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752600"/>
            <a:ext cx="647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800" y="762000"/>
            <a:ext cx="75438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shows a digital bit stream with a data rate of 2000 bits per second.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2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Effect of Bandwidth on Digital signal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762000"/>
            <a:ext cx="7924800" cy="57912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if the data rate of the digital signal is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W bps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,then a very good representation can be achieved with     a bandwidth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2W Hz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noise is less, it can be achieved with a less bandwidth also.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data rate of a signal,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its required effective bandwidth.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transmission system ,the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can be transmitted over that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7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Effect of Bandwidth on 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51054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 frequency: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frequency at which the bandwidth of the signal is centered.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the center frequency, higher the potential bandwidth and therefore the higher the potential data rate.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 if the signal is centered 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2MHz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,its maximum potential bandwidth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4MHz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294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Analog and Digital signaling of Analog and Digital data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199" y="2514600"/>
            <a:ext cx="6875201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7924800" cy="1219200"/>
          </a:xfrm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400" u="sng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signaling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Data can be encoded into signals in a variety of ways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799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7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signaling of Analog and Digital 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362200"/>
            <a:ext cx="6477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8077200" cy="6096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signaling</a:t>
            </a: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4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457200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Analog and Digital Transmission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324600"/>
          </a:xfrm>
        </p:spPr>
        <p:txBody>
          <a:bodyPr/>
          <a:lstStyle/>
          <a:p>
            <a:pPr lvl="1"/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Transmission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means of transmitting analog signals without regard to their content.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represent analog data(voice) or digital data(binary data that pass through a modem)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either case, the signal will attenuate after a certain distance.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Amplifiers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added to boost the energy of the signals, but it boosts the noise components also.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Cascading of amplifiers cause distortion in the signal.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data will tolerate distortion to some extent, but digital data causes errors.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9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Transmission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54864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Transmission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Assumes binary content of the signal.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signals can be transmitted only to a limited distance.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affected by attenuation ,noise etc.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used ,which receives 1’s and 0’s in the signal and retransmits a new signal.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attenuation is overcome.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61AFE0DE-5954-4DB2-8EE0-77D08BB6C68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14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Analog and Digital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2578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Transmission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Repeaters can also be used instead of amplifiers ,if the analog signal is assumed to carry digital data.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repeaters will recover the digital data from analog signal and generates a new ,clean analog signal.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considered to better than analog transmission for various reasons.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2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sz="2800" b="1" u="none" kern="1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PERIODIC ANALOG  AND DIGITAL SIGNALS</a:t>
            </a:r>
            <a:r>
              <a:rPr lang="en-US" sz="3200" u="none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/>
            </a:r>
            <a:br>
              <a:rPr lang="en-US" sz="3200" u="none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56388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endParaRPr lang="en-US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lvl="1">
              <a:buClr>
                <a:srgbClr val="3333CC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without exhibiting a pattern or a cycle that repeats over time.</a:t>
            </a:r>
          </a:p>
          <a:p>
            <a:pPr lvl="1">
              <a:buClr>
                <a:srgbClr val="3333CC"/>
              </a:buClr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data communication we commonly use 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 analog signals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periodic digital signals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5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dirty="0" smtClean="0">
                <a:latin typeface="Times New Roman" pitchFamily="18" charset="0"/>
                <a:cs typeface="Times New Roman" pitchFamily="18" charset="0"/>
              </a:rPr>
              <a:t>Methods of Data Transmission</a:t>
            </a:r>
            <a:endParaRPr lang="en-US" sz="3200" u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08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>
                <a:latin typeface="Times New Roman" pitchFamily="18" charset="0"/>
                <a:cs typeface="Times New Roman" pitchFamily="18" charset="0"/>
              </a:rPr>
              <a:t>Treatment of signals</a:t>
            </a:r>
            <a:endParaRPr lang="en-US" u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83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Digital Transmission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541020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Technology</a:t>
            </a:r>
          </a:p>
          <a:p>
            <a:pPr marL="1200150" lvl="2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advent of large scale integration (LSI ) and very-large scale integration (VLSI) technology has caused a continuing drop in cost and size of digital circuitry.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Integrity</a:t>
            </a:r>
          </a:p>
          <a:p>
            <a:pPr marL="1314450" lvl="2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use of repeaters rather than amplifiers, the effects of noise and other signal impairments are not cumulative.</a:t>
            </a:r>
          </a:p>
          <a:p>
            <a:pPr marL="1314450" lvl="2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 it is possible to transmit data longer distances and over lower quality lines by digital means while maintaining the integrity of the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4185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304800"/>
          </a:xfrm>
        </p:spPr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772400" cy="5791200"/>
          </a:xfrm>
        </p:spPr>
        <p:txBody>
          <a:bodyPr/>
          <a:lstStyle/>
          <a:p>
            <a:pPr marL="914400" lvl="1" indent="-457200">
              <a:buClr>
                <a:srgbClr val="3333CC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Capacity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Utilization</a:t>
            </a:r>
          </a:p>
          <a:p>
            <a:pPr marL="1657350" lvl="3" indent="-3429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It is more economical to build transmission links of high bandwidth ,including satellite channels and optical fiber.</a:t>
            </a:r>
          </a:p>
          <a:p>
            <a:pPr marL="1657350" lvl="3" indent="-3429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A high degree of multiplexing is needed to utilize such capacity effectively.</a:t>
            </a:r>
          </a:p>
          <a:p>
            <a:pPr marL="1657350" lvl="3" indent="-3429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This is achieved more easily and cheaply with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digital(time division</a:t>
            </a:r>
            <a:r>
              <a:rPr lang="en-US" sz="2400" dirty="0" smtClean="0">
                <a:cs typeface="Times New Roman" pitchFamily="18" charset="0"/>
              </a:rPr>
              <a:t>) rather than analog(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frequency division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 smtClean="0">
              <a:cs typeface="Times New Roman" pitchFamily="18" charset="0"/>
            </a:endParaRPr>
          </a:p>
          <a:p>
            <a:pPr marL="914400" lvl="1" indent="-457200">
              <a:buClr>
                <a:srgbClr val="3333CC"/>
              </a:buClr>
              <a:buFont typeface="+mj-lt"/>
              <a:buAutoNum type="arabicPeriod" startAt="3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Privacy</a:t>
            </a:r>
          </a:p>
          <a:p>
            <a:pPr marL="1657350" lvl="3" indent="-3429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techniques can be readily applied to digital data and to analog data that have been digitized.</a:t>
            </a:r>
          </a:p>
          <a:p>
            <a:pPr marL="857250" lvl="2" indent="0">
              <a:buClr>
                <a:srgbClr val="3333CC"/>
              </a:buClr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90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Digital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Clr>
                <a:srgbClr val="3333CC"/>
              </a:buClr>
              <a:buFont typeface="+mj-lt"/>
              <a:buAutoNum type="arabicPeriod" startAt="5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marL="1314450" lvl="2" indent="-4572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treating both analog and digital data digitally, all signals have the same form and can be treated similarly.</a:t>
            </a:r>
          </a:p>
          <a:p>
            <a:pPr marL="1314450" lvl="2" indent="-457200">
              <a:buClr>
                <a:srgbClr val="3333CC"/>
              </a:buCl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457200">
              <a:buClr>
                <a:srgbClr val="3333CC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Economies of scale and convenience can be achieved by integrating voice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,video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digital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9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86144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PERIODIC ANALOG  AND DIGITAL SIGNALS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541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analog and digital signals can be periodic or non periodic.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04644A3-F293-44D0-8F8C-EAECC921285A}" type="slidenum">
              <a:rPr lang="en-US" i="0" smtClean="0">
                <a:solidFill>
                  <a:srgbClr val="000000"/>
                </a:solidFill>
                <a:latin typeface="Arial" charset="0"/>
              </a:rPr>
              <a:pPr/>
              <a:t>9</a:t>
            </a:fld>
            <a:endParaRPr lang="en-US" i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60575"/>
            <a:ext cx="7804151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403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tallings data comms">
  <a:themeElements>
    <a:clrScheme name="stallings data comm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data comm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data comm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2_Default Design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33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3049</Words>
  <Application>Microsoft Office PowerPoint</Application>
  <PresentationFormat>On-screen Show (4:3)</PresentationFormat>
  <Paragraphs>508</Paragraphs>
  <Slides>84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Office Theme</vt:lpstr>
      <vt:lpstr>9_Default Design</vt:lpstr>
      <vt:lpstr>Default Design</vt:lpstr>
      <vt:lpstr>1_Default Design</vt:lpstr>
      <vt:lpstr>2_Default Design</vt:lpstr>
      <vt:lpstr>3_Default Design</vt:lpstr>
      <vt:lpstr>4_Default Design</vt:lpstr>
      <vt:lpstr>1_Office Theme</vt:lpstr>
      <vt:lpstr>stallings data comms</vt:lpstr>
      <vt:lpstr>Stallings</vt:lpstr>
      <vt:lpstr>1_Stallings</vt:lpstr>
      <vt:lpstr>DATA AND SIGNALS</vt:lpstr>
      <vt:lpstr>ANALOG AND DIGITAL DATA</vt:lpstr>
      <vt:lpstr>ANALOG AND DIGITAL DATA</vt:lpstr>
      <vt:lpstr>Analog and Digital Signal</vt:lpstr>
      <vt:lpstr>Analog and Digital Signal</vt:lpstr>
      <vt:lpstr>Time Domain Representation</vt:lpstr>
      <vt:lpstr>PERIODIC ANALOG  AND DIGITAL SIGNALS </vt:lpstr>
      <vt:lpstr>PERIODIC ANALOG  AND DIGITAL SIGNALS </vt:lpstr>
      <vt:lpstr>Slide 9</vt:lpstr>
      <vt:lpstr>PERIODIC ANALOG  SIGNALS</vt:lpstr>
      <vt:lpstr>PERIODIC ANALOG  SIGNALS</vt:lpstr>
      <vt:lpstr>PERIODIC ANALOG  SIGNALS</vt:lpstr>
      <vt:lpstr>Slide 13</vt:lpstr>
      <vt:lpstr>PERIODIC ANALOG  SIGNALS</vt:lpstr>
      <vt:lpstr>Slide 15</vt:lpstr>
      <vt:lpstr>Slide 16</vt:lpstr>
      <vt:lpstr>Slide 17</vt:lpstr>
      <vt:lpstr>Slide 18</vt:lpstr>
      <vt:lpstr>PERIODIC ANALOG  SIGNALS</vt:lpstr>
      <vt:lpstr>PERIODIC ANALOG  SIGNALS</vt:lpstr>
      <vt:lpstr>PERIODIC ANALOG  SIGNALS</vt:lpstr>
      <vt:lpstr>PERIODIC ANALOG  SIGNALS</vt:lpstr>
      <vt:lpstr>PERIODIC ANALOG  SIGNALS</vt:lpstr>
      <vt:lpstr>Signals with different parameters</vt:lpstr>
      <vt:lpstr>Slide 25</vt:lpstr>
      <vt:lpstr>PERIODIC ANALOG  SIGNALS</vt:lpstr>
      <vt:lpstr>Slide 27</vt:lpstr>
      <vt:lpstr>Frequency Domain Representation</vt:lpstr>
      <vt:lpstr>Slide 29</vt:lpstr>
      <vt:lpstr>Simple or Composite signal</vt:lpstr>
      <vt:lpstr>Simple signal</vt:lpstr>
      <vt:lpstr>A composite periodic signal </vt:lpstr>
      <vt:lpstr>Slide 33</vt:lpstr>
      <vt:lpstr>Slide 34</vt:lpstr>
      <vt:lpstr>A composite periodic signal </vt:lpstr>
      <vt:lpstr>A composite periodic signal </vt:lpstr>
      <vt:lpstr>Frequency domain representation</vt:lpstr>
      <vt:lpstr>A composite periodic signal </vt:lpstr>
      <vt:lpstr>Non periodic composite signal</vt:lpstr>
      <vt:lpstr>Time and frequency domains of a non periodic signal </vt:lpstr>
      <vt:lpstr> Bandwidth </vt:lpstr>
      <vt:lpstr>Slide 42</vt:lpstr>
      <vt:lpstr>Effective bandwidth or bandwidth</vt:lpstr>
      <vt:lpstr>DC Component</vt:lpstr>
      <vt:lpstr>Signal with DC Component</vt:lpstr>
      <vt:lpstr>Problem-1</vt:lpstr>
      <vt:lpstr>Problem-1</vt:lpstr>
      <vt:lpstr>Problem-2</vt:lpstr>
      <vt:lpstr>Problem-2</vt:lpstr>
      <vt:lpstr>Slide 50</vt:lpstr>
      <vt:lpstr>Digital Signal</vt:lpstr>
      <vt:lpstr>Slide 52</vt:lpstr>
      <vt:lpstr>Digital Signal</vt:lpstr>
      <vt:lpstr>Problem</vt:lpstr>
      <vt:lpstr>Digital Signal</vt:lpstr>
      <vt:lpstr>Problem-1</vt:lpstr>
      <vt:lpstr>Problem-2</vt:lpstr>
      <vt:lpstr>Problem-3</vt:lpstr>
      <vt:lpstr>Digital Signal as a Composite signal</vt:lpstr>
      <vt:lpstr>Digital Signal as a Composite signal</vt:lpstr>
      <vt:lpstr>Digital Signal as a Composite Analog Signal</vt:lpstr>
      <vt:lpstr>Digital signal as a composite analog signal</vt:lpstr>
      <vt:lpstr>Frequency Components of Square Wave</vt:lpstr>
      <vt:lpstr>Relationship between Data rate and Bandwidth</vt:lpstr>
      <vt:lpstr>Relationship between Data rate and Bandwidth</vt:lpstr>
      <vt:lpstr>Relationship between Data rate and Bandwidth</vt:lpstr>
      <vt:lpstr>Relationship between Data rate and Bandwidth</vt:lpstr>
      <vt:lpstr>Relationship between Data rate and Bandwidth</vt:lpstr>
      <vt:lpstr>Relationship between Data rate and Bandwidth</vt:lpstr>
      <vt:lpstr>Relationship between Data rate and Bandwidth</vt:lpstr>
      <vt:lpstr>Relationship between Data rate and Bandwidth</vt:lpstr>
      <vt:lpstr>Effect of Bandwidth on Digital signal</vt:lpstr>
      <vt:lpstr>Effect of Bandwidth on Digital signal</vt:lpstr>
      <vt:lpstr>Effect of Bandwidth on Digital signal</vt:lpstr>
      <vt:lpstr>Analog and Digital signaling of Analog and Digital data</vt:lpstr>
      <vt:lpstr>Analog and Digital signaling of Analog and Digital data</vt:lpstr>
      <vt:lpstr>Analog and Digital Transmission</vt:lpstr>
      <vt:lpstr>Analog and Digital Transmission</vt:lpstr>
      <vt:lpstr>Analog and Digital Transmission</vt:lpstr>
      <vt:lpstr>Methods of Data Transmission</vt:lpstr>
      <vt:lpstr>Treatment of signals</vt:lpstr>
      <vt:lpstr>Digital Transmission</vt:lpstr>
      <vt:lpstr>Digital Transmission</vt:lpstr>
      <vt:lpstr>Digital Transmission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BINU</dc:creator>
  <cp:lastModifiedBy>LENOVO</cp:lastModifiedBy>
  <cp:revision>134</cp:revision>
  <dcterms:created xsi:type="dcterms:W3CDTF">2014-12-29T17:00:58Z</dcterms:created>
  <dcterms:modified xsi:type="dcterms:W3CDTF">2017-08-16T07:46:23Z</dcterms:modified>
</cp:coreProperties>
</file>