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1"/>
  </p:notesMasterIdLst>
  <p:sldIdLst>
    <p:sldId id="256" r:id="rId3"/>
    <p:sldId id="257" r:id="rId4"/>
    <p:sldId id="258" r:id="rId5"/>
    <p:sldId id="272" r:id="rId6"/>
    <p:sldId id="273" r:id="rId7"/>
    <p:sldId id="275" r:id="rId8"/>
    <p:sldId id="274" r:id="rId9"/>
    <p:sldId id="276" r:id="rId10"/>
    <p:sldId id="277" r:id="rId11"/>
    <p:sldId id="278" r:id="rId12"/>
    <p:sldId id="279" r:id="rId13"/>
    <p:sldId id="280" r:id="rId14"/>
    <p:sldId id="259" r:id="rId15"/>
    <p:sldId id="260" r:id="rId16"/>
    <p:sldId id="281" r:id="rId17"/>
    <p:sldId id="315" r:id="rId18"/>
    <p:sldId id="282" r:id="rId19"/>
    <p:sldId id="289" r:id="rId20"/>
    <p:sldId id="285" r:id="rId21"/>
    <p:sldId id="284" r:id="rId22"/>
    <p:sldId id="283" r:id="rId23"/>
    <p:sldId id="286" r:id="rId24"/>
    <p:sldId id="287" r:id="rId25"/>
    <p:sldId id="316" r:id="rId26"/>
    <p:sldId id="288" r:id="rId27"/>
    <p:sldId id="290" r:id="rId28"/>
    <p:sldId id="292" r:id="rId29"/>
    <p:sldId id="291" r:id="rId30"/>
    <p:sldId id="293" r:id="rId31"/>
    <p:sldId id="294" r:id="rId32"/>
    <p:sldId id="296" r:id="rId33"/>
    <p:sldId id="297" r:id="rId34"/>
    <p:sldId id="298" r:id="rId35"/>
    <p:sldId id="299" r:id="rId36"/>
    <p:sldId id="262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9" r:id="rId52"/>
    <p:sldId id="320" r:id="rId53"/>
    <p:sldId id="322" r:id="rId54"/>
    <p:sldId id="317" r:id="rId55"/>
    <p:sldId id="318" r:id="rId56"/>
    <p:sldId id="323" r:id="rId57"/>
    <p:sldId id="324" r:id="rId58"/>
    <p:sldId id="325" r:id="rId59"/>
    <p:sldId id="326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4" autoAdjust="0"/>
  </p:normalViewPr>
  <p:slideViewPr>
    <p:cSldViewPr>
      <p:cViewPr varScale="1">
        <p:scale>
          <a:sx n="95" d="100"/>
          <a:sy n="95" d="100"/>
        </p:scale>
        <p:origin x="10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7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262FB-60C8-4F83-B1C1-4A47C70B01D2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7D204-DA3D-4946-9FBD-6E726527A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5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3B9-0FAE-4205-9074-7D62E5BADAE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16B7-3B65-4A07-9712-23915FE04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6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3B9-0FAE-4205-9074-7D62E5BADAE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16B7-3B65-4A07-9712-23915FE04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3B9-0FAE-4205-9074-7D62E5BADAE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16B7-3B65-4A07-9712-23915FE04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7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09E044A6-36DD-4BCD-9295-3B148B4976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966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99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757DA12F-876A-4FFE-9941-E439BAAFDD4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392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DataLink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2AFBB-450C-4947-BA4E-397AD38D66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84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392FA84E-0CF5-4530-ADF3-0CD4619E79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9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65D5F7DA-5462-4933-B360-C4B1A20082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006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414AE235-6097-4D6B-B7B8-525DA64E9C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77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3D924254-7A70-4D8C-9D70-099B514208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8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3B9-0FAE-4205-9074-7D62E5BADAE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16B7-3B65-4A07-9712-23915FE04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32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012D9099-3200-496D-852A-6B739C57FD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7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1046921C-0EBB-4A72-A9E0-5B4990F85AF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347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80889E48-2719-4B91-9F3C-DF380F750C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4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3B9-0FAE-4205-9074-7D62E5BADAE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16B7-3B65-4A07-9712-23915FE04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2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3B9-0FAE-4205-9074-7D62E5BADAE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16B7-3B65-4A07-9712-23915FE04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7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3B9-0FAE-4205-9074-7D62E5BADAE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16B7-3B65-4A07-9712-23915FE04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3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3B9-0FAE-4205-9074-7D62E5BADAE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16B7-3B65-4A07-9712-23915FE04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3B9-0FAE-4205-9074-7D62E5BADAE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16B7-3B65-4A07-9712-23915FE04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3B9-0FAE-4205-9074-7D62E5BADAE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16B7-3B65-4A07-9712-23915FE04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A3B9-0FAE-4205-9074-7D62E5BADAE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16B7-3B65-4A07-9712-23915FE04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4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A3B9-0FAE-4205-9074-7D62E5BADAE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16B7-3B65-4A07-9712-23915FE04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5: DataLink 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5-</a:t>
            </a:r>
            <a:fld id="{40751642-5B0A-4E32-BE0C-E1990FC55A33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94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/>
          <a:lstStyle/>
          <a:p>
            <a:r>
              <a:rPr kumimoji="0" lang="en-US" sz="4000" b="0" i="0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Transmission Impairments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1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096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Attenuation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7772400" cy="53340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first and second problems can be dealt with the use of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amplifiers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repeaters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point-to-point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link, the signal strength should be too strong to be received intelligibly.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long distance, signals can be boosted by using amplifiers or repeaters at regular intervals.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in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multipoint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where the distance between transmitter and receiver is variable, this problem is much complex.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5334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Attenuation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60960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third problem is caused in analog signals.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the attenuation varies with frequency, the received signal is distorted ,reducing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intelligibility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overcome this ,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Equalization technique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used, i.e. equalizing attenuation across a band of frequencies.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Commonly done in voice-grade telephone lines.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uses loading coils that change the electrical properties of the line  which result in smoothing out of attenuation effects.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Another approach is to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amplifiers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amplify high frequencies more than lower frequencies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334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Attenuation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7772400" cy="5715000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Attenuation as a function of frequency in a typical leased line.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Solid line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shows attenuation without equalization and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dashed line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shows effect of equalization.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24840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72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u="none" dirty="0" smtClean="0">
                <a:latin typeface="Times New Roman" pitchFamily="18" charset="0"/>
                <a:cs typeface="Times New Roman" pitchFamily="18" charset="0"/>
              </a:rPr>
              <a:t>Attenuation</a:t>
            </a:r>
            <a:endParaRPr lang="en-US" sz="3600" u="none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95400"/>
                <a:ext cx="7772400" cy="5410200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Here the attenuation is measured relative to the attenuation at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1000 Hz.</a:t>
                </a: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Positive values on the y-axis represent attenuation greater than that at 1000 Hz.</a:t>
                </a:r>
              </a:p>
              <a:p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 1000 Hz  tone of a given power level is applied to the input and the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𝑃𝑜𝑤𝑒𝑟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1000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is measured at the output.</a:t>
                </a: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For any other frequency </a:t>
                </a:r>
                <a:r>
                  <a:rPr lang="en-US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 the procedure is repeated and relative attenuation in decibels is </a:t>
                </a:r>
              </a:p>
              <a:p>
                <a:pPr marL="914400" lvl="2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-10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 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1000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95400"/>
                <a:ext cx="7772400" cy="5410200"/>
              </a:xfrm>
              <a:blipFill rotWithShape="1">
                <a:blip r:embed="rId2" cstate="print"/>
                <a:stretch>
                  <a:fillRect l="-706" t="-902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3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33400"/>
          </a:xfrm>
        </p:spPr>
        <p:txBody>
          <a:bodyPr/>
          <a:lstStyle/>
          <a:p>
            <a:pPr algn="ctr"/>
            <a:r>
              <a:rPr lang="en-US" u="none" dirty="0">
                <a:latin typeface="Times New Roman" pitchFamily="18" charset="0"/>
                <a:cs typeface="Times New Roman" pitchFamily="18" charset="0"/>
              </a:rPr>
              <a:t>Attenuation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01000" cy="59436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flattened response curve improves the quality of voice signals.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also allows higher data rates to be used for digital data that are passed through a modem.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Attenuation distortion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present less problem with digital signals.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strength of the digital signal falls off rapidly with frequency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most of the content is concentrated near the fundamental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frequencyof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signal.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0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4582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a signal travels through  a transmission   medium and its power is reduced to one-half. Calculate the attenuation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5200"/>
            <a:ext cx="5867400" cy="178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13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3" y="1666565"/>
            <a:ext cx="7526794" cy="4515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8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334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Delay distortion</a:t>
            </a:r>
            <a:endParaRPr lang="en-US" u="non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838200"/>
            <a:ext cx="7772400" cy="5867400"/>
          </a:xfrm>
        </p:spPr>
        <p:txBody>
          <a:bodyPr/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Distortion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means that the signal changes its form and shape.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Delay distortion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occurs because the velocity of propagation of a signal through a guided medium varies with frequency.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 band limited signal ,the velocity tends to be highest near the center frequency and fall off towards the two edges of the band.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Delay distortion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3333CC"/>
              </a:buClr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Thus various frequency components of a signal will arrive at the receiver at different times, resulting in phase shifts between the different frequencies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Clr>
                <a:srgbClr val="3333CC"/>
              </a:buClr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rgbClr val="3333CC"/>
              </a:buClr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 effect is referred to as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delay distortion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because the received signal is distorted due to varying delays experienced at its constituent frequencies.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Delay distortion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772400" cy="5105400"/>
          </a:xfrm>
        </p:spPr>
        <p:txBody>
          <a:bodyPr/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Delay distortion is critical for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data.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Suppose a sequence of bits are being transmitted ,using either analog or digital signals.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Because of delay distortion ,some of the signal components of one bit position will spillover into other bit position causing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intersymbol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interference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which is a major limitation to maximum bit rate over a transmission channel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33400"/>
          </a:xfrm>
        </p:spPr>
        <p:txBody>
          <a:bodyPr/>
          <a:lstStyle/>
          <a:p>
            <a:pPr algn="ctr"/>
            <a:r>
              <a:rPr lang="en-US" u="none" dirty="0" smtClean="0">
                <a:latin typeface="Times New Roman" pitchFamily="18" charset="0"/>
                <a:cs typeface="Times New Roman" pitchFamily="18" charset="0"/>
              </a:rPr>
              <a:t>Transmission Impairments</a:t>
            </a:r>
            <a:endParaRPr lang="en-US" u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001000" cy="5715000"/>
          </a:xfrm>
        </p:spPr>
        <p:txBody>
          <a:bodyPr/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Transmission media is not perfect which causes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signal impairments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signal that is received may differ from the signal that is transmitted due to various transmission impairments.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analog signals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this may degrade the signal quality.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for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signals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,bit errors may be introduced, i.e. 1 is transformed to 0 and vice versa.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572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Delay distortion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305800" cy="6019800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Distortion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occur in a composite signal made of different frequencies 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signal component has its own propagation speed through a medium and therefore its own delay in arriving at the final destination 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Differences in delay may create a difference in phase if the delay is not exactly the same as the period duration.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i.e. the signal components at the receiver have phases different from what they had at the sender.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shape of the composite signal is not the same.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effect is shown in fig.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7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Delay distortion</a:t>
            </a:r>
            <a:endParaRPr lang="en-US" u="non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600200"/>
            <a:ext cx="743979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2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6096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Delay distortion</a:t>
            </a:r>
            <a:endParaRPr lang="en-US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6019800"/>
          </a:xfrm>
        </p:spPr>
        <p:txBody>
          <a:bodyPr/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Equalizing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techniques can  be used for delay distortion also.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example of telephone line is shown in fig., which shows the effect of equalization on delay as a function of frequency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2286000"/>
            <a:ext cx="59436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26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609600"/>
          </a:xfrm>
        </p:spPr>
        <p:txBody>
          <a:bodyPr/>
          <a:lstStyle/>
          <a:p>
            <a:pPr algn="ctr"/>
            <a:r>
              <a:rPr lang="en-US" sz="3600" u="none" dirty="0" smtClean="0">
                <a:latin typeface="Times New Roman" pitchFamily="18" charset="0"/>
                <a:cs typeface="Times New Roman" pitchFamily="18" charset="0"/>
              </a:rPr>
              <a:t>Noise</a:t>
            </a:r>
            <a:endParaRPr lang="en-US" sz="3600" u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534400" cy="62484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any data transmission event, the received signal will consist of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transmitted signal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modified by various distortions imposed by transmission system plus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additional unwanted signal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are inserted somewhere between transmission and reception.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undesired signals are referred to as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Noise.</a:t>
            </a:r>
          </a:p>
          <a:p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Noise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divided into four categories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3"/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Thermal noise</a:t>
            </a:r>
          </a:p>
          <a:p>
            <a:pPr lvl="3"/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Intermodulation noise</a:t>
            </a:r>
          </a:p>
          <a:p>
            <a:pPr lvl="3"/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Cross talk</a:t>
            </a:r>
          </a:p>
          <a:p>
            <a:pPr lvl="3"/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Impulse noise</a:t>
            </a:r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5" y="1600200"/>
            <a:ext cx="698448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0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3810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305800" cy="6248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Thermal noise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due to thermal agitation of electrons.</a:t>
            </a:r>
          </a:p>
          <a:p>
            <a:pPr lvl="2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present in all electronic devices and transmission media .</a:t>
            </a:r>
          </a:p>
          <a:p>
            <a:pPr lvl="2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of temperature.</a:t>
            </a:r>
          </a:p>
          <a:p>
            <a:pPr lvl="2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Thermal noise is uniformly distributed across the bandwidth and is often referred to as </a:t>
            </a:r>
            <a:r>
              <a:rPr lang="en-US" sz="24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white noise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Thermal noise cannot be eliminated and therefore places an upper bound on communication system performance</a:t>
            </a: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significant in satellite communication</a:t>
            </a:r>
          </a:p>
          <a:p>
            <a:pPr lvl="2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3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5334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685800"/>
                <a:ext cx="8458200" cy="5562600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 amount of </a:t>
                </a:r>
                <a:r>
                  <a:rPr lang="en-US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thermal noise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to be found in a bandwidth of 1Hz in any device or conductor is</a:t>
                </a:r>
              </a:p>
              <a:p>
                <a:pPr marL="457200" lvl="1" indent="0" algn="ctr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  <a:cs typeface="Times New Roman" pitchFamily="18" charset="0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=kT (W/Hz)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Where ,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ea typeface="+mn-ea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  <a:cs typeface="Times New Roman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 noise power density in watts per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 Hz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of  bandwidth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	= Boltzmann constant = 1.38×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−23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J/K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temperature in Kelvin(absolute temperature),where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is   		   used to represent 1 kelvin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685800"/>
                <a:ext cx="8458200" cy="5562600"/>
              </a:xfrm>
              <a:blipFill rotWithShape="1">
                <a:blip r:embed="rId2" cstate="print"/>
                <a:stretch>
                  <a:fillRect l="-649" t="-877" r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1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772400" cy="5105400"/>
          </a:xfrm>
        </p:spPr>
        <p:txBody>
          <a:bodyPr/>
          <a:lstStyle/>
          <a:p>
            <a:pPr lvl="1"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Thus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thermal noise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watts present in a bandwidth of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hertz can be expressed as 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Clr>
                <a:srgbClr val="3333CC"/>
              </a:buClr>
              <a:buNone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3" indent="0">
              <a:buNone/>
            </a:pP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          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N=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kTB</a:t>
            </a:r>
            <a:endParaRPr lang="en-US" sz="28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1371600" lvl="3" indent="0">
              <a:buNone/>
            </a:pPr>
            <a:endParaRPr lang="en-US" sz="28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1371600" lvl="3" indent="0">
              <a:buNone/>
            </a:pPr>
            <a:r>
              <a:rPr lang="en-US" sz="2400" dirty="0" smtClean="0">
                <a:cs typeface="Times New Roman" pitchFamily="18" charset="0"/>
              </a:rPr>
              <a:t>Or in decibel-watts </a:t>
            </a:r>
          </a:p>
          <a:p>
            <a:pPr marL="1371600" lvl="3" indent="0"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marL="1371600" lvl="3" indent="0">
              <a:buNone/>
            </a:pP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	 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   N=10log k+10log T+10log B</a:t>
            </a:r>
          </a:p>
          <a:p>
            <a:pPr marL="1371600" lvl="3" indent="0">
              <a:buNone/>
            </a:pP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		=-228.6dBW+10logT+10logB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6096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762000"/>
                <a:ext cx="8001000" cy="5486400"/>
              </a:xfrm>
            </p:spPr>
            <p:txBody>
              <a:bodyPr/>
              <a:lstStyle/>
              <a:p>
                <a:r>
                  <a:rPr lang="en-US" u="sng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Thermal noise</a:t>
                </a: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Room temperature is usually specified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17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or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290K.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At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this temperature ,the thermal noise power density is 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	N=(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1.38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×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  <a:cs typeface="Times New Roman" pitchFamily="18" charset="0"/>
                          </a:rPr>
                          <m:t>−23</m:t>
                        </m:r>
                      </m:sup>
                    </m:sSup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/>
                        <a:ea typeface="+mn-ea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× 290</a:t>
                </a:r>
              </a:p>
              <a:p>
                <a:pPr marL="457200" lvl="1" indent="0">
                  <a:buNone/>
                </a:pPr>
                <a:endParaRPr lang="en-US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		    = 4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  <a:cs typeface="Times New Roman" pitchFamily="18" charset="0"/>
                          </a:rPr>
                          <m:t>−2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  <a:cs typeface="Times New Roman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W/Hz</a:t>
                </a:r>
              </a:p>
              <a:p>
                <a:pPr marL="457200" lvl="1" indent="0">
                  <a:buNone/>
                </a:pPr>
                <a:endParaRPr lang="en-US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 	   = -204dBW/Hz   (decibel-watt)</a:t>
                </a:r>
                <a:endParaRPr lang="en-US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:endParaRPr lang="en-US" sz="2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he noise is assumed to be independent of frequency.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762000"/>
                <a:ext cx="8001000" cy="5486400"/>
              </a:xfrm>
              <a:blipFill rotWithShape="1">
                <a:blip r:embed="rId2" cstate="print"/>
                <a:stretch>
                  <a:fillRect l="-122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239000" cy="2209800"/>
          </a:xfrm>
        </p:spPr>
        <p:txBody>
          <a:bodyPr/>
          <a:lstStyle/>
          <a:p>
            <a:pPr marL="914400" lvl="1" indent="-4572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a receiver with an effective noise temperature of  294K and 10-MHz bandwidth, find the thermal noise 	level at the receiver’s output.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85800" y="3429000"/>
                <a:ext cx="7924800" cy="2819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 = -228.6dBW +10log(294)+10log(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= -228.6+24.7+70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= -133.9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dBW</a:t>
                </a:r>
                <a:endPara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5800" y="3429000"/>
                <a:ext cx="7924800" cy="2819400"/>
              </a:xfrm>
              <a:blipFill rotWithShape="1">
                <a:blip r:embed="rId2" cstate="print"/>
                <a:stretch>
                  <a:fillRect l="-1615" t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432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Transmission Impairments</a:t>
            </a:r>
            <a:endParaRPr lang="en-US" sz="3200" u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most common impairments are </a:t>
            </a:r>
          </a:p>
          <a:p>
            <a:pPr lvl="4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Attenuation and Attenuation distortion</a:t>
            </a:r>
          </a:p>
          <a:p>
            <a:pPr lvl="4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Delay Distortion</a:t>
            </a:r>
          </a:p>
          <a:p>
            <a:pPr lvl="4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impairments may affect the information carrying capacity of a communication link.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10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Intermodulation Noise</a:t>
            </a: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signals at different frequencies share the same transmission medium, the result may be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intermodulation noise.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effect of intermodulation noise is to produce signals at frequency that is the sum or difference of the two original frequencies or multiples of those frequencies.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e.g. ,the mixing of signals at frequencies f1 and f2 might produce energy at the frequency f1+f2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2AFBB-450C-4947-BA4E-397AD38D662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6096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7924800" cy="60960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derived signal could interfere with an intended signal at frequency  f1+ f2.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Intermodulation noise is produced by non-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linearities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the transmitter, receiver or intervening transmission medium.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ideal case , these components behaves as a linear system, i.e. the output is equal to input times a constant.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in real system ,the output is more complex function of the input.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2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4572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7772400" cy="54864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Non-linearity is due to component malfunction or overload from excessive signal strength.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these circumstances sum and difference frequency terms occur.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3048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7772400" cy="5562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Cross Talk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can be experienced while using telephone i.e. we can hear another conversation.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an unwanted coupling between signal paths.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can occur by electrical coupling between nearby twisted pairs or rarely coax cable lines carrying multiple signals.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Cross talks can also occur when microwave antennas pick up unwanted signals.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8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6096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077200" cy="6324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Impulse Noise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non-continuous, consisting of irregular pulses or noise spikes of short duration and of relatively high amplitude.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generated from a variety of causes ,including external electromagnetic disturbances ,such as lighting and faults and flaws in the communication system.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of less importance in analog data 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e.g. voice may be corrupted in short clicks with no loss of intelligibility.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it is the primary source of error in digital data communication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 of noise on channels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553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35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33400"/>
          </a:xfrm>
        </p:spPr>
        <p:txBody>
          <a:bodyPr/>
          <a:lstStyle/>
          <a:p>
            <a:pPr algn="ctr"/>
            <a:r>
              <a:rPr lang="en-US" sz="3600" u="none" dirty="0" smtClean="0">
                <a:latin typeface="Times New Roman" pitchFamily="18" charset="0"/>
                <a:cs typeface="Times New Roman" pitchFamily="18" charset="0"/>
              </a:rPr>
              <a:t>Channel Capacity</a:t>
            </a:r>
            <a:endParaRPr lang="en-US" sz="3600" u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77200" cy="59436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maximum rate at which data can be transmitted over a given communication path, or channel ,under given conditions is referred to as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channel capacity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28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381000"/>
          </a:xfrm>
        </p:spPr>
        <p:txBody>
          <a:bodyPr/>
          <a:lstStyle/>
          <a:p>
            <a:pPr algn="ctr"/>
            <a:r>
              <a:rPr lang="en-US" sz="32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Channel Capacity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001000" cy="6477000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Four concepts in data communication:</a:t>
            </a:r>
          </a:p>
          <a:p>
            <a:pPr lvl="1">
              <a:buClr>
                <a:srgbClr val="3333CC"/>
              </a:buClr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rate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rate ,in bits per second(bps)at which data can be communicated.</a:t>
            </a:r>
          </a:p>
          <a:p>
            <a:pPr lvl="1">
              <a:buClr>
                <a:srgbClr val="3333CC"/>
              </a:buClr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Bandwidth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bandwidth of the transmitted signal as constrained by the transmitter and the nature of transmission medium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expressed 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cycles/second or Hertz</a:t>
            </a:r>
          </a:p>
          <a:p>
            <a:pPr lvl="1">
              <a:buClr>
                <a:srgbClr val="3333CC"/>
              </a:buClr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average level of noise over the communication path</a:t>
            </a:r>
          </a:p>
          <a:p>
            <a:pPr lvl="1">
              <a:buClr>
                <a:srgbClr val="3333CC"/>
              </a:buClr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rate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rate at which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occur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where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 error is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reception of a 1 when a 0 is transmitted or the reception of a 0 when a 1 was transmitted.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334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Channel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7772400" cy="57912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 data communication , a very important consideration is how fast we can send data, in bits per second, over a channel.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 digital data, high data rate is preferred at a particular limit of error rate for a given bandwidth.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main constraint in achieving this efficiency is noise.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data rate depends on three factors:</a:t>
            </a:r>
          </a:p>
          <a:p>
            <a:pPr lvl="2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bandwidth available</a:t>
            </a:r>
          </a:p>
          <a:p>
            <a:pPr lvl="2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level of signal we use</a:t>
            </a:r>
          </a:p>
          <a:p>
            <a:pPr lvl="2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quality of the channel(i.e. the level of noise)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3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334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Channel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305800" cy="5410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theoretical formulas were developed to calculate the data rate :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Nyquist Bandwidth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(for noiseless channel)</a:t>
            </a:r>
          </a:p>
          <a:p>
            <a:pPr marL="1828800" lvl="3" indent="-457200">
              <a:buFont typeface="+mj-lt"/>
              <a:buAutoNum type="arabicPeriod"/>
            </a:pP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828800" lvl="3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Shannon Capacity Formula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(for noisy channel)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3810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Attenuation</a:t>
            </a:r>
            <a:endParaRPr lang="en-US" sz="3600" u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5791200"/>
          </a:xfrm>
        </p:spPr>
        <p:txBody>
          <a:bodyPr/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Attenuation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means loss of energy.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a signal ,simple or composite ,travels through a medium ,it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some of its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energy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overcoming the resistance of the medium.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is why a wire carrying electrical signals get warm or hot after a while 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of the electrical energy is converted into heat.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strength of a signal falls off with distance over any transmission media.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0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5334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Channel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153400" cy="5943600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Nyquist </a:t>
            </a: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Bandwidth(Noiseless channel)</a:t>
            </a: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environment the limitation on data rate is simply the bandwidth of the signal.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signals to be transmitted are binary(two voltage signals),then the data rate that can be supported by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Hz is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bps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Signals can have more than two levels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each signal element can represent more than one bit.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voltage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level,each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signal element can represent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8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Channel Capacity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229600" cy="4648200"/>
              </a:xfrm>
            </p:spPr>
            <p:txBody>
              <a:bodyPr/>
              <a:lstStyle/>
              <a:p>
                <a:pPr lvl="1">
                  <a:buClr>
                    <a:srgbClr val="3333CC"/>
                  </a:buClr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With multilevel signaling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 the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Nyquist formulation becomes</a:t>
                </a:r>
              </a:p>
              <a:p>
                <a:pPr lvl="0">
                  <a:buClr>
                    <a:srgbClr val="3333CC"/>
                  </a:buClr>
                </a:pPr>
                <a:endParaRPr 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Clr>
                    <a:srgbClr val="3333CC"/>
                  </a:buClr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			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C=2B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M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Clr>
                    <a:srgbClr val="3333CC"/>
                  </a:buClr>
                  <a:buNone/>
                </a:pPr>
                <a:endPara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Clr>
                    <a:srgbClr val="3333CC"/>
                  </a:buClr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-number of discrete signal or voltage levels </a:t>
                </a:r>
              </a:p>
              <a:p>
                <a:pPr marL="457200" lvl="1" indent="0">
                  <a:buClr>
                    <a:srgbClr val="3333CC"/>
                  </a:buClr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-The </a:t>
                </a:r>
                <a:r>
                  <a:rPr lang="en-US" dirty="0" smtClean="0">
                    <a:latin typeface="Times New Roman" pitchFamily="18" charset="0"/>
                    <a:ea typeface="+mn-ea"/>
                    <a:cs typeface="Times New Roman" pitchFamily="18" charset="0"/>
                  </a:rPr>
                  <a:t>Nyquist capacity(data rate)</a:t>
                </a:r>
              </a:p>
              <a:p>
                <a:pPr marL="457200" lvl="1" indent="0">
                  <a:buClr>
                    <a:srgbClr val="3333CC"/>
                  </a:buClr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So for  a given bandwidth ,the data rate can be increased by increasing  the number of different signal elements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8229600" cy="4648200"/>
              </a:xfrm>
              <a:blipFill rotWithShape="1">
                <a:blip r:embed="rId2" cstate="print"/>
                <a:stretch>
                  <a:fillRect t="-656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2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80010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Consider a noiseless channel with a bandwidth of 3000Hz transmitting signal with two signal levels. Calculate the maximum bit rate.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590800"/>
                <a:ext cx="7848600" cy="3657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Clr>
                    <a:srgbClr val="3333CC"/>
                  </a:buClr>
                  <a:buNone/>
                </a:pPr>
                <a:r>
                  <a:rPr lang="en-US" dirty="0" smtClean="0"/>
                  <a:t>		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Bit rate ,C=2B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M</m:t>
                    </m:r>
                  </m:oMath>
                </a14:m>
                <a:endParaRPr lang="en-US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Clr>
                    <a:srgbClr val="3333CC"/>
                  </a:buClr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	      =2×3000×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     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=6000 bps</a:t>
                </a:r>
                <a:endPara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590800"/>
                <a:ext cx="7848600" cy="3657600"/>
              </a:xfrm>
              <a:blipFill rotWithShape="1">
                <a:blip r:embed="rId2" cstate="print"/>
                <a:stretch>
                  <a:fillRect l="-1553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44988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4572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33400" y="533400"/>
            <a:ext cx="7772400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.Consider the same noiseless channel transmitting a signal with four signal levels(for each level we send 2 bits).what is the maximum bit rate..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" y="3352800"/>
                <a:ext cx="7848600" cy="2895600"/>
              </a:xfrm>
            </p:spPr>
            <p:txBody>
              <a:bodyPr/>
              <a:lstStyle/>
              <a:p>
                <a:pPr marL="457200" lvl="1" indent="0">
                  <a:buClr>
                    <a:srgbClr val="3333CC"/>
                  </a:buClr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          Bit rate ,C=2B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M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Clr>
                    <a:srgbClr val="3333CC"/>
                  </a:buClr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		      =2×3000×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4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			     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=12,000 bps</a:t>
                </a:r>
                <a:endPara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" y="3352800"/>
                <a:ext cx="7848600" cy="2895600"/>
              </a:xfrm>
              <a:blipFill rotWithShape="1">
                <a:blip r:embed="rId2" cstate="print"/>
                <a:stretch>
                  <a:fillRect l="-1553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93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762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762000"/>
            <a:ext cx="8001000" cy="213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to send 265 kbps over a noiseless channel with a bandwidth of 20kHz.How many signal levels do we need?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286000"/>
                <a:ext cx="8305800" cy="4419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Nyquist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Formula,</a:t>
                </a:r>
              </a:p>
              <a:p>
                <a:pPr marL="457200" lvl="1" indent="0">
                  <a:buClr>
                    <a:srgbClr val="3333CC"/>
                  </a:buClr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  = 2B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M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Clr>
                    <a:srgbClr val="3333CC"/>
                  </a:buClr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    265000 = 2×20×1000×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</a:p>
              <a:p>
                <a:pPr marL="457200" lvl="1" indent="0">
                  <a:buClr>
                    <a:srgbClr val="3333CC"/>
                  </a:buClr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  <a:ea typeface="+mn-ea"/>
                        <a:cs typeface="Times New Roman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M = 6.625</a:t>
                </a:r>
              </a:p>
              <a:p>
                <a:pPr marL="457200" lvl="1" indent="0">
                  <a:buClr>
                    <a:srgbClr val="3333CC"/>
                  </a:buClr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	 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  <a:cs typeface="Times New Roman" pitchFamily="18" charset="0"/>
                          </a:rPr>
                          <m:t>6.625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FF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  <a:p>
                <a:pPr marL="457200" lvl="1" indent="0">
                  <a:buClr>
                    <a:srgbClr val="3333CC"/>
                  </a:buClr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	     = 98.7 levels</a:t>
                </a:r>
              </a:p>
              <a:p>
                <a:pPr lvl="1">
                  <a:buClr>
                    <a:srgbClr val="3333CC"/>
                  </a:buClr>
                </a:pPr>
                <a:r>
                  <a:rPr lang="en-US" dirty="0" smtClean="0">
                    <a:latin typeface="Times New Roman" pitchFamily="18" charset="0"/>
                    <a:ea typeface="+mn-ea"/>
                    <a:cs typeface="Times New Roman" pitchFamily="18" charset="0"/>
                  </a:rPr>
                  <a:t>Since this result is not a power of 2 ,we need to either increase the number of levels or reduce the bit rate.</a:t>
                </a:r>
              </a:p>
              <a:p>
                <a:pPr lvl="1">
                  <a:buClr>
                    <a:srgbClr val="3333CC"/>
                  </a:buClr>
                </a:pPr>
                <a:r>
                  <a:rPr lang="en-US" dirty="0" smtClean="0">
                    <a:latin typeface="Times New Roman" pitchFamily="18" charset="0"/>
                    <a:ea typeface="+mn-ea"/>
                    <a:cs typeface="Times New Roman" pitchFamily="18" charset="0"/>
                  </a:rPr>
                  <a:t>If we have 128 levels, the bit rate is 280 kbps</a:t>
                </a:r>
              </a:p>
              <a:p>
                <a:pPr lvl="1">
                  <a:buClr>
                    <a:srgbClr val="3333CC"/>
                  </a:buClr>
                </a:pPr>
                <a:r>
                  <a:rPr lang="en-US" dirty="0" smtClean="0">
                    <a:latin typeface="Times New Roman" pitchFamily="18" charset="0"/>
                    <a:ea typeface="+mn-ea"/>
                    <a:cs typeface="Times New Roman" pitchFamily="18" charset="0"/>
                  </a:rPr>
                  <a:t>If we have 64 levels ,the bit rate is 240 kbps</a:t>
                </a:r>
                <a:endParaRPr lang="en-US" dirty="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  <a:p>
                <a:pPr marL="457200" lvl="1" indent="0">
                  <a:buClr>
                    <a:srgbClr val="3333CC"/>
                  </a:buClr>
                  <a:buNone/>
                </a:pPr>
                <a:endParaRPr lang="en-US" sz="2800" dirty="0" smtClean="0">
                  <a:solidFill>
                    <a:srgbClr val="FF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  <a:p>
                <a:pPr marL="457200" lvl="1" indent="0">
                  <a:buClr>
                    <a:srgbClr val="3333CC"/>
                  </a:buClr>
                  <a:buNone/>
                </a:pPr>
                <a:endParaRPr lang="en-US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286000"/>
                <a:ext cx="8305800" cy="4419600"/>
              </a:xfrm>
              <a:blipFill rotWithShape="1">
                <a:blip r:embed="rId2" cstate="print"/>
                <a:stretch>
                  <a:fillRect l="-1467" t="-1379" b="-49793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92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5334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Channel Capacity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609600"/>
            <a:ext cx="8077200" cy="609600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Shannon Capacity formula(for Noisy channels)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rate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rate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related 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presence of noise can corrupt one or more bits.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data rate is increased ,then the bits become shorter so  that more bits are affected by a given pattern of noise.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i.e. the higher the data rate the more damage that unwanted noise can do.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given level of noise, we would expect that a greater signal strength would improve the ability to receive data correctly in the presence of noise.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4572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Channel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69626"/>
            <a:ext cx="7772400" cy="5678774"/>
          </a:xfrm>
        </p:spPr>
        <p:txBody>
          <a:bodyPr/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key parameter involved in this reasoning is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signal-to-noise ratio(SNR)</a:t>
            </a:r>
          </a:p>
          <a:p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rgbClr val="3333CC"/>
              </a:buClr>
            </a:pPr>
            <a:r>
              <a:rPr lang="en-US" sz="24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Signal-to-noise </a:t>
            </a:r>
            <a:r>
              <a:rPr lang="en-US" sz="2400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ratio(SNR</a:t>
            </a:r>
            <a:r>
              <a:rPr lang="en-US" sz="24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ratio of the power in signal to the power contained in the noise that is present at a particular point in the transmission.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ratio is measured at the receiver, because it is at this point that an attempt is made to process the signal and recover the data.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4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6096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Channel Capacity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762000"/>
                <a:ext cx="8153400" cy="5486400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SNR is reported in </a:t>
                </a:r>
                <a:r>
                  <a:rPr lang="en-US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decibels.</a:t>
                </a:r>
              </a:p>
              <a:p>
                <a:endParaRPr lang="en-US" sz="24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𝑆𝑁𝑅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𝑑𝐵</m:t>
                        </m:r>
                      </m:sub>
                    </m:sSub>
                  </m:oMath>
                </a14:m>
                <a:r>
                  <a:rPr lang="en-US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= 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sub>
                    </m:sSub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𝑆𝑖𝑔𝑛𝑎𝑙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𝑝𝑜𝑤𝑒𝑟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𝑛𝑜𝑖𝑠𝑒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𝑝𝑜𝑤𝑒𝑟</m:t>
                        </m:r>
                      </m:den>
                    </m:f>
                  </m:oMath>
                </a14:m>
                <a:endParaRPr lang="en-US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This express the amount, in decibels, that the intended signal exceeds the noise level.</a:t>
                </a:r>
              </a:p>
              <a:p>
                <a:endParaRPr lang="en-US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 high SNR means a high quality signal and low number of required intermediate repeaters.</a:t>
                </a: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In digital data communication ,the SNR sets the upper bound on the achievable data rate..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762000"/>
                <a:ext cx="8153400" cy="5486400"/>
              </a:xfrm>
              <a:blipFill rotWithShape="1">
                <a:blip r:embed="rId2" cstate="print"/>
                <a:stretch>
                  <a:fillRect l="-1197" t="-889" b="-15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6858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Channel Capacity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824459"/>
                <a:ext cx="7772400" cy="6033541"/>
              </a:xfrm>
            </p:spPr>
            <p:txBody>
              <a:bodyPr/>
              <a:lstStyle/>
              <a:p>
                <a:r>
                  <a:rPr lang="en-US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Shannon’s formula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for maximum channel capacity is given by</a:t>
                </a:r>
                <a:r>
                  <a:rPr lang="en-US" dirty="0" smtClean="0"/>
                  <a:t>,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 = 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(1+SNR)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Where,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=capacity of the channel in bits per second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=bandwidth of the channel in Hertz</a:t>
                </a:r>
              </a:p>
              <a:p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Shannon’s formula represents the theoretical maximum that cannot be achieved.</a:t>
                </a:r>
              </a:p>
              <a:p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In practical ,only much lower rates are achieved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824459"/>
                <a:ext cx="7772400" cy="6033541"/>
              </a:xfrm>
              <a:blipFill rotWithShape="1">
                <a:blip r:embed="rId2" cstate="print"/>
                <a:stretch>
                  <a:fillRect l="-1647" t="-1010" r="-2275" b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66800"/>
                <a:ext cx="7772400" cy="5791200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Let us consider an example that relates the     Nyquist and Shannon’s formulations. Suppose that the spectrum of channel is between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3MHz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4MHz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𝑆𝑁𝑅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𝑑𝑏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=24dB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          B=4MHz-3MHz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 =1MHz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𝑆𝑁𝑅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𝑑𝑏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24dB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𝑆𝑁𝑅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𝑑𝑏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sub>
                    </m:sSub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⁡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(SNR)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24=10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(SNR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      SNR=251</a:t>
                </a:r>
                <a:endPara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3333CC"/>
                  </a:buClr>
                  <a:buNone/>
                </a:pPr>
                <a:endPara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66800"/>
                <a:ext cx="7772400" cy="5791200"/>
              </a:xfrm>
              <a:blipFill rotWithShape="1">
                <a:blip r:embed="rId2" cstate="print"/>
                <a:stretch>
                  <a:fillRect l="-1647" t="-1053" b="-2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9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Attenuation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guided media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this reduction in strength or attenuation is generally exponential and thus is typically expressed as a constant number of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decibels per unit distance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unguided media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attenuation is a more complex function of distance and the makeup of the atmosphere.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compensate for this loss ,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amplifiers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used to amplify the signal.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Fig 3.26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shows the effect of attenuation and amplification.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14400"/>
                <a:ext cx="7772400" cy="5791200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Using Shannon’s formula,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(1+SNR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6</m:t>
                        </m:r>
                      </m:sup>
                    </m:sSup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1+251)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6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8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     = 8 Mbps</a:t>
                </a:r>
              </a:p>
              <a:p>
                <a:pPr lvl="0">
                  <a:buClr>
                    <a:srgbClr val="3333CC"/>
                  </a:buClr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This is the theoretical limit and is unlikely to be reached.</a:t>
                </a:r>
              </a:p>
              <a:p>
                <a:pPr lvl="0">
                  <a:buClr>
                    <a:srgbClr val="3333CC"/>
                  </a:buClr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that we can achieve this limit.</a:t>
                </a:r>
              </a:p>
              <a:p>
                <a:pPr lvl="0">
                  <a:buClr>
                    <a:srgbClr val="3333CC"/>
                  </a:buClr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By using Nyquist’s formula,</a:t>
                </a:r>
              </a:p>
              <a:p>
                <a:pPr marL="914400" lvl="2" indent="0">
                  <a:buClr>
                    <a:srgbClr val="3333CC"/>
                  </a:buClr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US" sz="16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Clr>
                    <a:srgbClr val="3333CC"/>
                  </a:buClr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	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C = 2B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M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8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= 2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M</m:t>
                    </m:r>
                  </m:oMath>
                </a14:m>
                <a:endParaRPr lang="en-US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4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M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Clr>
                    <a:srgbClr val="3333CC"/>
                  </a:buClr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     M = 16</a:t>
                </a:r>
                <a:endParaRPr 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3333CC"/>
                  </a:buClr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14400"/>
                <a:ext cx="7772400" cy="5791200"/>
              </a:xfrm>
              <a:blipFill rotWithShape="1">
                <a:blip r:embed="rId2" cstate="print"/>
                <a:stretch>
                  <a:fillRect l="-1255" t="-842" b="-7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75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7772400" cy="5105400"/>
              </a:xfrm>
            </p:spPr>
            <p:txBody>
              <a:bodyPr/>
              <a:lstStyle/>
              <a:p>
                <a:pPr marL="457200" indent="-457200">
                  <a:buAutoNum type="arabicPeriod" startAt="2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 telephone line normally has a bandwidth of 3000Hz(300 to 3000Hz) assigned for data communication. The signal-to-noise ratio is usually 3162.For this the channel capacity is calculated as </a:t>
                </a:r>
              </a:p>
              <a:p>
                <a:pPr marL="457200" indent="-457200">
                  <a:buAutoNum type="arabicPeriod" startAt="2"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  = 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(1+SNR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=3000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(1+3162)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=3000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11.62</m:t>
                    </m:r>
                  </m:oMath>
                </a14:m>
                <a:endParaRPr lang="en-US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=34,860 bps</a:t>
                </a:r>
                <a:endParaRPr 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7772400" cy="5105400"/>
              </a:xfrm>
              <a:blipFill rotWithShape="1">
                <a:blip r:embed="rId2" cstate="print"/>
                <a:stretch>
                  <a:fillRect l="-1255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11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7772400" cy="5105400"/>
              </a:xfrm>
            </p:spPr>
            <p:txBody>
              <a:bodyPr/>
              <a:lstStyle/>
              <a:p>
                <a:pPr marL="457200" lvl="0" indent="-457200">
                  <a:buClr>
                    <a:srgbClr val="3333CC"/>
                  </a:buClr>
                  <a:buFont typeface="+mj-lt"/>
                  <a:buAutoNum type="arabicPeriod" startAt="3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signal-to-noise ratio is often given in decibels.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𝑆𝑁𝑅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𝑑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=36dB and the channel bandwidth is 2MHz.The theoretical channel capacity can be calculated as </a:t>
                </a:r>
                <a:endPara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  <a:cs typeface="Times New Roman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𝑆𝑁𝑅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𝑑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= 36dB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	        36 =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⁡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(SNR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	   SNR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3.6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		             = 3981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Channel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capacity,C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(1+SNR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           		=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6</m:t>
                        </m:r>
                      </m:sup>
                    </m:sSup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(1+3981)</a:t>
                </a:r>
              </a:p>
              <a:p>
                <a:pPr marL="0" lvl="0" indent="0">
                  <a:buClr>
                    <a:srgbClr val="3333CC"/>
                  </a:buClr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	           =24Mbps</a:t>
                </a:r>
                <a:endParaRPr 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7772400" cy="5105400"/>
              </a:xfrm>
              <a:blipFill rotWithShape="1">
                <a:blip r:embed="rId2" cstate="print"/>
                <a:stretch>
                  <a:fillRect l="-1255" t="-956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74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516063"/>
            <a:ext cx="6270625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5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1619250"/>
            <a:ext cx="6302375" cy="36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2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533400" y="76200"/>
                <a:ext cx="7772400" cy="609600"/>
              </a:xfrm>
            </p:spPr>
            <p:txBody>
              <a:bodyPr/>
              <a:lstStyle/>
              <a:p>
                <a:r>
                  <a:rPr lang="en-US" sz="3600" dirty="0" smtClean="0">
                    <a:latin typeface="Times New Roman" pitchFamily="18" charset="0"/>
                    <a:cs typeface="Times New Roman" pitchFamily="18" charset="0"/>
                  </a:rPr>
                  <a:t>The Expression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3600" i="1" smtClean="0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3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76200"/>
                <a:ext cx="7772400" cy="609600"/>
              </a:xfrm>
              <a:blipFill rotWithShape="1">
                <a:blip r:embed="rId2" cstate="print"/>
                <a:stretch>
                  <a:fillRect l="-2431" t="-19000" b="-3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685800"/>
                <a:ext cx="8077200" cy="6172200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 parameter related to SNR.</a:t>
                </a:r>
              </a:p>
              <a:p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More convenient for determining digital data rates and error rates.</a:t>
                </a:r>
              </a:p>
              <a:p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 standard quality measure for digital communication system performance.</a:t>
                </a: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+mj-ea"/>
                        <a:cs typeface="+mj-cs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: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is the ratio of signal energy power per bit to noise power density per Hertz.</a:t>
                </a: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Consider a signal ,digital or analog that contain binary digital data transmitted at a certain bit rate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R.</a:t>
                </a:r>
              </a:p>
              <a:p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We have 1 Watt = 1 J/s</a:t>
                </a:r>
                <a:endParaRPr lang="en-US" sz="16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685800"/>
                <a:ext cx="8077200" cy="6172200"/>
              </a:xfrm>
              <a:blipFill rotWithShape="1">
                <a:blip r:embed="rId3" cstate="print"/>
                <a:stretch>
                  <a:fillRect l="-1208" t="-791" r="-1585" b="-11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414AE235-6097-4D6B-B7B8-525DA64E9CD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33400" y="228600"/>
                <a:ext cx="7772400" cy="533400"/>
              </a:xfrm>
            </p:spPr>
            <p:txBody>
              <a:bodyPr/>
              <a:lstStyle/>
              <a:p>
                <a:r>
                  <a:rPr lang="en-US" sz="3600" dirty="0">
                    <a:solidFill>
                      <a:srgbClr val="3333CC"/>
                    </a:solidFill>
                    <a:latin typeface="Times New Roman" pitchFamily="18" charset="0"/>
                    <a:cs typeface="Times New Roman" pitchFamily="18" charset="0"/>
                  </a:rPr>
                  <a:t>The Expression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3600" i="1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228600"/>
                <a:ext cx="7772400" cy="533400"/>
              </a:xfrm>
              <a:blipFill rotWithShape="1">
                <a:blip r:embed="rId2" cstate="print"/>
                <a:stretch>
                  <a:fillRect l="-2431" t="-29885" b="-54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7772400" cy="5257800"/>
              </a:xfrm>
            </p:spPr>
            <p:txBody>
              <a:bodyPr/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Energy per bit in a signal is given by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Where 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S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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signal power 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800" dirty="0">
                    <a:solidFill>
                      <a:srgbClr val="FF0000"/>
                    </a:solidFill>
                    <a:ea typeface="+mn-ea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  <a:cs typeface="Times New Roman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  <a:cs typeface="Times New Roman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The time required to send one bit</a:t>
                </a: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 data rate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is just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	 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7772400" cy="5257800"/>
              </a:xfrm>
              <a:blipFill rotWithShape="1">
                <a:blip r:embed="rId3" cstate="print"/>
                <a:stretch>
                  <a:fillRect l="-1647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8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33400" y="228600"/>
                <a:ext cx="7772400" cy="533400"/>
              </a:xfrm>
            </p:spPr>
            <p:txBody>
              <a:bodyPr/>
              <a:lstStyle/>
              <a:p>
                <a:r>
                  <a:rPr lang="en-US" sz="3600" dirty="0">
                    <a:solidFill>
                      <a:srgbClr val="3333CC"/>
                    </a:solidFill>
                    <a:latin typeface="Times New Roman" pitchFamily="18" charset="0"/>
                    <a:cs typeface="Times New Roman" pitchFamily="18" charset="0"/>
                  </a:rPr>
                  <a:t>The Expression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3600" i="1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228600"/>
                <a:ext cx="7772400" cy="533400"/>
              </a:xfrm>
              <a:blipFill rotWithShape="1">
                <a:blip r:embed="rId2" cstate="print"/>
                <a:stretch>
                  <a:fillRect l="-2431" t="-29885" b="-54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14400"/>
                <a:ext cx="7924800" cy="5715000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Thus ,</a:t>
                </a:r>
              </a:p>
              <a:p>
                <a:pPr marL="457200" lvl="1" indent="0">
                  <a:buNone/>
                </a:pPr>
                <a:r>
                  <a:rPr lang="en-US" sz="2000" dirty="0" smtClean="0">
                    <a:cs typeface="Times New Roman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/>
                                <a:ea typeface="+mj-ea"/>
                                <a:cs typeface="+mj-cs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/>
                                <a:ea typeface="+mj-ea"/>
                                <a:cs typeface="+mj-cs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/>
                                <a:ea typeface="+mj-ea"/>
                                <a:cs typeface="+mj-cs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/>
                                <a:ea typeface="+mj-ea"/>
                                <a:cs typeface="+mj-cs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=   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ea typeface="+mn-ea"/>
                            <a:cs typeface="Times New Roman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  <a:ea typeface="+mn-ea"/>
                                <a:cs typeface="Times New Roman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  <a:ea typeface="+mn-ea"/>
                                <a:cs typeface="Times New Roman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  <a:ea typeface="+mj-ea"/>
                                <a:cs typeface="+mj-cs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  <a:ea typeface="+mj-ea"/>
                                <a:cs typeface="+mj-cs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8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		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                  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	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S</m:t>
                        </m:r>
                        <m:r>
                          <a:rPr lang="en-US" sz="2800" b="0" i="0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R</m:t>
                        </m:r>
                      </m:num>
                      <m:den>
                        <m:sSub>
                          <m:sSub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i="0">
                                <a:solidFill>
                                  <a:srgbClr val="FF0000"/>
                                </a:solidFill>
                                <a:latin typeface="Cambria Math"/>
                                <a:ea typeface="+mj-ea"/>
                                <a:cs typeface="+mj-cs"/>
                              </a:rPr>
                              <m:t>N</m:t>
                            </m:r>
                          </m:e>
                          <m:sub>
                            <m:r>
                              <a:rPr lang="en-US" sz="3600" i="0">
                                <a:solidFill>
                                  <a:srgbClr val="FF0000"/>
                                </a:solidFill>
                                <a:latin typeface="Cambria Math"/>
                                <a:ea typeface="+mj-ea"/>
                                <a:cs typeface="+mj-cs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𝑆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𝐾𝑇𝑅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Or in decibel notation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00"/>
                            </a:solidFill>
                            <a:ea typeface="+mn-ea"/>
                            <a:cs typeface="Times New Roman" pitchFamily="18" charset="0"/>
                          </a:rPr>
                          <m:t>	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)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𝑑𝐵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𝑑𝐵𝑊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- 10logR - 10logK - 10logT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=</a:t>
                </a:r>
                <a:r>
                  <a:rPr lang="en-US" sz="2800" dirty="0" smtClean="0">
                    <a:solidFill>
                      <a:srgbClr val="FF0000"/>
                    </a:solidFill>
                    <a:ea typeface="+mn-ea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  <a:cs typeface="Times New Roman" pitchFamily="18" charset="0"/>
                          </a:rPr>
                          <m:t>𝑑𝐵𝑊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- 10logR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+228.6dBW 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- 10logT</a:t>
                </a:r>
                <a:endParaRPr lang="en-US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14400"/>
                <a:ext cx="7924800" cy="5715000"/>
              </a:xfrm>
              <a:blipFill rotWithShape="1">
                <a:blip r:embed="rId3" cstate="print"/>
                <a:stretch>
                  <a:fillRect l="-692" t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2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33400" y="228600"/>
                <a:ext cx="7772400" cy="685800"/>
              </a:xfrm>
            </p:spPr>
            <p:txBody>
              <a:bodyPr/>
              <a:lstStyle/>
              <a:p>
                <a:r>
                  <a:rPr lang="en-US" sz="3600" u="none" dirty="0">
                    <a:solidFill>
                      <a:srgbClr val="3333CC"/>
                    </a:solidFill>
                    <a:latin typeface="Times New Roman" pitchFamily="18" charset="0"/>
                    <a:cs typeface="Times New Roman" pitchFamily="18" charset="0"/>
                  </a:rPr>
                  <a:t>The Expression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u="non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u="none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3600" i="1" u="none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3600" i="1" u="none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sz="3600" i="1" u="non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u="none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600" i="1" u="none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228600"/>
                <a:ext cx="7772400" cy="685800"/>
              </a:xfrm>
              <a:blipFill rotWithShape="1">
                <a:blip r:embed="rId2" cstate="print"/>
                <a:stretch>
                  <a:fillRect l="-2431" t="-12500" b="-30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7772400" cy="5257800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+mj-ea"/>
                        <a:cs typeface="+mj-cs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is important because the bit error rate for digital data is a function of this ratio.</a:t>
                </a: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 advantage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+mj-ea"/>
                        <a:cs typeface="+mj-cs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over SNR is that SNR depends on the bandwidth.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7772400" cy="5257800"/>
              </a:xfrm>
              <a:blipFill rotWithShape="1">
                <a:blip r:embed="rId3" cstate="print"/>
                <a:stretch>
                  <a:fillRect l="-706" t="-928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3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Attenuation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5: DataLink 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5-</a:t>
            </a:r>
            <a:fld id="{0CF1D530-CDC6-4830-B38D-AE04F23CCF1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24" y="1447800"/>
            <a:ext cx="76345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7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572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Attenuation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7772400" cy="556260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Decibels(dB)</a:t>
            </a:r>
          </a:p>
          <a:p>
            <a:endParaRPr lang="en-US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show whether the signal has lost or gained strength ,the unit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decibel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used.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decibel(dB)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measures the relative strengths of two signals or one signal at two different points.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decibel is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the signal is attenuated and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a signal is amplified.</a:t>
            </a:r>
          </a:p>
        </p:txBody>
      </p:sp>
    </p:spTree>
    <p:extLst>
      <p:ext uri="{BB962C8B-B14F-4D97-AF65-F5344CB8AC3E}">
        <p14:creationId xmlns:p14="http://schemas.microsoft.com/office/powerpoint/2010/main" val="11742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Attenuation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Clr>
                    <a:srgbClr val="3333CC"/>
                  </a:buClr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attenuation</a:t>
                </a:r>
                <a:r>
                  <a:rPr lang="en-US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in decibels is given by,</a:t>
                </a:r>
              </a:p>
              <a:p>
                <a:pPr marL="914400" lvl="2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   dB = 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𝑃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𝑃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8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914400" lvl="2" indent="0">
                  <a:buNone/>
                </a:pPr>
                <a:endParaRPr 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Clr>
                    <a:srgbClr val="3333CC"/>
                  </a:buClr>
                  <a:buNone/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	Where </a:t>
                </a:r>
                <a:r>
                  <a:rPr lang="en-US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variables P1 and P2 are the powers of a signal 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	at </a:t>
                </a:r>
                <a:r>
                  <a:rPr lang="en-US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points 1 and 2 respectively.</a:t>
                </a:r>
              </a:p>
              <a:p>
                <a:pPr lvl="1">
                  <a:buClr>
                    <a:srgbClr val="3333CC"/>
                  </a:buClr>
                </a:pPr>
                <a:endParaRPr lang="en-US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3333CC"/>
                  </a:buClr>
                </a:pPr>
                <a:r>
                  <a:rPr lang="en-US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Since </a:t>
                </a:r>
                <a:r>
                  <a:rPr lang="en-US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power is proportional to square of voltage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lvl="1">
                  <a:buClr>
                    <a:srgbClr val="3333CC"/>
                  </a:buClr>
                </a:pPr>
                <a:endParaRPr lang="en-US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dB =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t="-1050" b="-1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3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pPr algn="ctr"/>
            <a:r>
              <a:rPr lang="en-US" sz="3600" u="none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Attenuation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924800" cy="5257800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Attenuation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introduces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three considerations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transmission engineers: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received signal must have sufficient strength so that the electronic circuitry in the receiver can detect the signal.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Signal must contain a level sufficiently higher than noise to be received without error.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Attenuation varies with frequency.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2239</Words>
  <Application>Microsoft Office PowerPoint</Application>
  <PresentationFormat>On-screen Show (4:3)</PresentationFormat>
  <Paragraphs>463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Cambria Math</vt:lpstr>
      <vt:lpstr>Comic Sans MS</vt:lpstr>
      <vt:lpstr>Times New Roman</vt:lpstr>
      <vt:lpstr>Wingdings</vt:lpstr>
      <vt:lpstr>ZapfDingbats</vt:lpstr>
      <vt:lpstr>Office Theme</vt:lpstr>
      <vt:lpstr>9_Default Design</vt:lpstr>
      <vt:lpstr>Transmission Impairments</vt:lpstr>
      <vt:lpstr>Transmission Impairments</vt:lpstr>
      <vt:lpstr>Transmission Impairments</vt:lpstr>
      <vt:lpstr>Attenuation</vt:lpstr>
      <vt:lpstr>Attenuation</vt:lpstr>
      <vt:lpstr>Attenuation</vt:lpstr>
      <vt:lpstr>Attenuation</vt:lpstr>
      <vt:lpstr>Attenuation</vt:lpstr>
      <vt:lpstr>Attenuation</vt:lpstr>
      <vt:lpstr>Attenuation</vt:lpstr>
      <vt:lpstr>Attenuation</vt:lpstr>
      <vt:lpstr>Attenuation</vt:lpstr>
      <vt:lpstr>Attenuation</vt:lpstr>
      <vt:lpstr>Attenuation</vt:lpstr>
      <vt:lpstr>Problems</vt:lpstr>
      <vt:lpstr>Problems</vt:lpstr>
      <vt:lpstr>Delay distortion</vt:lpstr>
      <vt:lpstr>Delay distortion</vt:lpstr>
      <vt:lpstr>Delay distortion</vt:lpstr>
      <vt:lpstr>Delay distortion</vt:lpstr>
      <vt:lpstr>Delay distortion</vt:lpstr>
      <vt:lpstr>Delay distortion</vt:lpstr>
      <vt:lpstr>Noise</vt:lpstr>
      <vt:lpstr>Noise</vt:lpstr>
      <vt:lpstr>Noise</vt:lpstr>
      <vt:lpstr>Noise</vt:lpstr>
      <vt:lpstr>Noise</vt:lpstr>
      <vt:lpstr>Noise</vt:lpstr>
      <vt:lpstr>Problem</vt:lpstr>
      <vt:lpstr>Noise</vt:lpstr>
      <vt:lpstr>Noise</vt:lpstr>
      <vt:lpstr>Noise</vt:lpstr>
      <vt:lpstr>Noise</vt:lpstr>
      <vt:lpstr>Noise</vt:lpstr>
      <vt:lpstr>Effect of noise on channels </vt:lpstr>
      <vt:lpstr>Channel Capacity</vt:lpstr>
      <vt:lpstr>Channel Capacity</vt:lpstr>
      <vt:lpstr>Channel Capacity</vt:lpstr>
      <vt:lpstr>Channel Capacity</vt:lpstr>
      <vt:lpstr>Channel Capacity</vt:lpstr>
      <vt:lpstr>Channel Capacity</vt:lpstr>
      <vt:lpstr>Problem</vt:lpstr>
      <vt:lpstr>Problem</vt:lpstr>
      <vt:lpstr>Problem</vt:lpstr>
      <vt:lpstr>Channel Capacity</vt:lpstr>
      <vt:lpstr>Channel Capacity</vt:lpstr>
      <vt:lpstr>Channel Capacity</vt:lpstr>
      <vt:lpstr>Channel Capacity</vt:lpstr>
      <vt:lpstr>Problem</vt:lpstr>
      <vt:lpstr>Problem</vt:lpstr>
      <vt:lpstr>Problem</vt:lpstr>
      <vt:lpstr>Problem</vt:lpstr>
      <vt:lpstr>PowerPoint Presentation</vt:lpstr>
      <vt:lpstr>PowerPoint Presentation</vt:lpstr>
      <vt:lpstr>The Expression E_b/N_0</vt:lpstr>
      <vt:lpstr>The Expression E_b/N_0</vt:lpstr>
      <vt:lpstr>The Expression E_b/N_0</vt:lpstr>
      <vt:lpstr>The Expression E_b/N_0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BINU</dc:creator>
  <cp:lastModifiedBy>Abhi Jes Jay</cp:lastModifiedBy>
  <cp:revision>114</cp:revision>
  <dcterms:created xsi:type="dcterms:W3CDTF">2015-01-08T16:26:15Z</dcterms:created>
  <dcterms:modified xsi:type="dcterms:W3CDTF">2017-12-11T06:26:13Z</dcterms:modified>
</cp:coreProperties>
</file>