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4" r:id="rId3"/>
    <p:sldId id="257" r:id="rId4"/>
    <p:sldId id="279" r:id="rId5"/>
    <p:sldId id="258" r:id="rId6"/>
    <p:sldId id="259" r:id="rId7"/>
    <p:sldId id="260" r:id="rId8"/>
    <p:sldId id="261" r:id="rId9"/>
    <p:sldId id="280" r:id="rId10"/>
    <p:sldId id="262" r:id="rId11"/>
    <p:sldId id="282" r:id="rId12"/>
    <p:sldId id="263" r:id="rId13"/>
    <p:sldId id="285" r:id="rId14"/>
    <p:sldId id="286" r:id="rId15"/>
    <p:sldId id="287" r:id="rId16"/>
    <p:sldId id="264" r:id="rId17"/>
    <p:sldId id="265" r:id="rId18"/>
    <p:sldId id="266" r:id="rId19"/>
    <p:sldId id="289" r:id="rId20"/>
    <p:sldId id="288" r:id="rId21"/>
    <p:sldId id="291" r:id="rId22"/>
    <p:sldId id="290" r:id="rId23"/>
    <p:sldId id="292" r:id="rId24"/>
    <p:sldId id="293" r:id="rId25"/>
    <p:sldId id="296" r:id="rId26"/>
    <p:sldId id="267" r:id="rId27"/>
    <p:sldId id="294" r:id="rId28"/>
    <p:sldId id="295" r:id="rId29"/>
    <p:sldId id="268" r:id="rId30"/>
    <p:sldId id="269" r:id="rId31"/>
    <p:sldId id="299" r:id="rId32"/>
    <p:sldId id="270" r:id="rId33"/>
    <p:sldId id="297" r:id="rId34"/>
    <p:sldId id="271" r:id="rId35"/>
    <p:sldId id="298" r:id="rId36"/>
    <p:sldId id="272" r:id="rId37"/>
    <p:sldId id="273" r:id="rId38"/>
    <p:sldId id="274" r:id="rId39"/>
    <p:sldId id="275" r:id="rId40"/>
    <p:sldId id="276" r:id="rId41"/>
    <p:sldId id="27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F95B-E993-4CA9-AFF3-5747FA0A89B6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E8DA7-7D9B-4920-AE81-7B7CB25771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6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60E6-46D5-42D2-BD97-B9F48962CD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BECA-60FE-4286-A5D5-397DF01FE46D}" type="datetimeFigureOut">
              <a:rPr lang="en-IN" smtClean="0"/>
              <a:pPr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3BF2-2FAF-406E-AF81-0B47DD41F9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Wireless Transmission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Unguided Transmission Media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Antenna Gain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Measure of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directionality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antenna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Power output,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particular direction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,compared to 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that produced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any direction by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isotropic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antenna(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omnidirectional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Measured in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decibels (dB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Due to increased power radiated  in a given direction thereby results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loss in power in another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direction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Antenna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Gain and Effective Area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Relationship between antenna gain and effective area</a:t>
            </a:r>
          </a:p>
          <a:p>
            <a:pPr lvl="1"/>
            <a:endParaRPr lang="en-US" sz="2400" i="1" dirty="0">
              <a:latin typeface="Times New Roman" pitchFamily="18" charset="0"/>
            </a:endParaRPr>
          </a:p>
          <a:p>
            <a:pPr lvl="2"/>
            <a:endParaRPr lang="en-US" sz="2000" i="1" dirty="0">
              <a:latin typeface="Times New Roman" pitchFamily="18" charset="0"/>
            </a:endParaRPr>
          </a:p>
          <a:p>
            <a:pPr lvl="2"/>
            <a:endParaRPr lang="en-US" sz="2000" i="1" dirty="0">
              <a:latin typeface="Times New Roman" pitchFamily="18" charset="0"/>
            </a:endParaRPr>
          </a:p>
          <a:p>
            <a:pPr lvl="2"/>
            <a:endParaRPr lang="en-US" sz="2000" i="1" dirty="0" smtClean="0">
              <a:latin typeface="Times New Roman" pitchFamily="18" charset="0"/>
            </a:endParaRPr>
          </a:p>
          <a:p>
            <a:pPr lvl="2"/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en-US" sz="2000" dirty="0">
                <a:latin typeface="Times New Roman" pitchFamily="18" charset="0"/>
              </a:rPr>
              <a:t>= antenna gain</a:t>
            </a:r>
          </a:p>
          <a:p>
            <a:pPr lvl="2"/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effective area</a:t>
            </a:r>
          </a:p>
          <a:p>
            <a:pPr lvl="2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sz="2000" dirty="0">
                <a:latin typeface="Times New Roman" pitchFamily="18" charset="0"/>
              </a:rPr>
              <a:t>= carrier frequency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sz="2000" dirty="0">
                <a:latin typeface="Times New Roman" pitchFamily="18" charset="0"/>
              </a:rPr>
              <a:t>= speed of light (» 3 ´ 10</a:t>
            </a:r>
            <a:r>
              <a:rPr lang="en-US" sz="2000" baseline="30000" dirty="0">
                <a:latin typeface="Times New Roman" pitchFamily="18" charset="0"/>
              </a:rPr>
              <a:t>8</a:t>
            </a:r>
            <a:r>
              <a:rPr lang="en-US" sz="2000" dirty="0">
                <a:latin typeface="Times New Roman" pitchFamily="18" charset="0"/>
              </a:rPr>
              <a:t> m/s)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dirty="0">
                <a:latin typeface="Times New Roman" pitchFamily="18" charset="0"/>
              </a:rPr>
              <a:t> = carrier wavelength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2819400" y="2514600"/>
          <a:ext cx="33115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44520" imgH="419040" progId="Equation.3">
                  <p:embed/>
                </p:oleObj>
              </mc:Choice>
              <mc:Fallback>
                <p:oleObj name="Equation" r:id="rId4" imgW="12445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311525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Terrestrial Microwave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Description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microwave antenna is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“Parabolic dish”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 is about 3 m in diameter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antenna is fixed rigidly and focuses a narrow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Line-of-sight transmission is achieved to the receiving antenna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Antennas are located at substantial heights above ground level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extend the range between antennas and to be able to transmit over intervening obstacles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achieve long distance transmission ,a series of microwave relay towers is used and point-to-point links are strung together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Terrestrial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Primary use in long haul telecommunication service</a:t>
            </a: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as an alternative to coaxial cable or optical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fiber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for voice and television transmission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for short point-to-point links between buildings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in cellular systems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Terrestrial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76064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Transmission characteristics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Common frequencies used for transmission are in the range 1 to 40 GHz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Higher the frequency ,the higher the potential bandwidth and therefore the higher the potential data rate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source of loss is attenuation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loss is expressed as:</a:t>
            </a: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L=10 log (4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d/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dB</a:t>
            </a:r>
          </a:p>
          <a:p>
            <a:pPr lvl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 d is the distance and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wavelength ,in the same units</a:t>
            </a:r>
          </a:p>
          <a:p>
            <a:pPr lvl="1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loss varies as a square of distance</a:t>
            </a:r>
          </a:p>
          <a:p>
            <a:pPr lvl="1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Terrestrial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Therefore large repeater spacing is needed -10 to 100 km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Attenuation increases with rainfall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Another source of impairment is interference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Transmission areas overlap and interference is always a danger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Assignment of frequency bands is strictly regulated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communication satellite is a 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relay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Used to link two or more ground-based microwave transmitters/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receivers,known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earth stations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Satellite receives on one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frequency band(uplink),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amplifies or repeats signal and transmits on another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frequency band(downlink)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single orbiting satellite will operate on a number of frequency bands ,called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transponder channel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 simply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transponders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Two common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configurations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satellite communication is as follows: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Satellite Point to Point Link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 b="59067"/>
          <a:stretch>
            <a:fillRect/>
          </a:stretch>
        </p:blipFill>
        <p:spPr bwMode="auto">
          <a:xfrm>
            <a:off x="0" y="1524000"/>
            <a:ext cx="9144000" cy="52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Satellite Broadcast Link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t="44795" b="8496"/>
          <a:stretch>
            <a:fillRect/>
          </a:stretch>
        </p:blipFill>
        <p:spPr bwMode="auto">
          <a:xfrm>
            <a:off x="457200" y="1411288"/>
            <a:ext cx="81534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the first ,the satellite is being used to provide a point-to-point link between two distant ground based antennas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second,the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satellite provides communications between one ground based transmitter and a number of ground based receivers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Wireless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Three techniques: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Microwave</a:t>
            </a:r>
          </a:p>
          <a:p>
            <a:pPr lvl="3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Terrestrial Microwave</a:t>
            </a:r>
          </a:p>
          <a:p>
            <a:pPr lvl="3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Broadcast Radio</a:t>
            </a:r>
          </a:p>
          <a:p>
            <a:pPr lvl="1"/>
            <a:r>
              <a:rPr lang="en-I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Infrared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To work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effectively,satellite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requires geo-stationary orbit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Height of 35,784km 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i.e. the period of rotation of satellite will be equal to period of rotation of earth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Otherwise it will not be at line of sight with the earth station at all times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Two satellites using the same frequency bands ,if close to each other ,will interfere with each other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avoid this a 4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spacing (angular displacement as measured  from earth) in the 4/6-GHz band and 3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spacing  at 12/14 GHz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Television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distance telephone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business networks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Transmission characteristics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Frequency range in satellite communication is 1 to 10 GHz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Below 1 GHz there is significant noise from natural sources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Above 10 GHz the signal is severely attenuated by atmospheric absorption and precipitation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of  the long distance involved ,there is a propagation delay(about a quarter second)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Also introduces problems in error control and flow control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Satellite is inherently broadcast facility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Satellite Microwave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frequency bands: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4/6 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Uplink frequency:5.925 to 6.425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Downlink frequency:3.7 to 4.2 GHz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12/14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Uplink frequency:14 to 14.5GHz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Downlink frequency:11.7 to 12.2 GHz</a:t>
            </a:r>
          </a:p>
          <a:p>
            <a:pPr lvl="2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20/30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Uplink frequency:27.5 to 30.0GHz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Downlink frequency:17.7 to 20.2 GHz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Broadcast Radio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description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Omnidirectional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it does not require dish shaped antenna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FM radio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UHF and VHF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television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Radio:Frequency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range is 3kHz to 300GHz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Broadcast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radio:cover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VHF and part of UHF band i.e. 30MHz to 1 GHz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Broadcast Radio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Transmission characteristics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range 30MHz to 1 GHz is an effective one for broadcast communication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ionosphere is transparent to this frequency range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Transmission is limited to the line- of- sight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Distant transmitters will not interfere with each other due to reflection from the atmosphere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Broadcast radio waves are less sensitive to attenuation from rainfall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Because of the longer wavelength ,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radiowaves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suffer relatively less attenuation</a:t>
            </a:r>
          </a:p>
          <a:p>
            <a:pPr lvl="1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Broadcast Radio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Primary source of impairments in radio waves is multipath interference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Reflection from land ,water and natural or human made objects can create multiple paths between antennas</a:t>
            </a:r>
          </a:p>
          <a:p>
            <a:pPr lvl="1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Infrared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Infrared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communicatins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achieved using transmitters /receivers(transceiver) that modulate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noncoherent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infrared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light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Transcievers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must be within Line-of-sight of each other directly or via  reflection from light-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surface such as ceiling of a room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Blocked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walls(while microwave penetrate through walls)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 TV remote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Wireless Transmission Frequencies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20688"/>
            <a:ext cx="8352928" cy="62373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Three range of frequencies are considered here: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1GHz(10</a:t>
            </a:r>
            <a:r>
              <a:rPr lang="en-US" sz="18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Hz )to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40GHz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Referred as Microwave frequencies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directional beams are possible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Suitable for Point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point transmission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Satellite</a:t>
            </a:r>
          </a:p>
          <a:p>
            <a:pPr lvl="2"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30MHz to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1GHz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Microwave frequency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Omnidirectional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applications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referred as radio range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Suitable for Broadcast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radio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US" sz="18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2 x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8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Hz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Infrared portion of the spectrum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point-to-point and multi-point application within confined areas such as single room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Wireless Propagation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686800" cy="6093296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Signal radiated from an antenna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travels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along one of 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routes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Ground wave</a:t>
            </a:r>
          </a:p>
          <a:p>
            <a:pPr lvl="1"/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Sky wave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Line-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-sight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dirty="0">
                <a:latin typeface="Times New Roman" pitchFamily="18" charset="0"/>
                <a:cs typeface="Times New Roman" pitchFamily="18" charset="0"/>
              </a:rPr>
              <a:t>Above 30Mhz</a:t>
            </a:r>
          </a:p>
          <a:p>
            <a:pPr lvl="2"/>
            <a:r>
              <a:rPr lang="en-GB" dirty="0">
                <a:latin typeface="Times New Roman" pitchFamily="18" charset="0"/>
                <a:cs typeface="Times New Roman" pitchFamily="18" charset="0"/>
              </a:rPr>
              <a:t>May be further than optical line of sight due to refraction</a:t>
            </a:r>
          </a:p>
          <a:p>
            <a:pPr lvl="2"/>
            <a:r>
              <a:rPr lang="en-GB" dirty="0">
                <a:latin typeface="Times New Roman" pitchFamily="18" charset="0"/>
                <a:cs typeface="Times New Roman" pitchFamily="18" charset="0"/>
              </a:rPr>
              <a:t>More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Ground Wave Propagation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Ground wave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Signal follows contour of earth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the curvature of the earth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Effect can be found in frequencies up to 2MHz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AM radio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Ground Wave Propagation 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 b="73831"/>
          <a:stretch>
            <a:fillRect/>
          </a:stretch>
        </p:blipFill>
        <p:spPr bwMode="auto">
          <a:xfrm>
            <a:off x="533400" y="1524000"/>
            <a:ext cx="8077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Sky Wave 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Sky wave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Amateur radio, BBC world service, Voice of America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Signal from an earth based antenna is  reflected from ionosphere layer of upper atmosphere(ionosphere) back to the earth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Actually it is refraction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Signal an travel through a number of hops ,bouncing back between ionosphere and earth’s surface 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With this propagation mode ,a signal can be picked up thousands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kilometers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from the transmitter.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Sky Wave Propagation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 t="30655" b="37383"/>
          <a:stretch>
            <a:fillRect/>
          </a:stretch>
        </p:blipFill>
        <p:spPr bwMode="auto">
          <a:xfrm>
            <a:off x="533400" y="1524000"/>
            <a:ext cx="8001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Line- of -sight</a:t>
            </a:r>
            <a:br>
              <a:rPr lang="en-GB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Line- of -sight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Above 30MHz</a:t>
            </a:r>
          </a:p>
          <a:p>
            <a:pPr lvl="2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May be further than optical line of sight due to refraction</a:t>
            </a:r>
          </a:p>
          <a:p>
            <a:pPr lvl="2"/>
            <a:r>
              <a:rPr lang="en-IN" dirty="0" smtClean="0"/>
              <a:t>For satellite communication as well as ground based communication ,transmitter and receiver must be within effective line of sight of each other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of Sight Propagation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 t="70280" b="6541"/>
          <a:stretch>
            <a:fillRect/>
          </a:stretch>
        </p:blipFill>
        <p:spPr bwMode="auto">
          <a:xfrm>
            <a:off x="457200" y="2133600"/>
            <a:ext cx="8229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Refraction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Velocity of electromagnetic wave is a function of density of material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~3 x 10</a:t>
            </a:r>
            <a:r>
              <a:rPr lang="en-GB" sz="2000" baseline="30000"/>
              <a:t>8</a:t>
            </a:r>
            <a:r>
              <a:rPr lang="en-GB" sz="2000"/>
              <a:t> m/s in vacuum, less in anything else</a:t>
            </a:r>
          </a:p>
          <a:p>
            <a:pPr>
              <a:lnSpc>
                <a:spcPct val="90000"/>
              </a:lnSpc>
            </a:pPr>
            <a:r>
              <a:rPr lang="en-GB" sz="2400"/>
              <a:t>As wave moves from one medium to another, its speed changes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Causes bending of direction of wave at boundary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Towards more dense medium</a:t>
            </a:r>
          </a:p>
          <a:p>
            <a:pPr>
              <a:lnSpc>
                <a:spcPct val="90000"/>
              </a:lnSpc>
            </a:pPr>
            <a:r>
              <a:rPr lang="en-GB" sz="2400"/>
              <a:t>Index of refraction (refractive index) is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Sin(angle of incidence)/sin(angle of refraction)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Varies with wavelength</a:t>
            </a:r>
          </a:p>
          <a:p>
            <a:pPr>
              <a:lnSpc>
                <a:spcPct val="90000"/>
              </a:lnSpc>
            </a:pPr>
            <a:r>
              <a:rPr lang="en-GB" sz="2400"/>
              <a:t>May cause sudden change of direction at transition between media</a:t>
            </a:r>
          </a:p>
          <a:p>
            <a:pPr>
              <a:lnSpc>
                <a:spcPct val="90000"/>
              </a:lnSpc>
            </a:pPr>
            <a:r>
              <a:rPr lang="en-GB" sz="2400"/>
              <a:t>May cause gradual bending if medium density is varying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Density of atmosphere decreases with height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Results in bending towards earth of radio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Optical and Radio Horizons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 b="25060"/>
          <a:stretch>
            <a:fillRect/>
          </a:stretch>
        </p:blipFill>
        <p:spPr bwMode="auto">
          <a:xfrm>
            <a:off x="0" y="1536700"/>
            <a:ext cx="9144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of Sight Transmission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Free space loss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Signal disperses with distance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Greater for lower frequencies (longer wavelengths)</a:t>
            </a:r>
          </a:p>
          <a:p>
            <a:pPr>
              <a:lnSpc>
                <a:spcPct val="90000"/>
              </a:lnSpc>
            </a:pPr>
            <a:r>
              <a:rPr lang="en-GB" sz="2400"/>
              <a:t>Atmospheric Absorption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Water vapour and oxygen absorb radio signals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Water greatest at 22GHz, less below 15GHz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Oxygen greater at 60GHz, less below 30GHz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Rain and fog scatter radio waves</a:t>
            </a:r>
          </a:p>
          <a:p>
            <a:pPr>
              <a:lnSpc>
                <a:spcPct val="90000"/>
              </a:lnSpc>
            </a:pPr>
            <a:r>
              <a:rPr lang="en-GB" sz="2400"/>
              <a:t>Multipath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Better to get line of sight if possible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Signal can be reflected causing multiple copies to be received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be no direct signal at all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reinforce or cancel direct signal</a:t>
            </a:r>
          </a:p>
          <a:p>
            <a:pPr>
              <a:lnSpc>
                <a:spcPct val="90000"/>
              </a:lnSpc>
            </a:pPr>
            <a:r>
              <a:rPr lang="en-GB" sz="2400"/>
              <a:t>Refraction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May result in partial or total loss of signal at receiver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Wireless Transmission</a:t>
            </a:r>
            <a:endParaRPr lang="en-IN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unguided media ,transmission and reception are achieved by means of an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antenna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8204200" cy="1143000"/>
          </a:xfrm>
        </p:spPr>
        <p:txBody>
          <a:bodyPr>
            <a:normAutofit fontScale="90000"/>
          </a:bodyPr>
          <a:lstStyle/>
          <a:p>
            <a:r>
              <a:rPr lang="en-GB"/>
              <a:t>Free</a:t>
            </a:r>
            <a:br>
              <a:rPr lang="en-GB"/>
            </a:br>
            <a:r>
              <a:rPr lang="en-GB"/>
              <a:t>Space</a:t>
            </a:r>
            <a:br>
              <a:rPr lang="en-GB"/>
            </a:br>
            <a:r>
              <a:rPr lang="en-GB"/>
              <a:t>Loss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b="13582"/>
          <a:stretch>
            <a:fillRect/>
          </a:stretch>
        </p:blipFill>
        <p:spPr bwMode="auto">
          <a:xfrm>
            <a:off x="2209800" y="128588"/>
            <a:ext cx="6934200" cy="67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Multipath Interference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 b="10742"/>
          <a:stretch>
            <a:fillRect/>
          </a:stretch>
        </p:blipFill>
        <p:spPr bwMode="auto">
          <a:xfrm>
            <a:off x="1447800" y="1382713"/>
            <a:ext cx="5562600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248" cy="418058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Antennas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6696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Antenna is an electrical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conductor (or system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of conductors)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used to radiate electromagnetic energy or collect electromagnetic energy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energy from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transmitter is converted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electromagnetic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energy by the antenna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Radiated into surrounding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environment(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atmosphere,space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or water)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Reception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Electromagnetic energy impinging 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antenna is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converted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radio frequency electrical energy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Fed to receiver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two way communication same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antenna often used for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both transmission and reception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Antenna</a:t>
            </a:r>
            <a:endParaRPr lang="en-GB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Radiation 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Pattern: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radiated in all directions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Not same performance in all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directions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Common way to characterize the antenna is its radiation pattern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Isotropic antenna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 (theoretical) point in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Idealized antenna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Radiates in all directions equally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Gives spherical radiation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pattern with antenna at the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Parabolic Reflective Antenna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Used for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terrestrial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satellite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microwave transmission</a:t>
            </a:r>
          </a:p>
          <a:p>
            <a:pPr>
              <a:lnSpc>
                <a:spcPct val="90000"/>
              </a:lnSpc>
            </a:pP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Parabola is locus of point equidistant from a line and a point not on that line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Fixed point 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Fixed line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GB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directrix</a:t>
            </a:r>
            <a:endParaRPr lang="en-GB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Revolve parabola about axis to get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paraboloid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Cross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section parallel to axis gives parabola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Cross section perpendicular to axis gives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Parabolic Reflective Antenna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 b="26041"/>
          <a:stretch>
            <a:fillRect/>
          </a:stretch>
        </p:blipFill>
        <p:spPr bwMode="auto">
          <a:xfrm>
            <a:off x="1143000" y="1352550"/>
            <a:ext cx="7361238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Parabolic Reflective Antenna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Such surfaces are used in microwave antennas due to the following property:</a:t>
            </a:r>
          </a:p>
          <a:p>
            <a:pPr lvl="1">
              <a:lnSpc>
                <a:spcPct val="9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If source of electromagnetic energy is placed at focus and if the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paraboloid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is a reflecting surface ,then waves get reflected from parabola in lines parallel to axis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paraboloid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Creates (theoretical) parallel beam of light/sound/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radio,but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in reality there will be certain dispersion</a:t>
            </a:r>
          </a:p>
          <a:p>
            <a:pPr lvl="1">
              <a:lnSpc>
                <a:spcPct val="9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reception,if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incoming waves are parallel to the axis of reflecting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paraboloid,the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resulting signal will be  concentrated at focus, where detector is placed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1564</Words>
  <Application>Microsoft Office PowerPoint</Application>
  <PresentationFormat>On-screen Show (4:3)</PresentationFormat>
  <Paragraphs>276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Office Theme</vt:lpstr>
      <vt:lpstr>Equation</vt:lpstr>
      <vt:lpstr>Wireless Transmission</vt:lpstr>
      <vt:lpstr>Wireless Transmission</vt:lpstr>
      <vt:lpstr>Wireless Transmission Frequencies</vt:lpstr>
      <vt:lpstr>Wireless Transmission</vt:lpstr>
      <vt:lpstr>Antennas</vt:lpstr>
      <vt:lpstr>Antenna</vt:lpstr>
      <vt:lpstr>Parabolic Reflective Antenna</vt:lpstr>
      <vt:lpstr>Parabolic Reflective Antenna</vt:lpstr>
      <vt:lpstr>Parabolic Reflective Antenna</vt:lpstr>
      <vt:lpstr>Antenna Gain</vt:lpstr>
      <vt:lpstr>Antenna Gain and Effective Area</vt:lpstr>
      <vt:lpstr>Terrestrial Microwave</vt:lpstr>
      <vt:lpstr>Terrestrial Microwave</vt:lpstr>
      <vt:lpstr>Terrestrial Microwave</vt:lpstr>
      <vt:lpstr>Terrestrial Microwave</vt:lpstr>
      <vt:lpstr>Satellite Microwave</vt:lpstr>
      <vt:lpstr>Satellite Point to Point Link</vt:lpstr>
      <vt:lpstr>Satellite Broadcast Link</vt:lpstr>
      <vt:lpstr>Satellite Microwave</vt:lpstr>
      <vt:lpstr>Satellite Microwave</vt:lpstr>
      <vt:lpstr>Satellite Microwave</vt:lpstr>
      <vt:lpstr>Satellite Microwave</vt:lpstr>
      <vt:lpstr>Satellite Microwave</vt:lpstr>
      <vt:lpstr>Satellite Microwave</vt:lpstr>
      <vt:lpstr>Satellite Microwave</vt:lpstr>
      <vt:lpstr>Broadcast Radio</vt:lpstr>
      <vt:lpstr>Broadcast Radio</vt:lpstr>
      <vt:lpstr>Broadcast Radio</vt:lpstr>
      <vt:lpstr>Infrared</vt:lpstr>
      <vt:lpstr>Wireless Propagation</vt:lpstr>
      <vt:lpstr>Ground Wave Propagation </vt:lpstr>
      <vt:lpstr>Ground Wave Propagation </vt:lpstr>
      <vt:lpstr>Sky Wave Propagation</vt:lpstr>
      <vt:lpstr>Sky Wave Propagation</vt:lpstr>
      <vt:lpstr>Line- of -sight </vt:lpstr>
      <vt:lpstr>Line of Sight Propagation</vt:lpstr>
      <vt:lpstr>Refraction</vt:lpstr>
      <vt:lpstr>Optical and Radio Horizons</vt:lpstr>
      <vt:lpstr>Line of Sight Transmission</vt:lpstr>
      <vt:lpstr>Free Space Loss</vt:lpstr>
      <vt:lpstr>Multipath Interference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Transmission</dc:title>
  <dc:creator>LENOVO</dc:creator>
  <cp:lastModifiedBy>Abhi Jes Jay</cp:lastModifiedBy>
  <cp:revision>24</cp:revision>
  <dcterms:created xsi:type="dcterms:W3CDTF">2017-09-13T12:47:09Z</dcterms:created>
  <dcterms:modified xsi:type="dcterms:W3CDTF">2017-12-11T11:58:15Z</dcterms:modified>
</cp:coreProperties>
</file>