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Default Extension="png" ContentType="image/png"/>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Masters/slideMaster5.xml" ContentType="application/vnd.openxmlformats-officedocument.presentationml.slideMaster+xml"/>
  <Override PartName="/ppt/slides/slide49.xml" ContentType="application/vnd.openxmlformats-officedocument.presentationml.slide+xml"/>
  <Override PartName="/ppt/slides/slide96.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84.xml" ContentType="application/vnd.openxmlformats-officedocument.presentationml.slideLayout+xml"/>
  <Override PartName="/ppt/slideLayouts/slideLayout12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115.xml" ContentType="application/vnd.openxmlformats-officedocument.presentationml.slideLayout+xml"/>
  <Override PartName="/ppt/notesSlides/notesSlide18.xml" ContentType="application/vnd.openxmlformats-officedocument.presentationml.notesSlide+xml"/>
  <Default Extension="wmf" ContentType="image/x-wmf"/>
  <Override PartName="/ppt/slides/slide41.xml" ContentType="application/vnd.openxmlformats-officedocument.presentationml.slide+xml"/>
  <Override PartName="/ppt/slideLayouts/slideLayout51.xml" ContentType="application/vnd.openxmlformats-officedocument.presentationml.slideLayout+xml"/>
  <Override PartName="/ppt/slideLayouts/slideLayout104.xml" ContentType="application/vnd.openxmlformats-officedocument.presentationml.slideLayout+xml"/>
  <Override PartName="/ppt/slides/slide30.xml" ContentType="application/vnd.openxmlformats-officedocument.presentationml.slide+xml"/>
  <Override PartName="/ppt/slideLayouts/slideLayout40.xml" ContentType="application/vnd.openxmlformats-officedocument.presentationml.slide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Masters/slideMaster6.xml" ContentType="application/vnd.openxmlformats-officedocument.presentationml.slideMaster+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Layouts/slideLayout89.xml" ContentType="application/vnd.openxmlformats-officedocument.presentationml.slideLayout+xml"/>
  <Override PartName="/ppt/theme/theme8.xml" ContentType="application/vnd.openxmlformats-officedocument.theme+xml"/>
  <Override PartName="/ppt/theme/theme12.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notesSlides/notesSlide22.xml" ContentType="application/vnd.openxmlformats-officedocument.presentationml.notesSlide+xml"/>
  <Override PartName="/ppt/notesSlides/notesSlide11.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theme/theme9.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s/slide32.xml" ContentType="application/vnd.openxmlformats-officedocument.presentationml.slide+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notesSlides/notesSlide23.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Layouts/slideLayout58.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s/slide40.xml" ContentType="application/vnd.openxmlformats-officedocument.presentationml.slide+xml"/>
  <Override PartName="/ppt/slideLayouts/slideLayout50.xml" ContentType="application/vnd.openxmlformats-officedocument.presentationml.slideLayout+xml"/>
  <Override PartName="/ppt/slideMasters/slideMaster9.xml" ContentType="application/vnd.openxmlformats-officedocument.presentationml.slideMaster+xml"/>
  <Override PartName="/ppt/notesSlides/notesSlide8.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126.xml" ContentType="application/vnd.openxmlformats-officedocument.presentationml.slide+xml"/>
  <Override PartName="/ppt/slideLayouts/slideLayout99.xml" ContentType="application/vnd.openxmlformats-officedocument.presentationml.slideLayout+xml"/>
  <Override PartName="/ppt/slides/slide78.xml" ContentType="application/vnd.openxmlformats-officedocument.presentationml.slide+xml"/>
  <Override PartName="/ppt/slides/slide115.xml" ContentType="application/vnd.openxmlformats-officedocument.presentationml.slide+xml"/>
  <Override PartName="/ppt/slideLayouts/slideLayout88.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119.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theme/theme3.xml" ContentType="application/vnd.openxmlformats-officedocument.theme+xml"/>
  <Override PartName="/ppt/slideLayouts/slideLayout55.xml" ContentType="application/vnd.openxmlformats-officedocument.presentationml.slideLayout+xml"/>
  <Override PartName="/ppt/slideLayouts/slideLayout108.xml" ContentType="application/vnd.openxmlformats-officedocument.presentationml.slideLayout+xml"/>
  <Override PartName="/ppt/slides/slide34.xml" ContentType="application/vnd.openxmlformats-officedocument.presentationml.slide+xml"/>
  <Override PartName="/ppt/slides/slide81.xml" ContentType="application/vnd.openxmlformats-officedocument.presentationml.slide+xml"/>
  <Override PartName="/ppt/slideLayouts/slideLayout44.xml" ContentType="application/vnd.openxmlformats-officedocument.presentationml.slideLayout+xml"/>
  <Override PartName="/ppt/slideLayouts/slideLayout91.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80.xml" ContentType="application/vnd.openxmlformats-officedocument.presentationml.slideLayout+xml"/>
  <Override PartName="/ppt/slideLayouts/slideLayout1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111.xml" ContentType="application/vnd.openxmlformats-officedocument.presentationml.slideLayout+xml"/>
  <Override PartName="/ppt/notesSlides/notesSlide14.xml" ContentType="application/vnd.openxmlformats-officedocument.presentationml.notesSlide+xml"/>
  <Override PartName="/ppt/slideLayouts/slideLayout10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 id="2147483686" r:id="rId4"/>
    <p:sldMasterId id="2147483698" r:id="rId5"/>
    <p:sldMasterId id="2147483723" r:id="rId6"/>
    <p:sldMasterId id="2147483735" r:id="rId7"/>
    <p:sldMasterId id="2147483747" r:id="rId8"/>
    <p:sldMasterId id="2147483760" r:id="rId9"/>
    <p:sldMasterId id="2147483845" r:id="rId10"/>
    <p:sldMasterId id="2147483869" r:id="rId11"/>
  </p:sldMasterIdLst>
  <p:notesMasterIdLst>
    <p:notesMasterId r:id="rId144"/>
  </p:notesMasterIdLst>
  <p:sldIdLst>
    <p:sldId id="282" r:id="rId12"/>
    <p:sldId id="256" r:id="rId13"/>
    <p:sldId id="279" r:id="rId14"/>
    <p:sldId id="257" r:id="rId15"/>
    <p:sldId id="280" r:id="rId16"/>
    <p:sldId id="281" r:id="rId17"/>
    <p:sldId id="283" r:id="rId18"/>
    <p:sldId id="284" r:id="rId19"/>
    <p:sldId id="285" r:id="rId20"/>
    <p:sldId id="290" r:id="rId21"/>
    <p:sldId id="298" r:id="rId22"/>
    <p:sldId id="299" r:id="rId23"/>
    <p:sldId id="300" r:id="rId24"/>
    <p:sldId id="301" r:id="rId25"/>
    <p:sldId id="303" r:id="rId26"/>
    <p:sldId id="302" r:id="rId27"/>
    <p:sldId id="304" r:id="rId28"/>
    <p:sldId id="286" r:id="rId29"/>
    <p:sldId id="287" r:id="rId30"/>
    <p:sldId id="305" r:id="rId31"/>
    <p:sldId id="307" r:id="rId32"/>
    <p:sldId id="306" r:id="rId33"/>
    <p:sldId id="308" r:id="rId34"/>
    <p:sldId id="326" r:id="rId35"/>
    <p:sldId id="309" r:id="rId36"/>
    <p:sldId id="312" r:id="rId37"/>
    <p:sldId id="313" r:id="rId38"/>
    <p:sldId id="311" r:id="rId39"/>
    <p:sldId id="328" r:id="rId40"/>
    <p:sldId id="330" r:id="rId41"/>
    <p:sldId id="329" r:id="rId42"/>
    <p:sldId id="318" r:id="rId43"/>
    <p:sldId id="319" r:id="rId44"/>
    <p:sldId id="310" r:id="rId45"/>
    <p:sldId id="320" r:id="rId46"/>
    <p:sldId id="322" r:id="rId47"/>
    <p:sldId id="321" r:id="rId48"/>
    <p:sldId id="317" r:id="rId49"/>
    <p:sldId id="323" r:id="rId50"/>
    <p:sldId id="325" r:id="rId51"/>
    <p:sldId id="332" r:id="rId52"/>
    <p:sldId id="333" r:id="rId53"/>
    <p:sldId id="334" r:id="rId54"/>
    <p:sldId id="335" r:id="rId55"/>
    <p:sldId id="336" r:id="rId56"/>
    <p:sldId id="337" r:id="rId57"/>
    <p:sldId id="338" r:id="rId58"/>
    <p:sldId id="339" r:id="rId59"/>
    <p:sldId id="340" r:id="rId60"/>
    <p:sldId id="342" r:id="rId61"/>
    <p:sldId id="343" r:id="rId62"/>
    <p:sldId id="341" r:id="rId63"/>
    <p:sldId id="345" r:id="rId64"/>
    <p:sldId id="349" r:id="rId65"/>
    <p:sldId id="347" r:id="rId66"/>
    <p:sldId id="346" r:id="rId67"/>
    <p:sldId id="361" r:id="rId68"/>
    <p:sldId id="350" r:id="rId69"/>
    <p:sldId id="362" r:id="rId70"/>
    <p:sldId id="364" r:id="rId71"/>
    <p:sldId id="367" r:id="rId72"/>
    <p:sldId id="351" r:id="rId73"/>
    <p:sldId id="365" r:id="rId74"/>
    <p:sldId id="366" r:id="rId75"/>
    <p:sldId id="352" r:id="rId76"/>
    <p:sldId id="368" r:id="rId77"/>
    <p:sldId id="353" r:id="rId78"/>
    <p:sldId id="369" r:id="rId79"/>
    <p:sldId id="370" r:id="rId80"/>
    <p:sldId id="355" r:id="rId81"/>
    <p:sldId id="371" r:id="rId82"/>
    <p:sldId id="372" r:id="rId83"/>
    <p:sldId id="356" r:id="rId84"/>
    <p:sldId id="373" r:id="rId85"/>
    <p:sldId id="374" r:id="rId86"/>
    <p:sldId id="357" r:id="rId87"/>
    <p:sldId id="375" r:id="rId88"/>
    <p:sldId id="415" r:id="rId89"/>
    <p:sldId id="377" r:id="rId90"/>
    <p:sldId id="391" r:id="rId91"/>
    <p:sldId id="416" r:id="rId92"/>
    <p:sldId id="392" r:id="rId93"/>
    <p:sldId id="417" r:id="rId94"/>
    <p:sldId id="418" r:id="rId95"/>
    <p:sldId id="393" r:id="rId96"/>
    <p:sldId id="420" r:id="rId97"/>
    <p:sldId id="421" r:id="rId98"/>
    <p:sldId id="419" r:id="rId99"/>
    <p:sldId id="423" r:id="rId100"/>
    <p:sldId id="422" r:id="rId101"/>
    <p:sldId id="436" r:id="rId102"/>
    <p:sldId id="438" r:id="rId103"/>
    <p:sldId id="443" r:id="rId104"/>
    <p:sldId id="439" r:id="rId105"/>
    <p:sldId id="481" r:id="rId106"/>
    <p:sldId id="518" r:id="rId107"/>
    <p:sldId id="441" r:id="rId108"/>
    <p:sldId id="440" r:id="rId109"/>
    <p:sldId id="456" r:id="rId110"/>
    <p:sldId id="446" r:id="rId111"/>
    <p:sldId id="445" r:id="rId112"/>
    <p:sldId id="448" r:id="rId113"/>
    <p:sldId id="454" r:id="rId114"/>
    <p:sldId id="458" r:id="rId115"/>
    <p:sldId id="459" r:id="rId116"/>
    <p:sldId id="462" r:id="rId117"/>
    <p:sldId id="460" r:id="rId118"/>
    <p:sldId id="465" r:id="rId119"/>
    <p:sldId id="466" r:id="rId120"/>
    <p:sldId id="468" r:id="rId121"/>
    <p:sldId id="469" r:id="rId122"/>
    <p:sldId id="473" r:id="rId123"/>
    <p:sldId id="478" r:id="rId124"/>
    <p:sldId id="477" r:id="rId125"/>
    <p:sldId id="480" r:id="rId126"/>
    <p:sldId id="475" r:id="rId127"/>
    <p:sldId id="508" r:id="rId128"/>
    <p:sldId id="497" r:id="rId129"/>
    <p:sldId id="498" r:id="rId130"/>
    <p:sldId id="510" r:id="rId131"/>
    <p:sldId id="499" r:id="rId132"/>
    <p:sldId id="509" r:id="rId133"/>
    <p:sldId id="511" r:id="rId134"/>
    <p:sldId id="512" r:id="rId135"/>
    <p:sldId id="514" r:id="rId136"/>
    <p:sldId id="515" r:id="rId137"/>
    <p:sldId id="516" r:id="rId138"/>
    <p:sldId id="500" r:id="rId139"/>
    <p:sldId id="504" r:id="rId140"/>
    <p:sldId id="517" r:id="rId141"/>
    <p:sldId id="506" r:id="rId142"/>
    <p:sldId id="507" r:id="rId1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1" autoAdjust="0"/>
  </p:normalViewPr>
  <p:slideViewPr>
    <p:cSldViewPr>
      <p:cViewPr>
        <p:scale>
          <a:sx n="60" d="100"/>
          <a:sy n="60" d="100"/>
        </p:scale>
        <p:origin x="-274" y="-58"/>
      </p:cViewPr>
      <p:guideLst>
        <p:guide orient="horz" pos="2160"/>
        <p:guide pos="2880"/>
      </p:guideLst>
    </p:cSldViewPr>
  </p:slideViewPr>
  <p:outlineViewPr>
    <p:cViewPr>
      <p:scale>
        <a:sx n="33" d="100"/>
        <a:sy n="33" d="100"/>
      </p:scale>
      <p:origin x="0" y="60432"/>
    </p:cViewPr>
  </p:outlineViewPr>
  <p:notesTextViewPr>
    <p:cViewPr>
      <p:scale>
        <a:sx n="1" d="1"/>
        <a:sy n="1" d="1"/>
      </p:scale>
      <p:origin x="0" y="0"/>
    </p:cViewPr>
  </p:notesTextViewPr>
  <p:sorterViewPr>
    <p:cViewPr>
      <p:scale>
        <a:sx n="100" d="100"/>
        <a:sy n="100" d="100"/>
      </p:scale>
      <p:origin x="0" y="4056"/>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117" Type="http://schemas.openxmlformats.org/officeDocument/2006/relationships/slide" Target="slides/slide106.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slide" Target="slides/slide57.xml"/><Relationship Id="rId84" Type="http://schemas.openxmlformats.org/officeDocument/2006/relationships/slide" Target="slides/slide73.xml"/><Relationship Id="rId89" Type="http://schemas.openxmlformats.org/officeDocument/2006/relationships/slide" Target="slides/slide78.xml"/><Relationship Id="rId112" Type="http://schemas.openxmlformats.org/officeDocument/2006/relationships/slide" Target="slides/slide101.xml"/><Relationship Id="rId133" Type="http://schemas.openxmlformats.org/officeDocument/2006/relationships/slide" Target="slides/slide122.xml"/><Relationship Id="rId138" Type="http://schemas.openxmlformats.org/officeDocument/2006/relationships/slide" Target="slides/slide127.xml"/><Relationship Id="rId16" Type="http://schemas.openxmlformats.org/officeDocument/2006/relationships/slide" Target="slides/slide5.xml"/><Relationship Id="rId107" Type="http://schemas.openxmlformats.org/officeDocument/2006/relationships/slide" Target="slides/slide96.xml"/><Relationship Id="rId11" Type="http://schemas.openxmlformats.org/officeDocument/2006/relationships/slideMaster" Target="slideMasters/slideMaster11.xml"/><Relationship Id="rId32" Type="http://schemas.openxmlformats.org/officeDocument/2006/relationships/slide" Target="slides/slide21.xml"/><Relationship Id="rId37" Type="http://schemas.openxmlformats.org/officeDocument/2006/relationships/slide" Target="slides/slide26.xml"/><Relationship Id="rId53" Type="http://schemas.openxmlformats.org/officeDocument/2006/relationships/slide" Target="slides/slide42.xml"/><Relationship Id="rId58" Type="http://schemas.openxmlformats.org/officeDocument/2006/relationships/slide" Target="slides/slide47.xml"/><Relationship Id="rId74" Type="http://schemas.openxmlformats.org/officeDocument/2006/relationships/slide" Target="slides/slide63.xml"/><Relationship Id="rId79" Type="http://schemas.openxmlformats.org/officeDocument/2006/relationships/slide" Target="slides/slide68.xml"/><Relationship Id="rId102" Type="http://schemas.openxmlformats.org/officeDocument/2006/relationships/slide" Target="slides/slide91.xml"/><Relationship Id="rId123" Type="http://schemas.openxmlformats.org/officeDocument/2006/relationships/slide" Target="slides/slide112.xml"/><Relationship Id="rId128" Type="http://schemas.openxmlformats.org/officeDocument/2006/relationships/slide" Target="slides/slide117.xml"/><Relationship Id="rId144" Type="http://schemas.openxmlformats.org/officeDocument/2006/relationships/notesMaster" Target="notesMasters/notesMaster1.xml"/><Relationship Id="rId5" Type="http://schemas.openxmlformats.org/officeDocument/2006/relationships/slideMaster" Target="slideMasters/slideMaster5.xml"/><Relationship Id="rId90" Type="http://schemas.openxmlformats.org/officeDocument/2006/relationships/slide" Target="slides/slide79.xml"/><Relationship Id="rId95" Type="http://schemas.openxmlformats.org/officeDocument/2006/relationships/slide" Target="slides/slide84.xml"/><Relationship Id="rId22" Type="http://schemas.openxmlformats.org/officeDocument/2006/relationships/slide" Target="slides/slide11.xml"/><Relationship Id="rId27" Type="http://schemas.openxmlformats.org/officeDocument/2006/relationships/slide" Target="slides/slide16.xml"/><Relationship Id="rId43" Type="http://schemas.openxmlformats.org/officeDocument/2006/relationships/slide" Target="slides/slide32.xml"/><Relationship Id="rId48" Type="http://schemas.openxmlformats.org/officeDocument/2006/relationships/slide" Target="slides/slide37.xml"/><Relationship Id="rId64" Type="http://schemas.openxmlformats.org/officeDocument/2006/relationships/slide" Target="slides/slide53.xml"/><Relationship Id="rId69" Type="http://schemas.openxmlformats.org/officeDocument/2006/relationships/slide" Target="slides/slide58.xml"/><Relationship Id="rId113" Type="http://schemas.openxmlformats.org/officeDocument/2006/relationships/slide" Target="slides/slide102.xml"/><Relationship Id="rId118" Type="http://schemas.openxmlformats.org/officeDocument/2006/relationships/slide" Target="slides/slide107.xml"/><Relationship Id="rId134" Type="http://schemas.openxmlformats.org/officeDocument/2006/relationships/slide" Target="slides/slide123.xml"/><Relationship Id="rId139" Type="http://schemas.openxmlformats.org/officeDocument/2006/relationships/slide" Target="slides/slide128.xml"/><Relationship Id="rId80" Type="http://schemas.openxmlformats.org/officeDocument/2006/relationships/slide" Target="slides/slide69.xml"/><Relationship Id="rId85" Type="http://schemas.openxmlformats.org/officeDocument/2006/relationships/slide" Target="slides/slide74.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103" Type="http://schemas.openxmlformats.org/officeDocument/2006/relationships/slide" Target="slides/slide92.xml"/><Relationship Id="rId108" Type="http://schemas.openxmlformats.org/officeDocument/2006/relationships/slide" Target="slides/slide97.xml"/><Relationship Id="rId116" Type="http://schemas.openxmlformats.org/officeDocument/2006/relationships/slide" Target="slides/slide105.xml"/><Relationship Id="rId124" Type="http://schemas.openxmlformats.org/officeDocument/2006/relationships/slide" Target="slides/slide113.xml"/><Relationship Id="rId129" Type="http://schemas.openxmlformats.org/officeDocument/2006/relationships/slide" Target="slides/slide118.xml"/><Relationship Id="rId137" Type="http://schemas.openxmlformats.org/officeDocument/2006/relationships/slide" Target="slides/slide12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slide" Target="slides/slide59.xml"/><Relationship Id="rId75" Type="http://schemas.openxmlformats.org/officeDocument/2006/relationships/slide" Target="slides/slide64.xml"/><Relationship Id="rId83" Type="http://schemas.openxmlformats.org/officeDocument/2006/relationships/slide" Target="slides/slide72.xml"/><Relationship Id="rId88" Type="http://schemas.openxmlformats.org/officeDocument/2006/relationships/slide" Target="slides/slide77.xml"/><Relationship Id="rId91" Type="http://schemas.openxmlformats.org/officeDocument/2006/relationships/slide" Target="slides/slide80.xml"/><Relationship Id="rId96" Type="http://schemas.openxmlformats.org/officeDocument/2006/relationships/slide" Target="slides/slide85.xml"/><Relationship Id="rId111" Type="http://schemas.openxmlformats.org/officeDocument/2006/relationships/slide" Target="slides/slide100.xml"/><Relationship Id="rId132" Type="http://schemas.openxmlformats.org/officeDocument/2006/relationships/slide" Target="slides/slide121.xml"/><Relationship Id="rId140" Type="http://schemas.openxmlformats.org/officeDocument/2006/relationships/slide" Target="slides/slide129.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6" Type="http://schemas.openxmlformats.org/officeDocument/2006/relationships/slide" Target="slides/slide95.xml"/><Relationship Id="rId114" Type="http://schemas.openxmlformats.org/officeDocument/2006/relationships/slide" Target="slides/slide103.xml"/><Relationship Id="rId119" Type="http://schemas.openxmlformats.org/officeDocument/2006/relationships/slide" Target="slides/slide108.xml"/><Relationship Id="rId127" Type="http://schemas.openxmlformats.org/officeDocument/2006/relationships/slide" Target="slides/slide116.xml"/><Relationship Id="rId10" Type="http://schemas.openxmlformats.org/officeDocument/2006/relationships/slideMaster" Target="slideMasters/slideMaster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slide" Target="slides/slide62.xml"/><Relationship Id="rId78" Type="http://schemas.openxmlformats.org/officeDocument/2006/relationships/slide" Target="slides/slide67.xml"/><Relationship Id="rId81" Type="http://schemas.openxmlformats.org/officeDocument/2006/relationships/slide" Target="slides/slide70.xml"/><Relationship Id="rId86" Type="http://schemas.openxmlformats.org/officeDocument/2006/relationships/slide" Target="slides/slide75.xml"/><Relationship Id="rId94" Type="http://schemas.openxmlformats.org/officeDocument/2006/relationships/slide" Target="slides/slide83.xml"/><Relationship Id="rId99" Type="http://schemas.openxmlformats.org/officeDocument/2006/relationships/slide" Target="slides/slide88.xml"/><Relationship Id="rId101" Type="http://schemas.openxmlformats.org/officeDocument/2006/relationships/slide" Target="slides/slide90.xml"/><Relationship Id="rId122" Type="http://schemas.openxmlformats.org/officeDocument/2006/relationships/slide" Target="slides/slide111.xml"/><Relationship Id="rId130" Type="http://schemas.openxmlformats.org/officeDocument/2006/relationships/slide" Target="slides/slide119.xml"/><Relationship Id="rId135" Type="http://schemas.openxmlformats.org/officeDocument/2006/relationships/slide" Target="slides/slide124.xml"/><Relationship Id="rId143" Type="http://schemas.openxmlformats.org/officeDocument/2006/relationships/slide" Target="slides/slide132.xml"/><Relationship Id="rId14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109" Type="http://schemas.openxmlformats.org/officeDocument/2006/relationships/slide" Target="slides/slide9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6" Type="http://schemas.openxmlformats.org/officeDocument/2006/relationships/slide" Target="slides/slide65.xml"/><Relationship Id="rId97" Type="http://schemas.openxmlformats.org/officeDocument/2006/relationships/slide" Target="slides/slide86.xml"/><Relationship Id="rId104" Type="http://schemas.openxmlformats.org/officeDocument/2006/relationships/slide" Target="slides/slide93.xml"/><Relationship Id="rId120" Type="http://schemas.openxmlformats.org/officeDocument/2006/relationships/slide" Target="slides/slide109.xml"/><Relationship Id="rId125" Type="http://schemas.openxmlformats.org/officeDocument/2006/relationships/slide" Target="slides/slide114.xml"/><Relationship Id="rId141" Type="http://schemas.openxmlformats.org/officeDocument/2006/relationships/slide" Target="slides/slide130.xml"/><Relationship Id="rId146"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60.xml"/><Relationship Id="rId92" Type="http://schemas.openxmlformats.org/officeDocument/2006/relationships/slide" Target="slides/slide81.xml"/><Relationship Id="rId2" Type="http://schemas.openxmlformats.org/officeDocument/2006/relationships/slideMaster" Target="slideMasters/slideMaster2.xml"/><Relationship Id="rId29" Type="http://schemas.openxmlformats.org/officeDocument/2006/relationships/slide" Target="slides/slide18.xml"/><Relationship Id="rId24" Type="http://schemas.openxmlformats.org/officeDocument/2006/relationships/slide" Target="slides/slide13.xml"/><Relationship Id="rId40" Type="http://schemas.openxmlformats.org/officeDocument/2006/relationships/slide" Target="slides/slide29.xml"/><Relationship Id="rId45" Type="http://schemas.openxmlformats.org/officeDocument/2006/relationships/slide" Target="slides/slide34.xml"/><Relationship Id="rId66" Type="http://schemas.openxmlformats.org/officeDocument/2006/relationships/slide" Target="slides/slide55.xml"/><Relationship Id="rId87" Type="http://schemas.openxmlformats.org/officeDocument/2006/relationships/slide" Target="slides/slide76.xml"/><Relationship Id="rId110" Type="http://schemas.openxmlformats.org/officeDocument/2006/relationships/slide" Target="slides/slide99.xml"/><Relationship Id="rId115" Type="http://schemas.openxmlformats.org/officeDocument/2006/relationships/slide" Target="slides/slide104.xml"/><Relationship Id="rId131" Type="http://schemas.openxmlformats.org/officeDocument/2006/relationships/slide" Target="slides/slide120.xml"/><Relationship Id="rId136" Type="http://schemas.openxmlformats.org/officeDocument/2006/relationships/slide" Target="slides/slide125.xml"/><Relationship Id="rId61" Type="http://schemas.openxmlformats.org/officeDocument/2006/relationships/slide" Target="slides/slide50.xml"/><Relationship Id="rId82" Type="http://schemas.openxmlformats.org/officeDocument/2006/relationships/slide" Target="slides/slide71.xml"/><Relationship Id="rId19" Type="http://schemas.openxmlformats.org/officeDocument/2006/relationships/slide" Target="slides/slide8.xml"/><Relationship Id="rId14" Type="http://schemas.openxmlformats.org/officeDocument/2006/relationships/slide" Target="slides/slide3.xml"/><Relationship Id="rId30" Type="http://schemas.openxmlformats.org/officeDocument/2006/relationships/slide" Target="slides/slide19.xml"/><Relationship Id="rId35" Type="http://schemas.openxmlformats.org/officeDocument/2006/relationships/slide" Target="slides/slide24.xml"/><Relationship Id="rId56" Type="http://schemas.openxmlformats.org/officeDocument/2006/relationships/slide" Target="slides/slide45.xml"/><Relationship Id="rId77" Type="http://schemas.openxmlformats.org/officeDocument/2006/relationships/slide" Target="slides/slide66.xml"/><Relationship Id="rId100" Type="http://schemas.openxmlformats.org/officeDocument/2006/relationships/slide" Target="slides/slide89.xml"/><Relationship Id="rId105" Type="http://schemas.openxmlformats.org/officeDocument/2006/relationships/slide" Target="slides/slide94.xml"/><Relationship Id="rId126" Type="http://schemas.openxmlformats.org/officeDocument/2006/relationships/slide" Target="slides/slide115.xml"/><Relationship Id="rId147"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slide" Target="slides/slide61.xml"/><Relationship Id="rId93" Type="http://schemas.openxmlformats.org/officeDocument/2006/relationships/slide" Target="slides/slide82.xml"/><Relationship Id="rId98" Type="http://schemas.openxmlformats.org/officeDocument/2006/relationships/slide" Target="slides/slide87.xml"/><Relationship Id="rId121" Type="http://schemas.openxmlformats.org/officeDocument/2006/relationships/slide" Target="slides/slide110.xml"/><Relationship Id="rId142" Type="http://schemas.openxmlformats.org/officeDocument/2006/relationships/slide" Target="slides/slide1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92F0AA-CB0C-4C9D-9283-32A5FB651DCE}" type="datetimeFigureOut">
              <a:rPr lang="en-US" smtClean="0"/>
              <a:pPr/>
              <a:t>10/4/2017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B4F8E4-5FC0-4DC2-8D1E-0FC088767678}" type="slidenum">
              <a:rPr lang="en-US" smtClean="0"/>
              <a:pPr/>
              <a:t>‹#›</a:t>
            </a:fld>
            <a:endParaRPr lang="en-US"/>
          </a:p>
        </p:txBody>
      </p:sp>
    </p:spTree>
    <p:extLst>
      <p:ext uri="{BB962C8B-B14F-4D97-AF65-F5344CB8AC3E}">
        <p14:creationId xmlns="" xmlns:p14="http://schemas.microsoft.com/office/powerpoint/2010/main" val="4270436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fld id="{BB2B69C9-B689-4DCC-80A9-BB1DE0D6064B}" type="slidenum">
              <a:rPr lang="en-US" sz="1200" baseline="0" smtClean="0"/>
              <a:pPr/>
              <a:t>10</a:t>
            </a:fld>
            <a:endParaRPr lang="en-US" sz="1200" baseline="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fld id="{7455D8B1-149C-4FCF-9A64-398282ACA629}" type="slidenum">
              <a:rPr lang="en-US" sz="1200" baseline="0">
                <a:solidFill>
                  <a:prstClr val="black"/>
                </a:solidFill>
              </a:rPr>
              <a:pPr/>
              <a:t>33</a:t>
            </a:fld>
            <a:endParaRPr lang="en-US" sz="1200" baseline="0">
              <a:solidFill>
                <a:prstClr val="black"/>
              </a:solidFill>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fld id="{FF8EC415-90AE-4202-8DDA-37D5574BF6F7}" type="slidenum">
              <a:rPr lang="en-US" sz="1200" baseline="0">
                <a:solidFill>
                  <a:prstClr val="black"/>
                </a:solidFill>
              </a:rPr>
              <a:pPr/>
              <a:t>35</a:t>
            </a:fld>
            <a:endParaRPr lang="en-US" sz="1200" baseline="0">
              <a:solidFill>
                <a:prstClr val="black"/>
              </a:solidFill>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fld id="{9EBEE4CD-E9AB-4C64-8DB8-8C49164BF35A}" type="slidenum">
              <a:rPr lang="en-US" sz="1200" baseline="0">
                <a:solidFill>
                  <a:prstClr val="black"/>
                </a:solidFill>
              </a:rPr>
              <a:pPr/>
              <a:t>37</a:t>
            </a:fld>
            <a:endParaRPr lang="en-US" sz="1200" baseline="0">
              <a:solidFill>
                <a:prstClr val="black"/>
              </a:solidFill>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fld id="{CC75278E-3F96-4677-A142-E5EA6A25F48B}" type="slidenum">
              <a:rPr lang="en-US" sz="1200" baseline="0" smtClean="0"/>
              <a:pPr/>
              <a:t>41</a:t>
            </a:fld>
            <a:endParaRPr lang="en-US" sz="1200" baseline="0"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fld id="{D2B7010E-542F-4198-9BF0-FCC48C46AB7D}" type="slidenum">
              <a:rPr lang="en-US" sz="1200" baseline="0" smtClean="0"/>
              <a:pPr/>
              <a:t>42</a:t>
            </a:fld>
            <a:endParaRPr lang="en-US" sz="1200" baseline="0"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fld id="{FFEA387B-FB7C-4BD6-B937-8DE79B1AAE0A}" type="slidenum">
              <a:rPr lang="en-US" sz="1200" baseline="0" smtClean="0"/>
              <a:pPr/>
              <a:t>43</a:t>
            </a:fld>
            <a:endParaRPr lang="en-US" sz="1200" baseline="0"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B4F8E4-5FC0-4DC2-8D1E-0FC088767678}" type="slidenum">
              <a:rPr lang="en-US" smtClean="0"/>
              <a:pPr/>
              <a:t>47</a:t>
            </a:fld>
            <a:endParaRPr lang="en-US"/>
          </a:p>
        </p:txBody>
      </p:sp>
    </p:spTree>
    <p:extLst>
      <p:ext uri="{BB962C8B-B14F-4D97-AF65-F5344CB8AC3E}">
        <p14:creationId xmlns="" xmlns:p14="http://schemas.microsoft.com/office/powerpoint/2010/main" val="285803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E0A6A360-B9E6-4F8B-A197-6238EAC439FC}" type="slidenum">
              <a:rPr lang="en-US" sz="1200" smtClean="0"/>
              <a:pPr/>
              <a:t>54</a:t>
            </a:fld>
            <a:endParaRPr lang="en-US" sz="120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t>Stallings DCC8e </a:t>
            </a:r>
            <a:r>
              <a:rPr lang="en-US" smtClean="0">
                <a:latin typeface="Times" charset="0"/>
              </a:rPr>
              <a:t>Figure 5.15 illustrates the 3rd alternative, which shows voice data that are digitized and then converted to an analog ASK signal. This allows digital transmission in the sense defined in Chapter 3. The voice data, because they have been digitized, can be treated as digital data, even though transmission requirements (eg. use of microwave) dictate that an analog signal be used.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14D8F65A-F22D-4F0C-B1D3-BA8B4807D426}" type="slidenum">
              <a:rPr lang="en-US" sz="1200" smtClean="0"/>
              <a:pPr/>
              <a:t>58</a:t>
            </a:fld>
            <a:endParaRPr lang="en-US" sz="120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t>Stallings DCC8e </a:t>
            </a:r>
            <a:r>
              <a:rPr lang="en-US" dirty="0" smtClean="0">
                <a:latin typeface="Times" charset="0"/>
              </a:rPr>
              <a:t>Figure 5.16 shows an example in which the original signal is assumed to be </a:t>
            </a:r>
            <a:r>
              <a:rPr lang="en-US" b="1" dirty="0" smtClean="0">
                <a:latin typeface="Times" charset="0"/>
              </a:rPr>
              <a:t>bandlimited with a bandwidth of </a:t>
            </a:r>
            <a:r>
              <a:rPr lang="en-US" b="1" i="1" dirty="0" smtClean="0">
                <a:latin typeface="Times" charset="0"/>
              </a:rPr>
              <a:t>B</a:t>
            </a:r>
            <a:r>
              <a:rPr lang="en-US" dirty="0" smtClean="0">
                <a:latin typeface="Times" charset="0"/>
              </a:rPr>
              <a:t>. PAM </a:t>
            </a:r>
            <a:r>
              <a:rPr lang="en-US" b="1" dirty="0" smtClean="0">
                <a:latin typeface="Times" charset="0"/>
              </a:rPr>
              <a:t>samples</a:t>
            </a:r>
            <a:r>
              <a:rPr lang="en-US" dirty="0" smtClean="0">
                <a:latin typeface="Times" charset="0"/>
              </a:rPr>
              <a:t> are taken </a:t>
            </a:r>
            <a:r>
              <a:rPr lang="en-US" b="1" dirty="0" smtClean="0">
                <a:latin typeface="Times" charset="0"/>
              </a:rPr>
              <a:t>at a rate of 2</a:t>
            </a:r>
            <a:r>
              <a:rPr lang="en-US" b="1" i="1" dirty="0" smtClean="0">
                <a:latin typeface="Times" charset="0"/>
              </a:rPr>
              <a:t>B</a:t>
            </a:r>
            <a:r>
              <a:rPr lang="en-US" dirty="0" smtClean="0">
                <a:latin typeface="Times" charset="0"/>
              </a:rPr>
              <a:t>, or once every </a:t>
            </a:r>
            <a:r>
              <a:rPr lang="en-US" i="1" dirty="0" err="1" smtClean="0">
                <a:latin typeface="Times" charset="0"/>
              </a:rPr>
              <a:t>T</a:t>
            </a:r>
            <a:r>
              <a:rPr lang="en-US" i="1" baseline="-25000" dirty="0" err="1" smtClean="0">
                <a:latin typeface="Times" charset="0"/>
              </a:rPr>
              <a:t>s</a:t>
            </a:r>
            <a:r>
              <a:rPr lang="en-US" dirty="0" smtClean="0">
                <a:latin typeface="Times" charset="0"/>
              </a:rPr>
              <a:t> = 1/2</a:t>
            </a:r>
            <a:r>
              <a:rPr lang="en-US" i="1" dirty="0" smtClean="0">
                <a:latin typeface="Times" charset="0"/>
              </a:rPr>
              <a:t>B</a:t>
            </a:r>
            <a:r>
              <a:rPr lang="en-US" dirty="0" smtClean="0">
                <a:latin typeface="Times" charset="0"/>
              </a:rPr>
              <a:t> seconds. Each PAM sample </a:t>
            </a:r>
            <a:r>
              <a:rPr lang="en-US" b="1" dirty="0" smtClean="0">
                <a:latin typeface="Times" charset="0"/>
              </a:rPr>
              <a:t>is approximated</a:t>
            </a:r>
            <a:r>
              <a:rPr lang="en-US" dirty="0" smtClean="0">
                <a:latin typeface="Times" charset="0"/>
              </a:rPr>
              <a:t> by being </a:t>
            </a:r>
            <a:r>
              <a:rPr lang="en-US" i="1" dirty="0" smtClean="0">
                <a:latin typeface="Times" charset="0"/>
              </a:rPr>
              <a:t>quantized</a:t>
            </a:r>
            <a:r>
              <a:rPr lang="en-US" dirty="0" smtClean="0">
                <a:latin typeface="Times" charset="0"/>
              </a:rPr>
              <a:t> </a:t>
            </a:r>
            <a:r>
              <a:rPr lang="en-US" b="1" dirty="0" smtClean="0">
                <a:latin typeface="Times" charset="0"/>
              </a:rPr>
              <a:t>into one of 16 different levels</a:t>
            </a:r>
            <a:r>
              <a:rPr lang="en-US" dirty="0" smtClean="0">
                <a:latin typeface="Times" charset="0"/>
              </a:rPr>
              <a:t>. Each sample can then be represented by 4 bits. But because the quantized values are only approximations, it is </a:t>
            </a:r>
            <a:r>
              <a:rPr lang="en-US" b="1" dirty="0" smtClean="0">
                <a:latin typeface="Times" charset="0"/>
              </a:rPr>
              <a:t>impossible to recover the original signal exactly</a:t>
            </a:r>
            <a:r>
              <a:rPr lang="en-US" dirty="0" smtClean="0">
                <a:latin typeface="Times" charset="0"/>
              </a:rPr>
              <a:t>. By using an 8-bit sample, which allows 256 quantizing levels, the quality of the recovered voice signal is comparable with that achieved via analog transmission. Note that this implies that a data rate of 8000 samples per second </a:t>
            </a:r>
            <a:r>
              <a:rPr lang="en-US" dirty="0" smtClean="0">
                <a:latin typeface="Symbol" pitchFamily="18" charset="2"/>
                <a:sym typeface="Symbol" pitchFamily="18" charset="2"/>
              </a:rPr>
              <a:t></a:t>
            </a:r>
            <a:r>
              <a:rPr lang="en-US" dirty="0" smtClean="0">
                <a:latin typeface="Times" charset="0"/>
              </a:rPr>
              <a:t> 8 bits per sample = 64 kbps is needed for a single voice signal.</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21665AC6-B494-4130-B577-425F25073675}" type="slidenum">
              <a:rPr lang="en-US" sz="1200" smtClean="0"/>
              <a:pPr/>
              <a:t>62</a:t>
            </a:fld>
            <a:endParaRPr lang="en-US" sz="120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latin typeface="Times" charset="0"/>
              </a:rPr>
              <a:t>Thus, PCM starts with a continuous-time, continuous-amplitude (analog) signal, from which a digital signal is produced, as shown in </a:t>
            </a:r>
            <a:r>
              <a:rPr lang="en-US" smtClean="0"/>
              <a:t>Stallings DCC8e </a:t>
            </a:r>
            <a:r>
              <a:rPr lang="en-US" smtClean="0">
                <a:latin typeface="Times" charset="0"/>
              </a:rPr>
              <a:t>Figure 5.17. The digital signal consists of blocks of </a:t>
            </a:r>
            <a:r>
              <a:rPr lang="en-US" i="1" smtClean="0">
                <a:latin typeface="Times" charset="0"/>
              </a:rPr>
              <a:t>n</a:t>
            </a:r>
            <a:r>
              <a:rPr lang="en-US" smtClean="0">
                <a:latin typeface="Times" charset="0"/>
              </a:rPr>
              <a:t> bits, where each </a:t>
            </a:r>
            <a:r>
              <a:rPr lang="en-US" i="1" smtClean="0">
                <a:latin typeface="Times" charset="0"/>
              </a:rPr>
              <a:t>n</a:t>
            </a:r>
            <a:r>
              <a:rPr lang="en-US" smtClean="0">
                <a:latin typeface="Times" charset="0"/>
              </a:rPr>
              <a:t>-bit number is the amplitude of a PCM pulse. On reception, the process is reversed to reproduce the analog signal. Notice, however, that this process violates the terms of the sampling theorem. By quantizing the PAM pulse, the original signal is now only approximated and cannot be recovered exactly. This effect is known as </a:t>
            </a:r>
            <a:r>
              <a:rPr lang="en-US" b="1" smtClean="0">
                <a:latin typeface="Times" charset="0"/>
              </a:rPr>
              <a:t>quantizing error</a:t>
            </a:r>
            <a:r>
              <a:rPr lang="en-US" smtClean="0">
                <a:latin typeface="Times" charset="0"/>
              </a:rPr>
              <a:t> or </a:t>
            </a:r>
            <a:r>
              <a:rPr lang="en-US" b="1" smtClean="0">
                <a:latin typeface="Times" charset="0"/>
              </a:rPr>
              <a:t>quantizing noise</a:t>
            </a:r>
            <a:r>
              <a:rPr lang="en-US" smtClean="0">
                <a:latin typeface="Times" charset="0"/>
              </a:rPr>
              <a:t>. Each additional bit used for quantizing increases SNR by about 6 dB, which is a factor of 4.</a:t>
            </a:r>
          </a:p>
          <a:p>
            <a:endParaRPr lang="en-US" smtClean="0">
              <a:latin typeface="Times"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fld id="{A7E8DD87-BEC7-4283-A837-83757D152962}" type="slidenum">
              <a:rPr lang="en-US" sz="1200" baseline="0" smtClean="0">
                <a:solidFill>
                  <a:prstClr val="black"/>
                </a:solidFill>
              </a:rPr>
              <a:pPr/>
              <a:t>12</a:t>
            </a:fld>
            <a:endParaRPr lang="en-US" sz="1200" baseline="0" smtClean="0">
              <a:solidFill>
                <a:prstClr val="black"/>
              </a:solidFill>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EB290C93-72B2-4E1F-AB77-4B010129D071}" type="slidenum">
              <a:rPr lang="en-US" sz="1200" smtClean="0"/>
              <a:pPr/>
              <a:t>65</a:t>
            </a:fld>
            <a:endParaRPr lang="en-US" sz="120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latin typeface="Times" charset="0"/>
              </a:rPr>
              <a:t>Typically, the PCM scheme is refined using a technique known as nonlinear encoding, which means, in effect, that the quantization levels are not equally spaced. The problem with </a:t>
            </a:r>
            <a:r>
              <a:rPr lang="en-US" b="1" smtClean="0">
                <a:latin typeface="Times" charset="0"/>
              </a:rPr>
              <a:t>equal spacing </a:t>
            </a:r>
            <a:r>
              <a:rPr lang="en-US" smtClean="0">
                <a:latin typeface="Times" charset="0"/>
              </a:rPr>
              <a:t>is that the </a:t>
            </a:r>
            <a:r>
              <a:rPr lang="en-US" b="1" smtClean="0">
                <a:latin typeface="Times" charset="0"/>
              </a:rPr>
              <a:t>mean absolute error </a:t>
            </a:r>
            <a:r>
              <a:rPr lang="en-US" smtClean="0">
                <a:latin typeface="Times" charset="0"/>
              </a:rPr>
              <a:t>for each sample </a:t>
            </a:r>
            <a:r>
              <a:rPr lang="en-US" b="1" smtClean="0">
                <a:latin typeface="Times" charset="0"/>
              </a:rPr>
              <a:t>is the same</a:t>
            </a:r>
            <a:r>
              <a:rPr lang="en-US" smtClean="0">
                <a:latin typeface="Times" charset="0"/>
              </a:rPr>
              <a:t>, regardless of signal level. Consequently, </a:t>
            </a:r>
            <a:r>
              <a:rPr lang="en-US" b="1" smtClean="0">
                <a:latin typeface="Times" charset="0"/>
              </a:rPr>
              <a:t>lower amplitude values </a:t>
            </a:r>
            <a:r>
              <a:rPr lang="en-US" smtClean="0">
                <a:latin typeface="Times" charset="0"/>
              </a:rPr>
              <a:t>are relatively </a:t>
            </a:r>
            <a:r>
              <a:rPr lang="en-US" b="1" smtClean="0">
                <a:latin typeface="Times" charset="0"/>
              </a:rPr>
              <a:t>more distorted</a:t>
            </a:r>
            <a:r>
              <a:rPr lang="en-US" smtClean="0">
                <a:latin typeface="Times" charset="0"/>
              </a:rPr>
              <a:t>. By using a </a:t>
            </a:r>
            <a:r>
              <a:rPr lang="en-US" b="1" smtClean="0">
                <a:latin typeface="Times" charset="0"/>
              </a:rPr>
              <a:t>greater number of </a:t>
            </a:r>
            <a:r>
              <a:rPr lang="en-US" smtClean="0">
                <a:latin typeface="Times" charset="0"/>
              </a:rPr>
              <a:t>quantizing </a:t>
            </a:r>
            <a:r>
              <a:rPr lang="en-US" b="1" smtClean="0">
                <a:latin typeface="Times" charset="0"/>
              </a:rPr>
              <a:t>steps for </a:t>
            </a:r>
            <a:r>
              <a:rPr lang="en-US" smtClean="0">
                <a:latin typeface="Times" charset="0"/>
              </a:rPr>
              <a:t>signals of </a:t>
            </a:r>
            <a:r>
              <a:rPr lang="en-US" b="1" smtClean="0">
                <a:latin typeface="Times" charset="0"/>
              </a:rPr>
              <a:t>low amplitude</a:t>
            </a:r>
            <a:r>
              <a:rPr lang="en-US" smtClean="0">
                <a:latin typeface="Times" charset="0"/>
              </a:rPr>
              <a:t>, and a smaller number of quantizing steps for signals of large amplitude, a marked reduction in overall signal distortion is achieved, as shown in </a:t>
            </a:r>
            <a:r>
              <a:rPr lang="en-US" smtClean="0"/>
              <a:t>Stallings DCC8e </a:t>
            </a:r>
            <a:r>
              <a:rPr lang="en-US" smtClean="0">
                <a:latin typeface="Times" charset="0"/>
              </a:rPr>
              <a:t>Figure 5.18.</a:t>
            </a:r>
          </a:p>
          <a:p>
            <a:r>
              <a:rPr lang="en-US" smtClean="0">
                <a:latin typeface="Times" charset="0"/>
              </a:rPr>
              <a:t>	</a:t>
            </a:r>
            <a:r>
              <a:rPr lang="en-US" b="1" smtClean="0">
                <a:latin typeface="Times" charset="0"/>
              </a:rPr>
              <a:t>Nonlinear encoding </a:t>
            </a:r>
            <a:r>
              <a:rPr lang="en-US" smtClean="0">
                <a:latin typeface="Times" charset="0"/>
              </a:rPr>
              <a:t>can </a:t>
            </a:r>
            <a:r>
              <a:rPr lang="en-US" b="1" smtClean="0">
                <a:latin typeface="Times" charset="0"/>
              </a:rPr>
              <a:t>significantly improve </a:t>
            </a:r>
            <a:r>
              <a:rPr lang="en-US" smtClean="0">
                <a:latin typeface="Times" charset="0"/>
              </a:rPr>
              <a:t>the PCM </a:t>
            </a:r>
            <a:r>
              <a:rPr lang="en-US" b="1" smtClean="0">
                <a:latin typeface="Times" charset="0"/>
              </a:rPr>
              <a:t>SNR ratio</a:t>
            </a:r>
            <a:r>
              <a:rPr lang="en-US" smtClean="0">
                <a:latin typeface="Times" charset="0"/>
              </a:rPr>
              <a:t>. For voice signals, improvements of 24 to 30 dB have been achieved.</a:t>
            </a:r>
          </a:p>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702FC919-295F-4049-927F-5DCD5CCE0245}" type="slidenum">
              <a:rPr lang="en-US" sz="1200" smtClean="0"/>
              <a:pPr/>
              <a:t>67</a:t>
            </a:fld>
            <a:endParaRPr lang="en-US" sz="120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latin typeface="Times" charset="0"/>
              </a:rPr>
              <a:t>The same effect can be achieved by using uniform quantizing but companding (compressing-expanding) the input analog signal. Companding is a process that compresses the intensity range of a signal by </a:t>
            </a:r>
            <a:r>
              <a:rPr lang="en-US" b="1" dirty="0" smtClean="0">
                <a:latin typeface="Times" charset="0"/>
              </a:rPr>
              <a:t>imparting more gain to weak signals</a:t>
            </a:r>
            <a:r>
              <a:rPr lang="en-US" dirty="0" smtClean="0">
                <a:latin typeface="Times" charset="0"/>
              </a:rPr>
              <a:t> than to strong signals on input. At output, the reverse operation is performed. </a:t>
            </a:r>
            <a:r>
              <a:rPr lang="en-US" dirty="0" smtClean="0"/>
              <a:t>Stallings DCC8e </a:t>
            </a:r>
            <a:r>
              <a:rPr lang="en-US" dirty="0" smtClean="0">
                <a:latin typeface="Times" charset="0"/>
              </a:rPr>
              <a:t>Figure 5.19 shows typical companding functions. Note that the effect on the input side is to compress the sample so that the higher values are reduced with respect to the lower values. Thus, with a fixed number of quantizing levels, </a:t>
            </a:r>
            <a:r>
              <a:rPr lang="en-US" b="1" dirty="0" smtClean="0">
                <a:latin typeface="Times" charset="0"/>
              </a:rPr>
              <a:t>more levels are available for lower-level signals</a:t>
            </a:r>
            <a:r>
              <a:rPr lang="en-US" dirty="0" smtClean="0">
                <a:latin typeface="Times" charset="0"/>
              </a:rPr>
              <a:t>. On the output side, the compander expands the samples so the compressed values are restored to their original values.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607E0732-AC5C-4C74-ACCF-67E8F19FA9CA}" type="slidenum">
              <a:rPr lang="en-US" sz="1200" smtClean="0"/>
              <a:pPr/>
              <a:t>70</a:t>
            </a:fld>
            <a:endParaRPr lang="en-US" sz="1200"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t>Stallings DCC8e </a:t>
            </a:r>
            <a:r>
              <a:rPr lang="en-US" smtClean="0">
                <a:latin typeface="Times" charset="0"/>
              </a:rPr>
              <a:t>Figure 5.20 shows an example where the staircase function is overlaid on the original analog waveform. A 1 is generated if the staircase function is to go up during the next interval; a 0 is generated otherwise. The transition (up or down) that occurs at each sampling interval is chosen so that the staircase function tracks the original analog waveform as closely as possible.</a:t>
            </a:r>
          </a:p>
          <a:p>
            <a:r>
              <a:rPr lang="en-US" smtClean="0">
                <a:latin typeface="Times" charset="0"/>
              </a:rPr>
              <a:t>	There are </a:t>
            </a:r>
            <a:r>
              <a:rPr lang="en-US" b="1" smtClean="0">
                <a:latin typeface="Times" charset="0"/>
              </a:rPr>
              <a:t>two important parameters </a:t>
            </a:r>
            <a:r>
              <a:rPr lang="en-US" smtClean="0">
                <a:latin typeface="Times" charset="0"/>
              </a:rPr>
              <a:t>in a DM scheme: the </a:t>
            </a:r>
            <a:r>
              <a:rPr lang="en-US" b="1" smtClean="0">
                <a:latin typeface="Times" charset="0"/>
              </a:rPr>
              <a:t>size of the step </a:t>
            </a:r>
            <a:r>
              <a:rPr lang="en-US" smtClean="0">
                <a:latin typeface="Times" charset="0"/>
              </a:rPr>
              <a:t>assigned to each binary digit, </a:t>
            </a:r>
            <a:r>
              <a:rPr lang="en-US" smtClean="0">
                <a:latin typeface="Symbol" pitchFamily="18" charset="2"/>
                <a:sym typeface="Symbol" pitchFamily="18" charset="2"/>
              </a:rPr>
              <a:t></a:t>
            </a:r>
            <a:r>
              <a:rPr lang="en-US" smtClean="0">
                <a:latin typeface="Times" charset="0"/>
              </a:rPr>
              <a:t>, and the </a:t>
            </a:r>
            <a:r>
              <a:rPr lang="en-US" b="1" smtClean="0">
                <a:latin typeface="Times" charset="0"/>
              </a:rPr>
              <a:t>sampling rate</a:t>
            </a:r>
            <a:r>
              <a:rPr lang="en-US" smtClean="0">
                <a:latin typeface="Times" charset="0"/>
              </a:rPr>
              <a:t>. As the above figure illustrates, </a:t>
            </a:r>
            <a:r>
              <a:rPr lang="en-US" smtClean="0">
                <a:latin typeface="Symbol" pitchFamily="18" charset="2"/>
                <a:sym typeface="Symbol" pitchFamily="18" charset="2"/>
              </a:rPr>
              <a:t></a:t>
            </a:r>
            <a:r>
              <a:rPr lang="en-US" smtClean="0">
                <a:latin typeface="Times" charset="0"/>
              </a:rPr>
              <a:t> must be chosen to produce a </a:t>
            </a:r>
            <a:r>
              <a:rPr lang="en-US" b="1" smtClean="0">
                <a:latin typeface="Times" charset="0"/>
              </a:rPr>
              <a:t>balance between two types of errors or noise</a:t>
            </a:r>
            <a:r>
              <a:rPr lang="en-US" smtClean="0">
                <a:latin typeface="Times" charset="0"/>
              </a:rPr>
              <a:t>. When the analog waveform is changing very slowly, there will be </a:t>
            </a:r>
            <a:r>
              <a:rPr lang="en-US" b="1" smtClean="0">
                <a:latin typeface="Times" charset="0"/>
              </a:rPr>
              <a:t>quantizing noise</a:t>
            </a:r>
            <a:r>
              <a:rPr lang="en-US" smtClean="0">
                <a:latin typeface="Times" charset="0"/>
              </a:rPr>
              <a:t>. This noise increases as </a:t>
            </a:r>
            <a:r>
              <a:rPr lang="en-US" smtClean="0">
                <a:latin typeface="Symbol" pitchFamily="18" charset="2"/>
                <a:sym typeface="Symbol" pitchFamily="18" charset="2"/>
              </a:rPr>
              <a:t></a:t>
            </a:r>
            <a:r>
              <a:rPr lang="en-US" smtClean="0">
                <a:latin typeface="Times" charset="0"/>
              </a:rPr>
              <a:t> is increased. On the other hand, when the analog waveform is changing more rapidly than the staircase can follow, there is </a:t>
            </a:r>
            <a:r>
              <a:rPr lang="en-US" b="1" smtClean="0">
                <a:latin typeface="Times" charset="0"/>
              </a:rPr>
              <a:t>slope overload noise</a:t>
            </a:r>
            <a:r>
              <a:rPr lang="en-US" smtClean="0">
                <a:latin typeface="Times" charset="0"/>
              </a:rPr>
              <a:t>. This noise increases as </a:t>
            </a:r>
            <a:r>
              <a:rPr lang="en-US" smtClean="0">
                <a:latin typeface="Symbol" pitchFamily="18" charset="2"/>
                <a:sym typeface="Symbol" pitchFamily="18" charset="2"/>
              </a:rPr>
              <a:t></a:t>
            </a:r>
            <a:r>
              <a:rPr lang="en-US" smtClean="0">
                <a:latin typeface="Times" charset="0"/>
              </a:rPr>
              <a:t> is decreased. It should be clear that the accuracy of the scheme can be improved by increasing the sampling rate. However, this increases the data rate of the output signal.</a:t>
            </a:r>
          </a:p>
          <a:p>
            <a:endParaRPr lang="en-US" smtClean="0">
              <a:latin typeface="Times"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4692C2E0-8285-4D22-A83E-C0A832339E3E}" type="slidenum">
              <a:rPr lang="en-US" sz="1200" smtClean="0"/>
              <a:pPr/>
              <a:t>73</a:t>
            </a:fld>
            <a:endParaRPr lang="en-US" sz="1200"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t>Stallings DCC8e </a:t>
            </a:r>
            <a:r>
              <a:rPr lang="en-US" smtClean="0">
                <a:latin typeface="Times" charset="0"/>
              </a:rPr>
              <a:t>Figure 5.21 illustrates the </a:t>
            </a:r>
            <a:r>
              <a:rPr lang="en-US" b="1" smtClean="0">
                <a:latin typeface="Times" charset="0"/>
              </a:rPr>
              <a:t>logic of the process</a:t>
            </a:r>
            <a:r>
              <a:rPr lang="en-US" smtClean="0">
                <a:latin typeface="Times" charset="0"/>
              </a:rPr>
              <a:t>, which is essentially a feedback mechanism. For transmission, the following occurs: At each sampling time, the analog input is compared to the most recent value of the approximating staircase function. If the value of the sampled waveform exceeds that of the staircase function, a 1 is generated; otherwise, a 0 is generated. Thus, the staircase is always changed in the direction of the input signal. The output of the DM process is therefore a binary sequence that can be </a:t>
            </a:r>
            <a:r>
              <a:rPr lang="en-US" b="1" smtClean="0">
                <a:latin typeface="Times" charset="0"/>
              </a:rPr>
              <a:t>used at the receiver to reconstruct </a:t>
            </a:r>
            <a:r>
              <a:rPr lang="en-US" smtClean="0">
                <a:latin typeface="Times" charset="0"/>
              </a:rPr>
              <a:t>the staircase function. The staircase function can then be smoothed by some type of integration process or by passing it through a </a:t>
            </a:r>
            <a:r>
              <a:rPr lang="en-US" b="1" smtClean="0">
                <a:latin typeface="Times" charset="0"/>
              </a:rPr>
              <a:t>lowpass filter to produce an analog approximation </a:t>
            </a:r>
            <a:r>
              <a:rPr lang="en-US" smtClean="0">
                <a:latin typeface="Times" charset="0"/>
              </a:rPr>
              <a:t>of the analog input signal.</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F69BEFA2-4373-4A16-98A0-4F1C82BB3321}" type="slidenum">
              <a:rPr lang="en-US" sz="1200" smtClean="0"/>
              <a:pPr/>
              <a:t>76</a:t>
            </a:fld>
            <a:endParaRPr lang="en-US" sz="1200"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latin typeface="Times" charset="0"/>
              </a:rPr>
              <a:t>The principal advantage of DM over PCM is the simplicity of its implementation. In general, PCM exhibits better SNR characteristics at the same data rate. Good voice reproduction via PCM can be achieved with 128 quantization levels, or 7-bit coding (2</a:t>
            </a:r>
            <a:r>
              <a:rPr lang="en-US" baseline="30000" smtClean="0">
                <a:latin typeface="Times" charset="0"/>
              </a:rPr>
              <a:t>7</a:t>
            </a:r>
            <a:r>
              <a:rPr lang="en-US" smtClean="0">
                <a:latin typeface="Times" charset="0"/>
              </a:rPr>
              <a:t> = 128). A voice signal, conservatively, occupies a bandwidth of 4 kHz. Thus, according to the sampling theorem, samples should be taken at a rate of 8000 samples per second. This implies a data rate of 8000 </a:t>
            </a:r>
            <a:r>
              <a:rPr lang="en-US" smtClean="0">
                <a:latin typeface="Symbol" pitchFamily="18" charset="2"/>
                <a:sym typeface="Symbol" pitchFamily="18" charset="2"/>
              </a:rPr>
              <a:t></a:t>
            </a:r>
            <a:r>
              <a:rPr lang="en-US" smtClean="0">
                <a:latin typeface="Times" charset="0"/>
              </a:rPr>
              <a:t> 7 = 56 kbps for the PCM-encoded digital data. But using the Nyquist criterion from Chapter 3, this digital signal </a:t>
            </a:r>
            <a:r>
              <a:rPr lang="en-US" b="1" smtClean="0">
                <a:latin typeface="Times" charset="0"/>
              </a:rPr>
              <a:t>could require on the order of 28 kHz </a:t>
            </a:r>
            <a:r>
              <a:rPr lang="en-US" smtClean="0">
                <a:latin typeface="Times" charset="0"/>
              </a:rPr>
              <a:t>of bandwidth. Even more severe differences are seen with higher bandwidth signals. For example, a common PCM scheme for color television uses 10-bit codes, which works out to 92 Mbps for a 4.6-MHz bandwidth signal. In spite of these numbers, </a:t>
            </a:r>
            <a:r>
              <a:rPr lang="en-US" b="1" smtClean="0">
                <a:latin typeface="Times" charset="0"/>
              </a:rPr>
              <a:t>digital techniques continue to grow </a:t>
            </a:r>
            <a:r>
              <a:rPr lang="en-US" smtClean="0">
                <a:latin typeface="Times" charset="0"/>
              </a:rPr>
              <a:t>in popularity for transmitting analog data. The principal reasons for this are</a:t>
            </a:r>
          </a:p>
          <a:p>
            <a:r>
              <a:rPr lang="en-US" smtClean="0">
                <a:latin typeface="Times" charset="0"/>
                <a:cs typeface="Times New Roman" charset="0"/>
              </a:rPr>
              <a:t>• </a:t>
            </a:r>
            <a:r>
              <a:rPr lang="en-US" smtClean="0">
                <a:latin typeface="Times" charset="0"/>
              </a:rPr>
              <a:t>Because </a:t>
            </a:r>
            <a:r>
              <a:rPr lang="en-US" b="1" smtClean="0">
                <a:latin typeface="Times" charset="0"/>
              </a:rPr>
              <a:t>repeaters</a:t>
            </a:r>
            <a:r>
              <a:rPr lang="en-US" smtClean="0">
                <a:latin typeface="Times" charset="0"/>
              </a:rPr>
              <a:t> are used </a:t>
            </a:r>
            <a:r>
              <a:rPr lang="en-US" b="1" smtClean="0">
                <a:latin typeface="Times" charset="0"/>
              </a:rPr>
              <a:t>instead of amplifiers</a:t>
            </a:r>
            <a:r>
              <a:rPr lang="en-US" smtClean="0">
                <a:latin typeface="Times" charset="0"/>
              </a:rPr>
              <a:t>, there is no cumulative noise.</a:t>
            </a:r>
          </a:p>
          <a:p>
            <a:r>
              <a:rPr lang="en-US" smtClean="0">
                <a:latin typeface="Times" charset="0"/>
                <a:cs typeface="Times New Roman" charset="0"/>
              </a:rPr>
              <a:t>• </a:t>
            </a:r>
            <a:r>
              <a:rPr lang="en-US" smtClean="0">
                <a:latin typeface="Times" charset="0"/>
              </a:rPr>
              <a:t>use time division multiplexing (</a:t>
            </a:r>
            <a:r>
              <a:rPr lang="en-US" b="1" smtClean="0">
                <a:latin typeface="Times" charset="0"/>
              </a:rPr>
              <a:t>TDM</a:t>
            </a:r>
            <a:r>
              <a:rPr lang="en-US" smtClean="0">
                <a:latin typeface="Times" charset="0"/>
              </a:rPr>
              <a:t>) for digital signals with </a:t>
            </a:r>
            <a:r>
              <a:rPr lang="en-US" b="1" smtClean="0">
                <a:latin typeface="Times" charset="0"/>
              </a:rPr>
              <a:t>no intermodulation noise</a:t>
            </a:r>
            <a:r>
              <a:rPr lang="en-US" smtClean="0">
                <a:latin typeface="Times" charset="0"/>
              </a:rPr>
              <a:t>, verses of the frequency division multiplexing (FDM) used for analog signals. </a:t>
            </a:r>
          </a:p>
          <a:p>
            <a:r>
              <a:rPr lang="en-US" smtClean="0">
                <a:latin typeface="Times" charset="0"/>
                <a:cs typeface="Times New Roman" charset="0"/>
              </a:rPr>
              <a:t>• </a:t>
            </a:r>
            <a:r>
              <a:rPr lang="en-US" smtClean="0">
                <a:latin typeface="Times" charset="0"/>
              </a:rPr>
              <a:t>The conversion to digital signaling allows the use of the more efficient digital switching techniques.</a:t>
            </a:r>
          </a:p>
          <a:p>
            <a:r>
              <a:rPr lang="en-US" smtClean="0">
                <a:latin typeface="Times" charset="0"/>
              </a:rPr>
              <a:t>Furthermore, techniques have been developed to provide more efficient codes. </a:t>
            </a:r>
          </a:p>
          <a:p>
            <a:r>
              <a:rPr lang="en-US" smtClean="0">
                <a:latin typeface="Times" charset="0"/>
              </a:rPr>
              <a:t>Studies also show that PCM-related techniques are preferable to DM-related techniques for digitizing higher frequency analog signals that represent digital data.</a:t>
            </a:r>
            <a:endParaRPr lang="en-US" smtClean="0"/>
          </a:p>
          <a:p>
            <a:endParaRPr lang="en-US" smtClean="0"/>
          </a:p>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p:spPr>
        <p:txBody>
          <a:bodyPr/>
          <a:lstStyle/>
          <a:p>
            <a:pPr eaLnBrk="1" hangingPunct="1"/>
            <a:endParaRPr 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p:spPr>
        <p:txBody>
          <a:bodyPr/>
          <a:lstStyle/>
          <a:p>
            <a:pPr eaLnBrk="1" hangingPunct="1"/>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pPr eaLnBrk="1" hangingPunct="1"/>
            <a:endParaRPr 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05CB6627-688B-472B-821B-B23FA7EEF13A}" type="slidenum">
              <a:rPr lang="en-US" sz="1200" smtClean="0">
                <a:solidFill>
                  <a:prstClr val="black"/>
                </a:solidFill>
              </a:rPr>
              <a:pPr/>
              <a:t>103</a:t>
            </a:fld>
            <a:endParaRPr lang="en-US" sz="1200" smtClean="0">
              <a:solidFill>
                <a:prstClr val="black"/>
              </a:solidFill>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t>Stallings DCC8e </a:t>
            </a:r>
            <a:r>
              <a:rPr lang="en-US" smtClean="0">
                <a:latin typeface="Times" charset="0"/>
              </a:rPr>
              <a:t>Figure 5.11 shows the QPSK modulation scheme in general terms. The input is a stream of binary digits with a data rate of </a:t>
            </a:r>
            <a:r>
              <a:rPr lang="en-US" i="1" smtClean="0">
                <a:latin typeface="Times" charset="0"/>
              </a:rPr>
              <a:t>R</a:t>
            </a:r>
            <a:r>
              <a:rPr lang="en-US" smtClean="0">
                <a:latin typeface="Times" charset="0"/>
              </a:rPr>
              <a:t> = 1/</a:t>
            </a:r>
            <a:r>
              <a:rPr lang="en-US" i="1" smtClean="0">
                <a:latin typeface="Times" charset="0"/>
              </a:rPr>
              <a:t>T</a:t>
            </a:r>
            <a:r>
              <a:rPr lang="en-US" i="1" baseline="-25000" smtClean="0">
                <a:latin typeface="Times" charset="0"/>
              </a:rPr>
              <a:t>b</a:t>
            </a:r>
            <a:r>
              <a:rPr lang="en-US" smtClean="0">
                <a:latin typeface="Times" charset="0"/>
              </a:rPr>
              <a:t>, where </a:t>
            </a:r>
            <a:r>
              <a:rPr lang="en-US" i="1" smtClean="0">
                <a:latin typeface="Times" charset="0"/>
              </a:rPr>
              <a:t>T</a:t>
            </a:r>
            <a:r>
              <a:rPr lang="en-US" i="1" baseline="-25000" smtClean="0">
                <a:latin typeface="Times" charset="0"/>
              </a:rPr>
              <a:t>b</a:t>
            </a:r>
            <a:r>
              <a:rPr lang="en-US" smtClean="0">
                <a:latin typeface="Times" charset="0"/>
              </a:rPr>
              <a:t> is the width of each bit. This stream is converted into two separate bit streams of </a:t>
            </a:r>
            <a:r>
              <a:rPr lang="en-US" i="1" smtClean="0">
                <a:latin typeface="Times" charset="0"/>
              </a:rPr>
              <a:t>R</a:t>
            </a:r>
            <a:r>
              <a:rPr lang="en-US" smtClean="0">
                <a:latin typeface="Times" charset="0"/>
              </a:rPr>
              <a:t>/2 bps each, by taking alternate bits for the two streams. The two data streams are referred to as the I (in-phase) and Q (quadrature phase) streams. The streams are modulated on a carrier of frequency </a:t>
            </a:r>
            <a:r>
              <a:rPr lang="en-US" i="1" smtClean="0">
                <a:latin typeface="Times" charset="0"/>
              </a:rPr>
              <a:t>f</a:t>
            </a:r>
            <a:r>
              <a:rPr lang="en-US" i="1" baseline="-25000" smtClean="0">
                <a:latin typeface="Times" charset="0"/>
              </a:rPr>
              <a:t>c</a:t>
            </a:r>
            <a:r>
              <a:rPr lang="en-US" smtClean="0">
                <a:latin typeface="Times" charset="0"/>
              </a:rPr>
              <a:t> by multiplying the bit stream by the carrier, and the carrier shifted by 90˚.  The two modulated signals are then added together and transmitted. Thus, the combined signals have a symbol rate that is half the input bit rate.</a:t>
            </a:r>
          </a:p>
          <a:p>
            <a:r>
              <a:rPr lang="en-US" smtClean="0">
                <a:latin typeface="Times" charset="0"/>
              </a:rPr>
              <a:t>	 This figure also shows the variation of QPSK known as offset QPSK (</a:t>
            </a:r>
            <a:r>
              <a:rPr lang="en-US" b="1" smtClean="0">
                <a:latin typeface="Times" charset="0"/>
              </a:rPr>
              <a:t>OQPSK</a:t>
            </a:r>
            <a:r>
              <a:rPr lang="en-US" smtClean="0">
                <a:latin typeface="Times" charset="0"/>
              </a:rPr>
              <a:t>), or orthogonal QPSK. The difference is that a delay of one bit time is introduced in the Q stream. Because OQPSK differs from QPSK only by the delay in the Q stream, its spectral characteristics and bit error performance are the same as that of QPSK. </a:t>
            </a:r>
          </a:p>
          <a:p>
            <a:r>
              <a:rPr lang="en-US" b="1" smtClean="0">
                <a:latin typeface="Times" charset="0"/>
              </a:rPr>
              <a:t>“11” =&gt; </a:t>
            </a:r>
            <a:r>
              <a:rPr lang="el-GR" b="1" smtClean="0">
                <a:latin typeface="Arial" charset="0"/>
                <a:cs typeface="Arial" charset="0"/>
              </a:rPr>
              <a:t>π</a:t>
            </a:r>
            <a:r>
              <a:rPr lang="en-US" b="1" smtClean="0">
                <a:latin typeface="Arial" charset="0"/>
                <a:cs typeface="Arial" charset="0"/>
              </a:rPr>
              <a:t>/4, </a:t>
            </a:r>
            <a:r>
              <a:rPr lang="en-US" b="1" smtClean="0">
                <a:latin typeface="Times" charset="0"/>
              </a:rPr>
              <a:t>“01” =&gt; 3</a:t>
            </a:r>
            <a:r>
              <a:rPr lang="el-GR" b="1" smtClean="0">
                <a:latin typeface="Arial" charset="0"/>
                <a:cs typeface="Arial" charset="0"/>
              </a:rPr>
              <a:t>π</a:t>
            </a:r>
            <a:r>
              <a:rPr lang="en-US" b="1" smtClean="0">
                <a:latin typeface="Arial" charset="0"/>
                <a:cs typeface="Arial" charset="0"/>
              </a:rPr>
              <a:t>/4, </a:t>
            </a:r>
            <a:r>
              <a:rPr lang="en-US" b="1" smtClean="0">
                <a:latin typeface="Times" charset="0"/>
              </a:rPr>
              <a:t>“00” =&gt; -3</a:t>
            </a:r>
            <a:r>
              <a:rPr lang="el-GR" b="1" smtClean="0">
                <a:latin typeface="Arial" charset="0"/>
                <a:cs typeface="Arial" charset="0"/>
              </a:rPr>
              <a:t>π</a:t>
            </a:r>
            <a:r>
              <a:rPr lang="en-US" b="1" smtClean="0">
                <a:latin typeface="Arial" charset="0"/>
                <a:cs typeface="Arial" charset="0"/>
              </a:rPr>
              <a:t>/4, </a:t>
            </a:r>
            <a:r>
              <a:rPr lang="en-US" b="1" smtClean="0">
                <a:latin typeface="Times" charset="0"/>
              </a:rPr>
              <a:t>“10” =&gt; -</a:t>
            </a:r>
            <a:r>
              <a:rPr lang="el-GR" b="1" smtClean="0">
                <a:latin typeface="Arial" charset="0"/>
                <a:cs typeface="Arial" charset="0"/>
              </a:rPr>
              <a:t>π</a:t>
            </a:r>
            <a:r>
              <a:rPr lang="en-US" b="1" smtClean="0">
                <a:latin typeface="Arial" charset="0"/>
                <a:cs typeface="Arial" charset="0"/>
              </a:rPr>
              <a:t>/4, single bit change for </a:t>
            </a:r>
            <a:r>
              <a:rPr lang="el-GR" b="1" smtClean="0">
                <a:latin typeface="Arial" charset="0"/>
                <a:cs typeface="Arial" charset="0"/>
              </a:rPr>
              <a:t>π</a:t>
            </a:r>
            <a:r>
              <a:rPr lang="en-US" b="1" smtClean="0">
                <a:latin typeface="Arial" charset="0"/>
                <a:cs typeface="Arial" charset="0"/>
              </a:rPr>
              <a:t>/2 change in phase</a:t>
            </a:r>
            <a:endParaRPr lang="en-US" b="1" smtClean="0">
              <a:latin typeface="Time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fld id="{A89FFCB8-4800-4449-944F-08B83A3D6464}" type="slidenum">
              <a:rPr lang="en-US" sz="1200" baseline="0" smtClean="0"/>
              <a:pPr/>
              <a:t>13</a:t>
            </a:fld>
            <a:endParaRPr lang="en-US" sz="1200" baseline="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 charset="0"/>
              </a:defRPr>
            </a:lvl1pPr>
            <a:lvl2pPr marL="742950" indent="-285750">
              <a:defRPr sz="2400">
                <a:solidFill>
                  <a:schemeClr val="tx1"/>
                </a:solidFill>
                <a:latin typeface="Times New Roman" pitchFamily="1" charset="0"/>
              </a:defRPr>
            </a:lvl2pPr>
            <a:lvl3pPr marL="1143000" indent="-228600">
              <a:defRPr sz="2400">
                <a:solidFill>
                  <a:schemeClr val="tx1"/>
                </a:solidFill>
                <a:latin typeface="Times New Roman" pitchFamily="1" charset="0"/>
              </a:defRPr>
            </a:lvl3pPr>
            <a:lvl4pPr marL="1600200" indent="-228600">
              <a:defRPr sz="2400">
                <a:solidFill>
                  <a:schemeClr val="tx1"/>
                </a:solidFill>
                <a:latin typeface="Times New Roman" pitchFamily="1" charset="0"/>
              </a:defRPr>
            </a:lvl4pPr>
            <a:lvl5pPr marL="2057400" indent="-228600">
              <a:defRPr sz="2400">
                <a:solidFill>
                  <a:schemeClr val="tx1"/>
                </a:solidFill>
                <a:latin typeface="Times New Roman" pitchFamily="1" charset="0"/>
              </a:defRPr>
            </a:lvl5pPr>
            <a:lvl6pPr marL="2514600" indent="-228600" eaLnBrk="0" fontAlgn="base" hangingPunct="0">
              <a:spcBef>
                <a:spcPct val="0"/>
              </a:spcBef>
              <a:spcAft>
                <a:spcPct val="0"/>
              </a:spcAft>
              <a:defRPr sz="2400">
                <a:solidFill>
                  <a:schemeClr val="tx1"/>
                </a:solidFill>
                <a:latin typeface="Times New Roman" pitchFamily="1" charset="0"/>
              </a:defRPr>
            </a:lvl6pPr>
            <a:lvl7pPr marL="2971800" indent="-228600" eaLnBrk="0" fontAlgn="base" hangingPunct="0">
              <a:spcBef>
                <a:spcPct val="0"/>
              </a:spcBef>
              <a:spcAft>
                <a:spcPct val="0"/>
              </a:spcAft>
              <a:defRPr sz="2400">
                <a:solidFill>
                  <a:schemeClr val="tx1"/>
                </a:solidFill>
                <a:latin typeface="Times New Roman" pitchFamily="1" charset="0"/>
              </a:defRPr>
            </a:lvl7pPr>
            <a:lvl8pPr marL="3429000" indent="-228600" eaLnBrk="0" fontAlgn="base" hangingPunct="0">
              <a:spcBef>
                <a:spcPct val="0"/>
              </a:spcBef>
              <a:spcAft>
                <a:spcPct val="0"/>
              </a:spcAft>
              <a:defRPr sz="2400">
                <a:solidFill>
                  <a:schemeClr val="tx1"/>
                </a:solidFill>
                <a:latin typeface="Times New Roman" pitchFamily="1" charset="0"/>
              </a:defRPr>
            </a:lvl8pPr>
            <a:lvl9pPr marL="3886200" indent="-228600" eaLnBrk="0" fontAlgn="base" hangingPunct="0">
              <a:spcBef>
                <a:spcPct val="0"/>
              </a:spcBef>
              <a:spcAft>
                <a:spcPct val="0"/>
              </a:spcAft>
              <a:defRPr sz="2400">
                <a:solidFill>
                  <a:schemeClr val="tx1"/>
                </a:solidFill>
                <a:latin typeface="Times New Roman" pitchFamily="1" charset="0"/>
              </a:defRPr>
            </a:lvl9pPr>
          </a:lstStyle>
          <a:p>
            <a:fld id="{33036E54-B673-4792-B1A0-FA8CA751F1DC}" type="slidenum">
              <a:rPr lang="en-US" sz="1200" smtClean="0"/>
              <a:pPr/>
              <a:t>15</a:t>
            </a:fld>
            <a:endParaRPr lang="en-US" sz="1200" smtClean="0"/>
          </a:p>
        </p:txBody>
      </p:sp>
      <p:sp>
        <p:nvSpPr>
          <p:cNvPr id="62467" name="Rectangle 1026"/>
          <p:cNvSpPr>
            <a:spLocks noGrp="1" noRot="1" noChangeAspect="1" noChangeArrowheads="1" noTextEdit="1"/>
          </p:cNvSpPr>
          <p:nvPr>
            <p:ph type="sldImg"/>
          </p:nvPr>
        </p:nvSpPr>
        <p:spPr>
          <a:ln/>
        </p:spPr>
      </p:sp>
      <p:sp>
        <p:nvSpPr>
          <p:cNvPr id="62468"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latin typeface="Times" pitchFamily="1" charset="0"/>
              </a:rPr>
              <a:t>The tasks involved in interpreting digital signals at the receiver can be summarized as follows. First, the receiver must know the timing of each bit, knowing with some accuracy when a bit begins and ends. Second, the receiver must determine whether the signal level for each bit position is high (0) or low (1). These tasks can be performed by sampling each bit position in the middle of the interval and comparing the value to a threshold. Because of noise and other impairments, there will be errors. As was shown in Chapter 3, three factors are important: the signal-to-noise ratio, the data rate, and the bandwidth. With other factors held constant, the following statements are true:</a:t>
            </a:r>
          </a:p>
          <a:p>
            <a:pPr lvl="1"/>
            <a:r>
              <a:rPr lang="en-US" smtClean="0">
                <a:latin typeface="Times" pitchFamily="1" charset="0"/>
                <a:cs typeface="Times New Roman" pitchFamily="1" charset="0"/>
              </a:rPr>
              <a:t>•	</a:t>
            </a:r>
            <a:r>
              <a:rPr lang="en-US" smtClean="0">
                <a:latin typeface="Times" pitchFamily="1" charset="0"/>
              </a:rPr>
              <a:t>An increase in data rate increases bit error rate (BER).</a:t>
            </a:r>
          </a:p>
          <a:p>
            <a:pPr lvl="1"/>
            <a:r>
              <a:rPr lang="en-US" smtClean="0">
                <a:latin typeface="Times" pitchFamily="1" charset="0"/>
                <a:cs typeface="Times New Roman" pitchFamily="1" charset="0"/>
              </a:rPr>
              <a:t>•	</a:t>
            </a:r>
            <a:r>
              <a:rPr lang="en-US" smtClean="0">
                <a:latin typeface="Times" pitchFamily="1" charset="0"/>
              </a:rPr>
              <a:t>An increase in SNR decreases bit error rate.</a:t>
            </a:r>
          </a:p>
          <a:p>
            <a:pPr lvl="1"/>
            <a:r>
              <a:rPr lang="en-US" smtClean="0">
                <a:latin typeface="Times" pitchFamily="1" charset="0"/>
                <a:cs typeface="Times New Roman" pitchFamily="1" charset="0"/>
              </a:rPr>
              <a:t>•	</a:t>
            </a:r>
            <a:r>
              <a:rPr lang="en-US" smtClean="0">
                <a:latin typeface="Times" pitchFamily="1" charset="0"/>
              </a:rPr>
              <a:t>An increase in bandwidth allows an increase in data rate.</a:t>
            </a:r>
          </a:p>
          <a:p>
            <a:r>
              <a:rPr lang="en-US" smtClean="0">
                <a:latin typeface="Times" pitchFamily="1" charset="0"/>
              </a:rPr>
              <a:t>There is another factor that can be used to improve performance, and that is the encoding scheme. The </a:t>
            </a:r>
            <a:r>
              <a:rPr lang="en-US" b="1" smtClean="0">
                <a:latin typeface="Times" pitchFamily="1" charset="0"/>
              </a:rPr>
              <a:t>encoding scheme is simply the mapping from data bits to signal elements</a:t>
            </a:r>
            <a:r>
              <a:rPr lang="en-US" smtClean="0">
                <a:latin typeface="Times" pitchFamily="1" charset="0"/>
              </a:rPr>
              <a:t>. A variety of approaches have been tried. In what follows, we describe some of the more common ones.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fld id="{178FC69C-6CA3-4D13-8FD4-B75D3AAEC904}" type="slidenum">
              <a:rPr lang="en-US" sz="1200" baseline="0" smtClean="0"/>
              <a:pPr/>
              <a:t>18</a:t>
            </a:fld>
            <a:endParaRPr lang="en-US" sz="1200" baseline="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fld id="{5FB981A8-0150-4581-AF84-594FEAD5B752}" type="slidenum">
              <a:rPr lang="en-US" sz="1200" baseline="0" smtClean="0"/>
              <a:pPr/>
              <a:t>19</a:t>
            </a:fld>
            <a:endParaRPr lang="en-US" sz="1200" baseline="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fld id="{E6E5DCE3-B602-4DAB-BCA0-5A2F8A93AE93}" type="slidenum">
              <a:rPr lang="en-US" sz="1200" baseline="0">
                <a:solidFill>
                  <a:prstClr val="black"/>
                </a:solidFill>
              </a:rPr>
              <a:pPr/>
              <a:t>23</a:t>
            </a:fld>
            <a:endParaRPr lang="en-US" sz="1200" baseline="0">
              <a:solidFill>
                <a:prstClr val="black"/>
              </a:solidFill>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fld id="{38AD9BB0-F8E8-4DBF-B251-986BA729AC4F}" type="slidenum">
              <a:rPr lang="en-US" sz="1200" baseline="0">
                <a:solidFill>
                  <a:prstClr val="black"/>
                </a:solidFill>
              </a:rPr>
              <a:pPr/>
              <a:t>28</a:t>
            </a:fld>
            <a:endParaRPr lang="en-US" sz="1200" baseline="0">
              <a:solidFill>
                <a:prstClr val="black"/>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fld id="{83D8553C-6EFB-4B65-9077-5426C1C48960}" type="slidenum">
              <a:rPr lang="en-US" sz="1200" baseline="0">
                <a:solidFill>
                  <a:prstClr val="black"/>
                </a:solidFill>
              </a:rPr>
              <a:pPr/>
              <a:t>32</a:t>
            </a:fld>
            <a:endParaRPr lang="en-US" sz="1200" baseline="0">
              <a:solidFill>
                <a:prstClr val="black"/>
              </a:solidFill>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E8EA85-4BD5-41B3-8A31-DC558E3B59AE}" type="datetimeFigureOut">
              <a:rPr lang="en-US" smtClean="0"/>
              <a:pPr/>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A2116-F4DB-483B-BCA7-A3B9905D27EC}" type="slidenum">
              <a:rPr lang="en-US" smtClean="0"/>
              <a:pPr/>
              <a:t>‹#›</a:t>
            </a:fld>
            <a:endParaRPr lang="en-US"/>
          </a:p>
        </p:txBody>
      </p:sp>
    </p:spTree>
    <p:extLst>
      <p:ext uri="{BB962C8B-B14F-4D97-AF65-F5344CB8AC3E}">
        <p14:creationId xmlns="" xmlns:p14="http://schemas.microsoft.com/office/powerpoint/2010/main" val="1833029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E8EA85-4BD5-41B3-8A31-DC558E3B59AE}" type="datetimeFigureOut">
              <a:rPr lang="en-US" smtClean="0"/>
              <a:pPr/>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A2116-F4DB-483B-BCA7-A3B9905D27EC}" type="slidenum">
              <a:rPr lang="en-US" smtClean="0"/>
              <a:pPr/>
              <a:t>‹#›</a:t>
            </a:fld>
            <a:endParaRPr lang="en-US"/>
          </a:p>
        </p:txBody>
      </p:sp>
    </p:spTree>
    <p:extLst>
      <p:ext uri="{BB962C8B-B14F-4D97-AF65-F5344CB8AC3E}">
        <p14:creationId xmlns="" xmlns:p14="http://schemas.microsoft.com/office/powerpoint/2010/main" val="123932526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5.</a:t>
            </a:r>
            <a:fld id="{158B3559-463C-487C-8747-ADEF9C8A84EC}"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78564321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5.</a:t>
            </a:r>
            <a:fld id="{B1785377-ECAE-4D41-9837-3F581B219D78}"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6274453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5.</a:t>
            </a:r>
            <a:fld id="{2654DEEB-9D98-4624-9751-CE242D45C9E7}"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310391011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5.</a:t>
            </a:r>
            <a:fld id="{A7B7A6D1-C050-4877-BA47-E0BD44F72E31}"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390171862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5.</a:t>
            </a:r>
            <a:fld id="{394F5BDC-63AB-4051-8E40-C928B7BE936D}"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61903759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71615667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77298308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74326418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76458093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433413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E8EA85-4BD5-41B3-8A31-DC558E3B59AE}" type="datetimeFigureOut">
              <a:rPr lang="en-US" smtClean="0"/>
              <a:pPr/>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A2116-F4DB-483B-BCA7-A3B9905D27EC}" type="slidenum">
              <a:rPr lang="en-US" smtClean="0"/>
              <a:pPr/>
              <a:t>‹#›</a:t>
            </a:fld>
            <a:endParaRPr lang="en-US"/>
          </a:p>
        </p:txBody>
      </p:sp>
    </p:spTree>
    <p:extLst>
      <p:ext uri="{BB962C8B-B14F-4D97-AF65-F5344CB8AC3E}">
        <p14:creationId xmlns="" xmlns:p14="http://schemas.microsoft.com/office/powerpoint/2010/main" val="414225770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94625955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94626483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82569845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5319651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24549642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38727246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97292579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420191439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86479856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100040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3" y="1604"/>
              <a:ext cx="448" cy="299"/>
              <a:chOff x="720" y="336"/>
              <a:chExt cx="624" cy="432"/>
            </a:xfrm>
          </p:grpSpPr>
          <p:sp>
            <p:nvSpPr>
              <p:cNvPr id="10"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sp>
            <p:nvSpPr>
              <p:cNvPr id="1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grpSp>
        <p:grpSp>
          <p:nvGrpSpPr>
            <p:cNvPr id="4" name="Group 6"/>
            <p:cNvGrpSpPr>
              <a:grpSpLocks/>
            </p:cNvGrpSpPr>
            <p:nvPr/>
          </p:nvGrpSpPr>
          <p:grpSpPr bwMode="auto">
            <a:xfrm>
              <a:off x="261" y="1870"/>
              <a:ext cx="465" cy="299"/>
              <a:chOff x="912" y="2640"/>
              <a:chExt cx="672" cy="432"/>
            </a:xfrm>
          </p:grpSpPr>
          <p:sp>
            <p:nvSpPr>
              <p:cNvPr id="8" name="Rectangle 8"/>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sp>
            <p:nvSpPr>
              <p:cNvPr id="9" name="Rectangle 9"/>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grpSp>
        <p:sp>
          <p:nvSpPr>
            <p:cNvPr id="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sp>
          <p:nvSpPr>
            <p:cNvPr id="6"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sp>
          <p:nvSpPr>
            <p:cNvPr id="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grpSp>
    </p:spTree>
    <p:extLst>
      <p:ext uri="{BB962C8B-B14F-4D97-AF65-F5344CB8AC3E}">
        <p14:creationId xmlns="" xmlns:p14="http://schemas.microsoft.com/office/powerpoint/2010/main" val="340785212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4482294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48078048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97718638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30131109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91480724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44619088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963428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CAEAC263-E967-42F4-8365-25AF809FE964}"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2839458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52C2AD94-EDA1-4FE7-B39B-9A30AF9D102B}"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1150202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91E26BD6-C59E-4702-A4C4-670ADA85DEE7}"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112664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43FBB76C-4589-4F2A-B039-E4BF2CFF8F03}"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2276054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7A14ABC4-1212-4D6D-939D-E61D72D1EE69}"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1930589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9CB46276-F384-4E7F-A3EE-0AC992330EFF}"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20208469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ABCE7849-23EB-4F11-8E3E-FE0E78CB9907}"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172809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E8EA85-4BD5-41B3-8A31-DC558E3B59AE}" type="datetimeFigureOut">
              <a:rPr lang="en-US" smtClean="0"/>
              <a:pPr/>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A2116-F4DB-483B-BCA7-A3B9905D27EC}" type="slidenum">
              <a:rPr lang="en-US" smtClean="0"/>
              <a:pPr/>
              <a:t>‹#›</a:t>
            </a:fld>
            <a:endParaRPr lang="en-US"/>
          </a:p>
        </p:txBody>
      </p:sp>
    </p:spTree>
    <p:extLst>
      <p:ext uri="{BB962C8B-B14F-4D97-AF65-F5344CB8AC3E}">
        <p14:creationId xmlns="" xmlns:p14="http://schemas.microsoft.com/office/powerpoint/2010/main" val="31796159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2ABD2566-B9C2-41D2-BE0F-4FF363946DF7}"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40171290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61502172-D73E-47B3-B17E-42C7749CE6CF}"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41602105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6479BF20-17CC-46A1-948B-D5C2A6833A2C}"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9971253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813699FE-9AAD-424B-90DE-BE69CB22B9B5}"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25689532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3" y="1604"/>
              <a:ext cx="448" cy="299"/>
              <a:chOff x="720" y="336"/>
              <a:chExt cx="624" cy="432"/>
            </a:xfrm>
          </p:grpSpPr>
          <p:sp>
            <p:nvSpPr>
              <p:cNvPr id="10"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sp>
            <p:nvSpPr>
              <p:cNvPr id="1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grpSp>
        <p:grpSp>
          <p:nvGrpSpPr>
            <p:cNvPr id="4" name="Group 6"/>
            <p:cNvGrpSpPr>
              <a:grpSpLocks/>
            </p:cNvGrpSpPr>
            <p:nvPr/>
          </p:nvGrpSpPr>
          <p:grpSpPr bwMode="auto">
            <a:xfrm>
              <a:off x="261" y="1870"/>
              <a:ext cx="465" cy="299"/>
              <a:chOff x="912" y="2640"/>
              <a:chExt cx="672" cy="432"/>
            </a:xfrm>
          </p:grpSpPr>
          <p:sp>
            <p:nvSpPr>
              <p:cNvPr id="8" name="Rectangle 8"/>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sp>
            <p:nvSpPr>
              <p:cNvPr id="9" name="Rectangle 9"/>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grpSp>
        <p:sp>
          <p:nvSpPr>
            <p:cNvPr id="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sp>
          <p:nvSpPr>
            <p:cNvPr id="6"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sp>
          <p:nvSpPr>
            <p:cNvPr id="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grpSp>
    </p:spTree>
    <p:extLst>
      <p:ext uri="{BB962C8B-B14F-4D97-AF65-F5344CB8AC3E}">
        <p14:creationId xmlns="" xmlns:p14="http://schemas.microsoft.com/office/powerpoint/2010/main" val="33288655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CAEAC263-E967-42F4-8365-25AF809FE964}"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13378272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52C2AD94-EDA1-4FE7-B39B-9A30AF9D102B}"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40748970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91E26BD6-C59E-4702-A4C4-670ADA85DEE7}"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11061404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43FBB76C-4589-4F2A-B039-E4BF2CFF8F03}"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21850868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7A14ABC4-1212-4D6D-939D-E61D72D1EE69}"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2253065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E8EA85-4BD5-41B3-8A31-DC558E3B59AE}" type="datetimeFigureOut">
              <a:rPr lang="en-US" smtClean="0"/>
              <a:pPr/>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A2116-F4DB-483B-BCA7-A3B9905D27EC}" type="slidenum">
              <a:rPr lang="en-US" smtClean="0"/>
              <a:pPr/>
              <a:t>‹#›</a:t>
            </a:fld>
            <a:endParaRPr lang="en-US"/>
          </a:p>
        </p:txBody>
      </p:sp>
    </p:spTree>
    <p:extLst>
      <p:ext uri="{BB962C8B-B14F-4D97-AF65-F5344CB8AC3E}">
        <p14:creationId xmlns="" xmlns:p14="http://schemas.microsoft.com/office/powerpoint/2010/main" val="7724745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9CB46276-F384-4E7F-A3EE-0AC992330EFF}"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766001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ABCE7849-23EB-4F11-8E3E-FE0E78CB9907}"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6862863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2ABD2566-B9C2-41D2-BE0F-4FF363946DF7}"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22702687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61502172-D73E-47B3-B17E-42C7749CE6CF}"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34082718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6479BF20-17CC-46A1-948B-D5C2A6833A2C}"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20168201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813699FE-9AAD-424B-90DE-BE69CB22B9B5}"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22667514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4635117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4114164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6752593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4071964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E8EA85-4BD5-41B3-8A31-DC558E3B59AE}" type="datetimeFigureOut">
              <a:rPr lang="en-US" smtClean="0"/>
              <a:pPr/>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FA2116-F4DB-483B-BCA7-A3B9905D27EC}" type="slidenum">
              <a:rPr lang="en-US" smtClean="0"/>
              <a:pPr/>
              <a:t>‹#›</a:t>
            </a:fld>
            <a:endParaRPr lang="en-US"/>
          </a:p>
        </p:txBody>
      </p:sp>
    </p:spTree>
    <p:extLst>
      <p:ext uri="{BB962C8B-B14F-4D97-AF65-F5344CB8AC3E}">
        <p14:creationId xmlns="" xmlns:p14="http://schemas.microsoft.com/office/powerpoint/2010/main" val="5954877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5514617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8855025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2291725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2321843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9847785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4560708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6623686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3" y="1604"/>
              <a:ext cx="448" cy="299"/>
              <a:chOff x="720" y="336"/>
              <a:chExt cx="624" cy="432"/>
            </a:xfrm>
          </p:grpSpPr>
          <p:sp>
            <p:nvSpPr>
              <p:cNvPr id="10"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sp>
            <p:nvSpPr>
              <p:cNvPr id="1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grpSp>
        <p:grpSp>
          <p:nvGrpSpPr>
            <p:cNvPr id="4" name="Group 6"/>
            <p:cNvGrpSpPr>
              <a:grpSpLocks/>
            </p:cNvGrpSpPr>
            <p:nvPr/>
          </p:nvGrpSpPr>
          <p:grpSpPr bwMode="auto">
            <a:xfrm>
              <a:off x="261" y="1870"/>
              <a:ext cx="465" cy="299"/>
              <a:chOff x="912" y="2640"/>
              <a:chExt cx="672" cy="432"/>
            </a:xfrm>
          </p:grpSpPr>
          <p:sp>
            <p:nvSpPr>
              <p:cNvPr id="8" name="Rectangle 8"/>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sp>
            <p:nvSpPr>
              <p:cNvPr id="9" name="Rectangle 9"/>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grpSp>
        <p:sp>
          <p:nvSpPr>
            <p:cNvPr id="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sp>
          <p:nvSpPr>
            <p:cNvPr id="6"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sp>
          <p:nvSpPr>
            <p:cNvPr id="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grpSp>
    </p:spTree>
    <p:extLst>
      <p:ext uri="{BB962C8B-B14F-4D97-AF65-F5344CB8AC3E}">
        <p14:creationId xmlns="" xmlns:p14="http://schemas.microsoft.com/office/powerpoint/2010/main" val="12820718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CAEAC263-E967-42F4-8365-25AF809FE964}"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106009619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52C2AD94-EDA1-4FE7-B39B-9A30AF9D102B}"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2254148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E8EA85-4BD5-41B3-8A31-DC558E3B59AE}" type="datetimeFigureOut">
              <a:rPr lang="en-US" smtClean="0"/>
              <a:pPr/>
              <a:t>10/4/2017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FA2116-F4DB-483B-BCA7-A3B9905D27EC}" type="slidenum">
              <a:rPr lang="en-US" smtClean="0"/>
              <a:pPr/>
              <a:t>‹#›</a:t>
            </a:fld>
            <a:endParaRPr lang="en-US"/>
          </a:p>
        </p:txBody>
      </p:sp>
    </p:spTree>
    <p:extLst>
      <p:ext uri="{BB962C8B-B14F-4D97-AF65-F5344CB8AC3E}">
        <p14:creationId xmlns="" xmlns:p14="http://schemas.microsoft.com/office/powerpoint/2010/main" val="338450003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91E26BD6-C59E-4702-A4C4-670ADA85DEE7}"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5556295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43FBB76C-4589-4F2A-B039-E4BF2CFF8F03}"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24472106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7A14ABC4-1212-4D6D-939D-E61D72D1EE69}"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382487891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9CB46276-F384-4E7F-A3EE-0AC992330EFF}"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4839486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ABCE7849-23EB-4F11-8E3E-FE0E78CB9907}"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20587843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2ABD2566-B9C2-41D2-BE0F-4FF363946DF7}"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31291043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61502172-D73E-47B3-B17E-42C7749CE6CF}"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14776531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6479BF20-17CC-46A1-948B-D5C2A6833A2C}"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16319491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4.</a:t>
            </a:r>
            <a:fld id="{813699FE-9AAD-424B-90DE-BE69CB22B9B5}"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11038924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53829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E8EA85-4BD5-41B3-8A31-DC558E3B59AE}" type="datetimeFigureOut">
              <a:rPr lang="en-US" smtClean="0"/>
              <a:pPr/>
              <a:t>10/4/2017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FA2116-F4DB-483B-BCA7-A3B9905D27EC}" type="slidenum">
              <a:rPr lang="en-US" smtClean="0"/>
              <a:pPr/>
              <a:t>‹#›</a:t>
            </a:fld>
            <a:endParaRPr lang="en-US"/>
          </a:p>
        </p:txBody>
      </p:sp>
    </p:spTree>
    <p:extLst>
      <p:ext uri="{BB962C8B-B14F-4D97-AF65-F5344CB8AC3E}">
        <p14:creationId xmlns="" xmlns:p14="http://schemas.microsoft.com/office/powerpoint/2010/main" val="30802739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4751951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90423694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85274142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09202869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9691778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99449020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88886571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85898812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82096953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4284811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8EA85-4BD5-41B3-8A31-DC558E3B59AE}" type="datetimeFigureOut">
              <a:rPr lang="en-US" smtClean="0"/>
              <a:pPr/>
              <a:t>10/4/2017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FA2116-F4DB-483B-BCA7-A3B9905D27EC}" type="slidenum">
              <a:rPr lang="en-US" smtClean="0"/>
              <a:pPr/>
              <a:t>‹#›</a:t>
            </a:fld>
            <a:endParaRPr lang="en-US"/>
          </a:p>
        </p:txBody>
      </p:sp>
    </p:spTree>
    <p:extLst>
      <p:ext uri="{BB962C8B-B14F-4D97-AF65-F5344CB8AC3E}">
        <p14:creationId xmlns="" xmlns:p14="http://schemas.microsoft.com/office/powerpoint/2010/main" val="117048202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 xmlns:p14="http://schemas.microsoft.com/office/powerpoint/2010/main" val="255231655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56523044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 xmlns:p14="http://schemas.microsoft.com/office/powerpoint/2010/main" val="6282320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66269661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94499480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217968253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61872706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238106515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288864514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942756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E8EA85-4BD5-41B3-8A31-DC558E3B59AE}" type="datetimeFigureOut">
              <a:rPr lang="en-US" smtClean="0"/>
              <a:pPr/>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FA2116-F4DB-483B-BCA7-A3B9905D27EC}" type="slidenum">
              <a:rPr lang="en-US" smtClean="0"/>
              <a:pPr/>
              <a:t>‹#›</a:t>
            </a:fld>
            <a:endParaRPr lang="en-US"/>
          </a:p>
        </p:txBody>
      </p:sp>
    </p:spTree>
    <p:extLst>
      <p:ext uri="{BB962C8B-B14F-4D97-AF65-F5344CB8AC3E}">
        <p14:creationId xmlns="" xmlns:p14="http://schemas.microsoft.com/office/powerpoint/2010/main" val="74478172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19355106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smtClean="0">
                  <a:solidFill>
                    <a:srgbClr val="000000"/>
                  </a:solidFill>
                  <a:latin typeface="Arial"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smtClean="0">
                  <a:solidFill>
                    <a:srgbClr val="000000"/>
                  </a:solidFill>
                  <a:latin typeface="Arial" charset="0"/>
                </a:endParaRPr>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smtClean="0">
                  <a:solidFill>
                    <a:srgbClr val="000000"/>
                  </a:solidFill>
                  <a:latin typeface="Arial"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smtClean="0">
                  <a:solidFill>
                    <a:srgbClr val="000000"/>
                  </a:solidFill>
                  <a:latin typeface="Arial"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smtClean="0">
                <a:solidFill>
                  <a:srgbClr val="000000"/>
                </a:solidFill>
                <a:latin typeface="Arial" charset="0"/>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smtClean="0">
                <a:solidFill>
                  <a:srgbClr val="000000"/>
                </a:solidFill>
                <a:latin typeface="Arial"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smtClean="0">
                <a:solidFill>
                  <a:srgbClr val="000000"/>
                </a:solidFill>
                <a:latin typeface="Arial" charset="0"/>
              </a:endParaRPr>
            </a:p>
          </p:txBody>
        </p:sp>
      </p:grpSp>
      <p:sp>
        <p:nvSpPr>
          <p:cNvPr id="14"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fontAlgn="base">
              <a:spcBef>
                <a:spcPct val="50000"/>
              </a:spcBef>
              <a:spcAft>
                <a:spcPct val="0"/>
              </a:spcAft>
            </a:pPr>
            <a:r>
              <a:rPr lang="en-US" sz="1400" b="0" smtClean="0">
                <a:solidFill>
                  <a:srgbClr val="000000"/>
                </a:solidFill>
                <a:latin typeface="McGrawHill-Italic" pitchFamily="2" charset="0"/>
              </a:rPr>
              <a:t>McGraw-Hill</a:t>
            </a:r>
            <a:endParaRPr lang="en-US" sz="2400" b="0" smtClean="0">
              <a:solidFill>
                <a:srgbClr val="000000"/>
              </a:solidFill>
              <a:latin typeface="Times New Roman"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r" fontAlgn="base">
              <a:spcBef>
                <a:spcPct val="50000"/>
              </a:spcBef>
              <a:spcAft>
                <a:spcPct val="0"/>
              </a:spcAft>
              <a:buFontTx/>
              <a:buChar char="©"/>
            </a:pPr>
            <a:r>
              <a:rPr lang="en-US" sz="1400" b="0" smtClean="0">
                <a:solidFill>
                  <a:srgbClr val="000000"/>
                </a:solidFill>
                <a:latin typeface="McGrawHill-Italic" pitchFamily="2" charset="0"/>
              </a:rPr>
              <a:t>The McGraw-Hill Companies, Inc., 2000</a:t>
            </a:r>
            <a:endParaRPr lang="en-US" sz="2400" b="0" smtClean="0">
              <a:solidFill>
                <a:srgbClr val="000000"/>
              </a:solidFill>
              <a:latin typeface="Times New Roman"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1" charset="2"/>
              <a:buNone/>
              <a:defRPr/>
            </a:lvl1pPr>
          </a:lstStyle>
          <a:p>
            <a:pPr lvl="0"/>
            <a:r>
              <a:rPr lang="en-US" noProof="0" smtClean="0"/>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smtClean="0">
                <a:solidFill>
                  <a:schemeClr val="bg2"/>
                </a:solidFill>
                <a:latin typeface="+mn-lt"/>
              </a:defRPr>
            </a:lvl1pPr>
          </a:lstStyle>
          <a:p>
            <a:pPr fontAlgn="base">
              <a:spcBef>
                <a:spcPct val="0"/>
              </a:spcBef>
              <a:spcAft>
                <a:spcPct val="0"/>
              </a:spcAft>
              <a:defRPr/>
            </a:pPr>
            <a:endParaRPr lang="en-US">
              <a:solidFill>
                <a:srgbClr val="1C1C1C"/>
              </a:solidFill>
            </a:endParaRPr>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smtClean="0">
                <a:solidFill>
                  <a:schemeClr val="bg2"/>
                </a:solidFill>
                <a:latin typeface="+mn-lt"/>
              </a:defRPr>
            </a:lvl1pPr>
          </a:lstStyle>
          <a:p>
            <a:pPr fontAlgn="base">
              <a:spcBef>
                <a:spcPct val="0"/>
              </a:spcBef>
              <a:spcAft>
                <a:spcPct val="0"/>
              </a:spcAft>
              <a:defRPr/>
            </a:pPr>
            <a:endParaRPr lang="en-US">
              <a:solidFill>
                <a:srgbClr val="1C1C1C"/>
              </a:solidFill>
            </a:endParaRPr>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smtClean="0">
                <a:latin typeface="+mn-lt"/>
              </a:defRPr>
            </a:lvl1pPr>
          </a:lstStyle>
          <a:p>
            <a:pPr>
              <a:defRPr/>
            </a:pPr>
            <a:fld id="{0FF2672D-F391-4713-818B-788CF09B324E}"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362276215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5.</a:t>
            </a:r>
            <a:fld id="{B9EB1B3D-9F18-49B4-9ED7-BED637D8311F}"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375040770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5.</a:t>
            </a:r>
            <a:fld id="{20B62481-574B-4AED-8FA6-02A1ABFFE81D}"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18416130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5.</a:t>
            </a:r>
            <a:fld id="{99F2221F-67A2-4015-8CF2-917C6E18608A}"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401577782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5.</a:t>
            </a:r>
            <a:fld id="{4891B0E8-BA04-4C7A-B7CC-C5CA3287C549}"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59533350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5.</a:t>
            </a:r>
            <a:fld id="{7E2AC805-759B-46F7-B7C9-5B641EB57248}"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4230382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5.</a:t>
            </a:r>
            <a:fld id="{4A4A468E-F5FB-4867-B8EA-48C21E060677}"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275880297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5.</a:t>
            </a:r>
            <a:fld id="{158B3559-463C-487C-8747-ADEF9C8A84EC}"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8998429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5.</a:t>
            </a:r>
            <a:fld id="{B1785377-ECAE-4D41-9837-3F581B219D78}"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2471368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E8EA85-4BD5-41B3-8A31-DC558E3B59AE}" type="datetimeFigureOut">
              <a:rPr lang="en-US" smtClean="0"/>
              <a:pPr/>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FA2116-F4DB-483B-BCA7-A3B9905D27EC}" type="slidenum">
              <a:rPr lang="en-US" smtClean="0"/>
              <a:pPr/>
              <a:t>‹#›</a:t>
            </a:fld>
            <a:endParaRPr lang="en-US"/>
          </a:p>
        </p:txBody>
      </p:sp>
    </p:spTree>
    <p:extLst>
      <p:ext uri="{BB962C8B-B14F-4D97-AF65-F5344CB8AC3E}">
        <p14:creationId xmlns="" xmlns:p14="http://schemas.microsoft.com/office/powerpoint/2010/main" val="193603897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5.</a:t>
            </a:r>
            <a:fld id="{2654DEEB-9D98-4624-9751-CE242D45C9E7}"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417000846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5.</a:t>
            </a:r>
            <a:fld id="{A7B7A6D1-C050-4877-BA47-E0BD44F72E31}"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288882317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5.</a:t>
            </a:r>
            <a:fld id="{394F5BDC-63AB-4051-8E40-C928B7BE936D}"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186500237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smtClean="0">
                  <a:solidFill>
                    <a:srgbClr val="000000"/>
                  </a:solidFill>
                  <a:latin typeface="Arial"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smtClean="0">
                  <a:solidFill>
                    <a:srgbClr val="000000"/>
                  </a:solidFill>
                  <a:latin typeface="Arial" charset="0"/>
                </a:endParaRPr>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smtClean="0">
                  <a:solidFill>
                    <a:srgbClr val="000000"/>
                  </a:solidFill>
                  <a:latin typeface="Arial"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smtClean="0">
                  <a:solidFill>
                    <a:srgbClr val="000000"/>
                  </a:solidFill>
                  <a:latin typeface="Arial"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smtClean="0">
                <a:solidFill>
                  <a:srgbClr val="000000"/>
                </a:solidFill>
                <a:latin typeface="Arial" charset="0"/>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smtClean="0">
                <a:solidFill>
                  <a:srgbClr val="000000"/>
                </a:solidFill>
                <a:latin typeface="Arial"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3200" b="1" smtClean="0">
                <a:solidFill>
                  <a:srgbClr val="000000"/>
                </a:solidFill>
                <a:latin typeface="Arial" charset="0"/>
              </a:endParaRPr>
            </a:p>
          </p:txBody>
        </p:sp>
      </p:grpSp>
      <p:sp>
        <p:nvSpPr>
          <p:cNvPr id="14"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fontAlgn="base">
              <a:spcBef>
                <a:spcPct val="50000"/>
              </a:spcBef>
              <a:spcAft>
                <a:spcPct val="0"/>
              </a:spcAft>
            </a:pPr>
            <a:r>
              <a:rPr lang="en-US" sz="1400" b="0" smtClean="0">
                <a:solidFill>
                  <a:srgbClr val="000000"/>
                </a:solidFill>
                <a:latin typeface="McGrawHill-Italic" pitchFamily="2" charset="0"/>
              </a:rPr>
              <a:t>McGraw-Hill</a:t>
            </a:r>
            <a:endParaRPr lang="en-US" sz="2400" b="0" smtClean="0">
              <a:solidFill>
                <a:srgbClr val="000000"/>
              </a:solidFill>
              <a:latin typeface="Times New Roman"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r" fontAlgn="base">
              <a:spcBef>
                <a:spcPct val="50000"/>
              </a:spcBef>
              <a:spcAft>
                <a:spcPct val="0"/>
              </a:spcAft>
              <a:buFontTx/>
              <a:buChar char="©"/>
            </a:pPr>
            <a:r>
              <a:rPr lang="en-US" sz="1400" b="0" smtClean="0">
                <a:solidFill>
                  <a:srgbClr val="000000"/>
                </a:solidFill>
                <a:latin typeface="McGrawHill-Italic" pitchFamily="2" charset="0"/>
              </a:rPr>
              <a:t>The McGraw-Hill Companies, Inc., 2000</a:t>
            </a:r>
            <a:endParaRPr lang="en-US" sz="2400" b="0" smtClean="0">
              <a:solidFill>
                <a:srgbClr val="000000"/>
              </a:solidFill>
              <a:latin typeface="Times New Roman"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1" charset="2"/>
              <a:buNone/>
              <a:defRPr/>
            </a:lvl1pPr>
          </a:lstStyle>
          <a:p>
            <a:pPr lvl="0"/>
            <a:r>
              <a:rPr lang="en-US" noProof="0" smtClean="0"/>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smtClean="0">
                <a:solidFill>
                  <a:schemeClr val="bg2"/>
                </a:solidFill>
                <a:latin typeface="+mn-lt"/>
              </a:defRPr>
            </a:lvl1pPr>
          </a:lstStyle>
          <a:p>
            <a:pPr fontAlgn="base">
              <a:spcBef>
                <a:spcPct val="0"/>
              </a:spcBef>
              <a:spcAft>
                <a:spcPct val="0"/>
              </a:spcAft>
              <a:defRPr/>
            </a:pPr>
            <a:endParaRPr lang="en-US">
              <a:solidFill>
                <a:srgbClr val="1C1C1C"/>
              </a:solidFill>
            </a:endParaRPr>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smtClean="0">
                <a:solidFill>
                  <a:schemeClr val="bg2"/>
                </a:solidFill>
                <a:latin typeface="+mn-lt"/>
              </a:defRPr>
            </a:lvl1pPr>
          </a:lstStyle>
          <a:p>
            <a:pPr fontAlgn="base">
              <a:spcBef>
                <a:spcPct val="0"/>
              </a:spcBef>
              <a:spcAft>
                <a:spcPct val="0"/>
              </a:spcAft>
              <a:defRPr/>
            </a:pPr>
            <a:endParaRPr lang="en-US">
              <a:solidFill>
                <a:srgbClr val="1C1C1C"/>
              </a:solidFill>
            </a:endParaRPr>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smtClean="0">
                <a:latin typeface="+mn-lt"/>
              </a:defRPr>
            </a:lvl1pPr>
          </a:lstStyle>
          <a:p>
            <a:pPr>
              <a:defRPr/>
            </a:pPr>
            <a:fld id="{0FF2672D-F391-4713-818B-788CF09B324E}"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232696917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5.</a:t>
            </a:r>
            <a:fld id="{B9EB1B3D-9F18-49B4-9ED7-BED637D8311F}"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56604666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5.</a:t>
            </a:r>
            <a:fld id="{20B62481-574B-4AED-8FA6-02A1ABFFE81D}"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283037308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5.</a:t>
            </a:r>
            <a:fld id="{99F2221F-67A2-4015-8CF2-917C6E18608A}"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410398596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5.</a:t>
            </a:r>
            <a:fld id="{4891B0E8-BA04-4C7A-B7CC-C5CA3287C549}"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399005842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5.</a:t>
            </a:r>
            <a:fld id="{7E2AC805-759B-46F7-B7C9-5B641EB57248}"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185399030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5.</a:t>
            </a:r>
            <a:fld id="{4A4A468E-F5FB-4867-B8EA-48C21E060677}" type="slidenum">
              <a:rPr lang="en-US">
                <a:solidFill>
                  <a:srgbClr val="1C1C1C"/>
                </a:solidFill>
              </a:rPr>
              <a:pPr>
                <a:defRPr/>
              </a:pPr>
              <a:t>‹#›</a:t>
            </a:fld>
            <a:endParaRPr lang="en-US">
              <a:solidFill>
                <a:srgbClr val="1C1C1C"/>
              </a:solidFill>
            </a:endParaRPr>
          </a:p>
        </p:txBody>
      </p:sp>
    </p:spTree>
    <p:extLst>
      <p:ext uri="{BB962C8B-B14F-4D97-AF65-F5344CB8AC3E}">
        <p14:creationId xmlns="" xmlns:p14="http://schemas.microsoft.com/office/powerpoint/2010/main" val="2356052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theme" Target="../theme/theme10.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3.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theme" Target="../theme/theme11.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theme" Target="../theme/theme5.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theme" Target="../theme/theme7.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theme" Target="../theme/theme8.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0.xml"/><Relationship Id="rId13" Type="http://schemas.openxmlformats.org/officeDocument/2006/relationships/theme" Target="../theme/theme9.xml"/><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slideLayout" Target="../slideLayouts/slideLayout104.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5" Type="http://schemas.openxmlformats.org/officeDocument/2006/relationships/slideLayout" Target="../slideLayouts/slideLayout97.xml"/><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E8EA85-4BD5-41B3-8A31-DC558E3B59AE}" type="datetimeFigureOut">
              <a:rPr lang="en-US" smtClean="0"/>
              <a:pPr/>
              <a:t>10/4/2017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FA2116-F4DB-483B-BCA7-A3B9905D27EC}" type="slidenum">
              <a:rPr lang="en-US" smtClean="0"/>
              <a:pPr/>
              <a:t>‹#›</a:t>
            </a:fld>
            <a:endParaRPr lang="en-US"/>
          </a:p>
        </p:txBody>
      </p:sp>
    </p:spTree>
    <p:extLst>
      <p:ext uri="{BB962C8B-B14F-4D97-AF65-F5344CB8AC3E}">
        <p14:creationId xmlns="" xmlns:p14="http://schemas.microsoft.com/office/powerpoint/2010/main" val="841222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458748533"/>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243061637"/>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b="1" baseline="0">
                <a:solidFill>
                  <a:schemeClr val="bg2"/>
                </a:solidFill>
                <a:latin typeface="Arial" charset="0"/>
              </a:defRPr>
            </a:lvl1pPr>
          </a:lstStyle>
          <a:p>
            <a:pPr fontAlgn="base">
              <a:spcBef>
                <a:spcPct val="0"/>
              </a:spcBef>
              <a:spcAft>
                <a:spcPct val="0"/>
              </a:spcAft>
              <a:defRPr/>
            </a:pPr>
            <a:r>
              <a:rPr lang="en-US" sz="2000">
                <a:solidFill>
                  <a:srgbClr val="1C1C1C"/>
                </a:solidFill>
              </a:rPr>
              <a:t>4.</a:t>
            </a:r>
            <a:fld id="{5B197646-0351-434E-9544-A3DCFB4BB25F}" type="slidenum">
              <a:rPr lang="en-US" sz="2000">
                <a:solidFill>
                  <a:srgbClr val="1C1C1C"/>
                </a:solidFill>
              </a:rPr>
              <a:pPr fontAlgn="base">
                <a:spcBef>
                  <a:spcPct val="0"/>
                </a:spcBef>
                <a:spcAft>
                  <a:spcPct val="0"/>
                </a:spcAft>
                <a:defRPr/>
              </a:pPr>
              <a:t>‹#›</a:t>
            </a:fld>
            <a:endParaRPr lang="en-US" sz="2000">
              <a:solidFill>
                <a:srgbClr val="1C1C1C"/>
              </a:solidFill>
            </a:endParaRPr>
          </a:p>
        </p:txBody>
      </p:sp>
    </p:spTree>
    <p:extLst>
      <p:ext uri="{BB962C8B-B14F-4D97-AF65-F5344CB8AC3E}">
        <p14:creationId xmlns="" xmlns:p14="http://schemas.microsoft.com/office/powerpoint/2010/main" val="24736163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1" charset="0"/>
        </a:defRPr>
      </a:lvl2pPr>
      <a:lvl3pPr algn="l" rtl="0" eaLnBrk="0" fontAlgn="base" hangingPunct="0">
        <a:spcBef>
          <a:spcPct val="0"/>
        </a:spcBef>
        <a:spcAft>
          <a:spcPct val="0"/>
        </a:spcAft>
        <a:defRPr sz="4400">
          <a:solidFill>
            <a:schemeClr val="tx2"/>
          </a:solidFill>
          <a:latin typeface="Tahoma" pitchFamily="1" charset="0"/>
        </a:defRPr>
      </a:lvl3pPr>
      <a:lvl4pPr algn="l" rtl="0" eaLnBrk="0" fontAlgn="base" hangingPunct="0">
        <a:spcBef>
          <a:spcPct val="0"/>
        </a:spcBef>
        <a:spcAft>
          <a:spcPct val="0"/>
        </a:spcAft>
        <a:defRPr sz="4400">
          <a:solidFill>
            <a:schemeClr val="tx2"/>
          </a:solidFill>
          <a:latin typeface="Tahoma" pitchFamily="1" charset="0"/>
        </a:defRPr>
      </a:lvl4pPr>
      <a:lvl5pPr algn="l" rtl="0" eaLnBrk="0" fontAlgn="base" hangingPunct="0">
        <a:spcBef>
          <a:spcPct val="0"/>
        </a:spcBef>
        <a:spcAft>
          <a:spcPct val="0"/>
        </a:spcAft>
        <a:defRPr sz="4400">
          <a:solidFill>
            <a:schemeClr val="tx2"/>
          </a:solidFill>
          <a:latin typeface="Tahoma" pitchFamily="1" charset="0"/>
        </a:defRPr>
      </a:lvl5pPr>
      <a:lvl6pPr marL="457200" algn="l" rtl="0" fontAlgn="base">
        <a:spcBef>
          <a:spcPct val="0"/>
        </a:spcBef>
        <a:spcAft>
          <a:spcPct val="0"/>
        </a:spcAft>
        <a:defRPr sz="4400">
          <a:solidFill>
            <a:schemeClr val="tx2"/>
          </a:solidFill>
          <a:latin typeface="Tahoma" pitchFamily="1" charset="0"/>
        </a:defRPr>
      </a:lvl6pPr>
      <a:lvl7pPr marL="914400" algn="l" rtl="0" fontAlgn="base">
        <a:spcBef>
          <a:spcPct val="0"/>
        </a:spcBef>
        <a:spcAft>
          <a:spcPct val="0"/>
        </a:spcAft>
        <a:defRPr sz="4400">
          <a:solidFill>
            <a:schemeClr val="tx2"/>
          </a:solidFill>
          <a:latin typeface="Tahoma" pitchFamily="1" charset="0"/>
        </a:defRPr>
      </a:lvl7pPr>
      <a:lvl8pPr marL="1371600" algn="l" rtl="0" fontAlgn="base">
        <a:spcBef>
          <a:spcPct val="0"/>
        </a:spcBef>
        <a:spcAft>
          <a:spcPct val="0"/>
        </a:spcAft>
        <a:defRPr sz="4400">
          <a:solidFill>
            <a:schemeClr val="tx2"/>
          </a:solidFill>
          <a:latin typeface="Tahoma" pitchFamily="1" charset="0"/>
        </a:defRPr>
      </a:lvl8pPr>
      <a:lvl9pPr marL="1828800" algn="l" rtl="0" fontAlgn="base">
        <a:spcBef>
          <a:spcPct val="0"/>
        </a:spcBef>
        <a:spcAft>
          <a:spcPct val="0"/>
        </a:spcAft>
        <a:defRPr sz="4400">
          <a:solidFill>
            <a:schemeClr val="tx2"/>
          </a:solidFill>
          <a:latin typeface="Tahoma" pitchFamily="1"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1"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1"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1"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1"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b="1" baseline="0">
                <a:solidFill>
                  <a:schemeClr val="bg2"/>
                </a:solidFill>
                <a:latin typeface="Arial" charset="0"/>
              </a:defRPr>
            </a:lvl1pPr>
          </a:lstStyle>
          <a:p>
            <a:pPr fontAlgn="base">
              <a:spcBef>
                <a:spcPct val="0"/>
              </a:spcBef>
              <a:spcAft>
                <a:spcPct val="0"/>
              </a:spcAft>
              <a:defRPr/>
            </a:pPr>
            <a:r>
              <a:rPr lang="en-US" sz="2000">
                <a:solidFill>
                  <a:srgbClr val="1C1C1C"/>
                </a:solidFill>
              </a:rPr>
              <a:t>4.</a:t>
            </a:r>
            <a:fld id="{5B197646-0351-434E-9544-A3DCFB4BB25F}" type="slidenum">
              <a:rPr lang="en-US" sz="2000">
                <a:solidFill>
                  <a:srgbClr val="1C1C1C"/>
                </a:solidFill>
              </a:rPr>
              <a:pPr fontAlgn="base">
                <a:spcBef>
                  <a:spcPct val="0"/>
                </a:spcBef>
                <a:spcAft>
                  <a:spcPct val="0"/>
                </a:spcAft>
                <a:defRPr/>
              </a:pPr>
              <a:t>‹#›</a:t>
            </a:fld>
            <a:endParaRPr lang="en-US" sz="2000">
              <a:solidFill>
                <a:srgbClr val="1C1C1C"/>
              </a:solidFill>
            </a:endParaRPr>
          </a:p>
        </p:txBody>
      </p:sp>
    </p:spTree>
    <p:extLst>
      <p:ext uri="{BB962C8B-B14F-4D97-AF65-F5344CB8AC3E}">
        <p14:creationId xmlns="" xmlns:p14="http://schemas.microsoft.com/office/powerpoint/2010/main" val="194444108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1" charset="0"/>
        </a:defRPr>
      </a:lvl2pPr>
      <a:lvl3pPr algn="l" rtl="0" eaLnBrk="0" fontAlgn="base" hangingPunct="0">
        <a:spcBef>
          <a:spcPct val="0"/>
        </a:spcBef>
        <a:spcAft>
          <a:spcPct val="0"/>
        </a:spcAft>
        <a:defRPr sz="4400">
          <a:solidFill>
            <a:schemeClr val="tx2"/>
          </a:solidFill>
          <a:latin typeface="Tahoma" pitchFamily="1" charset="0"/>
        </a:defRPr>
      </a:lvl3pPr>
      <a:lvl4pPr algn="l" rtl="0" eaLnBrk="0" fontAlgn="base" hangingPunct="0">
        <a:spcBef>
          <a:spcPct val="0"/>
        </a:spcBef>
        <a:spcAft>
          <a:spcPct val="0"/>
        </a:spcAft>
        <a:defRPr sz="4400">
          <a:solidFill>
            <a:schemeClr val="tx2"/>
          </a:solidFill>
          <a:latin typeface="Tahoma" pitchFamily="1" charset="0"/>
        </a:defRPr>
      </a:lvl4pPr>
      <a:lvl5pPr algn="l" rtl="0" eaLnBrk="0" fontAlgn="base" hangingPunct="0">
        <a:spcBef>
          <a:spcPct val="0"/>
        </a:spcBef>
        <a:spcAft>
          <a:spcPct val="0"/>
        </a:spcAft>
        <a:defRPr sz="4400">
          <a:solidFill>
            <a:schemeClr val="tx2"/>
          </a:solidFill>
          <a:latin typeface="Tahoma" pitchFamily="1" charset="0"/>
        </a:defRPr>
      </a:lvl5pPr>
      <a:lvl6pPr marL="457200" algn="l" rtl="0" fontAlgn="base">
        <a:spcBef>
          <a:spcPct val="0"/>
        </a:spcBef>
        <a:spcAft>
          <a:spcPct val="0"/>
        </a:spcAft>
        <a:defRPr sz="4400">
          <a:solidFill>
            <a:schemeClr val="tx2"/>
          </a:solidFill>
          <a:latin typeface="Tahoma" pitchFamily="1" charset="0"/>
        </a:defRPr>
      </a:lvl6pPr>
      <a:lvl7pPr marL="914400" algn="l" rtl="0" fontAlgn="base">
        <a:spcBef>
          <a:spcPct val="0"/>
        </a:spcBef>
        <a:spcAft>
          <a:spcPct val="0"/>
        </a:spcAft>
        <a:defRPr sz="4400">
          <a:solidFill>
            <a:schemeClr val="tx2"/>
          </a:solidFill>
          <a:latin typeface="Tahoma" pitchFamily="1" charset="0"/>
        </a:defRPr>
      </a:lvl7pPr>
      <a:lvl8pPr marL="1371600" algn="l" rtl="0" fontAlgn="base">
        <a:spcBef>
          <a:spcPct val="0"/>
        </a:spcBef>
        <a:spcAft>
          <a:spcPct val="0"/>
        </a:spcAft>
        <a:defRPr sz="4400">
          <a:solidFill>
            <a:schemeClr val="tx2"/>
          </a:solidFill>
          <a:latin typeface="Tahoma" pitchFamily="1" charset="0"/>
        </a:defRPr>
      </a:lvl8pPr>
      <a:lvl9pPr marL="1828800" algn="l" rtl="0" fontAlgn="base">
        <a:spcBef>
          <a:spcPct val="0"/>
        </a:spcBef>
        <a:spcAft>
          <a:spcPct val="0"/>
        </a:spcAft>
        <a:defRPr sz="4400">
          <a:solidFill>
            <a:schemeClr val="tx2"/>
          </a:solidFill>
          <a:latin typeface="Tahoma" pitchFamily="1"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1"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1"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1"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1"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27801235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b="1" baseline="0">
                <a:solidFill>
                  <a:schemeClr val="bg2"/>
                </a:solidFill>
                <a:latin typeface="Arial" charset="0"/>
              </a:defRPr>
            </a:lvl1pPr>
          </a:lstStyle>
          <a:p>
            <a:pPr fontAlgn="base">
              <a:spcBef>
                <a:spcPct val="0"/>
              </a:spcBef>
              <a:spcAft>
                <a:spcPct val="0"/>
              </a:spcAft>
              <a:defRPr/>
            </a:pPr>
            <a:r>
              <a:rPr lang="en-US" sz="2000">
                <a:solidFill>
                  <a:srgbClr val="1C1C1C"/>
                </a:solidFill>
              </a:rPr>
              <a:t>4.</a:t>
            </a:r>
            <a:fld id="{5B197646-0351-434E-9544-A3DCFB4BB25F}" type="slidenum">
              <a:rPr lang="en-US" sz="2000">
                <a:solidFill>
                  <a:srgbClr val="1C1C1C"/>
                </a:solidFill>
              </a:rPr>
              <a:pPr fontAlgn="base">
                <a:spcBef>
                  <a:spcPct val="0"/>
                </a:spcBef>
                <a:spcAft>
                  <a:spcPct val="0"/>
                </a:spcAft>
                <a:defRPr/>
              </a:pPr>
              <a:t>‹#›</a:t>
            </a:fld>
            <a:endParaRPr lang="en-US" sz="2000">
              <a:solidFill>
                <a:srgbClr val="1C1C1C"/>
              </a:solidFill>
            </a:endParaRPr>
          </a:p>
        </p:txBody>
      </p:sp>
    </p:spTree>
    <p:extLst>
      <p:ext uri="{BB962C8B-B14F-4D97-AF65-F5344CB8AC3E}">
        <p14:creationId xmlns="" xmlns:p14="http://schemas.microsoft.com/office/powerpoint/2010/main" val="715951906"/>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1" charset="0"/>
        </a:defRPr>
      </a:lvl2pPr>
      <a:lvl3pPr algn="l" rtl="0" eaLnBrk="0" fontAlgn="base" hangingPunct="0">
        <a:spcBef>
          <a:spcPct val="0"/>
        </a:spcBef>
        <a:spcAft>
          <a:spcPct val="0"/>
        </a:spcAft>
        <a:defRPr sz="4400">
          <a:solidFill>
            <a:schemeClr val="tx2"/>
          </a:solidFill>
          <a:latin typeface="Tahoma" pitchFamily="1" charset="0"/>
        </a:defRPr>
      </a:lvl3pPr>
      <a:lvl4pPr algn="l" rtl="0" eaLnBrk="0" fontAlgn="base" hangingPunct="0">
        <a:spcBef>
          <a:spcPct val="0"/>
        </a:spcBef>
        <a:spcAft>
          <a:spcPct val="0"/>
        </a:spcAft>
        <a:defRPr sz="4400">
          <a:solidFill>
            <a:schemeClr val="tx2"/>
          </a:solidFill>
          <a:latin typeface="Tahoma" pitchFamily="1" charset="0"/>
        </a:defRPr>
      </a:lvl4pPr>
      <a:lvl5pPr algn="l" rtl="0" eaLnBrk="0" fontAlgn="base" hangingPunct="0">
        <a:spcBef>
          <a:spcPct val="0"/>
        </a:spcBef>
        <a:spcAft>
          <a:spcPct val="0"/>
        </a:spcAft>
        <a:defRPr sz="4400">
          <a:solidFill>
            <a:schemeClr val="tx2"/>
          </a:solidFill>
          <a:latin typeface="Tahoma" pitchFamily="1" charset="0"/>
        </a:defRPr>
      </a:lvl5pPr>
      <a:lvl6pPr marL="457200" algn="l" rtl="0" fontAlgn="base">
        <a:spcBef>
          <a:spcPct val="0"/>
        </a:spcBef>
        <a:spcAft>
          <a:spcPct val="0"/>
        </a:spcAft>
        <a:defRPr sz="4400">
          <a:solidFill>
            <a:schemeClr val="tx2"/>
          </a:solidFill>
          <a:latin typeface="Tahoma" pitchFamily="1" charset="0"/>
        </a:defRPr>
      </a:lvl6pPr>
      <a:lvl7pPr marL="914400" algn="l" rtl="0" fontAlgn="base">
        <a:spcBef>
          <a:spcPct val="0"/>
        </a:spcBef>
        <a:spcAft>
          <a:spcPct val="0"/>
        </a:spcAft>
        <a:defRPr sz="4400">
          <a:solidFill>
            <a:schemeClr val="tx2"/>
          </a:solidFill>
          <a:latin typeface="Tahoma" pitchFamily="1" charset="0"/>
        </a:defRPr>
      </a:lvl7pPr>
      <a:lvl8pPr marL="1371600" algn="l" rtl="0" fontAlgn="base">
        <a:spcBef>
          <a:spcPct val="0"/>
        </a:spcBef>
        <a:spcAft>
          <a:spcPct val="0"/>
        </a:spcAft>
        <a:defRPr sz="4400">
          <a:solidFill>
            <a:schemeClr val="tx2"/>
          </a:solidFill>
          <a:latin typeface="Tahoma" pitchFamily="1" charset="0"/>
        </a:defRPr>
      </a:lvl8pPr>
      <a:lvl9pPr marL="1828800" algn="l" rtl="0" fontAlgn="base">
        <a:spcBef>
          <a:spcPct val="0"/>
        </a:spcBef>
        <a:spcAft>
          <a:spcPct val="0"/>
        </a:spcAft>
        <a:defRPr sz="4400">
          <a:solidFill>
            <a:schemeClr val="tx2"/>
          </a:solidFill>
          <a:latin typeface="Tahoma" pitchFamily="1"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1"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1"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1"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1"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E8EA85-4BD5-41B3-8A31-DC558E3B59AE}" type="datetimeFigureOut">
              <a:rPr lang="en-US" smtClean="0">
                <a:solidFill>
                  <a:prstClr val="black">
                    <a:tint val="75000"/>
                  </a:prstClr>
                </a:solidFill>
              </a:rPr>
              <a:pPr/>
              <a:t>10/4/2017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FA2116-F4DB-483B-BCA7-A3B9905D27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26926885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 xmlns:p14="http://schemas.microsoft.com/office/powerpoint/2010/main" val="1600421030"/>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SzPct val="10000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2800">
          <a:solidFill>
            <a:schemeClr val="tx1"/>
          </a:solidFill>
          <a:latin typeface="+mn-lt"/>
        </a:defRPr>
      </a:lvl2pPr>
      <a:lvl3pPr marL="1143000" indent="-228600" algn="l" rtl="0" eaLnBrk="0" fontAlgn="base" hangingPunct="0">
        <a:spcBef>
          <a:spcPct val="20000"/>
        </a:spcBef>
        <a:spcAft>
          <a:spcPct val="0"/>
        </a:spcAft>
        <a:buSzPct val="100000"/>
        <a:buChar char="•"/>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mn-lt"/>
        </a:defRPr>
      </a:lvl4pPr>
      <a:lvl5pPr marL="2057400" indent="-228600" algn="l" rtl="0" eaLnBrk="0" fontAlgn="base" hangingPunct="0">
        <a:spcBef>
          <a:spcPct val="20000"/>
        </a:spcBef>
        <a:spcAft>
          <a:spcPct val="0"/>
        </a:spcAft>
        <a:buSzPct val="100000"/>
        <a:buChar char="•"/>
        <a:defRPr sz="2000">
          <a:solidFill>
            <a:schemeClr val="tx1"/>
          </a:solidFill>
          <a:latin typeface="+mn-lt"/>
        </a:defRPr>
      </a:lvl5pPr>
      <a:lvl6pPr marL="2514600" indent="-228600" algn="l" rtl="0" eaLnBrk="0" fontAlgn="base" hangingPunct="0">
        <a:spcBef>
          <a:spcPct val="20000"/>
        </a:spcBef>
        <a:spcAft>
          <a:spcPct val="0"/>
        </a:spcAft>
        <a:buSzPct val="100000"/>
        <a:buChar char="•"/>
        <a:defRPr sz="2000">
          <a:solidFill>
            <a:schemeClr val="tx1"/>
          </a:solidFill>
          <a:latin typeface="+mn-lt"/>
        </a:defRPr>
      </a:lvl6pPr>
      <a:lvl7pPr marL="2971800" indent="-228600" algn="l" rtl="0" eaLnBrk="0" fontAlgn="base" hangingPunct="0">
        <a:spcBef>
          <a:spcPct val="20000"/>
        </a:spcBef>
        <a:spcAft>
          <a:spcPct val="0"/>
        </a:spcAft>
        <a:buSzPct val="100000"/>
        <a:buChar char="•"/>
        <a:defRPr sz="2000">
          <a:solidFill>
            <a:schemeClr val="tx1"/>
          </a:solidFill>
          <a:latin typeface="+mn-lt"/>
        </a:defRPr>
      </a:lvl7pPr>
      <a:lvl8pPr marL="3429000" indent="-228600" algn="l" rtl="0" eaLnBrk="0" fontAlgn="base" hangingPunct="0">
        <a:spcBef>
          <a:spcPct val="20000"/>
        </a:spcBef>
        <a:spcAft>
          <a:spcPct val="0"/>
        </a:spcAft>
        <a:buSzPct val="100000"/>
        <a:buChar char="•"/>
        <a:defRPr sz="2000">
          <a:solidFill>
            <a:schemeClr val="tx1"/>
          </a:solidFill>
          <a:latin typeface="+mn-lt"/>
        </a:defRPr>
      </a:lvl8pPr>
      <a:lvl9pPr marL="3886200" indent="-228600" algn="l" rtl="0" eaLnBrk="0" fontAlgn="base" hangingPunct="0">
        <a:spcBef>
          <a:spcPct val="20000"/>
        </a:spcBef>
        <a:spcAft>
          <a:spcPct val="0"/>
        </a:spcAft>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76200" y="64770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smtClean="0">
                <a:solidFill>
                  <a:schemeClr val="bg2"/>
                </a:solidFill>
              </a:defRPr>
            </a:lvl1pPr>
          </a:lstStyle>
          <a:p>
            <a:pPr fontAlgn="base">
              <a:spcBef>
                <a:spcPct val="0"/>
              </a:spcBef>
              <a:spcAft>
                <a:spcPct val="0"/>
              </a:spcAft>
              <a:defRPr/>
            </a:pPr>
            <a:r>
              <a:rPr lang="en-US" b="1">
                <a:solidFill>
                  <a:srgbClr val="1C1C1C"/>
                </a:solidFill>
                <a:latin typeface="Arial" charset="0"/>
              </a:rPr>
              <a:t>5.</a:t>
            </a:r>
            <a:fld id="{6E9058CB-A8B2-4620-B045-CC7B0397EDE2}" type="slidenum">
              <a:rPr lang="en-US" b="1">
                <a:solidFill>
                  <a:srgbClr val="1C1C1C"/>
                </a:solidFill>
                <a:latin typeface="Arial" charset="0"/>
              </a:rPr>
              <a:pPr fontAlgn="base">
                <a:spcBef>
                  <a:spcPct val="0"/>
                </a:spcBef>
                <a:spcAft>
                  <a:spcPct val="0"/>
                </a:spcAft>
                <a:defRPr/>
              </a:pPr>
              <a:t>‹#›</a:t>
            </a:fld>
            <a:endParaRPr lang="en-US" b="1">
              <a:solidFill>
                <a:srgbClr val="1C1C1C"/>
              </a:solidFill>
              <a:latin typeface="Arial" charset="0"/>
            </a:endParaRPr>
          </a:p>
        </p:txBody>
      </p:sp>
    </p:spTree>
    <p:extLst>
      <p:ext uri="{BB962C8B-B14F-4D97-AF65-F5344CB8AC3E}">
        <p14:creationId xmlns="" xmlns:p14="http://schemas.microsoft.com/office/powerpoint/2010/main" val="1079263323"/>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1" charset="0"/>
        </a:defRPr>
      </a:lvl2pPr>
      <a:lvl3pPr algn="l" rtl="0" eaLnBrk="0" fontAlgn="base" hangingPunct="0">
        <a:spcBef>
          <a:spcPct val="0"/>
        </a:spcBef>
        <a:spcAft>
          <a:spcPct val="0"/>
        </a:spcAft>
        <a:defRPr sz="4400">
          <a:solidFill>
            <a:schemeClr val="tx2"/>
          </a:solidFill>
          <a:latin typeface="Tahoma" pitchFamily="1" charset="0"/>
        </a:defRPr>
      </a:lvl3pPr>
      <a:lvl4pPr algn="l" rtl="0" eaLnBrk="0" fontAlgn="base" hangingPunct="0">
        <a:spcBef>
          <a:spcPct val="0"/>
        </a:spcBef>
        <a:spcAft>
          <a:spcPct val="0"/>
        </a:spcAft>
        <a:defRPr sz="4400">
          <a:solidFill>
            <a:schemeClr val="tx2"/>
          </a:solidFill>
          <a:latin typeface="Tahoma" pitchFamily="1" charset="0"/>
        </a:defRPr>
      </a:lvl4pPr>
      <a:lvl5pPr algn="l" rtl="0" eaLnBrk="0" fontAlgn="base" hangingPunct="0">
        <a:spcBef>
          <a:spcPct val="0"/>
        </a:spcBef>
        <a:spcAft>
          <a:spcPct val="0"/>
        </a:spcAft>
        <a:defRPr sz="4400">
          <a:solidFill>
            <a:schemeClr val="tx2"/>
          </a:solidFill>
          <a:latin typeface="Tahoma" pitchFamily="1" charset="0"/>
        </a:defRPr>
      </a:lvl5pPr>
      <a:lvl6pPr marL="457200" algn="l" rtl="0" fontAlgn="base">
        <a:spcBef>
          <a:spcPct val="0"/>
        </a:spcBef>
        <a:spcAft>
          <a:spcPct val="0"/>
        </a:spcAft>
        <a:defRPr sz="4400">
          <a:solidFill>
            <a:schemeClr val="tx2"/>
          </a:solidFill>
          <a:latin typeface="Tahoma" pitchFamily="1" charset="0"/>
        </a:defRPr>
      </a:lvl6pPr>
      <a:lvl7pPr marL="914400" algn="l" rtl="0" fontAlgn="base">
        <a:spcBef>
          <a:spcPct val="0"/>
        </a:spcBef>
        <a:spcAft>
          <a:spcPct val="0"/>
        </a:spcAft>
        <a:defRPr sz="4400">
          <a:solidFill>
            <a:schemeClr val="tx2"/>
          </a:solidFill>
          <a:latin typeface="Tahoma" pitchFamily="1" charset="0"/>
        </a:defRPr>
      </a:lvl7pPr>
      <a:lvl8pPr marL="1371600" algn="l" rtl="0" fontAlgn="base">
        <a:spcBef>
          <a:spcPct val="0"/>
        </a:spcBef>
        <a:spcAft>
          <a:spcPct val="0"/>
        </a:spcAft>
        <a:defRPr sz="4400">
          <a:solidFill>
            <a:schemeClr val="tx2"/>
          </a:solidFill>
          <a:latin typeface="Tahoma" pitchFamily="1" charset="0"/>
        </a:defRPr>
      </a:lvl8pPr>
      <a:lvl9pPr marL="1828800" algn="l" rtl="0" fontAlgn="base">
        <a:spcBef>
          <a:spcPct val="0"/>
        </a:spcBef>
        <a:spcAft>
          <a:spcPct val="0"/>
        </a:spcAft>
        <a:defRPr sz="4400">
          <a:solidFill>
            <a:schemeClr val="tx2"/>
          </a:solidFill>
          <a:latin typeface="Tahoma" pitchFamily="1"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1"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1"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1"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1"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76200" y="64770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smtClean="0">
                <a:solidFill>
                  <a:schemeClr val="bg2"/>
                </a:solidFill>
              </a:defRPr>
            </a:lvl1pPr>
          </a:lstStyle>
          <a:p>
            <a:pPr fontAlgn="base">
              <a:spcBef>
                <a:spcPct val="0"/>
              </a:spcBef>
              <a:spcAft>
                <a:spcPct val="0"/>
              </a:spcAft>
              <a:defRPr/>
            </a:pPr>
            <a:r>
              <a:rPr lang="en-US" b="1">
                <a:solidFill>
                  <a:srgbClr val="1C1C1C"/>
                </a:solidFill>
                <a:latin typeface="Arial" charset="0"/>
              </a:rPr>
              <a:t>5.</a:t>
            </a:r>
            <a:fld id="{6E9058CB-A8B2-4620-B045-CC7B0397EDE2}" type="slidenum">
              <a:rPr lang="en-US" b="1">
                <a:solidFill>
                  <a:srgbClr val="1C1C1C"/>
                </a:solidFill>
                <a:latin typeface="Arial" charset="0"/>
              </a:rPr>
              <a:pPr fontAlgn="base">
                <a:spcBef>
                  <a:spcPct val="0"/>
                </a:spcBef>
                <a:spcAft>
                  <a:spcPct val="0"/>
                </a:spcAft>
                <a:defRPr/>
              </a:pPr>
              <a:t>‹#›</a:t>
            </a:fld>
            <a:endParaRPr lang="en-US" b="1">
              <a:solidFill>
                <a:srgbClr val="1C1C1C"/>
              </a:solidFill>
              <a:latin typeface="Arial" charset="0"/>
            </a:endParaRPr>
          </a:p>
        </p:txBody>
      </p:sp>
    </p:spTree>
    <p:extLst>
      <p:ext uri="{BB962C8B-B14F-4D97-AF65-F5344CB8AC3E}">
        <p14:creationId xmlns="" xmlns:p14="http://schemas.microsoft.com/office/powerpoint/2010/main" val="257870759"/>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1" charset="0"/>
        </a:defRPr>
      </a:lvl2pPr>
      <a:lvl3pPr algn="l" rtl="0" eaLnBrk="0" fontAlgn="base" hangingPunct="0">
        <a:spcBef>
          <a:spcPct val="0"/>
        </a:spcBef>
        <a:spcAft>
          <a:spcPct val="0"/>
        </a:spcAft>
        <a:defRPr sz="4400">
          <a:solidFill>
            <a:schemeClr val="tx2"/>
          </a:solidFill>
          <a:latin typeface="Tahoma" pitchFamily="1" charset="0"/>
        </a:defRPr>
      </a:lvl3pPr>
      <a:lvl4pPr algn="l" rtl="0" eaLnBrk="0" fontAlgn="base" hangingPunct="0">
        <a:spcBef>
          <a:spcPct val="0"/>
        </a:spcBef>
        <a:spcAft>
          <a:spcPct val="0"/>
        </a:spcAft>
        <a:defRPr sz="4400">
          <a:solidFill>
            <a:schemeClr val="tx2"/>
          </a:solidFill>
          <a:latin typeface="Tahoma" pitchFamily="1" charset="0"/>
        </a:defRPr>
      </a:lvl4pPr>
      <a:lvl5pPr algn="l" rtl="0" eaLnBrk="0" fontAlgn="base" hangingPunct="0">
        <a:spcBef>
          <a:spcPct val="0"/>
        </a:spcBef>
        <a:spcAft>
          <a:spcPct val="0"/>
        </a:spcAft>
        <a:defRPr sz="4400">
          <a:solidFill>
            <a:schemeClr val="tx2"/>
          </a:solidFill>
          <a:latin typeface="Tahoma" pitchFamily="1" charset="0"/>
        </a:defRPr>
      </a:lvl5pPr>
      <a:lvl6pPr marL="457200" algn="l" rtl="0" fontAlgn="base">
        <a:spcBef>
          <a:spcPct val="0"/>
        </a:spcBef>
        <a:spcAft>
          <a:spcPct val="0"/>
        </a:spcAft>
        <a:defRPr sz="4400">
          <a:solidFill>
            <a:schemeClr val="tx2"/>
          </a:solidFill>
          <a:latin typeface="Tahoma" pitchFamily="1" charset="0"/>
        </a:defRPr>
      </a:lvl6pPr>
      <a:lvl7pPr marL="914400" algn="l" rtl="0" fontAlgn="base">
        <a:spcBef>
          <a:spcPct val="0"/>
        </a:spcBef>
        <a:spcAft>
          <a:spcPct val="0"/>
        </a:spcAft>
        <a:defRPr sz="4400">
          <a:solidFill>
            <a:schemeClr val="tx2"/>
          </a:solidFill>
          <a:latin typeface="Tahoma" pitchFamily="1" charset="0"/>
        </a:defRPr>
      </a:lvl7pPr>
      <a:lvl8pPr marL="1371600" algn="l" rtl="0" fontAlgn="base">
        <a:spcBef>
          <a:spcPct val="0"/>
        </a:spcBef>
        <a:spcAft>
          <a:spcPct val="0"/>
        </a:spcAft>
        <a:defRPr sz="4400">
          <a:solidFill>
            <a:schemeClr val="tx2"/>
          </a:solidFill>
          <a:latin typeface="Tahoma" pitchFamily="1" charset="0"/>
        </a:defRPr>
      </a:lvl8pPr>
      <a:lvl9pPr marL="1828800" algn="l" rtl="0" fontAlgn="base">
        <a:spcBef>
          <a:spcPct val="0"/>
        </a:spcBef>
        <a:spcAft>
          <a:spcPct val="0"/>
        </a:spcAft>
        <a:defRPr sz="4400">
          <a:solidFill>
            <a:schemeClr val="tx2"/>
          </a:solidFill>
          <a:latin typeface="Tahoma" pitchFamily="1"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1"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1"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1"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1"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0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06.xml"/><Relationship Id="rId1" Type="http://schemas.openxmlformats.org/officeDocument/2006/relationships/vmlDrawing" Target="../drawings/vmlDrawing5.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06.xml"/><Relationship Id="rId1" Type="http://schemas.openxmlformats.org/officeDocument/2006/relationships/vmlDrawing" Target="../drawings/vmlDrawing6.vml"/><Relationship Id="rId4" Type="http://schemas.openxmlformats.org/officeDocument/2006/relationships/oleObject" Target="../embeddings/oleObject9.bin"/></Relationships>
</file>

<file path=ppt/slides/_rels/slide11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0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11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17.xml"/></Relationships>
</file>

<file path=ppt/slides/_rels/slide11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17.x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17.xml"/><Relationship Id="rId1" Type="http://schemas.openxmlformats.org/officeDocument/2006/relationships/vmlDrawing" Target="../drawings/vmlDrawing7.v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11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06.xml"/></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06.xml"/><Relationship Id="rId1" Type="http://schemas.openxmlformats.org/officeDocument/2006/relationships/vmlDrawing" Target="../drawings/vmlDrawing8.vml"/><Relationship Id="rId4" Type="http://schemas.openxmlformats.org/officeDocument/2006/relationships/image" Target="../media/image61.png"/></Relationships>
</file>

<file path=ppt/slides/_rels/slide12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06.xml"/></Relationships>
</file>

<file path=ppt/slides/_rels/slide12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06.xml"/></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06.xml"/><Relationship Id="rId1" Type="http://schemas.openxmlformats.org/officeDocument/2006/relationships/vmlDrawing" Target="../drawings/vmlDrawing9.v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06.xml"/><Relationship Id="rId1" Type="http://schemas.openxmlformats.org/officeDocument/2006/relationships/vmlDrawing" Target="../drawings/vmlDrawing10.vml"/><Relationship Id="rId4" Type="http://schemas.openxmlformats.org/officeDocument/2006/relationships/oleObject" Target="../embeddings/oleObject14.bin"/></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06.xml"/><Relationship Id="rId1" Type="http://schemas.openxmlformats.org/officeDocument/2006/relationships/vmlDrawing" Target="../drawings/vmlDrawing11.vml"/><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0.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62.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6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6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6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9.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8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8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87.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2.xml"/><Relationship Id="rId1" Type="http://schemas.openxmlformats.org/officeDocument/2006/relationships/vmlDrawing" Target="../drawings/vmlDrawing1.vml"/></Relationships>
</file>

<file path=ppt/slides/_rels/slide8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2.xml"/></Relationships>
</file>

<file path=ppt/slides/_rels/slide8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9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1.xml"/><Relationship Id="rId1" Type="http://schemas.openxmlformats.org/officeDocument/2006/relationships/vmlDrawing" Target="../drawings/vmlDrawing2.vml"/></Relationships>
</file>

<file path=ppt/slides/_rels/slide8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9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1.xml"/></Relationships>
</file>

<file path=ppt/slides/_rels/slide9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1.xml"/></Relationships>
</file>

<file path=ppt/slides/_rels/slide9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3.xml"/></Relationships>
</file>

<file path=ppt/slides/_rels/slide9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1.xml"/></Relationships>
</file>

<file path=ppt/slides/_rels/slide9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71.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9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0"/>
            <a:ext cx="8229600" cy="3505200"/>
          </a:xfrm>
        </p:spPr>
        <p:txBody>
          <a:bodyPr/>
          <a:lstStyle/>
          <a:p>
            <a:r>
              <a:rPr lang="en-US" b="1" dirty="0" smtClean="0">
                <a:solidFill>
                  <a:srgbClr val="0070C0"/>
                </a:solidFill>
                <a:latin typeface="Times New Roman" pitchFamily="18" charset="0"/>
                <a:cs typeface="Times New Roman" pitchFamily="18" charset="0"/>
              </a:rPr>
              <a:t>MODULE II</a:t>
            </a:r>
            <a:endParaRPr lang="en-US" b="1" dirty="0">
              <a:solidFill>
                <a:srgbClr val="0070C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326472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a:spLocks noGrp="1"/>
          </p:cNvSpPr>
          <p:nvPr>
            <p:ph type="sldNum" sz="quarter" idx="10"/>
          </p:nvPr>
        </p:nvSpPr>
        <p:spPr>
          <a:noFill/>
        </p:spPr>
        <p:txBody>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r>
              <a:rPr lang="en-US" baseline="0" smtClean="0">
                <a:solidFill>
                  <a:schemeClr val="bg2"/>
                </a:solidFill>
                <a:latin typeface="Arial" charset="0"/>
              </a:rPr>
              <a:t>4.</a:t>
            </a:r>
            <a:fld id="{E05D9FDB-4FEE-4B4C-850E-848D9CB5BF96}" type="slidenum">
              <a:rPr lang="en-US" baseline="0" smtClean="0">
                <a:solidFill>
                  <a:schemeClr val="bg2"/>
                </a:solidFill>
                <a:latin typeface="Arial" charset="0"/>
              </a:rPr>
              <a:pPr/>
              <a:t>10</a:t>
            </a:fld>
            <a:endParaRPr lang="en-US" baseline="0" smtClean="0">
              <a:solidFill>
                <a:schemeClr val="bg2"/>
              </a:solidFill>
              <a:latin typeface="Arial" charset="0"/>
            </a:endParaRPr>
          </a:p>
        </p:txBody>
      </p:sp>
      <p:sp>
        <p:nvSpPr>
          <p:cNvPr id="9219"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0"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1" name="Text Box 4"/>
          <p:cNvSpPr txBox="1">
            <a:spLocks noChangeArrowheads="1"/>
          </p:cNvSpPr>
          <p:nvPr/>
        </p:nvSpPr>
        <p:spPr bwMode="auto">
          <a:xfrm>
            <a:off x="304800" y="381000"/>
            <a:ext cx="53403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r>
              <a:rPr lang="en-US" sz="2400" b="1" baseline="0">
                <a:solidFill>
                  <a:schemeClr val="folHlink"/>
                </a:solidFill>
              </a:rPr>
              <a:t>Figure 4.2  </a:t>
            </a:r>
            <a:r>
              <a:rPr lang="en-US" b="1" i="1" baseline="0"/>
              <a:t>Signal element versus data element</a:t>
            </a:r>
          </a:p>
        </p:txBody>
      </p:sp>
      <p:sp>
        <p:nvSpPr>
          <p:cNvPr id="9222"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9223"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47800" y="1295400"/>
            <a:ext cx="6105525" cy="48879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71202446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8204200" cy="762000"/>
          </a:xfrm>
        </p:spPr>
        <p:txBody>
          <a:bodyPr/>
          <a:lstStyle/>
          <a:p>
            <a:pPr algn="ctr"/>
            <a:r>
              <a:rPr lang="en-US" altLang="en-US" dirty="0">
                <a:solidFill>
                  <a:srgbClr val="0070C0"/>
                </a:solidFill>
                <a:latin typeface="Times New Roman" pitchFamily="18" charset="0"/>
                <a:cs typeface="Times New Roman" pitchFamily="18" charset="0"/>
              </a:rPr>
              <a:t>Differential PSK</a:t>
            </a:r>
            <a:endParaRPr lang="en-US" dirty="0"/>
          </a:p>
        </p:txBody>
      </p:sp>
      <p:sp>
        <p:nvSpPr>
          <p:cNvPr id="3" name="Content Placeholder 2"/>
          <p:cNvSpPr>
            <a:spLocks noGrp="1"/>
          </p:cNvSpPr>
          <p:nvPr>
            <p:ph idx="1"/>
          </p:nvPr>
        </p:nvSpPr>
        <p:spPr>
          <a:xfrm>
            <a:off x="457200" y="838200"/>
            <a:ext cx="8305800" cy="6019800"/>
          </a:xfrm>
        </p:spPr>
        <p:txBody>
          <a:bodyPr>
            <a:normAutofit lnSpcReduction="10000"/>
          </a:bodyPr>
          <a:lstStyle/>
          <a:p>
            <a:pPr>
              <a:buFont typeface="Arial" pitchFamily="34" charset="0"/>
              <a:buChar char="•"/>
            </a:pPr>
            <a:r>
              <a:rPr lang="en-US" sz="2400" dirty="0" smtClean="0">
                <a:latin typeface="Times New Roman" pitchFamily="18" charset="0"/>
                <a:cs typeface="Times New Roman" pitchFamily="18" charset="0"/>
              </a:rPr>
              <a:t>An alternative of two-level PSK is </a:t>
            </a:r>
            <a:r>
              <a:rPr lang="en-US" sz="2400" dirty="0" smtClean="0">
                <a:solidFill>
                  <a:srgbClr val="FF0000"/>
                </a:solidFill>
                <a:latin typeface="Times New Roman" pitchFamily="18" charset="0"/>
                <a:cs typeface="Times New Roman" pitchFamily="18" charset="0"/>
              </a:rPr>
              <a:t>Differential PSK(DPSK)</a:t>
            </a:r>
          </a:p>
          <a:p>
            <a:pPr>
              <a:buFont typeface="Arial" pitchFamily="34" charset="0"/>
              <a:buChar char="•"/>
            </a:pPr>
            <a:endParaRPr lang="en-US" sz="2400" dirty="0" smtClean="0">
              <a:solidFill>
                <a:srgbClr val="FF0000"/>
              </a:solidFill>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In this scheme, a </a:t>
            </a:r>
            <a:r>
              <a:rPr lang="en-US" sz="2400" dirty="0" smtClean="0">
                <a:solidFill>
                  <a:srgbClr val="FF0000"/>
                </a:solidFill>
                <a:latin typeface="Times New Roman" pitchFamily="18" charset="0"/>
                <a:cs typeface="Times New Roman" pitchFamily="18" charset="0"/>
              </a:rPr>
              <a:t>binary 0</a:t>
            </a:r>
            <a:r>
              <a:rPr lang="en-US" sz="2400" dirty="0" smtClean="0">
                <a:latin typeface="Times New Roman" pitchFamily="18" charset="0"/>
                <a:cs typeface="Times New Roman" pitchFamily="18" charset="0"/>
              </a:rPr>
              <a:t> is represented by sending a signal burst of the same phase as the previous signal burst sent.</a:t>
            </a:r>
          </a:p>
          <a:p>
            <a:pPr>
              <a:buFont typeface="Arial" pitchFamily="34" charset="0"/>
              <a:buChar char="•"/>
            </a:pP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A </a:t>
            </a:r>
            <a:r>
              <a:rPr lang="en-US" sz="2400" dirty="0" smtClean="0">
                <a:solidFill>
                  <a:srgbClr val="FF0000"/>
                </a:solidFill>
                <a:latin typeface="Times New Roman" pitchFamily="18" charset="0"/>
                <a:cs typeface="Times New Roman" pitchFamily="18" charset="0"/>
              </a:rPr>
              <a:t>binary 1</a:t>
            </a:r>
            <a:r>
              <a:rPr lang="en-US" sz="2400" dirty="0" smtClean="0">
                <a:latin typeface="Times New Roman" pitchFamily="18" charset="0"/>
                <a:cs typeface="Times New Roman" pitchFamily="18" charset="0"/>
              </a:rPr>
              <a:t> is represented by sending a signal burst of opposite phase to the preceding one.</a:t>
            </a:r>
          </a:p>
          <a:p>
            <a:pPr>
              <a:buFont typeface="Arial" pitchFamily="34" charset="0"/>
              <a:buChar char="•"/>
            </a:pP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The term differential refers to the fact that the phase shift is with reference to the previous bit transmitted rather than to some constant reference signal.</a:t>
            </a:r>
          </a:p>
          <a:p>
            <a:pPr>
              <a:buFont typeface="Arial" pitchFamily="34" charset="0"/>
              <a:buChar char="•"/>
            </a:pP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In differential encoding, the information to be transmitted is represented in terms of the changes between successive data symbols rather than signal elements themselves.</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426439371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26"/>
          <p:cNvSpPr>
            <a:spLocks noGrp="1" noChangeArrowheads="1"/>
          </p:cNvSpPr>
          <p:nvPr>
            <p:ph type="title"/>
          </p:nvPr>
        </p:nvSpPr>
        <p:spPr>
          <a:xfrm>
            <a:off x="406400" y="152400"/>
            <a:ext cx="8204200" cy="914400"/>
          </a:xfrm>
        </p:spPr>
        <p:txBody>
          <a:bodyPr/>
          <a:lstStyle/>
          <a:p>
            <a:pPr algn="ctr"/>
            <a:r>
              <a:rPr lang="en-US" altLang="en-US" dirty="0">
                <a:solidFill>
                  <a:srgbClr val="0070C0"/>
                </a:solidFill>
                <a:latin typeface="Times New Roman" pitchFamily="18" charset="0"/>
                <a:cs typeface="Times New Roman" pitchFamily="18" charset="0"/>
              </a:rPr>
              <a:t>Differential PSK</a:t>
            </a:r>
            <a:endParaRPr lang="en-GB" dirty="0">
              <a:solidFill>
                <a:srgbClr val="0070C0"/>
              </a:solidFill>
              <a:latin typeface="Times New Roman" pitchFamily="18" charset="0"/>
              <a:cs typeface="Times New Roman" pitchFamily="18" charset="0"/>
            </a:endParaRPr>
          </a:p>
        </p:txBody>
      </p:sp>
      <p:pic>
        <p:nvPicPr>
          <p:cNvPr id="63492" name="Picture 1028"/>
          <p:cNvPicPr>
            <a:picLocks noChangeAspect="1" noChangeArrowheads="1"/>
          </p:cNvPicPr>
          <p:nvPr/>
        </p:nvPicPr>
        <p:blipFill>
          <a:blip r:embed="rId2" cstate="print">
            <a:extLst>
              <a:ext uri="{28A0092B-C50C-407E-A947-70E740481C1C}">
                <a14:useLocalDpi xmlns="" xmlns:a14="http://schemas.microsoft.com/office/drawing/2010/main" val="0"/>
              </a:ext>
            </a:extLst>
          </a:blip>
          <a:srcRect b="27980"/>
          <a:stretch>
            <a:fillRect/>
          </a:stretch>
        </p:blipFill>
        <p:spPr bwMode="auto">
          <a:xfrm>
            <a:off x="304800" y="1928813"/>
            <a:ext cx="8610600" cy="3938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3524798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solidFill>
                  <a:schemeClr val="tx2"/>
                </a:solidFill>
                <a:latin typeface="Times New Roman" pitchFamily="18" charset="0"/>
                <a:cs typeface="Times New Roman" pitchFamily="18" charset="0"/>
              </a:rPr>
              <a:t>Four-level PSK</a:t>
            </a:r>
            <a:endParaRPr lang="en-US" sz="3600"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943600"/>
          </a:xfrm>
        </p:spPr>
        <p:txBody>
          <a:bodyPr>
            <a:normAutofit/>
          </a:bodyPr>
          <a:lstStyle/>
          <a:p>
            <a:r>
              <a:rPr lang="en-US" sz="2400" dirty="0" smtClean="0">
                <a:latin typeface="Times New Roman" pitchFamily="18" charset="0"/>
                <a:cs typeface="Times New Roman" pitchFamily="18" charset="0"/>
              </a:rPr>
              <a:t>More efficient use of bandwidth can be achieved if each signal element represents more than one bit.</a:t>
            </a:r>
          </a:p>
          <a:p>
            <a:r>
              <a:rPr lang="en-US" sz="2400" dirty="0" smtClean="0">
                <a:latin typeface="Times New Roman" pitchFamily="18" charset="0"/>
                <a:cs typeface="Times New Roman" pitchFamily="18" charset="0"/>
              </a:rPr>
              <a:t>In BPSK, a phase shift of 180° is used </a:t>
            </a:r>
          </a:p>
          <a:p>
            <a:r>
              <a:rPr lang="en-US" sz="2400" dirty="0" smtClean="0">
                <a:latin typeface="Times New Roman" pitchFamily="18" charset="0"/>
                <a:cs typeface="Times New Roman" pitchFamily="18" charset="0"/>
              </a:rPr>
              <a:t>In four-level PSK a common encoding technique called </a:t>
            </a:r>
            <a:r>
              <a:rPr lang="en-US" sz="2400" dirty="0" smtClean="0">
                <a:solidFill>
                  <a:srgbClr val="FF0000"/>
                </a:solidFill>
                <a:latin typeface="Times New Roman" pitchFamily="18" charset="0"/>
                <a:cs typeface="Times New Roman" pitchFamily="18" charset="0"/>
              </a:rPr>
              <a:t>quadrature phase shift keying (QPSK) ,</a:t>
            </a:r>
            <a:r>
              <a:rPr lang="en-US" sz="2400" dirty="0" smtClean="0">
                <a:latin typeface="Times New Roman" pitchFamily="18" charset="0"/>
                <a:cs typeface="Times New Roman" pitchFamily="18" charset="0"/>
              </a:rPr>
              <a:t>which uses phase shifts separated by multiples of </a:t>
            </a:r>
            <a:r>
              <a:rPr lang="el-GR" sz="2400" dirty="0" smtClean="0">
                <a:latin typeface="Times New Roman" pitchFamily="18" charset="0"/>
                <a:cs typeface="Times New Roman" pitchFamily="18" charset="0"/>
              </a:rPr>
              <a:t>π</a:t>
            </a:r>
            <a:r>
              <a:rPr lang="en-US" sz="2400" dirty="0" smtClean="0">
                <a:latin typeface="Times New Roman" pitchFamily="18" charset="0"/>
                <a:cs typeface="Times New Roman" pitchFamily="18" charset="0"/>
              </a:rPr>
              <a:t>/2(90°) </a:t>
            </a:r>
          </a:p>
          <a:p>
            <a:endParaRPr lang="en-US" sz="2400" dirty="0">
              <a:solidFill>
                <a:srgbClr val="FF0000"/>
              </a:solidFill>
              <a:latin typeface="Times New Roman" pitchFamily="18" charset="0"/>
              <a:cs typeface="Times New Roman" pitchFamily="18" charset="0"/>
            </a:endParaRPr>
          </a:p>
          <a:p>
            <a:endParaRPr lang="en-US" sz="2400" dirty="0" smtClean="0">
              <a:solidFill>
                <a:srgbClr val="FF0000"/>
              </a:solidFill>
              <a:latin typeface="Times New Roman" pitchFamily="18" charset="0"/>
              <a:cs typeface="Times New Roman" pitchFamily="18" charset="0"/>
            </a:endParaRPr>
          </a:p>
          <a:p>
            <a:endParaRPr lang="en-US" sz="2400" dirty="0">
              <a:solidFill>
                <a:srgbClr val="FF0000"/>
              </a:solidFill>
              <a:latin typeface="Times New Roman" pitchFamily="18" charset="0"/>
              <a:cs typeface="Times New Roman" pitchFamily="18" charset="0"/>
            </a:endParaRPr>
          </a:p>
          <a:p>
            <a:r>
              <a:rPr lang="en-US" sz="2400" dirty="0" smtClean="0">
                <a:latin typeface="Times New Roman" pitchFamily="18" charset="0"/>
                <a:cs typeface="Times New Roman" pitchFamily="18" charset="0"/>
              </a:rPr>
              <a:t>QPSK</a:t>
            </a: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Thus each signal element represents two bits rather than one.</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graphicFrame>
        <p:nvGraphicFramePr>
          <p:cNvPr id="4" name="Object 3"/>
          <p:cNvGraphicFramePr>
            <a:graphicFrameLocks noChangeAspect="1"/>
          </p:cNvGraphicFramePr>
          <p:nvPr>
            <p:extLst>
              <p:ext uri="{D42A27DB-BD31-4B8C-83A1-F6EECF244321}">
                <p14:modId xmlns="" xmlns:p14="http://schemas.microsoft.com/office/powerpoint/2010/main" val="1562373357"/>
              </p:ext>
            </p:extLst>
          </p:nvPr>
        </p:nvGraphicFramePr>
        <p:xfrm>
          <a:off x="2043113" y="3678238"/>
          <a:ext cx="5160962" cy="2411412"/>
        </p:xfrm>
        <a:graphic>
          <a:graphicData uri="http://schemas.openxmlformats.org/presentationml/2006/ole">
            <p:oleObj spid="_x0000_s18471" name="Equation" r:id="rId3" imgW="2311200" imgH="1473120" progId="Equation.3">
              <p:embed/>
            </p:oleObj>
          </a:graphicData>
        </a:graphic>
      </p:graphicFrame>
    </p:spTree>
    <p:extLst>
      <p:ext uri="{BB962C8B-B14F-4D97-AF65-F5344CB8AC3E}">
        <p14:creationId xmlns="" xmlns:p14="http://schemas.microsoft.com/office/powerpoint/2010/main" val="188206384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400" y="152400"/>
            <a:ext cx="8204200" cy="838200"/>
          </a:xfrm>
        </p:spPr>
        <p:txBody>
          <a:bodyPr>
            <a:normAutofit/>
          </a:bodyPr>
          <a:lstStyle/>
          <a:p>
            <a:r>
              <a:rPr lang="en-US" sz="3600" dirty="0" smtClean="0">
                <a:solidFill>
                  <a:schemeClr val="tx2"/>
                </a:solidFill>
                <a:latin typeface="Times New Roman" pitchFamily="18" charset="0"/>
                <a:ea typeface="+mn-ea"/>
                <a:cs typeface="Times New Roman" pitchFamily="18" charset="0"/>
              </a:rPr>
              <a:t>QPSK And O</a:t>
            </a:r>
            <a:r>
              <a:rPr lang="en-US" sz="3600" dirty="0" smtClean="0">
                <a:solidFill>
                  <a:schemeClr val="tx2"/>
                </a:solidFill>
                <a:latin typeface="Times New Roman" pitchFamily="18" charset="0"/>
                <a:cs typeface="Times New Roman" pitchFamily="18" charset="0"/>
              </a:rPr>
              <a:t>QPSK Modulators</a:t>
            </a:r>
            <a:endParaRPr lang="en-US" sz="3600" dirty="0">
              <a:solidFill>
                <a:schemeClr val="tx2"/>
              </a:solidFill>
              <a:latin typeface="Times New Roman" pitchFamily="18" charset="0"/>
              <a:cs typeface="Times New Roman" pitchFamily="18" charset="0"/>
            </a:endParaRPr>
          </a:p>
        </p:txBody>
      </p:sp>
      <p:sp>
        <p:nvSpPr>
          <p:cNvPr id="2" name="Content Placeholder 1"/>
          <p:cNvSpPr>
            <a:spLocks noGrp="1"/>
          </p:cNvSpPr>
          <p:nvPr>
            <p:ph sz="half" idx="1"/>
          </p:nvPr>
        </p:nvSpPr>
        <p:spPr>
          <a:xfrm>
            <a:off x="457200" y="1371600"/>
            <a:ext cx="8388350" cy="554038"/>
          </a:xfrm>
        </p:spPr>
        <p:txBody>
          <a:bodyPr/>
          <a:lstStyle/>
          <a:p>
            <a:pPr lvl="0" eaLnBrk="1" fontAlgn="auto" hangingPunct="1">
              <a:spcAft>
                <a:spcPts val="0"/>
              </a:spcAft>
              <a:buClrTx/>
              <a:buFont typeface="Arial" pitchFamily="34" charset="0"/>
              <a:buChar char="•"/>
            </a:pPr>
            <a:r>
              <a:rPr kumimoji="0" lang="en-US" sz="2400" kern="1200" dirty="0">
                <a:solidFill>
                  <a:prstClr val="black"/>
                </a:solidFill>
                <a:latin typeface="Calibri"/>
              </a:rPr>
              <a:t>Fig shows the </a:t>
            </a:r>
            <a:r>
              <a:rPr kumimoji="0" lang="en-US" sz="2400" kern="1200" dirty="0">
                <a:solidFill>
                  <a:srgbClr val="FF0000"/>
                </a:solidFill>
                <a:latin typeface="Times New Roman" pitchFamily="18" charset="0"/>
                <a:cs typeface="Times New Roman" pitchFamily="18" charset="0"/>
              </a:rPr>
              <a:t>QPSK </a:t>
            </a:r>
            <a:r>
              <a:rPr kumimoji="0" lang="en-US" sz="2400" kern="1200" dirty="0">
                <a:solidFill>
                  <a:prstClr val="black"/>
                </a:solidFill>
                <a:latin typeface="Times New Roman" pitchFamily="18" charset="0"/>
                <a:cs typeface="Times New Roman" pitchFamily="18" charset="0"/>
              </a:rPr>
              <a:t>modulation scheme in general:</a:t>
            </a:r>
            <a:endParaRPr kumimoji="0" lang="en-US" sz="2400" kern="1200" dirty="0">
              <a:solidFill>
                <a:prstClr val="black"/>
              </a:solidFill>
              <a:latin typeface="Calibri"/>
            </a:endParaRPr>
          </a:p>
          <a:p>
            <a:endParaRPr lang="en-US" dirty="0"/>
          </a:p>
        </p:txBody>
      </p:sp>
      <p:pic>
        <p:nvPicPr>
          <p:cNvPr id="41987" name="Picture 5" descr="QPSK Modulator                                                 00282837  Mnementh                      BEAE7A2F:"/>
          <p:cNvPicPr>
            <a:picLocks noChangeAspect="1" noChangeArrowheads="1"/>
          </p:cNvPicPr>
          <p:nvPr/>
        </p:nvPicPr>
        <p:blipFill>
          <a:blip r:embed="rId3" cstate="print">
            <a:extLst>
              <a:ext uri="{28A0092B-C50C-407E-A947-70E740481C1C}">
                <a14:useLocalDpi xmlns="" xmlns:a14="http://schemas.microsoft.com/office/drawing/2010/main" val="0"/>
              </a:ext>
            </a:extLst>
          </a:blip>
          <a:srcRect l="7159" t="13898" r="7159" b="27794"/>
          <a:stretch>
            <a:fillRect/>
          </a:stretch>
        </p:blipFill>
        <p:spPr bwMode="auto">
          <a:xfrm>
            <a:off x="228600" y="1925638"/>
            <a:ext cx="8616950" cy="4532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90500925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838200"/>
          </a:xfrm>
        </p:spPr>
        <p:txBody>
          <a:bodyPr/>
          <a:lstStyle/>
          <a:p>
            <a:r>
              <a:rPr lang="en-US" sz="3600" dirty="0">
                <a:solidFill>
                  <a:srgbClr val="1F497D"/>
                </a:solidFill>
                <a:latin typeface="Times New Roman" pitchFamily="18" charset="0"/>
                <a:cs typeface="Times New Roman" pitchFamily="18" charset="0"/>
              </a:rPr>
              <a:t>QPSK </a:t>
            </a:r>
            <a:r>
              <a:rPr lang="en-US" sz="3600" dirty="0" smtClean="0">
                <a:solidFill>
                  <a:srgbClr val="1F497D"/>
                </a:solidFill>
                <a:latin typeface="Times New Roman" pitchFamily="18" charset="0"/>
                <a:cs typeface="Times New Roman" pitchFamily="18" charset="0"/>
              </a:rPr>
              <a:t>Modulators</a:t>
            </a:r>
            <a:endParaRPr lang="en-US" dirty="0"/>
          </a:p>
        </p:txBody>
      </p:sp>
      <mc:AlternateContent xmlns:mc="http://schemas.openxmlformats.org/markup-compatibility/2006">
        <mc:Choice xmlns="" xmlns:a14="http://schemas.microsoft.com/office/drawing/2010/main" Requires="a14">
          <p:sp>
            <p:nvSpPr>
              <p:cNvPr id="6" name="Content Placeholder 5"/>
              <p:cNvSpPr>
                <a:spLocks noGrp="1"/>
              </p:cNvSpPr>
              <p:nvPr>
                <p:ph idx="1"/>
              </p:nvPr>
            </p:nvSpPr>
            <p:spPr>
              <a:xfrm>
                <a:off x="457200" y="533400"/>
                <a:ext cx="8229600" cy="6477000"/>
              </a:xfrm>
            </p:spPr>
            <p:txBody>
              <a:bodyPr>
                <a:normAutofit lnSpcReduction="10000"/>
              </a:bodyPr>
              <a:lstStyle/>
              <a:p>
                <a:r>
                  <a:rPr lang="en-US" sz="2400" dirty="0" smtClean="0">
                    <a:latin typeface="Times New Roman" pitchFamily="18" charset="0"/>
                    <a:cs typeface="Times New Roman" pitchFamily="18" charset="0"/>
                  </a:rPr>
                  <a:t>The input is a stream of binary digits with the data rate of R=1/</a:t>
                </a:r>
                <a14:m>
                  <m:oMath xmlns:m="http://schemas.openxmlformats.org/officeDocument/2006/math">
                    <m:sSub>
                      <m:sSubPr>
                        <m:ctrlPr>
                          <a:rPr lang="en-US" sz="2400" i="1" smtClean="0">
                            <a:latin typeface="Cambria Math"/>
                            <a:cs typeface="Times New Roman" pitchFamily="18" charset="0"/>
                          </a:rPr>
                        </m:ctrlPr>
                      </m:sSubPr>
                      <m:e>
                        <m:r>
                          <a:rPr lang="en-US" sz="2400" b="0" i="1" smtClean="0">
                            <a:latin typeface="Cambria Math"/>
                            <a:cs typeface="Times New Roman" pitchFamily="18" charset="0"/>
                          </a:rPr>
                          <m:t>𝑇</m:t>
                        </m:r>
                      </m:e>
                      <m:sub>
                        <m:r>
                          <a:rPr lang="en-US" sz="2400" b="0" i="1" smtClean="0">
                            <a:latin typeface="Cambria Math"/>
                            <a:cs typeface="Times New Roman" pitchFamily="18" charset="0"/>
                          </a:rPr>
                          <m:t>𝑏</m:t>
                        </m:r>
                      </m:sub>
                    </m:sSub>
                  </m:oMath>
                </a14:m>
                <a:r>
                  <a:rPr lang="en-US" sz="2400" dirty="0" smtClean="0">
                    <a:latin typeface="Times New Roman" pitchFamily="18" charset="0"/>
                    <a:cs typeface="Times New Roman" pitchFamily="18" charset="0"/>
                  </a:rPr>
                  <a:t>,where </a:t>
                </a:r>
                <a14:m>
                  <m:oMath xmlns:m="http://schemas.openxmlformats.org/officeDocument/2006/math">
                    <m:sSub>
                      <m:sSubPr>
                        <m:ctrlPr>
                          <a:rPr lang="en-US" sz="2400" i="1">
                            <a:solidFill>
                              <a:prstClr val="black"/>
                            </a:solidFill>
                            <a:latin typeface="Cambria Math"/>
                            <a:cs typeface="Times New Roman" pitchFamily="18" charset="0"/>
                          </a:rPr>
                        </m:ctrlPr>
                      </m:sSubPr>
                      <m:e>
                        <m:r>
                          <a:rPr lang="en-US" sz="2400" i="1">
                            <a:solidFill>
                              <a:prstClr val="black"/>
                            </a:solidFill>
                            <a:latin typeface="Cambria Math"/>
                            <a:cs typeface="Times New Roman" pitchFamily="18" charset="0"/>
                          </a:rPr>
                          <m:t>𝑇</m:t>
                        </m:r>
                      </m:e>
                      <m:sub>
                        <m:r>
                          <a:rPr lang="en-US" sz="2400" i="1">
                            <a:solidFill>
                              <a:prstClr val="black"/>
                            </a:solidFill>
                            <a:latin typeface="Cambria Math"/>
                            <a:cs typeface="Times New Roman" pitchFamily="18" charset="0"/>
                          </a:rPr>
                          <m:t>𝑏</m:t>
                        </m:r>
                      </m:sub>
                    </m:sSub>
                  </m:oMath>
                </a14:m>
                <a:r>
                  <a:rPr lang="en-US" sz="2400" dirty="0" smtClean="0">
                    <a:latin typeface="Times New Roman" pitchFamily="18" charset="0"/>
                    <a:cs typeface="Times New Roman" pitchFamily="18" charset="0"/>
                  </a:rPr>
                  <a:t> is the width of each bit.</a:t>
                </a:r>
              </a:p>
              <a:p>
                <a:r>
                  <a:rPr lang="en-US" sz="2400" dirty="0" smtClean="0">
                    <a:latin typeface="Times New Roman" pitchFamily="18" charset="0"/>
                    <a:cs typeface="Times New Roman" pitchFamily="18" charset="0"/>
                  </a:rPr>
                  <a:t>This stream is converted into two separate bit streams of R/2 bps each ,by taking alternate bits for the two streams.</a:t>
                </a:r>
              </a:p>
              <a:p>
                <a:r>
                  <a:rPr lang="en-US" sz="2400" dirty="0" smtClean="0">
                    <a:latin typeface="Times New Roman" pitchFamily="18" charset="0"/>
                    <a:cs typeface="Times New Roman" pitchFamily="18" charset="0"/>
                  </a:rPr>
                  <a:t>The two data streams are referred to as the </a:t>
                </a:r>
                <a:r>
                  <a:rPr lang="en-US" sz="2400" dirty="0" smtClean="0">
                    <a:solidFill>
                      <a:srgbClr val="FF0000"/>
                    </a:solidFill>
                    <a:latin typeface="Times New Roman" pitchFamily="18" charset="0"/>
                    <a:cs typeface="Times New Roman" pitchFamily="18" charset="0"/>
                  </a:rPr>
                  <a:t>I(in-phase)</a:t>
                </a:r>
                <a:r>
                  <a:rPr lang="en-US" sz="2400" dirty="0" smtClean="0">
                    <a:latin typeface="Times New Roman" pitchFamily="18" charset="0"/>
                    <a:cs typeface="Times New Roman" pitchFamily="18" charset="0"/>
                  </a:rPr>
                  <a:t> and </a:t>
                </a:r>
                <a:r>
                  <a:rPr lang="en-US" sz="2400" dirty="0" smtClean="0">
                    <a:solidFill>
                      <a:srgbClr val="FF0000"/>
                    </a:solidFill>
                    <a:latin typeface="Times New Roman" pitchFamily="18" charset="0"/>
                    <a:cs typeface="Times New Roman" pitchFamily="18" charset="0"/>
                  </a:rPr>
                  <a:t>Q (quadrature phase) </a:t>
                </a:r>
                <a:r>
                  <a:rPr lang="en-US" sz="2400" dirty="0" smtClean="0">
                    <a:latin typeface="Times New Roman" pitchFamily="18" charset="0"/>
                    <a:cs typeface="Times New Roman" pitchFamily="18" charset="0"/>
                  </a:rPr>
                  <a:t>streams.</a:t>
                </a:r>
              </a:p>
              <a:p>
                <a:r>
                  <a:rPr lang="en-US" sz="2400" dirty="0" smtClean="0">
                    <a:latin typeface="Times New Roman" pitchFamily="18" charset="0"/>
                    <a:cs typeface="Times New Roman" pitchFamily="18" charset="0"/>
                  </a:rPr>
                  <a:t>The upper stream is  modulated on a carrier of frequency, </a:t>
                </a:r>
                <a14:m>
                  <m:oMath xmlns:m="http://schemas.openxmlformats.org/officeDocument/2006/math">
                    <m:sSub>
                      <m:sSubPr>
                        <m:ctrlPr>
                          <a:rPr lang="en-US" sz="2400" i="1" smtClean="0">
                            <a:solidFill>
                              <a:srgbClr val="FF0000"/>
                            </a:solidFill>
                            <a:latin typeface="Cambria Math"/>
                            <a:cs typeface="Times New Roman" pitchFamily="18" charset="0"/>
                          </a:rPr>
                        </m:ctrlPr>
                      </m:sSubPr>
                      <m:e>
                        <m:r>
                          <a:rPr lang="en-US" sz="2400" b="0" i="1" smtClean="0">
                            <a:solidFill>
                              <a:srgbClr val="FF0000"/>
                            </a:solidFill>
                            <a:latin typeface="Cambria Math"/>
                            <a:cs typeface="Times New Roman" pitchFamily="18" charset="0"/>
                          </a:rPr>
                          <m:t>𝑓</m:t>
                        </m:r>
                      </m:e>
                      <m:sub>
                        <m:r>
                          <a:rPr lang="en-US" sz="2400" b="0" i="1" smtClean="0">
                            <a:solidFill>
                              <a:srgbClr val="FF0000"/>
                            </a:solidFill>
                            <a:latin typeface="Cambria Math"/>
                            <a:cs typeface="Times New Roman" pitchFamily="18" charset="0"/>
                          </a:rPr>
                          <m:t>𝑐</m:t>
                        </m:r>
                      </m:sub>
                    </m:sSub>
                  </m:oMath>
                </a14:m>
                <a:r>
                  <a:rPr lang="en-US" sz="2400" dirty="0" smtClean="0">
                    <a:latin typeface="Times New Roman" pitchFamily="18" charset="0"/>
                    <a:cs typeface="Times New Roman" pitchFamily="18" charset="0"/>
                  </a:rPr>
                  <a:t>by multiplying the bit stream by the carrier.</a:t>
                </a:r>
              </a:p>
              <a:p>
                <a:r>
                  <a:rPr lang="en-US" sz="2400" dirty="0" smtClean="0">
                    <a:latin typeface="Times New Roman" pitchFamily="18" charset="0"/>
                    <a:cs typeface="Times New Roman" pitchFamily="18" charset="0"/>
                  </a:rPr>
                  <a:t>The binary 1 is mapped to 1/</a:t>
                </a:r>
                <a14:m>
                  <m:oMath xmlns:m="http://schemas.openxmlformats.org/officeDocument/2006/math">
                    <m:rad>
                      <m:radPr>
                        <m:degHide m:val="on"/>
                        <m:ctrlPr>
                          <a:rPr lang="en-US" sz="2400" i="1" smtClean="0">
                            <a:latin typeface="Cambria Math"/>
                            <a:cs typeface="Times New Roman" pitchFamily="18" charset="0"/>
                          </a:rPr>
                        </m:ctrlPr>
                      </m:radPr>
                      <m:deg/>
                      <m:e>
                        <m:r>
                          <a:rPr lang="en-US" sz="2400" b="0" i="1" smtClean="0">
                            <a:latin typeface="Cambria Math"/>
                            <a:cs typeface="Times New Roman" pitchFamily="18" charset="0"/>
                          </a:rPr>
                          <m:t>2</m:t>
                        </m:r>
                      </m:e>
                    </m:rad>
                  </m:oMath>
                </a14:m>
                <a:r>
                  <a:rPr lang="en-US" sz="2400" dirty="0" smtClean="0">
                    <a:latin typeface="Times New Roman" pitchFamily="18" charset="0"/>
                    <a:cs typeface="Times New Roman" pitchFamily="18" charset="0"/>
                  </a:rPr>
                  <a:t> and binary 0 is mapped to       -</a:t>
                </a:r>
                <a:r>
                  <a:rPr lang="en-US" sz="2400" dirty="0" smtClean="0">
                    <a:solidFill>
                      <a:prstClr val="black"/>
                    </a:solidFill>
                    <a:latin typeface="Times New Roman" pitchFamily="18" charset="0"/>
                    <a:cs typeface="Times New Roman" pitchFamily="18" charset="0"/>
                  </a:rPr>
                  <a:t> </a:t>
                </a:r>
                <a:r>
                  <a:rPr lang="en-US" sz="2400" dirty="0">
                    <a:solidFill>
                      <a:prstClr val="black"/>
                    </a:solidFill>
                    <a:latin typeface="Times New Roman" pitchFamily="18" charset="0"/>
                    <a:cs typeface="Times New Roman" pitchFamily="18" charset="0"/>
                  </a:rPr>
                  <a:t>1/</a:t>
                </a:r>
                <a14:m>
                  <m:oMath xmlns:m="http://schemas.openxmlformats.org/officeDocument/2006/math">
                    <m:rad>
                      <m:radPr>
                        <m:degHide m:val="on"/>
                        <m:ctrlPr>
                          <a:rPr lang="en-US" sz="2400" i="1">
                            <a:solidFill>
                              <a:prstClr val="black"/>
                            </a:solidFill>
                            <a:latin typeface="Cambria Math"/>
                            <a:cs typeface="Times New Roman" pitchFamily="18" charset="0"/>
                          </a:rPr>
                        </m:ctrlPr>
                      </m:radPr>
                      <m:deg/>
                      <m:e>
                        <m:r>
                          <a:rPr lang="en-US" sz="2400" i="1">
                            <a:solidFill>
                              <a:prstClr val="black"/>
                            </a:solidFill>
                            <a:latin typeface="Cambria Math"/>
                            <a:cs typeface="Times New Roman" pitchFamily="18" charset="0"/>
                          </a:rPr>
                          <m:t>2</m:t>
                        </m:r>
                      </m:e>
                    </m:rad>
                  </m:oMath>
                </a14:m>
                <a:r>
                  <a:rPr lang="en-US" sz="2400" dirty="0" smtClean="0">
                    <a:latin typeface="Times New Roman" pitchFamily="18" charset="0"/>
                    <a:cs typeface="Times New Roman" pitchFamily="18" charset="0"/>
                  </a:rPr>
                  <a:t> in the example.</a:t>
                </a:r>
              </a:p>
              <a:p>
                <a:r>
                  <a:rPr lang="en-US" sz="2400" dirty="0" smtClean="0">
                    <a:latin typeface="Times New Roman" pitchFamily="18" charset="0"/>
                    <a:cs typeface="Times New Roman" pitchFamily="18" charset="0"/>
                  </a:rPr>
                  <a:t>This same carrier is shifted by 90° and used for modulation of the lower bit stream.</a:t>
                </a:r>
              </a:p>
              <a:p>
                <a:r>
                  <a:rPr lang="en-US" sz="2400" dirty="0" smtClean="0">
                    <a:latin typeface="Times New Roman" pitchFamily="18" charset="0"/>
                    <a:cs typeface="Times New Roman" pitchFamily="18" charset="0"/>
                  </a:rPr>
                  <a:t>The two modulated signals are then added together and transmitted .</a:t>
                </a:r>
              </a:p>
              <a:p>
                <a:pPr lvl="0"/>
                <a:r>
                  <a:rPr lang="en-US" sz="2400" dirty="0">
                    <a:solidFill>
                      <a:prstClr val="black"/>
                    </a:solidFill>
                    <a:latin typeface="Times New Roman" pitchFamily="18" charset="0"/>
                    <a:cs typeface="Times New Roman" pitchFamily="18" charset="0"/>
                  </a:rPr>
                  <a:t>The transmitted signal can be expressed as follows:</a:t>
                </a:r>
              </a:p>
              <a:p>
                <a:pPr marL="0" lvl="0" indent="0">
                  <a:buNone/>
                </a:pPr>
                <a:r>
                  <a:rPr lang="en-US" sz="2400" dirty="0">
                    <a:solidFill>
                      <a:prstClr val="black"/>
                    </a:solidFill>
                    <a:latin typeface="Times New Roman" pitchFamily="18" charset="0"/>
                    <a:cs typeface="Times New Roman" pitchFamily="18" charset="0"/>
                  </a:rPr>
                  <a:t>	</a:t>
                </a:r>
                <a:r>
                  <a:rPr lang="en-US" sz="2400" dirty="0">
                    <a:solidFill>
                      <a:srgbClr val="1F497D"/>
                    </a:solidFill>
                    <a:latin typeface="Times New Roman" pitchFamily="18" charset="0"/>
                    <a:cs typeface="Times New Roman" pitchFamily="18" charset="0"/>
                  </a:rPr>
                  <a:t> QPSK s(t) = </a:t>
                </a:r>
                <a14:m>
                  <m:oMath xmlns:m="http://schemas.openxmlformats.org/officeDocument/2006/math">
                    <m:f>
                      <m:fPr>
                        <m:ctrlPr>
                          <a:rPr lang="en-US" sz="2400" i="1">
                            <a:solidFill>
                              <a:prstClr val="black"/>
                            </a:solidFill>
                            <a:latin typeface="Cambria Math"/>
                            <a:cs typeface="Times New Roman" pitchFamily="18" charset="0"/>
                          </a:rPr>
                        </m:ctrlPr>
                      </m:fPr>
                      <m:num>
                        <m:r>
                          <a:rPr lang="en-US" sz="2400" i="1">
                            <a:solidFill>
                              <a:prstClr val="black"/>
                            </a:solidFill>
                            <a:latin typeface="Cambria Math"/>
                            <a:cs typeface="Times New Roman" pitchFamily="18" charset="0"/>
                          </a:rPr>
                          <m:t>1</m:t>
                        </m:r>
                      </m:num>
                      <m:den>
                        <m:rad>
                          <m:radPr>
                            <m:degHide m:val="on"/>
                            <m:ctrlPr>
                              <a:rPr lang="en-US" sz="2400" i="1">
                                <a:solidFill>
                                  <a:prstClr val="black"/>
                                </a:solidFill>
                                <a:latin typeface="Cambria Math"/>
                                <a:cs typeface="Times New Roman" pitchFamily="18" charset="0"/>
                              </a:rPr>
                            </m:ctrlPr>
                          </m:radPr>
                          <m:deg/>
                          <m:e>
                            <m:r>
                              <a:rPr lang="en-US" sz="2400" i="1">
                                <a:solidFill>
                                  <a:prstClr val="black"/>
                                </a:solidFill>
                                <a:latin typeface="Cambria Math"/>
                                <a:cs typeface="Times New Roman" pitchFamily="18" charset="0"/>
                              </a:rPr>
                              <m:t>2</m:t>
                            </m:r>
                          </m:e>
                        </m:rad>
                      </m:den>
                    </m:f>
                  </m:oMath>
                </a14:m>
                <a:r>
                  <a:rPr lang="en-US" sz="2400" dirty="0">
                    <a:solidFill>
                      <a:prstClr val="black"/>
                    </a:solidFill>
                    <a:latin typeface="Times New Roman" pitchFamily="18" charset="0"/>
                    <a:cs typeface="Times New Roman" pitchFamily="18" charset="0"/>
                  </a:rPr>
                  <a:t> I(t) cos(2</a:t>
                </a:r>
                <a:r>
                  <a:rPr lang="el-GR" sz="2400" dirty="0">
                    <a:solidFill>
                      <a:prstClr val="black"/>
                    </a:solidFill>
                    <a:latin typeface="Times New Roman" pitchFamily="18" charset="0"/>
                    <a:cs typeface="Times New Roman" pitchFamily="18" charset="0"/>
                  </a:rPr>
                  <a:t>π</a:t>
                </a:r>
                <a14:m>
                  <m:oMath xmlns:m="http://schemas.openxmlformats.org/officeDocument/2006/math">
                    <m:sSub>
                      <m:sSubPr>
                        <m:ctrlPr>
                          <a:rPr lang="en-US" sz="2400" i="1">
                            <a:solidFill>
                              <a:prstClr val="black"/>
                            </a:solidFill>
                            <a:latin typeface="Cambria Math"/>
                            <a:cs typeface="Times New Roman" pitchFamily="18" charset="0"/>
                          </a:rPr>
                        </m:ctrlPr>
                      </m:sSubPr>
                      <m:e>
                        <m:r>
                          <a:rPr lang="en-US" sz="2400" i="1">
                            <a:solidFill>
                              <a:prstClr val="black"/>
                            </a:solidFill>
                            <a:latin typeface="Cambria Math"/>
                            <a:cs typeface="Times New Roman" pitchFamily="18" charset="0"/>
                          </a:rPr>
                          <m:t>𝑓</m:t>
                        </m:r>
                      </m:e>
                      <m:sub>
                        <m:r>
                          <a:rPr lang="en-US" sz="2400" i="1">
                            <a:solidFill>
                              <a:prstClr val="black"/>
                            </a:solidFill>
                            <a:latin typeface="Cambria Math"/>
                            <a:cs typeface="Times New Roman" pitchFamily="18" charset="0"/>
                          </a:rPr>
                          <m:t>𝑐</m:t>
                        </m:r>
                      </m:sub>
                    </m:sSub>
                    <m:r>
                      <a:rPr lang="en-US" sz="2400" b="0" i="1" smtClean="0">
                        <a:solidFill>
                          <a:prstClr val="black"/>
                        </a:solidFill>
                        <a:latin typeface="Cambria Math"/>
                        <a:cs typeface="Times New Roman" pitchFamily="18" charset="0"/>
                      </a:rPr>
                      <m:t> </m:t>
                    </m:r>
                    <m:r>
                      <a:rPr lang="en-US" sz="2400" b="0" i="1" smtClean="0">
                        <a:solidFill>
                          <a:prstClr val="black"/>
                        </a:solidFill>
                        <a:latin typeface="Cambria Math"/>
                        <a:cs typeface="Times New Roman" pitchFamily="18" charset="0"/>
                      </a:rPr>
                      <m:t>𝑡</m:t>
                    </m:r>
                    <m:r>
                      <a:rPr lang="en-US" sz="2400" i="1">
                        <a:solidFill>
                          <a:prstClr val="black"/>
                        </a:solidFill>
                        <a:latin typeface="Cambria Math"/>
                        <a:cs typeface="Times New Roman" pitchFamily="18" charset="0"/>
                      </a:rPr>
                      <m:t> )−</m:t>
                    </m:r>
                    <m:f>
                      <m:fPr>
                        <m:ctrlPr>
                          <a:rPr lang="en-US" sz="2400" i="1">
                            <a:solidFill>
                              <a:prstClr val="black"/>
                            </a:solidFill>
                            <a:latin typeface="Cambria Math"/>
                            <a:cs typeface="Times New Roman" pitchFamily="18" charset="0"/>
                          </a:rPr>
                        </m:ctrlPr>
                      </m:fPr>
                      <m:num>
                        <m:r>
                          <a:rPr lang="en-US" sz="2400" i="1">
                            <a:solidFill>
                              <a:prstClr val="black"/>
                            </a:solidFill>
                            <a:latin typeface="Cambria Math"/>
                            <a:cs typeface="Times New Roman" pitchFamily="18" charset="0"/>
                          </a:rPr>
                          <m:t>1</m:t>
                        </m:r>
                      </m:num>
                      <m:den>
                        <m:r>
                          <a:rPr lang="en-US" sz="2400" i="1">
                            <a:solidFill>
                              <a:prstClr val="black"/>
                            </a:solidFill>
                            <a:latin typeface="Cambria Math"/>
                            <a:cs typeface="Times New Roman" pitchFamily="18" charset="0"/>
                          </a:rPr>
                          <m:t>  </m:t>
                        </m:r>
                        <m:rad>
                          <m:radPr>
                            <m:degHide m:val="on"/>
                            <m:ctrlPr>
                              <a:rPr lang="en-US" sz="2400" i="1">
                                <a:solidFill>
                                  <a:prstClr val="black"/>
                                </a:solidFill>
                                <a:latin typeface="Cambria Math"/>
                                <a:cs typeface="Times New Roman" pitchFamily="18" charset="0"/>
                              </a:rPr>
                            </m:ctrlPr>
                          </m:radPr>
                          <m:deg/>
                          <m:e>
                            <m:r>
                              <a:rPr lang="en-US" sz="2400" i="1">
                                <a:solidFill>
                                  <a:prstClr val="black"/>
                                </a:solidFill>
                                <a:latin typeface="Cambria Math"/>
                                <a:cs typeface="Times New Roman" pitchFamily="18" charset="0"/>
                              </a:rPr>
                              <m:t>2</m:t>
                            </m:r>
                          </m:e>
                        </m:rad>
                      </m:den>
                    </m:f>
                  </m:oMath>
                </a14:m>
                <a:r>
                  <a:rPr lang="en-US" sz="2400" dirty="0">
                    <a:solidFill>
                      <a:prstClr val="black"/>
                    </a:solidFill>
                    <a:latin typeface="Times New Roman" pitchFamily="18" charset="0"/>
                    <a:cs typeface="Times New Roman" pitchFamily="18" charset="0"/>
                  </a:rPr>
                  <a:t> Q(t) sin(2</a:t>
                </a:r>
                <a:r>
                  <a:rPr lang="el-GR" sz="2400" dirty="0">
                    <a:solidFill>
                      <a:prstClr val="black"/>
                    </a:solidFill>
                    <a:latin typeface="Times New Roman" pitchFamily="18" charset="0"/>
                    <a:cs typeface="Times New Roman" pitchFamily="18" charset="0"/>
                  </a:rPr>
                  <a:t>π</a:t>
                </a:r>
                <a14:m>
                  <m:oMath xmlns:m="http://schemas.openxmlformats.org/officeDocument/2006/math">
                    <m:sSub>
                      <m:sSubPr>
                        <m:ctrlPr>
                          <a:rPr lang="en-US" sz="2400" i="1">
                            <a:solidFill>
                              <a:prstClr val="black"/>
                            </a:solidFill>
                            <a:latin typeface="Cambria Math"/>
                            <a:cs typeface="Times New Roman" pitchFamily="18" charset="0"/>
                          </a:rPr>
                        </m:ctrlPr>
                      </m:sSubPr>
                      <m:e>
                        <m:r>
                          <a:rPr lang="en-US" sz="2400" i="1">
                            <a:solidFill>
                              <a:prstClr val="black"/>
                            </a:solidFill>
                            <a:latin typeface="Cambria Math"/>
                            <a:cs typeface="Times New Roman" pitchFamily="18" charset="0"/>
                          </a:rPr>
                          <m:t>𝑓</m:t>
                        </m:r>
                      </m:e>
                      <m:sub>
                        <m:r>
                          <a:rPr lang="en-US" sz="2400" i="1">
                            <a:solidFill>
                              <a:prstClr val="black"/>
                            </a:solidFill>
                            <a:latin typeface="Cambria Math"/>
                            <a:cs typeface="Times New Roman" pitchFamily="18" charset="0"/>
                          </a:rPr>
                          <m:t>𝑐</m:t>
                        </m:r>
                      </m:sub>
                    </m:sSub>
                    <m:r>
                      <a:rPr lang="en-US" sz="2400" i="1">
                        <a:solidFill>
                          <a:prstClr val="black"/>
                        </a:solidFill>
                        <a:latin typeface="Cambria Math"/>
                        <a:cs typeface="Times New Roman" pitchFamily="18" charset="0"/>
                      </a:rPr>
                      <m:t> </m:t>
                    </m:r>
                    <m:r>
                      <a:rPr lang="en-US" sz="2400" i="1">
                        <a:solidFill>
                          <a:prstClr val="black"/>
                        </a:solidFill>
                        <a:latin typeface="Cambria Math"/>
                        <a:cs typeface="Times New Roman" pitchFamily="18" charset="0"/>
                      </a:rPr>
                      <m:t>𝑡</m:t>
                    </m:r>
                    <m:r>
                      <a:rPr lang="en-US" sz="2400" i="1">
                        <a:solidFill>
                          <a:prstClr val="black"/>
                        </a:solidFill>
                        <a:latin typeface="Cambria Math"/>
                        <a:cs typeface="Times New Roman" pitchFamily="18" charset="0"/>
                      </a:rPr>
                      <m:t>)</m:t>
                    </m:r>
                  </m:oMath>
                </a14:m>
                <a:endParaRPr lang="en-US" sz="2400" dirty="0">
                  <a:solidFill>
                    <a:prstClr val="black"/>
                  </a:solidFill>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457200" y="533400"/>
                <a:ext cx="8229600" cy="6477000"/>
              </a:xfrm>
              <a:blipFill rotWithShape="1">
                <a:blip r:embed="rId2" cstate="print"/>
                <a:stretch>
                  <a:fillRect l="-1111" t="-1318" r="-889" b="-4143"/>
                </a:stretch>
              </a:blipFill>
            </p:spPr>
            <p:txBody>
              <a:bodyPr/>
              <a:lstStyle/>
              <a:p>
                <a:r>
                  <a:rPr lang="en-US">
                    <a:noFill/>
                  </a:rPr>
                  <a:t> </a:t>
                </a:r>
              </a:p>
            </p:txBody>
          </p:sp>
        </mc:Fallback>
      </mc:AlternateContent>
    </p:spTree>
    <p:extLst>
      <p:ext uri="{BB962C8B-B14F-4D97-AF65-F5344CB8AC3E}">
        <p14:creationId xmlns="" xmlns:p14="http://schemas.microsoft.com/office/powerpoint/2010/main" val="424312816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600" dirty="0" smtClean="0">
                <a:solidFill>
                  <a:srgbClr val="1F497D"/>
                </a:solidFill>
                <a:latin typeface="Times New Roman" pitchFamily="18" charset="0"/>
                <a:cs typeface="Times New Roman" pitchFamily="18" charset="0"/>
              </a:rPr>
              <a:t>OQPSK Modulators</a:t>
            </a:r>
            <a:endParaRPr lang="en-US"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990600"/>
                <a:ext cx="8229600" cy="5135563"/>
              </a:xfrm>
            </p:spPr>
            <p:txBody>
              <a:bodyPr>
                <a:normAutofit/>
              </a:bodyPr>
              <a:lstStyle/>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 variation of QPSK</a:t>
                </a:r>
                <a:r>
                  <a:rPr lang="en-US" sz="2400" dirty="0" smtClean="0">
                    <a:solidFill>
                      <a:srgbClr val="1F497D"/>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is</a:t>
                </a:r>
                <a:r>
                  <a:rPr lang="en-US" sz="2400" dirty="0" smtClean="0">
                    <a:solidFill>
                      <a:srgbClr val="1F497D"/>
                    </a:solidFill>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offset QPSK </a:t>
                </a:r>
                <a:r>
                  <a:rPr lang="en-US" sz="2400" dirty="0" smtClean="0">
                    <a:latin typeface="Times New Roman" pitchFamily="18" charset="0"/>
                    <a:cs typeface="Times New Roman" pitchFamily="18" charset="0"/>
                  </a:rPr>
                  <a:t>or</a:t>
                </a:r>
                <a:r>
                  <a:rPr lang="en-US" sz="2400" dirty="0" smtClean="0">
                    <a:solidFill>
                      <a:srgbClr val="1F497D"/>
                    </a:solidFill>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orthogonal QPSK</a:t>
                </a:r>
              </a:p>
              <a:p>
                <a:endParaRPr lang="en-US" sz="2400" dirty="0" smtClean="0">
                  <a:solidFill>
                    <a:srgbClr val="FF0000"/>
                  </a:solidFill>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difference is that a delay of one bit time is introduced in the </a:t>
                </a:r>
                <a:r>
                  <a:rPr lang="en-US" sz="2400" dirty="0" smtClean="0">
                    <a:solidFill>
                      <a:srgbClr val="1F497D"/>
                    </a:solidFill>
                    <a:latin typeface="Times New Roman" pitchFamily="18" charset="0"/>
                    <a:cs typeface="Times New Roman" pitchFamily="18" charset="0"/>
                  </a:rPr>
                  <a:t>Q </a:t>
                </a:r>
                <a:r>
                  <a:rPr lang="en-US" sz="2400" dirty="0" smtClean="0">
                    <a:latin typeface="Times New Roman" pitchFamily="18" charset="0"/>
                    <a:cs typeface="Times New Roman" pitchFamily="18" charset="0"/>
                  </a:rPr>
                  <a:t>stream, resulting in the following signal</a:t>
                </a:r>
              </a:p>
              <a:p>
                <a:pPr marL="0" indent="0">
                  <a:buNone/>
                </a:pPr>
                <a:endParaRPr lang="en-US" sz="2400" dirty="0" smtClean="0">
                  <a:latin typeface="Times New Roman" pitchFamily="18" charset="0"/>
                  <a:cs typeface="Times New Roman" pitchFamily="18" charset="0"/>
                </a:endParaRPr>
              </a:p>
              <a:p>
                <a:pPr marL="0" lvl="0" indent="0">
                  <a:buNone/>
                </a:pPr>
                <a:r>
                  <a:rPr lang="en-US" sz="2400" dirty="0" smtClean="0">
                    <a:solidFill>
                      <a:srgbClr val="1F497D"/>
                    </a:solidFill>
                    <a:latin typeface="Times New Roman" pitchFamily="18" charset="0"/>
                    <a:cs typeface="Times New Roman" pitchFamily="18" charset="0"/>
                  </a:rPr>
                  <a:t> 	OQPSK </a:t>
                </a:r>
                <a:r>
                  <a:rPr lang="en-US" sz="2400" dirty="0">
                    <a:solidFill>
                      <a:srgbClr val="1F497D"/>
                    </a:solidFill>
                    <a:latin typeface="Times New Roman" pitchFamily="18" charset="0"/>
                    <a:cs typeface="Times New Roman" pitchFamily="18" charset="0"/>
                  </a:rPr>
                  <a:t>s(t) = </a:t>
                </a:r>
                <a14:m>
                  <m:oMath xmlns:m="http://schemas.openxmlformats.org/officeDocument/2006/math">
                    <m:f>
                      <m:fPr>
                        <m:ctrlPr>
                          <a:rPr lang="en-US" sz="2400" i="1">
                            <a:solidFill>
                              <a:prstClr val="black"/>
                            </a:solidFill>
                            <a:latin typeface="Cambria Math"/>
                            <a:cs typeface="Times New Roman" pitchFamily="18" charset="0"/>
                          </a:rPr>
                        </m:ctrlPr>
                      </m:fPr>
                      <m:num>
                        <m:r>
                          <a:rPr lang="en-US" sz="2400" i="1">
                            <a:solidFill>
                              <a:prstClr val="black"/>
                            </a:solidFill>
                            <a:latin typeface="Cambria Math"/>
                            <a:cs typeface="Times New Roman" pitchFamily="18" charset="0"/>
                          </a:rPr>
                          <m:t>1</m:t>
                        </m:r>
                      </m:num>
                      <m:den>
                        <m:rad>
                          <m:radPr>
                            <m:degHide m:val="on"/>
                            <m:ctrlPr>
                              <a:rPr lang="en-US" sz="2400" i="1">
                                <a:solidFill>
                                  <a:prstClr val="black"/>
                                </a:solidFill>
                                <a:latin typeface="Cambria Math"/>
                                <a:cs typeface="Times New Roman" pitchFamily="18" charset="0"/>
                              </a:rPr>
                            </m:ctrlPr>
                          </m:radPr>
                          <m:deg/>
                          <m:e>
                            <m:r>
                              <a:rPr lang="en-US" sz="2400" i="1">
                                <a:solidFill>
                                  <a:prstClr val="black"/>
                                </a:solidFill>
                                <a:latin typeface="Cambria Math"/>
                                <a:cs typeface="Times New Roman" pitchFamily="18" charset="0"/>
                              </a:rPr>
                              <m:t>2</m:t>
                            </m:r>
                          </m:e>
                        </m:rad>
                      </m:den>
                    </m:f>
                  </m:oMath>
                </a14:m>
                <a:r>
                  <a:rPr lang="en-US" sz="2400" dirty="0">
                    <a:solidFill>
                      <a:prstClr val="black"/>
                    </a:solidFill>
                    <a:latin typeface="Times New Roman" pitchFamily="18" charset="0"/>
                    <a:cs typeface="Times New Roman" pitchFamily="18" charset="0"/>
                  </a:rPr>
                  <a:t> I(t) cos(2</a:t>
                </a:r>
                <a:r>
                  <a:rPr lang="el-GR" sz="2400" dirty="0">
                    <a:solidFill>
                      <a:prstClr val="black"/>
                    </a:solidFill>
                    <a:latin typeface="Times New Roman" pitchFamily="18" charset="0"/>
                    <a:cs typeface="Times New Roman" pitchFamily="18" charset="0"/>
                  </a:rPr>
                  <a:t>π</a:t>
                </a:r>
                <a14:m>
                  <m:oMath xmlns:m="http://schemas.openxmlformats.org/officeDocument/2006/math">
                    <m:sSub>
                      <m:sSubPr>
                        <m:ctrlPr>
                          <a:rPr lang="en-US" sz="2400" i="1">
                            <a:solidFill>
                              <a:prstClr val="black"/>
                            </a:solidFill>
                            <a:latin typeface="Cambria Math"/>
                            <a:cs typeface="Times New Roman" pitchFamily="18" charset="0"/>
                          </a:rPr>
                        </m:ctrlPr>
                      </m:sSubPr>
                      <m:e>
                        <m:r>
                          <a:rPr lang="en-US" sz="2400" i="1">
                            <a:solidFill>
                              <a:prstClr val="black"/>
                            </a:solidFill>
                            <a:latin typeface="Cambria Math"/>
                            <a:cs typeface="Times New Roman" pitchFamily="18" charset="0"/>
                          </a:rPr>
                          <m:t>𝑓</m:t>
                        </m:r>
                      </m:e>
                      <m:sub>
                        <m:r>
                          <a:rPr lang="en-US" sz="2400" i="1">
                            <a:solidFill>
                              <a:prstClr val="black"/>
                            </a:solidFill>
                            <a:latin typeface="Cambria Math"/>
                            <a:cs typeface="Times New Roman" pitchFamily="18" charset="0"/>
                          </a:rPr>
                          <m:t>𝑐</m:t>
                        </m:r>
                      </m:sub>
                    </m:sSub>
                    <m:r>
                      <a:rPr lang="en-US" sz="2400" b="0" i="1" smtClean="0">
                        <a:solidFill>
                          <a:prstClr val="black"/>
                        </a:solidFill>
                        <a:latin typeface="Cambria Math"/>
                        <a:cs typeface="Times New Roman" pitchFamily="18" charset="0"/>
                      </a:rPr>
                      <m:t>𝑡</m:t>
                    </m:r>
                    <m:r>
                      <a:rPr lang="en-US" sz="2400" i="1">
                        <a:solidFill>
                          <a:prstClr val="black"/>
                        </a:solidFill>
                        <a:latin typeface="Cambria Math"/>
                        <a:cs typeface="Times New Roman" pitchFamily="18" charset="0"/>
                      </a:rPr>
                      <m:t> )−</m:t>
                    </m:r>
                    <m:f>
                      <m:fPr>
                        <m:ctrlPr>
                          <a:rPr lang="en-US" sz="2400" i="1">
                            <a:solidFill>
                              <a:prstClr val="black"/>
                            </a:solidFill>
                            <a:latin typeface="Cambria Math"/>
                            <a:cs typeface="Times New Roman" pitchFamily="18" charset="0"/>
                          </a:rPr>
                        </m:ctrlPr>
                      </m:fPr>
                      <m:num>
                        <m:r>
                          <a:rPr lang="en-US" sz="2400" i="1">
                            <a:solidFill>
                              <a:prstClr val="black"/>
                            </a:solidFill>
                            <a:latin typeface="Cambria Math"/>
                            <a:cs typeface="Times New Roman" pitchFamily="18" charset="0"/>
                          </a:rPr>
                          <m:t>1</m:t>
                        </m:r>
                      </m:num>
                      <m:den>
                        <m:r>
                          <a:rPr lang="en-US" sz="2400" i="1">
                            <a:solidFill>
                              <a:prstClr val="black"/>
                            </a:solidFill>
                            <a:latin typeface="Cambria Math"/>
                            <a:cs typeface="Times New Roman" pitchFamily="18" charset="0"/>
                          </a:rPr>
                          <m:t>  </m:t>
                        </m:r>
                        <m:rad>
                          <m:radPr>
                            <m:degHide m:val="on"/>
                            <m:ctrlPr>
                              <a:rPr lang="en-US" sz="2400" i="1">
                                <a:solidFill>
                                  <a:prstClr val="black"/>
                                </a:solidFill>
                                <a:latin typeface="Cambria Math"/>
                                <a:cs typeface="Times New Roman" pitchFamily="18" charset="0"/>
                              </a:rPr>
                            </m:ctrlPr>
                          </m:radPr>
                          <m:deg/>
                          <m:e>
                            <m:r>
                              <a:rPr lang="en-US" sz="2400" i="1">
                                <a:solidFill>
                                  <a:prstClr val="black"/>
                                </a:solidFill>
                                <a:latin typeface="Cambria Math"/>
                                <a:cs typeface="Times New Roman" pitchFamily="18" charset="0"/>
                              </a:rPr>
                              <m:t>2</m:t>
                            </m:r>
                          </m:e>
                        </m:rad>
                      </m:den>
                    </m:f>
                  </m:oMath>
                </a14:m>
                <a:r>
                  <a:rPr lang="en-US" sz="2400" dirty="0">
                    <a:solidFill>
                      <a:prstClr val="black"/>
                    </a:solidFill>
                    <a:latin typeface="Times New Roman" pitchFamily="18" charset="0"/>
                    <a:cs typeface="Times New Roman" pitchFamily="18" charset="0"/>
                  </a:rPr>
                  <a:t> </a:t>
                </a:r>
                <a:r>
                  <a:rPr lang="en-US" sz="2400" dirty="0" smtClean="0">
                    <a:solidFill>
                      <a:prstClr val="black"/>
                    </a:solidFill>
                    <a:latin typeface="Times New Roman" pitchFamily="18" charset="0"/>
                    <a:cs typeface="Times New Roman" pitchFamily="18" charset="0"/>
                  </a:rPr>
                  <a:t>Q(t-</a:t>
                </a:r>
                <a14:m>
                  <m:oMath xmlns:m="http://schemas.openxmlformats.org/officeDocument/2006/math">
                    <m:sSub>
                      <m:sSubPr>
                        <m:ctrlPr>
                          <a:rPr lang="en-US" sz="2400" i="1" dirty="0" smtClean="0">
                            <a:solidFill>
                              <a:prstClr val="black"/>
                            </a:solidFill>
                            <a:latin typeface="Cambria Math"/>
                            <a:cs typeface="Times New Roman" pitchFamily="18" charset="0"/>
                          </a:rPr>
                        </m:ctrlPr>
                      </m:sSubPr>
                      <m:e>
                        <m:r>
                          <a:rPr lang="en-US" sz="2400" b="0" i="1" dirty="0" smtClean="0">
                            <a:solidFill>
                              <a:prstClr val="black"/>
                            </a:solidFill>
                            <a:latin typeface="Cambria Math"/>
                            <a:cs typeface="Times New Roman" pitchFamily="18" charset="0"/>
                          </a:rPr>
                          <m:t>𝑇</m:t>
                        </m:r>
                      </m:e>
                      <m:sub>
                        <m:r>
                          <a:rPr lang="en-US" sz="2400" b="0" i="1" dirty="0" smtClean="0">
                            <a:solidFill>
                              <a:prstClr val="black"/>
                            </a:solidFill>
                            <a:latin typeface="Cambria Math"/>
                            <a:cs typeface="Times New Roman" pitchFamily="18" charset="0"/>
                          </a:rPr>
                          <m:t>𝑏</m:t>
                        </m:r>
                      </m:sub>
                    </m:sSub>
                  </m:oMath>
                </a14:m>
                <a:r>
                  <a:rPr lang="en-US" sz="2400" dirty="0" smtClean="0">
                    <a:solidFill>
                      <a:prstClr val="black"/>
                    </a:solidFill>
                    <a:latin typeface="Times New Roman" pitchFamily="18" charset="0"/>
                    <a:cs typeface="Times New Roman" pitchFamily="18" charset="0"/>
                  </a:rPr>
                  <a:t>) </a:t>
                </a:r>
                <a:r>
                  <a:rPr lang="en-US" sz="2400" dirty="0">
                    <a:solidFill>
                      <a:prstClr val="black"/>
                    </a:solidFill>
                    <a:latin typeface="Times New Roman" pitchFamily="18" charset="0"/>
                    <a:cs typeface="Times New Roman" pitchFamily="18" charset="0"/>
                  </a:rPr>
                  <a:t>sin(2</a:t>
                </a:r>
                <a:r>
                  <a:rPr lang="el-GR" sz="2400" dirty="0">
                    <a:solidFill>
                      <a:prstClr val="black"/>
                    </a:solidFill>
                    <a:latin typeface="Times New Roman" pitchFamily="18" charset="0"/>
                    <a:cs typeface="Times New Roman" pitchFamily="18" charset="0"/>
                  </a:rPr>
                  <a:t>π</a:t>
                </a:r>
                <a14:m>
                  <m:oMath xmlns:m="http://schemas.openxmlformats.org/officeDocument/2006/math">
                    <m:sSub>
                      <m:sSubPr>
                        <m:ctrlPr>
                          <a:rPr lang="en-US" sz="2400" i="1">
                            <a:solidFill>
                              <a:prstClr val="black"/>
                            </a:solidFill>
                            <a:latin typeface="Cambria Math"/>
                            <a:cs typeface="Times New Roman" pitchFamily="18" charset="0"/>
                          </a:rPr>
                        </m:ctrlPr>
                      </m:sSubPr>
                      <m:e>
                        <m:r>
                          <a:rPr lang="en-US" sz="2400" i="1">
                            <a:solidFill>
                              <a:prstClr val="black"/>
                            </a:solidFill>
                            <a:latin typeface="Cambria Math"/>
                            <a:cs typeface="Times New Roman" pitchFamily="18" charset="0"/>
                          </a:rPr>
                          <m:t>𝑓</m:t>
                        </m:r>
                      </m:e>
                      <m:sub>
                        <m:r>
                          <a:rPr lang="en-US" sz="2400" i="1">
                            <a:solidFill>
                              <a:prstClr val="black"/>
                            </a:solidFill>
                            <a:latin typeface="Cambria Math"/>
                            <a:cs typeface="Times New Roman" pitchFamily="18" charset="0"/>
                          </a:rPr>
                          <m:t>𝑐</m:t>
                        </m:r>
                      </m:sub>
                    </m:sSub>
                    <m:r>
                      <a:rPr lang="en-US" sz="2400" i="1">
                        <a:solidFill>
                          <a:prstClr val="black"/>
                        </a:solidFill>
                        <a:latin typeface="Cambria Math"/>
                        <a:cs typeface="Times New Roman" pitchFamily="18" charset="0"/>
                      </a:rPr>
                      <m:t> </m:t>
                    </m:r>
                    <m:r>
                      <a:rPr lang="en-US" sz="2400" i="1">
                        <a:solidFill>
                          <a:prstClr val="black"/>
                        </a:solidFill>
                        <a:latin typeface="Cambria Math"/>
                        <a:cs typeface="Times New Roman" pitchFamily="18" charset="0"/>
                      </a:rPr>
                      <m:t>𝑡</m:t>
                    </m:r>
                    <m:r>
                      <a:rPr lang="en-US" sz="2400" i="1">
                        <a:solidFill>
                          <a:prstClr val="black"/>
                        </a:solidFill>
                        <a:latin typeface="Cambria Math"/>
                        <a:cs typeface="Times New Roman" pitchFamily="18" charset="0"/>
                      </a:rPr>
                      <m:t>)</m:t>
                    </m:r>
                  </m:oMath>
                </a14:m>
                <a:endParaRPr lang="en-US" sz="2400" dirty="0">
                  <a:solidFill>
                    <a:prstClr val="black"/>
                  </a:solidFill>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135563"/>
              </a:xfrm>
              <a:blipFill rotWithShape="1">
                <a:blip r:embed="rId2" cstate="print"/>
                <a:stretch>
                  <a:fillRect l="-1111" t="-950" r="-1704"/>
                </a:stretch>
              </a:blipFill>
            </p:spPr>
            <p:txBody>
              <a:bodyPr/>
              <a:lstStyle/>
              <a:p>
                <a:r>
                  <a:rPr lang="en-US">
                    <a:noFill/>
                  </a:rPr>
                  <a:t> </a:t>
                </a:r>
              </a:p>
            </p:txBody>
          </p:sp>
        </mc:Fallback>
      </mc:AlternateContent>
    </p:spTree>
    <p:extLst>
      <p:ext uri="{BB962C8B-B14F-4D97-AF65-F5344CB8AC3E}">
        <p14:creationId xmlns="" xmlns:p14="http://schemas.microsoft.com/office/powerpoint/2010/main" val="384787420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274638"/>
            <a:ext cx="8229600" cy="639762"/>
          </a:xfrm>
        </p:spPr>
        <p:txBody>
          <a:bodyPr>
            <a:normAutofit fontScale="90000"/>
          </a:bodyPr>
          <a:lstStyle/>
          <a:p>
            <a:r>
              <a:rPr lang="en-GB" sz="3600" dirty="0">
                <a:solidFill>
                  <a:schemeClr val="accent1"/>
                </a:solidFill>
                <a:latin typeface="Times New Roman" pitchFamily="18" charset="0"/>
                <a:cs typeface="Times New Roman" pitchFamily="18" charset="0"/>
              </a:rPr>
              <a:t>Examples of QPSF and OQPSK Waveforms</a:t>
            </a:r>
          </a:p>
        </p:txBody>
      </p:sp>
      <p:pic>
        <p:nvPicPr>
          <p:cNvPr id="65541"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b="13632"/>
          <a:stretch>
            <a:fillRect/>
          </a:stretch>
        </p:blipFill>
        <p:spPr bwMode="auto">
          <a:xfrm>
            <a:off x="925513" y="1427163"/>
            <a:ext cx="7380287" cy="5430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38979296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sz="3600" dirty="0" smtClean="0">
                <a:solidFill>
                  <a:srgbClr val="1F497D"/>
                </a:solidFill>
                <a:latin typeface="Times New Roman" pitchFamily="18" charset="0"/>
                <a:cs typeface="Times New Roman" pitchFamily="18" charset="0"/>
              </a:rPr>
              <a:t>QPSK and OQPSK</a:t>
            </a:r>
            <a:endParaRPr lang="en-US" sz="3600" dirty="0"/>
          </a:p>
        </p:txBody>
      </p:sp>
      <p:sp>
        <p:nvSpPr>
          <p:cNvPr id="3" name="Content Placeholder 2"/>
          <p:cNvSpPr>
            <a:spLocks noGrp="1"/>
          </p:cNvSpPr>
          <p:nvPr>
            <p:ph idx="1"/>
          </p:nvPr>
        </p:nvSpPr>
        <p:spPr>
          <a:xfrm>
            <a:off x="457200" y="685800"/>
            <a:ext cx="8458200" cy="5867400"/>
          </a:xfrm>
        </p:spPr>
        <p:txBody>
          <a:bodyPr>
            <a:normAutofit/>
          </a:bodyPr>
          <a:lstStyle/>
          <a:p>
            <a:r>
              <a:rPr lang="en-US" sz="2400" dirty="0" smtClean="0">
                <a:latin typeface="Times New Roman" pitchFamily="18" charset="0"/>
                <a:cs typeface="Times New Roman" pitchFamily="18" charset="0"/>
              </a:rPr>
              <a:t>In </a:t>
            </a:r>
            <a:r>
              <a:rPr lang="en-US" sz="2400" dirty="0" smtClean="0">
                <a:latin typeface="Times New Roman" pitchFamily="18" charset="0"/>
                <a:ea typeface="+mj-ea"/>
                <a:cs typeface="Times New Roman" pitchFamily="18" charset="0"/>
              </a:rPr>
              <a:t>OQPSK,only one of the two bits in the pair can change at a time and thus the phase change in the combined signal never exceeds 90°(</a:t>
            </a:r>
            <a:r>
              <a:rPr lang="el-GR" sz="2400" dirty="0" smtClean="0">
                <a:latin typeface="Times New Roman" pitchFamily="18" charset="0"/>
                <a:ea typeface="+mj-ea"/>
                <a:cs typeface="Times New Roman" pitchFamily="18" charset="0"/>
              </a:rPr>
              <a:t>π</a:t>
            </a:r>
            <a:r>
              <a:rPr lang="en-US" sz="2400" dirty="0" smtClean="0">
                <a:latin typeface="Times New Roman" pitchFamily="18" charset="0"/>
                <a:ea typeface="+mj-ea"/>
                <a:cs typeface="Times New Roman" pitchFamily="18" charset="0"/>
              </a:rPr>
              <a:t>/2).</a:t>
            </a:r>
          </a:p>
          <a:p>
            <a:r>
              <a:rPr lang="en-US" sz="2400" u="sng" dirty="0" smtClean="0">
                <a:solidFill>
                  <a:srgbClr val="FF0000"/>
                </a:solidFill>
                <a:latin typeface="Times New Roman" pitchFamily="18" charset="0"/>
                <a:ea typeface="+mj-ea"/>
                <a:cs typeface="Times New Roman" pitchFamily="18" charset="0"/>
              </a:rPr>
              <a:t>Advantages of </a:t>
            </a:r>
            <a:r>
              <a:rPr lang="en-US" sz="2400" u="sng" dirty="0" smtClean="0">
                <a:solidFill>
                  <a:srgbClr val="FF0000"/>
                </a:solidFill>
                <a:latin typeface="Times New Roman" pitchFamily="18" charset="0"/>
                <a:cs typeface="Times New Roman" pitchFamily="18" charset="0"/>
              </a:rPr>
              <a:t>OQPSK over QPSK</a:t>
            </a:r>
          </a:p>
          <a:p>
            <a:pPr lvl="1"/>
            <a:r>
              <a:rPr lang="en-US" sz="2000" dirty="0" smtClean="0">
                <a:latin typeface="Times New Roman" pitchFamily="18" charset="0"/>
                <a:cs typeface="Times New Roman" pitchFamily="18" charset="0"/>
              </a:rPr>
              <a:t>Physical limitations on phase modulators make large phase shifts at high transition rates difficult to perform.</a:t>
            </a:r>
          </a:p>
          <a:p>
            <a:pPr lvl="1"/>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OQPSK also provides superior performance when the transmission channel (including transmitter and receiver) has significant non-linear components.</a:t>
            </a:r>
          </a:p>
          <a:p>
            <a:pPr lvl="1"/>
            <a:endParaRPr lang="en-US" sz="2000" dirty="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The effect of non- linearities is a spreading of signal bandwidth ,which may result in adjacent channel interference.</a:t>
            </a:r>
          </a:p>
          <a:p>
            <a:pPr lvl="1"/>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It is easier to control this spreading if the phase changes are smaller ,hence the advantage of </a:t>
            </a:r>
            <a:r>
              <a:rPr lang="en-US" sz="2000" dirty="0" smtClean="0">
                <a:solidFill>
                  <a:srgbClr val="1F497D"/>
                </a:solidFill>
                <a:latin typeface="Times New Roman" pitchFamily="18" charset="0"/>
                <a:cs typeface="Times New Roman" pitchFamily="18" charset="0"/>
              </a:rPr>
              <a:t>OQPSK over QPSK</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26724257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dirty="0" smtClean="0">
                <a:solidFill>
                  <a:schemeClr val="accent1"/>
                </a:solidFill>
              </a:rPr>
              <a:t>Multilevel PSK</a:t>
            </a:r>
            <a:endParaRPr lang="en-US" dirty="0">
              <a:solidFill>
                <a:schemeClr val="accent1"/>
              </a:solidFill>
            </a:endParaRPr>
          </a:p>
        </p:txBody>
      </p:sp>
      <p:sp>
        <p:nvSpPr>
          <p:cNvPr id="3" name="Content Placeholder 2"/>
          <p:cNvSpPr>
            <a:spLocks noGrp="1"/>
          </p:cNvSpPr>
          <p:nvPr>
            <p:ph idx="1"/>
          </p:nvPr>
        </p:nvSpPr>
        <p:spPr>
          <a:xfrm>
            <a:off x="457200" y="838200"/>
            <a:ext cx="8229600" cy="5287963"/>
          </a:xfrm>
        </p:spPr>
        <p:txBody>
          <a:bodyPr>
            <a:normAutofit/>
          </a:bodyPr>
          <a:lstStyle/>
          <a:p>
            <a:r>
              <a:rPr lang="en-US" sz="2400" dirty="0" smtClean="0">
                <a:latin typeface="Times New Roman" pitchFamily="18" charset="0"/>
                <a:cs typeface="Times New Roman" pitchFamily="18" charset="0"/>
              </a:rPr>
              <a:t>The use of multilevel can be extended beyond taking bits two at a time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It is possible to transmit three bits at a time using eight different phase angles.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Each angle can have more than one amplitude also.</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 standard </a:t>
            </a:r>
            <a:r>
              <a:rPr lang="en-US" sz="2400" dirty="0" smtClean="0">
                <a:solidFill>
                  <a:srgbClr val="FF0000"/>
                </a:solidFill>
                <a:latin typeface="Times New Roman" pitchFamily="18" charset="0"/>
                <a:cs typeface="Times New Roman" pitchFamily="18" charset="0"/>
              </a:rPr>
              <a:t>9600bps modem </a:t>
            </a:r>
            <a:r>
              <a:rPr lang="en-US" sz="2400" dirty="0" smtClean="0">
                <a:latin typeface="Times New Roman" pitchFamily="18" charset="0"/>
                <a:cs typeface="Times New Roman" pitchFamily="18" charset="0"/>
              </a:rPr>
              <a:t>uses 12 phase angles ,four of which have two amplitude values ,for a total of 16 different signal elements.</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46077525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0" y="-152400"/>
            <a:ext cx="9144000" cy="1173162"/>
          </a:xfrm>
        </p:spPr>
        <p:txBody>
          <a:bodyPr>
            <a:noAutofit/>
          </a:bodyPr>
          <a:lstStyle/>
          <a:p>
            <a:r>
              <a:rPr lang="en-US" sz="3200" dirty="0">
                <a:solidFill>
                  <a:schemeClr val="accent1"/>
                </a:solidFill>
                <a:latin typeface="Times New Roman" pitchFamily="18" charset="0"/>
                <a:cs typeface="Times New Roman" pitchFamily="18" charset="0"/>
              </a:rPr>
              <a:t>Performance of Digital to Analog Modulation Schemes</a:t>
            </a:r>
          </a:p>
        </p:txBody>
      </p:sp>
      <p:sp>
        <p:nvSpPr>
          <p:cNvPr id="88067" name="Rectangle 3"/>
          <p:cNvSpPr>
            <a:spLocks noGrp="1" noChangeArrowheads="1"/>
          </p:cNvSpPr>
          <p:nvPr>
            <p:ph idx="1"/>
          </p:nvPr>
        </p:nvSpPr>
        <p:spPr>
          <a:xfrm>
            <a:off x="457200" y="914400"/>
            <a:ext cx="8229600" cy="5867400"/>
          </a:xfrm>
        </p:spPr>
        <p:txBody>
          <a:bodyPr>
            <a:noAutofit/>
          </a:bodyPr>
          <a:lstStyle/>
          <a:p>
            <a:pPr>
              <a:lnSpc>
                <a:spcPct val="90000"/>
              </a:lnSpc>
            </a:pPr>
            <a:r>
              <a:rPr lang="en-US" sz="2400" dirty="0">
                <a:solidFill>
                  <a:srgbClr val="FF0000"/>
                </a:solidFill>
                <a:latin typeface="Times New Roman" pitchFamily="18" charset="0"/>
                <a:cs typeface="Times New Roman" pitchFamily="18" charset="0"/>
              </a:rPr>
              <a:t>Bandwidth of modulated signal </a:t>
            </a:r>
            <a:r>
              <a:rPr lang="en-US" sz="2400" dirty="0">
                <a:latin typeface="Times New Roman" pitchFamily="18" charset="0"/>
                <a:cs typeface="Times New Roman" pitchFamily="18" charset="0"/>
              </a:rPr>
              <a:t>depends on factors such as Filtering technique used to create </a:t>
            </a:r>
            <a:r>
              <a:rPr lang="en-US" sz="2400" dirty="0" err="1">
                <a:latin typeface="Times New Roman" pitchFamily="18" charset="0"/>
                <a:cs typeface="Times New Roman" pitchFamily="18" charset="0"/>
              </a:rPr>
              <a:t>bandpass</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signal</a:t>
            </a:r>
          </a:p>
          <a:p>
            <a:pPr>
              <a:lnSpc>
                <a:spcPct val="90000"/>
              </a:lnSpc>
            </a:pPr>
            <a:endParaRPr lang="en-US" sz="2400" dirty="0">
              <a:latin typeface="Times New Roman" pitchFamily="18" charset="0"/>
              <a:cs typeface="Times New Roman" pitchFamily="18" charset="0"/>
            </a:endParaRPr>
          </a:p>
          <a:p>
            <a:pPr>
              <a:lnSpc>
                <a:spcPct val="90000"/>
              </a:lnSpc>
            </a:pPr>
            <a:r>
              <a:rPr lang="en-US" sz="2400" dirty="0">
                <a:latin typeface="Times New Roman" pitchFamily="18" charset="0"/>
                <a:cs typeface="Times New Roman" pitchFamily="18" charset="0"/>
              </a:rPr>
              <a:t>ASK and PSK bandwidth directly related to bit rate</a:t>
            </a:r>
          </a:p>
          <a:p>
            <a:pPr>
              <a:lnSpc>
                <a:spcPct val="90000"/>
              </a:lnSpc>
            </a:pPr>
            <a:r>
              <a:rPr lang="en-US" sz="2400" dirty="0">
                <a:latin typeface="Times New Roman" pitchFamily="18" charset="0"/>
                <a:cs typeface="Times New Roman" pitchFamily="18" charset="0"/>
              </a:rPr>
              <a:t>Transmission bandwidth B</a:t>
            </a:r>
            <a:r>
              <a:rPr lang="en-US" sz="2400" baseline="-25000" dirty="0">
                <a:latin typeface="Times New Roman" pitchFamily="18" charset="0"/>
                <a:cs typeface="Times New Roman" pitchFamily="18" charset="0"/>
              </a:rPr>
              <a:t>T</a:t>
            </a:r>
            <a:r>
              <a:rPr lang="en-US" sz="2400" dirty="0">
                <a:latin typeface="Times New Roman" pitchFamily="18" charset="0"/>
                <a:cs typeface="Times New Roman" pitchFamily="18" charset="0"/>
              </a:rPr>
              <a:t> for </a:t>
            </a:r>
            <a:r>
              <a:rPr lang="en-US" sz="2400" b="1" dirty="0">
                <a:solidFill>
                  <a:srgbClr val="FF0000"/>
                </a:solidFill>
                <a:latin typeface="Times New Roman" pitchFamily="18" charset="0"/>
                <a:cs typeface="Times New Roman" pitchFamily="18" charset="0"/>
              </a:rPr>
              <a:t>ASK</a:t>
            </a:r>
            <a:r>
              <a:rPr lang="en-US" sz="2400" dirty="0">
                <a:latin typeface="Times New Roman" pitchFamily="18" charset="0"/>
                <a:cs typeface="Times New Roman" pitchFamily="18" charset="0"/>
              </a:rPr>
              <a:t> and </a:t>
            </a:r>
            <a:r>
              <a:rPr lang="en-US" sz="2400" b="1" dirty="0">
                <a:solidFill>
                  <a:srgbClr val="FF0000"/>
                </a:solidFill>
                <a:latin typeface="Times New Roman" pitchFamily="18" charset="0"/>
                <a:cs typeface="Times New Roman" pitchFamily="18" charset="0"/>
              </a:rPr>
              <a:t>PSK</a:t>
            </a:r>
            <a:r>
              <a:rPr lang="en-US" sz="2400" dirty="0">
                <a:solidFill>
                  <a:srgbClr val="FF0000"/>
                </a:solidFill>
                <a:latin typeface="Times New Roman" pitchFamily="18" charset="0"/>
                <a:cs typeface="Times New Roman" pitchFamily="18" charset="0"/>
              </a:rPr>
              <a:t> </a:t>
            </a:r>
            <a:r>
              <a:rPr lang="en-US" sz="2400" dirty="0">
                <a:latin typeface="Times New Roman" pitchFamily="18" charset="0"/>
                <a:cs typeface="Times New Roman" pitchFamily="18" charset="0"/>
              </a:rPr>
              <a:t>is </a:t>
            </a:r>
          </a:p>
          <a:p>
            <a:pPr lvl="1">
              <a:lnSpc>
                <a:spcPct val="90000"/>
              </a:lnSpc>
            </a:pPr>
            <a:endParaRPr lang="en-US" sz="2400" dirty="0">
              <a:latin typeface="Times New Roman" pitchFamily="18" charset="0"/>
              <a:cs typeface="Times New Roman" pitchFamily="18" charset="0"/>
            </a:endParaRPr>
          </a:p>
          <a:p>
            <a:pPr lvl="1">
              <a:lnSpc>
                <a:spcPct val="90000"/>
              </a:lnSpc>
            </a:pPr>
            <a:endParaRPr lang="en-US" sz="2400" dirty="0">
              <a:latin typeface="Times New Roman" pitchFamily="18" charset="0"/>
              <a:cs typeface="Times New Roman" pitchFamily="18" charset="0"/>
            </a:endParaRPr>
          </a:p>
          <a:p>
            <a:pPr lvl="1">
              <a:lnSpc>
                <a:spcPct val="90000"/>
              </a:lnSpc>
            </a:pPr>
            <a:r>
              <a:rPr lang="en-US" sz="2400" dirty="0">
                <a:latin typeface="Times New Roman" pitchFamily="18" charset="0"/>
                <a:cs typeface="Times New Roman" pitchFamily="18" charset="0"/>
              </a:rPr>
              <a:t>R is data rate</a:t>
            </a:r>
          </a:p>
          <a:p>
            <a:pPr lvl="1">
              <a:lnSpc>
                <a:spcPct val="90000"/>
              </a:lnSpc>
            </a:pPr>
            <a:r>
              <a:rPr lang="en-US" sz="2400" dirty="0">
                <a:latin typeface="Times New Roman" pitchFamily="18" charset="0"/>
                <a:cs typeface="Times New Roman" pitchFamily="18" charset="0"/>
              </a:rPr>
              <a:t>r is related to filtering technique; 0&lt; r &lt;</a:t>
            </a:r>
            <a:r>
              <a:rPr lang="en-US" sz="2400" dirty="0" smtClean="0">
                <a:latin typeface="Times New Roman" pitchFamily="18" charset="0"/>
                <a:cs typeface="Times New Roman" pitchFamily="18" charset="0"/>
              </a:rPr>
              <a:t>1</a:t>
            </a:r>
          </a:p>
          <a:p>
            <a:pPr lvl="1">
              <a:lnSpc>
                <a:spcPct val="90000"/>
              </a:lnSpc>
            </a:pPr>
            <a:r>
              <a:rPr lang="en-US" sz="2400" dirty="0" smtClean="0">
                <a:latin typeface="Times New Roman" pitchFamily="18" charset="0"/>
                <a:cs typeface="Times New Roman" pitchFamily="18" charset="0"/>
              </a:rPr>
              <a:t>Thus the bandwidth is directly related to bandwidth.</a:t>
            </a:r>
            <a:endParaRPr lang="en-US" sz="2400" dirty="0">
              <a:latin typeface="Times New Roman" pitchFamily="18" charset="0"/>
              <a:cs typeface="Times New Roman" pitchFamily="18" charset="0"/>
            </a:endParaRPr>
          </a:p>
          <a:p>
            <a:pPr>
              <a:lnSpc>
                <a:spcPct val="90000"/>
              </a:lnSpc>
            </a:pPr>
            <a:r>
              <a:rPr lang="en-US" sz="2400" dirty="0">
                <a:latin typeface="Times New Roman" pitchFamily="18" charset="0"/>
                <a:cs typeface="Times New Roman" pitchFamily="18" charset="0"/>
              </a:rPr>
              <a:t>Transmission bandwidth B</a:t>
            </a:r>
            <a:r>
              <a:rPr lang="en-US" sz="2400" baseline="-25000" dirty="0">
                <a:latin typeface="Times New Roman" pitchFamily="18" charset="0"/>
                <a:cs typeface="Times New Roman" pitchFamily="18" charset="0"/>
              </a:rPr>
              <a:t>T</a:t>
            </a:r>
            <a:r>
              <a:rPr lang="en-US" sz="2400" dirty="0">
                <a:latin typeface="Times New Roman" pitchFamily="18" charset="0"/>
                <a:cs typeface="Times New Roman" pitchFamily="18" charset="0"/>
              </a:rPr>
              <a:t> for </a:t>
            </a:r>
            <a:r>
              <a:rPr lang="en-US" sz="2400" b="1" dirty="0">
                <a:solidFill>
                  <a:srgbClr val="FF0000"/>
                </a:solidFill>
                <a:latin typeface="Times New Roman" pitchFamily="18" charset="0"/>
                <a:cs typeface="Times New Roman" pitchFamily="18" charset="0"/>
              </a:rPr>
              <a:t>FSK</a:t>
            </a:r>
            <a:r>
              <a:rPr lang="en-US" sz="2400" dirty="0">
                <a:solidFill>
                  <a:srgbClr val="FF0000"/>
                </a:solidFill>
                <a:latin typeface="Times New Roman" pitchFamily="18" charset="0"/>
                <a:cs typeface="Times New Roman" pitchFamily="18" charset="0"/>
              </a:rPr>
              <a:t> </a:t>
            </a:r>
            <a:r>
              <a:rPr lang="en-US" sz="2400" dirty="0">
                <a:latin typeface="Times New Roman" pitchFamily="18" charset="0"/>
                <a:cs typeface="Times New Roman" pitchFamily="18" charset="0"/>
              </a:rPr>
              <a:t>is</a:t>
            </a:r>
          </a:p>
          <a:p>
            <a:pPr>
              <a:lnSpc>
                <a:spcPct val="90000"/>
              </a:lnSpc>
            </a:pPr>
            <a:endParaRPr lang="en-US" sz="2400" dirty="0">
              <a:latin typeface="Times New Roman" pitchFamily="18" charset="0"/>
              <a:cs typeface="Times New Roman" pitchFamily="18" charset="0"/>
            </a:endParaRPr>
          </a:p>
          <a:p>
            <a:pPr lvl="1">
              <a:lnSpc>
                <a:spcPct val="90000"/>
              </a:lnSpc>
            </a:pPr>
            <a:endParaRPr lang="en-US" sz="2400" dirty="0">
              <a:latin typeface="Times New Roman" pitchFamily="18" charset="0"/>
              <a:cs typeface="Times New Roman" pitchFamily="18" charset="0"/>
            </a:endParaRPr>
          </a:p>
          <a:p>
            <a:pPr lvl="1">
              <a:lnSpc>
                <a:spcPct val="90000"/>
              </a:lnSpc>
            </a:pPr>
            <a:endParaRPr lang="en-US" sz="2400" dirty="0">
              <a:latin typeface="Times New Roman" pitchFamily="18" charset="0"/>
              <a:cs typeface="Times New Roman" pitchFamily="18" charset="0"/>
            </a:endParaRPr>
          </a:p>
          <a:p>
            <a:pPr lvl="1">
              <a:lnSpc>
                <a:spcPct val="90000"/>
              </a:lnSpc>
            </a:pPr>
            <a:r>
              <a:rPr lang="en-US" sz="2400" dirty="0">
                <a:latin typeface="Times New Roman" pitchFamily="18" charset="0"/>
                <a:cs typeface="Times New Roman" pitchFamily="18" charset="0"/>
              </a:rPr>
              <a:t>where </a:t>
            </a:r>
          </a:p>
        </p:txBody>
      </p:sp>
      <p:graphicFrame>
        <p:nvGraphicFramePr>
          <p:cNvPr id="88068" name="Object 4"/>
          <p:cNvGraphicFramePr>
            <a:graphicFrameLocks noChangeAspect="1"/>
          </p:cNvGraphicFramePr>
          <p:nvPr>
            <p:extLst>
              <p:ext uri="{D42A27DB-BD31-4B8C-83A1-F6EECF244321}">
                <p14:modId xmlns="" xmlns:p14="http://schemas.microsoft.com/office/powerpoint/2010/main" val="1434800310"/>
              </p:ext>
            </p:extLst>
          </p:nvPr>
        </p:nvGraphicFramePr>
        <p:xfrm>
          <a:off x="3962400" y="3352800"/>
          <a:ext cx="2143125" cy="560388"/>
        </p:xfrm>
        <a:graphic>
          <a:graphicData uri="http://schemas.openxmlformats.org/presentationml/2006/ole">
            <p:oleObj spid="_x0000_s19536" name="Equation" r:id="rId3" imgW="825142" imgH="215806" progId="Equation.3">
              <p:embed/>
            </p:oleObj>
          </a:graphicData>
        </a:graphic>
      </p:graphicFrame>
      <p:graphicFrame>
        <p:nvGraphicFramePr>
          <p:cNvPr id="88069" name="Object 5"/>
          <p:cNvGraphicFramePr>
            <a:graphicFrameLocks noChangeAspect="1"/>
          </p:cNvGraphicFramePr>
          <p:nvPr>
            <p:extLst>
              <p:ext uri="{D42A27DB-BD31-4B8C-83A1-F6EECF244321}">
                <p14:modId xmlns="" xmlns:p14="http://schemas.microsoft.com/office/powerpoint/2010/main" val="387906352"/>
              </p:ext>
            </p:extLst>
          </p:nvPr>
        </p:nvGraphicFramePr>
        <p:xfrm>
          <a:off x="3505200" y="5334000"/>
          <a:ext cx="3232150" cy="560388"/>
        </p:xfrm>
        <a:graphic>
          <a:graphicData uri="http://schemas.openxmlformats.org/presentationml/2006/ole">
            <p:oleObj spid="_x0000_s19537" name="Equation" r:id="rId4" imgW="1244060" imgH="215806" progId="Equation.3">
              <p:embed/>
            </p:oleObj>
          </a:graphicData>
        </a:graphic>
      </p:graphicFrame>
      <p:graphicFrame>
        <p:nvGraphicFramePr>
          <p:cNvPr id="88070" name="Object 6"/>
          <p:cNvGraphicFramePr>
            <a:graphicFrameLocks noChangeAspect="1"/>
          </p:cNvGraphicFramePr>
          <p:nvPr>
            <p:extLst>
              <p:ext uri="{D42A27DB-BD31-4B8C-83A1-F6EECF244321}">
                <p14:modId xmlns="" xmlns:p14="http://schemas.microsoft.com/office/powerpoint/2010/main" val="3992613472"/>
              </p:ext>
            </p:extLst>
          </p:nvPr>
        </p:nvGraphicFramePr>
        <p:xfrm>
          <a:off x="3048000" y="6400800"/>
          <a:ext cx="2203450" cy="374650"/>
        </p:xfrm>
        <a:graphic>
          <a:graphicData uri="http://schemas.openxmlformats.org/presentationml/2006/ole">
            <p:oleObj spid="_x0000_s19538" name="Equation" r:id="rId5" imgW="1346200" imgH="228600" progId="Equation.3">
              <p:embed/>
            </p:oleObj>
          </a:graphicData>
        </a:graphic>
      </p:graphicFrame>
    </p:spTree>
    <p:extLst>
      <p:ext uri="{BB962C8B-B14F-4D97-AF65-F5344CB8AC3E}">
        <p14:creationId xmlns="" xmlns:p14="http://schemas.microsoft.com/office/powerpoint/2010/main" val="813758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z="3600" dirty="0" smtClean="0">
                <a:solidFill>
                  <a:schemeClr val="tx2"/>
                </a:solidFill>
                <a:latin typeface="Times New Roman" pitchFamily="18" charset="0"/>
                <a:cs typeface="Times New Roman" pitchFamily="18" charset="0"/>
              </a:rPr>
              <a:t>Data Rate and Signal Rate</a:t>
            </a:r>
            <a:endParaRPr lang="en-US" sz="3600"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791200"/>
          </a:xfrm>
        </p:spPr>
        <p:txBody>
          <a:bodyPr>
            <a:normAutofit/>
          </a:bodyPr>
          <a:lstStyle/>
          <a:p>
            <a:r>
              <a:rPr lang="en-US" sz="2400" dirty="0" smtClean="0">
                <a:latin typeface="Times New Roman" pitchFamily="18" charset="0"/>
                <a:cs typeface="Times New Roman" pitchFamily="18" charset="0"/>
              </a:rPr>
              <a:t>The </a:t>
            </a:r>
            <a:r>
              <a:rPr lang="en-US" sz="2400" u="sng" dirty="0" smtClean="0">
                <a:solidFill>
                  <a:srgbClr val="FF0000"/>
                </a:solidFill>
                <a:latin typeface="Times New Roman" pitchFamily="18" charset="0"/>
                <a:cs typeface="Times New Roman" pitchFamily="18" charset="0"/>
              </a:rPr>
              <a:t>data rate </a:t>
            </a:r>
            <a:r>
              <a:rPr lang="en-US" sz="2400" dirty="0" smtClean="0">
                <a:latin typeface="Times New Roman" pitchFamily="18" charset="0"/>
                <a:cs typeface="Times New Roman" pitchFamily="18" charset="0"/>
              </a:rPr>
              <a:t>defines the number of data elements (bits) sent in one second.</a:t>
            </a:r>
          </a:p>
          <a:p>
            <a:r>
              <a:rPr lang="en-US" sz="2400" dirty="0" smtClean="0">
                <a:latin typeface="Times New Roman" pitchFamily="18" charset="0"/>
                <a:cs typeface="Times New Roman" pitchFamily="18" charset="0"/>
              </a:rPr>
              <a:t>The unit of data rate is </a:t>
            </a:r>
            <a:r>
              <a:rPr lang="en-US" sz="2400" dirty="0" smtClean="0">
                <a:solidFill>
                  <a:srgbClr val="FF0000"/>
                </a:solidFill>
                <a:latin typeface="Times New Roman" pitchFamily="18" charset="0"/>
                <a:cs typeface="Times New Roman" pitchFamily="18" charset="0"/>
              </a:rPr>
              <a:t>bits per second(bps).</a:t>
            </a:r>
          </a:p>
          <a:p>
            <a:r>
              <a:rPr lang="en-US" sz="2400" dirty="0" smtClean="0">
                <a:latin typeface="Times New Roman" pitchFamily="18" charset="0"/>
                <a:cs typeface="Times New Roman" pitchFamily="18" charset="0"/>
              </a:rPr>
              <a:t>The data rate is also known as </a:t>
            </a:r>
            <a:r>
              <a:rPr lang="en-US" sz="2400" dirty="0" smtClean="0">
                <a:solidFill>
                  <a:srgbClr val="FF0000"/>
                </a:solidFill>
                <a:latin typeface="Times New Roman" pitchFamily="18" charset="0"/>
                <a:cs typeface="Times New Roman" pitchFamily="18" charset="0"/>
              </a:rPr>
              <a:t>bit rate</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The </a:t>
            </a:r>
            <a:r>
              <a:rPr lang="en-US" sz="2400" u="sng" dirty="0" smtClean="0">
                <a:solidFill>
                  <a:srgbClr val="FF0000"/>
                </a:solidFill>
                <a:latin typeface="Times New Roman" pitchFamily="18" charset="0"/>
                <a:cs typeface="Times New Roman" pitchFamily="18" charset="0"/>
              </a:rPr>
              <a:t>signal rate </a:t>
            </a:r>
            <a:r>
              <a:rPr lang="en-US" sz="2400" dirty="0" smtClean="0">
                <a:latin typeface="Times New Roman" pitchFamily="18" charset="0"/>
                <a:cs typeface="Times New Roman" pitchFamily="18" charset="0"/>
              </a:rPr>
              <a:t>is the number of signal elements sent in 1 second.</a:t>
            </a:r>
          </a:p>
          <a:p>
            <a:r>
              <a:rPr lang="en-US" sz="2400" dirty="0" smtClean="0">
                <a:latin typeface="Times New Roman" pitchFamily="18" charset="0"/>
                <a:cs typeface="Times New Roman" pitchFamily="18" charset="0"/>
              </a:rPr>
              <a:t>The unit is </a:t>
            </a:r>
            <a:r>
              <a:rPr lang="en-US" sz="2400" dirty="0" smtClean="0">
                <a:solidFill>
                  <a:srgbClr val="FF0000"/>
                </a:solidFill>
                <a:latin typeface="Times New Roman" pitchFamily="18" charset="0"/>
                <a:cs typeface="Times New Roman" pitchFamily="18" charset="0"/>
              </a:rPr>
              <a:t>baud</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The signal rate is also called </a:t>
            </a:r>
            <a:r>
              <a:rPr lang="en-US" sz="2400" dirty="0" smtClean="0">
                <a:solidFill>
                  <a:srgbClr val="FF0000"/>
                </a:solidFill>
                <a:latin typeface="Times New Roman" pitchFamily="18" charset="0"/>
                <a:cs typeface="Times New Roman" pitchFamily="18" charset="0"/>
              </a:rPr>
              <a:t>pulse </a:t>
            </a:r>
            <a:r>
              <a:rPr lang="en-US" sz="2400" dirty="0" err="1" smtClean="0">
                <a:solidFill>
                  <a:srgbClr val="FF0000"/>
                </a:solidFill>
                <a:latin typeface="Times New Roman" pitchFamily="18" charset="0"/>
                <a:cs typeface="Times New Roman" pitchFamily="18" charset="0"/>
              </a:rPr>
              <a:t>rate,modulation</a:t>
            </a:r>
            <a:r>
              <a:rPr lang="en-US" sz="2400" dirty="0" smtClean="0">
                <a:solidFill>
                  <a:srgbClr val="FF0000"/>
                </a:solidFill>
                <a:latin typeface="Times New Roman" pitchFamily="18" charset="0"/>
                <a:cs typeface="Times New Roman" pitchFamily="18" charset="0"/>
              </a:rPr>
              <a:t> rate or baud rate</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Our goal is to increase the data rate while decreasing the signal rate.</a:t>
            </a:r>
          </a:p>
          <a:p>
            <a:r>
              <a:rPr lang="en-US" sz="2400" dirty="0" smtClean="0">
                <a:latin typeface="Times New Roman" pitchFamily="18" charset="0"/>
                <a:cs typeface="Times New Roman" pitchFamily="18" charset="0"/>
              </a:rPr>
              <a:t>Increasing the data rate increases the speed of transmission, decreasing the signal rate decreases the bandwidth requirement.</a:t>
            </a:r>
          </a:p>
          <a:p>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71878215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76200" y="274638"/>
            <a:ext cx="8915400" cy="1143000"/>
          </a:xfrm>
        </p:spPr>
        <p:txBody>
          <a:bodyPr>
            <a:noAutofit/>
          </a:bodyPr>
          <a:lstStyle/>
          <a:p>
            <a:r>
              <a:rPr lang="en-US" sz="3200" dirty="0">
                <a:solidFill>
                  <a:schemeClr val="accent1"/>
                </a:solidFill>
                <a:latin typeface="Times New Roman" pitchFamily="18" charset="0"/>
                <a:cs typeface="Times New Roman" pitchFamily="18" charset="0"/>
              </a:rPr>
              <a:t>Performance of Digital to Analog Modulation Schemes</a:t>
            </a:r>
          </a:p>
        </p:txBody>
      </p:sp>
      <p:sp>
        <p:nvSpPr>
          <p:cNvPr id="41987" name="Rectangle 3"/>
          <p:cNvSpPr>
            <a:spLocks noGrp="1" noChangeArrowheads="1"/>
          </p:cNvSpPr>
          <p:nvPr>
            <p:ph idx="1"/>
          </p:nvPr>
        </p:nvSpPr>
        <p:spPr/>
        <p:txBody>
          <a:bodyPr>
            <a:normAutofit/>
          </a:bodyPr>
          <a:lstStyle/>
          <a:p>
            <a:r>
              <a:rPr lang="en-US" sz="2400" dirty="0">
                <a:latin typeface="Times New Roman" pitchFamily="18" charset="0"/>
                <a:cs typeface="Times New Roman" pitchFamily="18" charset="0"/>
              </a:rPr>
              <a:t>With </a:t>
            </a:r>
            <a:r>
              <a:rPr lang="en-US" sz="2400" dirty="0">
                <a:solidFill>
                  <a:srgbClr val="FF0000"/>
                </a:solidFill>
                <a:latin typeface="Times New Roman" pitchFamily="18" charset="0"/>
                <a:cs typeface="Times New Roman" pitchFamily="18" charset="0"/>
              </a:rPr>
              <a:t>multilevel </a:t>
            </a:r>
            <a:r>
              <a:rPr lang="en-US" sz="2400" dirty="0" smtClean="0">
                <a:solidFill>
                  <a:srgbClr val="FF0000"/>
                </a:solidFill>
                <a:latin typeface="Times New Roman" pitchFamily="18" charset="0"/>
                <a:cs typeface="Times New Roman" pitchFamily="18" charset="0"/>
              </a:rPr>
              <a:t>PSK(MPSK</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bandwidth can improve significantly</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Where L is the number of bits encoded per signal element.</a:t>
            </a:r>
          </a:p>
          <a:p>
            <a:r>
              <a:rPr lang="en-US" sz="2400" dirty="0" smtClean="0">
                <a:latin typeface="Times New Roman" pitchFamily="18" charset="0"/>
                <a:cs typeface="Times New Roman" pitchFamily="18" charset="0"/>
              </a:rPr>
              <a:t>With </a:t>
            </a:r>
            <a:r>
              <a:rPr lang="en-US" sz="2400" dirty="0" smtClean="0">
                <a:solidFill>
                  <a:srgbClr val="FF0000"/>
                </a:solidFill>
                <a:latin typeface="Times New Roman" pitchFamily="18" charset="0"/>
                <a:cs typeface="Times New Roman" pitchFamily="18" charset="0"/>
              </a:rPr>
              <a:t>multilevel FSK(MFSK) </a:t>
            </a:r>
            <a:r>
              <a:rPr lang="en-US" sz="2400" dirty="0" smtClean="0">
                <a:latin typeface="Times New Roman" pitchFamily="18" charset="0"/>
                <a:cs typeface="Times New Roman" pitchFamily="18" charset="0"/>
              </a:rPr>
              <a:t>we have</a:t>
            </a:r>
          </a:p>
          <a:p>
            <a:endParaRPr lang="en-US" sz="2400" dirty="0">
              <a:latin typeface="Times New Roman" pitchFamily="18" charset="0"/>
              <a:cs typeface="Times New Roman" pitchFamily="18" charset="0"/>
            </a:endParaRPr>
          </a:p>
        </p:txBody>
      </p:sp>
      <p:graphicFrame>
        <p:nvGraphicFramePr>
          <p:cNvPr id="41988" name="Object 4"/>
          <p:cNvGraphicFramePr>
            <a:graphicFrameLocks noChangeAspect="1"/>
          </p:cNvGraphicFramePr>
          <p:nvPr>
            <p:extLst>
              <p:ext uri="{D42A27DB-BD31-4B8C-83A1-F6EECF244321}">
                <p14:modId xmlns="" xmlns:p14="http://schemas.microsoft.com/office/powerpoint/2010/main" val="572923908"/>
              </p:ext>
            </p:extLst>
          </p:nvPr>
        </p:nvGraphicFramePr>
        <p:xfrm>
          <a:off x="2211388" y="2667000"/>
          <a:ext cx="4418012" cy="977900"/>
        </p:xfrm>
        <a:graphic>
          <a:graphicData uri="http://schemas.openxmlformats.org/presentationml/2006/ole">
            <p:oleObj spid="_x0000_s20540" name="Equation" r:id="rId3" imgW="1701720" imgH="482400" progId="Equation.3">
              <p:embed/>
            </p:oleObj>
          </a:graphicData>
        </a:graphic>
      </p:graphicFrame>
      <p:graphicFrame>
        <p:nvGraphicFramePr>
          <p:cNvPr id="4" name="Object 3"/>
          <p:cNvGraphicFramePr>
            <a:graphicFrameLocks noChangeAspect="1"/>
          </p:cNvGraphicFramePr>
          <p:nvPr>
            <p:extLst>
              <p:ext uri="{D42A27DB-BD31-4B8C-83A1-F6EECF244321}">
                <p14:modId xmlns="" xmlns:p14="http://schemas.microsoft.com/office/powerpoint/2010/main" val="168061544"/>
              </p:ext>
            </p:extLst>
          </p:nvPr>
        </p:nvGraphicFramePr>
        <p:xfrm>
          <a:off x="2825750" y="4724400"/>
          <a:ext cx="3032125" cy="977900"/>
        </p:xfrm>
        <a:graphic>
          <a:graphicData uri="http://schemas.openxmlformats.org/presentationml/2006/ole">
            <p:oleObj spid="_x0000_s20541" name="Equation" r:id="rId4" imgW="1168200" imgH="482400" progId="Equation.3">
              <p:embed/>
            </p:oleObj>
          </a:graphicData>
        </a:graphic>
      </p:graphicFrame>
    </p:spTree>
    <p:extLst>
      <p:ext uri="{BB962C8B-B14F-4D97-AF65-F5344CB8AC3E}">
        <p14:creationId xmlns="" xmlns:p14="http://schemas.microsoft.com/office/powerpoint/2010/main" val="179841001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274638"/>
            <a:ext cx="8229600" cy="715962"/>
          </a:xfrm>
        </p:spPr>
        <p:txBody>
          <a:bodyPr>
            <a:normAutofit/>
          </a:bodyPr>
          <a:lstStyle/>
          <a:p>
            <a:r>
              <a:rPr lang="en-US" sz="3200" dirty="0">
                <a:solidFill>
                  <a:schemeClr val="accent1"/>
                </a:solidFill>
                <a:latin typeface="Times New Roman" pitchFamily="18" charset="0"/>
                <a:cs typeface="Times New Roman" pitchFamily="18" charset="0"/>
              </a:rPr>
              <a:t>Bandwidth Efficiency</a:t>
            </a:r>
          </a:p>
        </p:txBody>
      </p:sp>
      <mc:AlternateContent xmlns:mc="http://schemas.openxmlformats.org/markup-compatibility/2006">
        <mc:Choice xmlns="" xmlns:a14="http://schemas.microsoft.com/office/drawing/2010/main" Requires="a14">
          <p:sp>
            <p:nvSpPr>
              <p:cNvPr id="91139" name="Rectangle 3"/>
              <p:cNvSpPr>
                <a:spLocks noGrp="1" noChangeArrowheads="1"/>
              </p:cNvSpPr>
              <p:nvPr>
                <p:ph idx="1"/>
              </p:nvPr>
            </p:nvSpPr>
            <p:spPr>
              <a:xfrm>
                <a:off x="457200" y="1219200"/>
                <a:ext cx="8534400" cy="5943600"/>
              </a:xfrm>
            </p:spPr>
            <p:txBody>
              <a:bodyPr/>
              <a:lstStyle/>
              <a:p>
                <a:r>
                  <a:rPr lang="en-US" u="sng" dirty="0" smtClean="0">
                    <a:solidFill>
                      <a:srgbClr val="FF0000"/>
                    </a:solidFill>
                    <a:latin typeface="Times New Roman" pitchFamily="18" charset="0"/>
                    <a:cs typeface="Times New Roman" pitchFamily="18" charset="0"/>
                  </a:rPr>
                  <a:t>Bandwidth efficiency</a:t>
                </a:r>
                <a:r>
                  <a:rPr lang="en-US" u="sng" dirty="0">
                    <a:latin typeface="Times New Roman" pitchFamily="18" charset="0"/>
                    <a:cs typeface="Times New Roman" pitchFamily="18" charset="0"/>
                  </a:rPr>
                  <a:t> </a:t>
                </a:r>
                <a:r>
                  <a:rPr lang="en-US" dirty="0">
                    <a:latin typeface="Times New Roman" pitchFamily="18" charset="0"/>
                    <a:cs typeface="Times New Roman" pitchFamily="18" charset="0"/>
                  </a:rPr>
                  <a:t>is the ratio of data rate to transmission </a:t>
                </a:r>
                <a:r>
                  <a:rPr lang="en-US" dirty="0" smtClean="0">
                    <a:latin typeface="Times New Roman" pitchFamily="18" charset="0"/>
                    <a:cs typeface="Times New Roman" pitchFamily="18" charset="0"/>
                  </a:rPr>
                  <a:t>bandwidth(R/</a:t>
                </a:r>
                <a14:m>
                  <m:oMath xmlns:m="http://schemas.openxmlformats.org/officeDocument/2006/math">
                    <m:sSub>
                      <m:sSubPr>
                        <m:ctrlPr>
                          <a:rPr lang="en-US" i="1" smtClean="0">
                            <a:latin typeface="Cambria Math"/>
                            <a:cs typeface="Times New Roman" pitchFamily="18" charset="0"/>
                          </a:rPr>
                        </m:ctrlPr>
                      </m:sSubPr>
                      <m:e>
                        <m:r>
                          <a:rPr lang="en-US" b="0" i="1" smtClean="0">
                            <a:latin typeface="Cambria Math"/>
                            <a:cs typeface="Times New Roman" pitchFamily="18" charset="0"/>
                          </a:rPr>
                          <m:t>𝐵</m:t>
                        </m:r>
                      </m:e>
                      <m:sub>
                        <m:r>
                          <a:rPr lang="en-US" b="0" i="1" smtClean="0">
                            <a:latin typeface="Cambria Math"/>
                            <a:cs typeface="Times New Roman" pitchFamily="18" charset="0"/>
                          </a:rPr>
                          <m:t>𝑡</m:t>
                        </m:r>
                      </m:sub>
                    </m:sSub>
                  </m:oMath>
                </a14:m>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endParaRPr lang="en-US" dirty="0"/>
              </a:p>
            </p:txBody>
          </p:sp>
        </mc:Choice>
        <mc:Fallback>
          <p:sp>
            <p:nvSpPr>
              <p:cNvPr id="91139" name="Rectangle 3"/>
              <p:cNvSpPr>
                <a:spLocks noGrp="1" noRot="1" noChangeAspect="1" noMove="1" noResize="1" noEditPoints="1" noAdjustHandles="1" noChangeArrowheads="1" noChangeShapeType="1" noTextEdit="1"/>
              </p:cNvSpPr>
              <p:nvPr>
                <p:ph idx="1"/>
              </p:nvPr>
            </p:nvSpPr>
            <p:spPr>
              <a:xfrm>
                <a:off x="457200" y="1219200"/>
                <a:ext cx="8534400" cy="5943600"/>
              </a:xfrm>
              <a:blipFill rotWithShape="1">
                <a:blip r:embed="rId2" cstate="print"/>
                <a:stretch>
                  <a:fillRect l="-1571" t="-1436"/>
                </a:stretch>
              </a:blipFill>
            </p:spPr>
            <p:txBody>
              <a:bodyPr/>
              <a:lstStyle/>
              <a:p>
                <a:r>
                  <a:rPr lang="en-US">
                    <a:noFill/>
                  </a:rPr>
                  <a:t> </a:t>
                </a:r>
              </a:p>
            </p:txBody>
          </p:sp>
        </mc:Fallback>
      </mc:AlternateContent>
      <p:graphicFrame>
        <p:nvGraphicFramePr>
          <p:cNvPr id="91264" name="Group 128"/>
          <p:cNvGraphicFramePr>
            <a:graphicFrameLocks noGrp="1"/>
          </p:cNvGraphicFramePr>
          <p:nvPr>
            <p:extLst>
              <p:ext uri="{D42A27DB-BD31-4B8C-83A1-F6EECF244321}">
                <p14:modId xmlns="" xmlns:p14="http://schemas.microsoft.com/office/powerpoint/2010/main" val="1268060913"/>
              </p:ext>
            </p:extLst>
          </p:nvPr>
        </p:nvGraphicFramePr>
        <p:xfrm>
          <a:off x="1066800" y="2286000"/>
          <a:ext cx="6738938" cy="4064000"/>
        </p:xfrm>
        <a:graphic>
          <a:graphicData uri="http://schemas.openxmlformats.org/drawingml/2006/table">
            <a:tbl>
              <a:tblPr/>
              <a:tblGrid>
                <a:gridCol w="3703638"/>
                <a:gridCol w="1008062"/>
                <a:gridCol w="1063625"/>
                <a:gridCol w="963613"/>
              </a:tblGrid>
              <a:tr h="508000">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Monotype Sorts" pitchFamily="2" charset="2"/>
                        <a:buNone/>
                        <a:tabLst/>
                      </a:pPr>
                      <a:endParaRPr kumimoji="1" lang="en-US" sz="2400" b="0" i="0" u="none" strike="noStrike" cap="none" normalizeH="0" baseline="0" dirty="0" smtClean="0">
                        <a:ln>
                          <a:noFill/>
                        </a:ln>
                        <a:solidFill>
                          <a:schemeClr val="tx1"/>
                        </a:solidFill>
                        <a:effectLst/>
                        <a:latin typeface="Times New Roman"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Monotype Sorts" pitchFamily="2" charset="2"/>
                        <a:buNone/>
                        <a:tabLst/>
                      </a:pPr>
                      <a:r>
                        <a:rPr kumimoji="1" lang="en-US" sz="2400" b="1" i="0" u="none" strike="noStrike" cap="none" normalizeH="0" baseline="0" smtClean="0">
                          <a:ln>
                            <a:noFill/>
                          </a:ln>
                          <a:solidFill>
                            <a:srgbClr val="FF0000"/>
                          </a:solidFill>
                          <a:effectLst/>
                          <a:latin typeface="Times New Roman" charset="0"/>
                        </a:rPr>
                        <a:t>r=0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Monotype Sorts" pitchFamily="2" charset="2"/>
                        <a:buNone/>
                        <a:tabLst/>
                      </a:pPr>
                      <a:r>
                        <a:rPr kumimoji="1" lang="en-US" sz="2400" b="1" i="0" u="none" strike="noStrike" cap="none" normalizeH="0" baseline="0" smtClean="0">
                          <a:ln>
                            <a:noFill/>
                          </a:ln>
                          <a:solidFill>
                            <a:srgbClr val="FF0000"/>
                          </a:solidFill>
                          <a:effectLst/>
                          <a:latin typeface="Times New Roman" charset="0"/>
                        </a:rPr>
                        <a:t>r=0.5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Monotype Sorts" pitchFamily="2" charset="2"/>
                        <a:buNone/>
                        <a:tabLst/>
                      </a:pPr>
                      <a:r>
                        <a:rPr kumimoji="1" lang="en-US" sz="2400" b="1" i="0" u="none" strike="noStrike" cap="none" normalizeH="0" baseline="0" smtClean="0">
                          <a:ln>
                            <a:noFill/>
                          </a:ln>
                          <a:solidFill>
                            <a:srgbClr val="FF0000"/>
                          </a:solidFill>
                          <a:effectLst/>
                          <a:latin typeface="Times New Roman" charset="0"/>
                        </a:rPr>
                        <a:t>r=1</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Monotype Sorts" pitchFamily="2" charset="2"/>
                        <a:buNone/>
                        <a:tabLst/>
                      </a:pPr>
                      <a:r>
                        <a:rPr kumimoji="1" lang="en-US" sz="2400" b="1" i="0" u="none" strike="noStrike" cap="none" normalizeH="0" baseline="0" smtClean="0">
                          <a:ln>
                            <a:noFill/>
                          </a:ln>
                          <a:solidFill>
                            <a:srgbClr val="FF0000"/>
                          </a:solidFill>
                          <a:effectLst/>
                          <a:latin typeface="Times New Roman" charset="0"/>
                        </a:rPr>
                        <a:t>ASK</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Monotype Sorts" pitchFamily="2" charset="2"/>
                        <a:buNone/>
                        <a:tabLst/>
                      </a:pPr>
                      <a:r>
                        <a:rPr kumimoji="1" lang="en-US" sz="2400" b="0" i="0" u="none" strike="noStrike" cap="none" normalizeH="0" baseline="0" smtClean="0">
                          <a:ln>
                            <a:noFill/>
                          </a:ln>
                          <a:solidFill>
                            <a:srgbClr val="0000FF"/>
                          </a:solidFill>
                          <a:effectLst/>
                          <a:latin typeface="Times New Roman" charset="0"/>
                        </a:rPr>
                        <a:t>1.0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Monotype Sorts" pitchFamily="2" charset="2"/>
                        <a:buNone/>
                        <a:tabLst/>
                      </a:pPr>
                      <a:r>
                        <a:rPr kumimoji="1" lang="en-US" sz="2400" b="0" i="0" u="none" strike="noStrike" cap="none" normalizeH="0" baseline="0" smtClean="0">
                          <a:ln>
                            <a:noFill/>
                          </a:ln>
                          <a:solidFill>
                            <a:srgbClr val="0000FF"/>
                          </a:solidFill>
                          <a:effectLst/>
                          <a:latin typeface="Times New Roman" charset="0"/>
                        </a:rPr>
                        <a:t>0.67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Monotype Sorts" pitchFamily="2" charset="2"/>
                        <a:buNone/>
                        <a:tabLst/>
                      </a:pPr>
                      <a:r>
                        <a:rPr kumimoji="1" lang="en-US" sz="2400" b="0" i="0" u="none" strike="noStrike" cap="none" normalizeH="0" baseline="0" smtClean="0">
                          <a:ln>
                            <a:noFill/>
                          </a:ln>
                          <a:solidFill>
                            <a:srgbClr val="0000FF"/>
                          </a:solidFill>
                          <a:effectLst/>
                          <a:latin typeface="Times New Roman" charset="0"/>
                        </a:rPr>
                        <a:t>0.5</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Monotype Sorts" pitchFamily="2" charset="2"/>
                        <a:buNone/>
                        <a:tabLst/>
                      </a:pPr>
                      <a:r>
                        <a:rPr kumimoji="1" lang="en-US" sz="2400" b="1" i="0" u="none" strike="noStrike" cap="none" normalizeH="0" baseline="0" dirty="0" smtClean="0">
                          <a:ln>
                            <a:noFill/>
                          </a:ln>
                          <a:solidFill>
                            <a:srgbClr val="FF0000"/>
                          </a:solidFill>
                          <a:effectLst/>
                          <a:latin typeface="Times New Roman" charset="0"/>
                        </a:rPr>
                        <a:t>FSK</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Monotype Sorts" pitchFamily="2" charset="2"/>
                        <a:buNone/>
                        <a:tabLst/>
                      </a:pPr>
                      <a:r>
                        <a:rPr kumimoji="1" lang="en-US" sz="2400" b="0" i="0" u="none" strike="noStrike" cap="none" normalizeH="0" baseline="0" dirty="0" smtClean="0">
                          <a:ln>
                            <a:noFill/>
                          </a:ln>
                          <a:solidFill>
                            <a:srgbClr val="0000FF"/>
                          </a:solidFill>
                          <a:effectLst/>
                          <a:latin typeface="Times New Roman" charset="0"/>
                        </a:rPr>
                        <a:t>0.5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Monotype Sorts" pitchFamily="2" charset="2"/>
                        <a:buNone/>
                        <a:tabLst/>
                      </a:pPr>
                      <a:r>
                        <a:rPr kumimoji="1" lang="en-US" sz="2400" b="0" i="0" u="none" strike="noStrike" cap="none" normalizeH="0" baseline="0" dirty="0" smtClean="0">
                          <a:ln>
                            <a:noFill/>
                          </a:ln>
                          <a:solidFill>
                            <a:srgbClr val="0000FF"/>
                          </a:solidFill>
                          <a:effectLst/>
                          <a:latin typeface="Times New Roman" charset="0"/>
                        </a:rPr>
                        <a:t>0.33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Monotype Sorts" pitchFamily="2" charset="2"/>
                        <a:buNone/>
                        <a:tabLst/>
                      </a:pPr>
                      <a:r>
                        <a:rPr kumimoji="1" lang="en-US" sz="2400" b="0" i="0" u="none" strike="noStrike" cap="none" normalizeH="0" baseline="0" dirty="0" smtClean="0">
                          <a:ln>
                            <a:noFill/>
                          </a:ln>
                          <a:solidFill>
                            <a:srgbClr val="0000FF"/>
                          </a:solidFill>
                          <a:effectLst/>
                          <a:latin typeface="Times New Roman" charset="0"/>
                        </a:rPr>
                        <a:t>0.25</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Monotype Sorts" pitchFamily="2" charset="2"/>
                        <a:buNone/>
                        <a:tabLst/>
                      </a:pPr>
                      <a:r>
                        <a:rPr kumimoji="1" lang="en-US" sz="2400" b="1" i="0" u="none" strike="noStrike" cap="none" normalizeH="0" baseline="0" dirty="0" smtClean="0">
                          <a:ln>
                            <a:noFill/>
                          </a:ln>
                          <a:solidFill>
                            <a:srgbClr val="FF0000"/>
                          </a:solidFill>
                          <a:effectLst/>
                          <a:latin typeface="Times New Roman" charset="0"/>
                        </a:rPr>
                        <a:t>PSK</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Monotype Sorts" pitchFamily="2" charset="2"/>
                        <a:buNone/>
                        <a:tabLst/>
                      </a:pPr>
                      <a:r>
                        <a:rPr kumimoji="1" lang="en-US" sz="2400" b="0" i="0" u="none" strike="noStrike" cap="none" normalizeH="0" baseline="0" dirty="0" smtClean="0">
                          <a:ln>
                            <a:noFill/>
                          </a:ln>
                          <a:solidFill>
                            <a:srgbClr val="0000FF"/>
                          </a:solidFill>
                          <a:effectLst/>
                          <a:latin typeface="Times New Roman" charset="0"/>
                        </a:rPr>
                        <a:t>1.0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Monotype Sorts" pitchFamily="2" charset="2"/>
                        <a:buNone/>
                        <a:tabLst/>
                      </a:pPr>
                      <a:r>
                        <a:rPr kumimoji="1" lang="en-US" sz="2400" b="0" i="0" u="none" strike="noStrike" cap="none" normalizeH="0" baseline="0" smtClean="0">
                          <a:ln>
                            <a:noFill/>
                          </a:ln>
                          <a:solidFill>
                            <a:srgbClr val="0000FF"/>
                          </a:solidFill>
                          <a:effectLst/>
                          <a:latin typeface="Times New Roman" charset="0"/>
                        </a:rPr>
                        <a:t>0.67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Monotype Sorts" pitchFamily="2" charset="2"/>
                        <a:buNone/>
                        <a:tabLst/>
                      </a:pPr>
                      <a:r>
                        <a:rPr kumimoji="1" lang="en-US" sz="2400" b="0" i="0" u="none" strike="noStrike" cap="none" normalizeH="0" baseline="0" dirty="0" smtClean="0">
                          <a:ln>
                            <a:noFill/>
                          </a:ln>
                          <a:solidFill>
                            <a:srgbClr val="0000FF"/>
                          </a:solidFill>
                          <a:effectLst/>
                          <a:latin typeface="Times New Roman" charset="0"/>
                        </a:rPr>
                        <a:t>0.5</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Monotype Sorts" pitchFamily="2" charset="2"/>
                        <a:buNone/>
                        <a:tabLst/>
                      </a:pPr>
                      <a:r>
                        <a:rPr kumimoji="1" lang="en-US" sz="2400" b="1" i="0" u="none" strike="noStrike" cap="none" normalizeH="0" baseline="0" dirty="0" smtClean="0">
                          <a:ln>
                            <a:noFill/>
                          </a:ln>
                          <a:solidFill>
                            <a:srgbClr val="FF0000"/>
                          </a:solidFill>
                          <a:effectLst/>
                          <a:latin typeface="Times New Roman" charset="0"/>
                        </a:rPr>
                        <a:t>MPSK,M=4, L=2</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Monotype Sorts" pitchFamily="2" charset="2"/>
                        <a:buNone/>
                        <a:tabLst/>
                      </a:pPr>
                      <a:r>
                        <a:rPr kumimoji="1" lang="en-US" sz="2400" b="0" i="0" u="none" strike="noStrike" cap="none" normalizeH="0" baseline="0" smtClean="0">
                          <a:ln>
                            <a:noFill/>
                          </a:ln>
                          <a:solidFill>
                            <a:srgbClr val="0000FF"/>
                          </a:solidFill>
                          <a:effectLst/>
                          <a:latin typeface="Times New Roman" charset="0"/>
                        </a:rPr>
                        <a:t>2.0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Monotype Sorts" pitchFamily="2" charset="2"/>
                        <a:buNone/>
                        <a:tabLst/>
                      </a:pPr>
                      <a:r>
                        <a:rPr kumimoji="1" lang="en-US" sz="2400" b="0" i="0" u="none" strike="noStrike" cap="none" normalizeH="0" baseline="0" smtClean="0">
                          <a:ln>
                            <a:noFill/>
                          </a:ln>
                          <a:solidFill>
                            <a:srgbClr val="0000FF"/>
                          </a:solidFill>
                          <a:effectLst/>
                          <a:latin typeface="Times New Roman" charset="0"/>
                        </a:rPr>
                        <a:t>1.33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Monotype Sorts" pitchFamily="2" charset="2"/>
                        <a:buNone/>
                        <a:tabLst/>
                      </a:pPr>
                      <a:r>
                        <a:rPr kumimoji="1" lang="en-US" sz="2400" b="0" i="0" u="none" strike="noStrike" cap="none" normalizeH="0" baseline="0" smtClean="0">
                          <a:ln>
                            <a:noFill/>
                          </a:ln>
                          <a:solidFill>
                            <a:srgbClr val="0000FF"/>
                          </a:solidFill>
                          <a:effectLst/>
                          <a:latin typeface="Times New Roman" charset="0"/>
                        </a:rPr>
                        <a:t>1.0</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Monotype Sorts" pitchFamily="2" charset="2"/>
                        <a:buNone/>
                        <a:tabLst/>
                      </a:pPr>
                      <a:r>
                        <a:rPr kumimoji="1" lang="en-US" sz="2400" b="1" i="0" u="none" strike="noStrike" cap="none" normalizeH="0" baseline="0" dirty="0" smtClean="0">
                          <a:ln>
                            <a:noFill/>
                          </a:ln>
                          <a:solidFill>
                            <a:srgbClr val="FF0000"/>
                          </a:solidFill>
                          <a:effectLst/>
                          <a:latin typeface="Times New Roman" charset="0"/>
                        </a:rPr>
                        <a:t>M=8, L=3</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Monotype Sorts" pitchFamily="2" charset="2"/>
                        <a:buNone/>
                        <a:tabLst/>
                      </a:pPr>
                      <a:r>
                        <a:rPr kumimoji="1" lang="en-US" sz="2400" b="0" i="0" u="none" strike="noStrike" cap="none" normalizeH="0" baseline="0" smtClean="0">
                          <a:ln>
                            <a:noFill/>
                          </a:ln>
                          <a:solidFill>
                            <a:srgbClr val="0000FF"/>
                          </a:solidFill>
                          <a:effectLst/>
                          <a:latin typeface="Times New Roman" charset="0"/>
                        </a:rPr>
                        <a:t>3.0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Monotype Sorts" pitchFamily="2" charset="2"/>
                        <a:buNone/>
                        <a:tabLst/>
                      </a:pPr>
                      <a:r>
                        <a:rPr kumimoji="1" lang="en-US" sz="2400" b="0" i="0" u="none" strike="noStrike" cap="none" normalizeH="0" baseline="0" smtClean="0">
                          <a:ln>
                            <a:noFill/>
                          </a:ln>
                          <a:solidFill>
                            <a:srgbClr val="0000FF"/>
                          </a:solidFill>
                          <a:effectLst/>
                          <a:latin typeface="Times New Roman" charset="0"/>
                        </a:rPr>
                        <a:t>2.00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Monotype Sorts" pitchFamily="2" charset="2"/>
                        <a:buNone/>
                        <a:tabLst/>
                      </a:pPr>
                      <a:r>
                        <a:rPr kumimoji="1" lang="en-US" sz="2400" b="0" i="0" u="none" strike="noStrike" cap="none" normalizeH="0" baseline="0" smtClean="0">
                          <a:ln>
                            <a:noFill/>
                          </a:ln>
                          <a:solidFill>
                            <a:srgbClr val="0000FF"/>
                          </a:solidFill>
                          <a:effectLst/>
                          <a:latin typeface="Times New Roman" charset="0"/>
                        </a:rPr>
                        <a:t>1.5</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Monotype Sorts" pitchFamily="2" charset="2"/>
                        <a:buNone/>
                        <a:tabLst/>
                      </a:pPr>
                      <a:r>
                        <a:rPr kumimoji="1" lang="en-US" sz="2400" b="1" i="0" u="none" strike="noStrike" cap="none" normalizeH="0" baseline="0" dirty="0" smtClean="0">
                          <a:ln>
                            <a:noFill/>
                          </a:ln>
                          <a:solidFill>
                            <a:srgbClr val="FF0000"/>
                          </a:solidFill>
                          <a:effectLst/>
                          <a:latin typeface="Times New Roman" charset="0"/>
                        </a:rPr>
                        <a:t>M=16, L=4</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Monotype Sorts" pitchFamily="2" charset="2"/>
                        <a:buNone/>
                        <a:tabLst/>
                      </a:pPr>
                      <a:r>
                        <a:rPr kumimoji="1" lang="en-US" sz="2400" b="0" i="0" u="none" strike="noStrike" cap="none" normalizeH="0" baseline="0" smtClean="0">
                          <a:ln>
                            <a:noFill/>
                          </a:ln>
                          <a:solidFill>
                            <a:srgbClr val="0000FF"/>
                          </a:solidFill>
                          <a:effectLst/>
                          <a:latin typeface="Times New Roman" charset="0"/>
                        </a:rPr>
                        <a:t>4.0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Monotype Sorts" pitchFamily="2" charset="2"/>
                        <a:buNone/>
                        <a:tabLst/>
                      </a:pPr>
                      <a:r>
                        <a:rPr kumimoji="1" lang="en-US" sz="2400" b="0" i="0" u="none" strike="noStrike" cap="none" normalizeH="0" baseline="0" smtClean="0">
                          <a:ln>
                            <a:noFill/>
                          </a:ln>
                          <a:solidFill>
                            <a:srgbClr val="0000FF"/>
                          </a:solidFill>
                          <a:effectLst/>
                          <a:latin typeface="Times New Roman" charset="0"/>
                        </a:rPr>
                        <a:t>2.67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Monotype Sorts" pitchFamily="2" charset="2"/>
                        <a:buNone/>
                        <a:tabLst/>
                      </a:pPr>
                      <a:r>
                        <a:rPr kumimoji="1" lang="en-US" sz="2400" b="0" i="0" u="none" strike="noStrike" cap="none" normalizeH="0" baseline="0" smtClean="0">
                          <a:ln>
                            <a:noFill/>
                          </a:ln>
                          <a:solidFill>
                            <a:srgbClr val="0000FF"/>
                          </a:solidFill>
                          <a:effectLst/>
                          <a:latin typeface="Times New Roman" charset="0"/>
                        </a:rPr>
                        <a:t>2.0</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Monotype Sorts" pitchFamily="2" charset="2"/>
                        <a:buNone/>
                        <a:tabLst/>
                      </a:pPr>
                      <a:r>
                        <a:rPr kumimoji="1" lang="en-US" sz="2400" b="1" i="0" u="none" strike="noStrike" cap="none" normalizeH="0" baseline="0" dirty="0" smtClean="0">
                          <a:ln>
                            <a:noFill/>
                          </a:ln>
                          <a:solidFill>
                            <a:srgbClr val="FF0000"/>
                          </a:solidFill>
                          <a:effectLst/>
                          <a:latin typeface="Times New Roman" charset="0"/>
                        </a:rPr>
                        <a:t>M=32, L=5</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Monotype Sorts" pitchFamily="2" charset="2"/>
                        <a:buNone/>
                        <a:tabLst/>
                      </a:pPr>
                      <a:r>
                        <a:rPr kumimoji="1" lang="en-US" sz="2400" b="0" i="0" u="none" strike="noStrike" cap="none" normalizeH="0" baseline="0" smtClean="0">
                          <a:ln>
                            <a:noFill/>
                          </a:ln>
                          <a:solidFill>
                            <a:srgbClr val="0000FF"/>
                          </a:solidFill>
                          <a:effectLst/>
                          <a:latin typeface="Times New Roman" charset="0"/>
                        </a:rPr>
                        <a:t>5.0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Monotype Sorts" pitchFamily="2" charset="2"/>
                        <a:buNone/>
                        <a:tabLst/>
                      </a:pPr>
                      <a:r>
                        <a:rPr kumimoji="1" lang="en-US" sz="2400" b="0" i="0" u="none" strike="noStrike" cap="none" normalizeH="0" baseline="0" smtClean="0">
                          <a:ln>
                            <a:noFill/>
                          </a:ln>
                          <a:solidFill>
                            <a:srgbClr val="0000FF"/>
                          </a:solidFill>
                          <a:effectLst/>
                          <a:latin typeface="Times New Roman" charset="0"/>
                        </a:rPr>
                        <a:t>3.33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Monotype Sorts" pitchFamily="2" charset="2"/>
                        <a:buNone/>
                        <a:tabLst/>
                      </a:pPr>
                      <a:r>
                        <a:rPr kumimoji="1" lang="en-US" sz="2400" b="0" i="0" u="none" strike="noStrike" cap="none" normalizeH="0" baseline="0" dirty="0" smtClean="0">
                          <a:ln>
                            <a:noFill/>
                          </a:ln>
                          <a:solidFill>
                            <a:srgbClr val="0000FF"/>
                          </a:solidFill>
                          <a:effectLst/>
                          <a:latin typeface="Times New Roman" charset="0"/>
                        </a:rPr>
                        <a:t>2.5</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p14="http://schemas.microsoft.com/office/powerpoint/2010/main" val="134603252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274638"/>
            <a:ext cx="8229600" cy="792162"/>
          </a:xfrm>
        </p:spPr>
        <p:txBody>
          <a:bodyPr>
            <a:normAutofit/>
          </a:bodyPr>
          <a:lstStyle/>
          <a:p>
            <a:r>
              <a:rPr lang="en-GB" sz="3600" dirty="0">
                <a:solidFill>
                  <a:schemeClr val="accent1"/>
                </a:solidFill>
                <a:latin typeface="Times New Roman" pitchFamily="18" charset="0"/>
                <a:cs typeface="Times New Roman" pitchFamily="18" charset="0"/>
              </a:rPr>
              <a:t>Quadrature Amplitude </a:t>
            </a:r>
            <a:r>
              <a:rPr lang="en-GB" sz="3600" dirty="0" smtClean="0">
                <a:solidFill>
                  <a:schemeClr val="accent1"/>
                </a:solidFill>
                <a:latin typeface="Times New Roman" pitchFamily="18" charset="0"/>
                <a:cs typeface="Times New Roman" pitchFamily="18" charset="0"/>
              </a:rPr>
              <a:t>Modulation(</a:t>
            </a:r>
            <a:r>
              <a:rPr lang="en-US" sz="3600" dirty="0" smtClean="0">
                <a:solidFill>
                  <a:schemeClr val="accent1"/>
                </a:solidFill>
                <a:latin typeface="Times New Roman" pitchFamily="18" charset="0"/>
                <a:cs typeface="Times New Roman" pitchFamily="18" charset="0"/>
              </a:rPr>
              <a:t>QAM</a:t>
            </a:r>
            <a:r>
              <a:rPr lang="en-US" sz="3600" dirty="0">
                <a:solidFill>
                  <a:schemeClr val="accent1"/>
                </a:solidFill>
                <a:latin typeface="Times New Roman" pitchFamily="18" charset="0"/>
                <a:cs typeface="Times New Roman" pitchFamily="18" charset="0"/>
              </a:rPr>
              <a:t>)</a:t>
            </a:r>
            <a:endParaRPr lang="en-GB" sz="3600" dirty="0">
              <a:solidFill>
                <a:schemeClr val="accent1"/>
              </a:solidFill>
              <a:latin typeface="Times New Roman" pitchFamily="18" charset="0"/>
              <a:cs typeface="Times New Roman" pitchFamily="18" charset="0"/>
            </a:endParaRPr>
          </a:p>
        </p:txBody>
      </p:sp>
      <p:sp>
        <p:nvSpPr>
          <p:cNvPr id="66563" name="Rectangle 3"/>
          <p:cNvSpPr>
            <a:spLocks noGrp="1" noChangeArrowheads="1"/>
          </p:cNvSpPr>
          <p:nvPr>
            <p:ph idx="1"/>
          </p:nvPr>
        </p:nvSpPr>
        <p:spPr>
          <a:xfrm>
            <a:off x="457200" y="990600"/>
            <a:ext cx="8229600" cy="5135563"/>
          </a:xfrm>
        </p:spPr>
        <p:txBody>
          <a:bodyPr>
            <a:normAutofit lnSpcReduction="10000"/>
          </a:bodyPr>
          <a:lstStyle/>
          <a:p>
            <a:r>
              <a:rPr lang="en-GB" sz="2400" dirty="0" smtClean="0">
                <a:solidFill>
                  <a:srgbClr val="FF0000"/>
                </a:solidFill>
                <a:latin typeface="Times New Roman" pitchFamily="18" charset="0"/>
                <a:cs typeface="Times New Roman" pitchFamily="18" charset="0"/>
              </a:rPr>
              <a:t>Quadrature </a:t>
            </a:r>
            <a:r>
              <a:rPr lang="en-GB" sz="2400" dirty="0">
                <a:solidFill>
                  <a:srgbClr val="FF0000"/>
                </a:solidFill>
                <a:latin typeface="Times New Roman" pitchFamily="18" charset="0"/>
                <a:cs typeface="Times New Roman" pitchFamily="18" charset="0"/>
              </a:rPr>
              <a:t>Amplitude </a:t>
            </a:r>
            <a:r>
              <a:rPr lang="en-GB" sz="2400" dirty="0" smtClean="0">
                <a:solidFill>
                  <a:srgbClr val="FF0000"/>
                </a:solidFill>
                <a:latin typeface="Times New Roman" pitchFamily="18" charset="0"/>
                <a:cs typeface="Times New Roman" pitchFamily="18" charset="0"/>
              </a:rPr>
              <a:t>Modulation(QAM)</a:t>
            </a:r>
            <a:r>
              <a:rPr lang="en-GB" sz="2400" dirty="0" smtClean="0">
                <a:latin typeface="Times New Roman" pitchFamily="18" charset="0"/>
                <a:cs typeface="Times New Roman" pitchFamily="18" charset="0"/>
              </a:rPr>
              <a:t> is a popular analog signaling technique  </a:t>
            </a:r>
            <a:r>
              <a:rPr lang="en-GB" sz="2400" dirty="0">
                <a:latin typeface="Times New Roman" pitchFamily="18" charset="0"/>
                <a:cs typeface="Times New Roman" pitchFamily="18" charset="0"/>
              </a:rPr>
              <a:t>used on asymmetric digital subscriber line (ADSL) and some </a:t>
            </a:r>
            <a:r>
              <a:rPr lang="en-GB" sz="2400" dirty="0" smtClean="0">
                <a:latin typeface="Times New Roman" pitchFamily="18" charset="0"/>
                <a:cs typeface="Times New Roman" pitchFamily="18" charset="0"/>
              </a:rPr>
              <a:t>wireless standards</a:t>
            </a:r>
            <a:endParaRPr lang="en-GB" sz="2400" dirty="0">
              <a:latin typeface="Times New Roman" pitchFamily="18" charset="0"/>
              <a:cs typeface="Times New Roman" pitchFamily="18" charset="0"/>
            </a:endParaRPr>
          </a:p>
          <a:p>
            <a:r>
              <a:rPr lang="en-GB" sz="2400" dirty="0">
                <a:latin typeface="Times New Roman" pitchFamily="18" charset="0"/>
                <a:cs typeface="Times New Roman" pitchFamily="18" charset="0"/>
              </a:rPr>
              <a:t>Combination of </a:t>
            </a:r>
            <a:r>
              <a:rPr lang="en-GB" sz="2400" dirty="0">
                <a:solidFill>
                  <a:srgbClr val="FF0000"/>
                </a:solidFill>
                <a:latin typeface="Times New Roman" pitchFamily="18" charset="0"/>
                <a:cs typeface="Times New Roman" pitchFamily="18" charset="0"/>
              </a:rPr>
              <a:t>ASK</a:t>
            </a:r>
            <a:r>
              <a:rPr lang="en-GB" sz="2400" dirty="0">
                <a:latin typeface="Times New Roman" pitchFamily="18" charset="0"/>
                <a:cs typeface="Times New Roman" pitchFamily="18" charset="0"/>
              </a:rPr>
              <a:t> and </a:t>
            </a:r>
            <a:r>
              <a:rPr lang="en-GB" sz="2400" dirty="0">
                <a:solidFill>
                  <a:srgbClr val="FF0000"/>
                </a:solidFill>
                <a:latin typeface="Times New Roman" pitchFamily="18" charset="0"/>
                <a:cs typeface="Times New Roman" pitchFamily="18" charset="0"/>
              </a:rPr>
              <a:t>PSK</a:t>
            </a:r>
          </a:p>
          <a:p>
            <a:r>
              <a:rPr lang="en-GB" sz="2400" dirty="0">
                <a:latin typeface="Times New Roman" pitchFamily="18" charset="0"/>
                <a:cs typeface="Times New Roman" pitchFamily="18" charset="0"/>
              </a:rPr>
              <a:t>Logical extension of QPSK</a:t>
            </a:r>
          </a:p>
          <a:p>
            <a:r>
              <a:rPr lang="en-GB" sz="2400" dirty="0">
                <a:latin typeface="Times New Roman" pitchFamily="18" charset="0"/>
                <a:cs typeface="Times New Roman" pitchFamily="18" charset="0"/>
              </a:rPr>
              <a:t>Send two different signals simultaneously on same carrier </a:t>
            </a:r>
            <a:r>
              <a:rPr lang="en-GB" sz="2400" dirty="0" smtClean="0">
                <a:latin typeface="Times New Roman" pitchFamily="18" charset="0"/>
                <a:cs typeface="Times New Roman" pitchFamily="18" charset="0"/>
              </a:rPr>
              <a:t>frequency by</a:t>
            </a:r>
            <a:endParaRPr lang="en-GB" sz="2400" dirty="0">
              <a:latin typeface="Times New Roman" pitchFamily="18" charset="0"/>
              <a:cs typeface="Times New Roman" pitchFamily="18" charset="0"/>
            </a:endParaRPr>
          </a:p>
          <a:p>
            <a:pPr lvl="1"/>
            <a:r>
              <a:rPr lang="en-GB" sz="2400" dirty="0" smtClean="0">
                <a:latin typeface="Times New Roman" pitchFamily="18" charset="0"/>
                <a:cs typeface="Times New Roman" pitchFamily="18" charset="0"/>
              </a:rPr>
              <a:t>Using </a:t>
            </a:r>
            <a:r>
              <a:rPr lang="en-GB" sz="2400" dirty="0">
                <a:latin typeface="Times New Roman" pitchFamily="18" charset="0"/>
                <a:cs typeface="Times New Roman" pitchFamily="18" charset="0"/>
              </a:rPr>
              <a:t>two copies of </a:t>
            </a:r>
            <a:r>
              <a:rPr lang="en-GB" sz="2400" dirty="0" smtClean="0">
                <a:latin typeface="Times New Roman" pitchFamily="18" charset="0"/>
                <a:cs typeface="Times New Roman" pitchFamily="18" charset="0"/>
              </a:rPr>
              <a:t>carrier frequency, </a:t>
            </a:r>
            <a:r>
              <a:rPr lang="en-GB" sz="2400" dirty="0">
                <a:latin typeface="Times New Roman" pitchFamily="18" charset="0"/>
                <a:cs typeface="Times New Roman" pitchFamily="18" charset="0"/>
              </a:rPr>
              <a:t>one shifted 90</a:t>
            </a:r>
            <a:r>
              <a:rPr lang="en-GB" sz="2400" baseline="30000" dirty="0" smtClean="0">
                <a:latin typeface="Times New Roman" pitchFamily="18" charset="0"/>
                <a:cs typeface="Times New Roman" pitchFamily="18" charset="0"/>
              </a:rPr>
              <a:t>° </a:t>
            </a:r>
          </a:p>
          <a:p>
            <a:pPr lvl="1"/>
            <a:r>
              <a:rPr lang="en-GB" sz="2400" dirty="0" smtClean="0">
                <a:latin typeface="Times New Roman" pitchFamily="18" charset="0"/>
                <a:cs typeface="Times New Roman" pitchFamily="18" charset="0"/>
              </a:rPr>
              <a:t>Each </a:t>
            </a:r>
            <a:r>
              <a:rPr lang="en-GB" sz="2400" dirty="0">
                <a:latin typeface="Times New Roman" pitchFamily="18" charset="0"/>
                <a:cs typeface="Times New Roman" pitchFamily="18" charset="0"/>
              </a:rPr>
              <a:t>carrier is ASK modulated</a:t>
            </a:r>
          </a:p>
          <a:p>
            <a:pPr lvl="1"/>
            <a:r>
              <a:rPr lang="en-GB" sz="2400" dirty="0">
                <a:latin typeface="Times New Roman" pitchFamily="18" charset="0"/>
                <a:cs typeface="Times New Roman" pitchFamily="18" charset="0"/>
              </a:rPr>
              <a:t>Two independent signals </a:t>
            </a:r>
            <a:r>
              <a:rPr lang="en-GB" sz="2400" dirty="0" smtClean="0">
                <a:latin typeface="Times New Roman" pitchFamily="18" charset="0"/>
                <a:cs typeface="Times New Roman" pitchFamily="18" charset="0"/>
              </a:rPr>
              <a:t> are simultaneously transmitted over the same </a:t>
            </a:r>
            <a:r>
              <a:rPr lang="en-GB" sz="2400" dirty="0">
                <a:latin typeface="Times New Roman" pitchFamily="18" charset="0"/>
                <a:cs typeface="Times New Roman" pitchFamily="18" charset="0"/>
              </a:rPr>
              <a:t>medium</a:t>
            </a:r>
          </a:p>
          <a:p>
            <a:pPr lvl="1"/>
            <a:r>
              <a:rPr lang="en-GB" sz="2400" dirty="0" smtClean="0">
                <a:latin typeface="Times New Roman" pitchFamily="18" charset="0"/>
                <a:cs typeface="Times New Roman" pitchFamily="18" charset="0"/>
              </a:rPr>
              <a:t> at the receiver, the two signals are demodulated </a:t>
            </a:r>
            <a:r>
              <a:rPr lang="en-GB" sz="2400" dirty="0">
                <a:latin typeface="Times New Roman" pitchFamily="18" charset="0"/>
                <a:cs typeface="Times New Roman" pitchFamily="18" charset="0"/>
              </a:rPr>
              <a:t>and </a:t>
            </a:r>
            <a:r>
              <a:rPr lang="en-GB" sz="2400" dirty="0" smtClean="0">
                <a:latin typeface="Times New Roman" pitchFamily="18" charset="0"/>
                <a:cs typeface="Times New Roman" pitchFamily="18" charset="0"/>
              </a:rPr>
              <a:t>the results are combined to produce the </a:t>
            </a:r>
            <a:r>
              <a:rPr lang="en-GB" sz="2400" dirty="0">
                <a:latin typeface="Times New Roman" pitchFamily="18" charset="0"/>
                <a:cs typeface="Times New Roman" pitchFamily="18" charset="0"/>
              </a:rPr>
              <a:t>original binary output</a:t>
            </a:r>
          </a:p>
        </p:txBody>
      </p:sp>
    </p:spTree>
    <p:extLst>
      <p:ext uri="{BB962C8B-B14F-4D97-AF65-F5344CB8AC3E}">
        <p14:creationId xmlns="" xmlns:p14="http://schemas.microsoft.com/office/powerpoint/2010/main" val="15076644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Quadrature Amplitude Modulation</a:t>
            </a:r>
          </a:p>
        </p:txBody>
      </p:sp>
      <p:pic>
        <p:nvPicPr>
          <p:cNvPr id="32771"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228600"/>
            <a:ext cx="8915400" cy="6432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22347928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57200" y="274638"/>
            <a:ext cx="8229600" cy="563562"/>
          </a:xfrm>
        </p:spPr>
        <p:txBody>
          <a:bodyPr>
            <a:normAutofit fontScale="90000"/>
          </a:bodyPr>
          <a:lstStyle/>
          <a:p>
            <a:r>
              <a:rPr lang="en-US" sz="3600" dirty="0" smtClean="0">
                <a:solidFill>
                  <a:schemeClr val="accent1"/>
                </a:solidFill>
                <a:latin typeface="Times New Roman" pitchFamily="18" charset="0"/>
                <a:cs typeface="Times New Roman" pitchFamily="18" charset="0"/>
              </a:rPr>
              <a:t>Quadrature Amplitude Modulation(QAM)</a:t>
            </a:r>
          </a:p>
        </p:txBody>
      </p:sp>
      <mc:AlternateContent xmlns:mc="http://schemas.openxmlformats.org/markup-compatibility/2006">
        <mc:Choice xmlns="" xmlns:a14="http://schemas.microsoft.com/office/drawing/2010/main" Requires="a14">
          <p:sp>
            <p:nvSpPr>
              <p:cNvPr id="8196" name="Rectangle 3"/>
              <p:cNvSpPr>
                <a:spLocks noGrp="1" noChangeArrowheads="1"/>
              </p:cNvSpPr>
              <p:nvPr>
                <p:ph type="body" idx="1"/>
              </p:nvPr>
            </p:nvSpPr>
            <p:spPr>
              <a:xfrm>
                <a:off x="457200" y="762000"/>
                <a:ext cx="8229600" cy="6324600"/>
              </a:xfrm>
            </p:spPr>
            <p:txBody>
              <a:bodyPr>
                <a:normAutofit/>
              </a:bodyPr>
              <a:lstStyle/>
              <a:p>
                <a:pPr eaLnBrk="1" hangingPunct="1"/>
                <a:r>
                  <a:rPr lang="en-US" sz="2400" dirty="0" smtClean="0">
                    <a:latin typeface="Times New Roman" pitchFamily="18" charset="0"/>
                    <a:cs typeface="Times New Roman" pitchFamily="18" charset="0"/>
                  </a:rPr>
                  <a:t>The input is a stream of binary digits  arriving at a rate of R bps.</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This stream is converted into two bit streams of R/2 bps each by taking alternate bits for the two streams.</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The upper stream is ASK modulated on a carrier frequency </a:t>
                </a:r>
                <a14:m>
                  <m:oMath xmlns:m="http://schemas.openxmlformats.org/officeDocument/2006/math">
                    <m:sSub>
                      <m:sSubPr>
                        <m:ctrlPr>
                          <a:rPr lang="en-US" sz="2400" i="1" smtClean="0">
                            <a:latin typeface="Cambria Math"/>
                            <a:cs typeface="Times New Roman" pitchFamily="18" charset="0"/>
                          </a:rPr>
                        </m:ctrlPr>
                      </m:sSubPr>
                      <m:e>
                        <m:r>
                          <a:rPr lang="en-US" sz="2400" b="0" i="1" smtClean="0">
                            <a:latin typeface="Cambria Math"/>
                            <a:cs typeface="Times New Roman" pitchFamily="18" charset="0"/>
                          </a:rPr>
                          <m:t>𝑓</m:t>
                        </m:r>
                      </m:e>
                      <m:sub>
                        <m:r>
                          <a:rPr lang="en-US" sz="2400" b="0" i="1" smtClean="0">
                            <a:latin typeface="Cambria Math"/>
                            <a:cs typeface="Times New Roman" pitchFamily="18" charset="0"/>
                          </a:rPr>
                          <m:t>𝑐</m:t>
                        </m:r>
                      </m:sub>
                    </m:sSub>
                    <m:r>
                      <a:rPr lang="en-US" sz="2400" b="0" i="1" smtClean="0">
                        <a:latin typeface="Cambria Math"/>
                        <a:cs typeface="Times New Roman" pitchFamily="18" charset="0"/>
                      </a:rPr>
                      <m:t> </m:t>
                    </m:r>
                  </m:oMath>
                </a14:m>
                <a:r>
                  <a:rPr lang="en-US" sz="2400" dirty="0" smtClean="0">
                    <a:latin typeface="Times New Roman" pitchFamily="18" charset="0"/>
                    <a:cs typeface="Times New Roman" pitchFamily="18" charset="0"/>
                  </a:rPr>
                  <a:t>by multiplying the bit stream by the carrier.</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Thus a binary zero is represented by the absence of carrier wave and a binary one is represented by the presence of the carrier wave at a constant amplitude.</a:t>
                </a:r>
              </a:p>
            </p:txBody>
          </p:sp>
        </mc:Choice>
        <mc:Fallback>
          <p:sp>
            <p:nvSpPr>
              <p:cNvPr id="8196" name="Rectangle 3"/>
              <p:cNvSpPr>
                <a:spLocks noGrp="1" noRot="1" noChangeAspect="1" noMove="1" noResize="1" noEditPoints="1" noAdjustHandles="1" noChangeArrowheads="1" noChangeShapeType="1" noTextEdit="1"/>
              </p:cNvSpPr>
              <p:nvPr>
                <p:ph type="body" idx="1"/>
              </p:nvPr>
            </p:nvSpPr>
            <p:spPr>
              <a:xfrm>
                <a:off x="457200" y="762000"/>
                <a:ext cx="8229600" cy="6324600"/>
              </a:xfrm>
              <a:blipFill rotWithShape="1">
                <a:blip r:embed="rId2" cstate="print"/>
                <a:stretch>
                  <a:fillRect l="-963" t="-771"/>
                </a:stretch>
              </a:blipFill>
            </p:spPr>
            <p:txBody>
              <a:bodyPr/>
              <a:lstStyle/>
              <a:p>
                <a:r>
                  <a:rPr lang="en-US">
                    <a:noFill/>
                  </a:rPr>
                  <a:t> </a:t>
                </a:r>
              </a:p>
            </p:txBody>
          </p:sp>
        </mc:Fallback>
      </mc:AlternateContent>
    </p:spTree>
    <p:extLst>
      <p:ext uri="{BB962C8B-B14F-4D97-AF65-F5344CB8AC3E}">
        <p14:creationId xmlns="" xmlns:p14="http://schemas.microsoft.com/office/powerpoint/2010/main" val="69839374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sz="3200" dirty="0">
                <a:solidFill>
                  <a:srgbClr val="4F81BD"/>
                </a:solidFill>
                <a:latin typeface="Times New Roman" pitchFamily="18" charset="0"/>
                <a:cs typeface="Times New Roman" pitchFamily="18" charset="0"/>
              </a:rPr>
              <a:t>Quadrature Amplitude Modulation(QAM)</a:t>
            </a:r>
            <a:endParaRPr lang="en-US" dirty="0"/>
          </a:p>
        </p:txBody>
      </p:sp>
      <p:sp>
        <p:nvSpPr>
          <p:cNvPr id="3" name="Content Placeholder 2"/>
          <p:cNvSpPr>
            <a:spLocks noGrp="1"/>
          </p:cNvSpPr>
          <p:nvPr>
            <p:ph idx="1"/>
          </p:nvPr>
        </p:nvSpPr>
        <p:spPr>
          <a:xfrm>
            <a:off x="457200" y="914400"/>
            <a:ext cx="8229600" cy="5211763"/>
          </a:xfrm>
        </p:spPr>
        <p:txBody>
          <a:bodyPr/>
          <a:lstStyle/>
          <a:p>
            <a:pPr lvl="0"/>
            <a:r>
              <a:rPr lang="en-US" sz="2400" dirty="0">
                <a:solidFill>
                  <a:prstClr val="black"/>
                </a:solidFill>
                <a:latin typeface="Times New Roman" pitchFamily="18" charset="0"/>
                <a:cs typeface="Times New Roman" pitchFamily="18" charset="0"/>
              </a:rPr>
              <a:t>This same carrier wave is shifted by 90° and used  for </a:t>
            </a:r>
            <a:r>
              <a:rPr lang="en-US" sz="2400" dirty="0" smtClean="0">
                <a:solidFill>
                  <a:prstClr val="black"/>
                </a:solidFill>
                <a:latin typeface="Times New Roman" pitchFamily="18" charset="0"/>
                <a:cs typeface="Times New Roman" pitchFamily="18" charset="0"/>
              </a:rPr>
              <a:t>ASK </a:t>
            </a:r>
            <a:r>
              <a:rPr lang="en-US" sz="2400" dirty="0">
                <a:solidFill>
                  <a:prstClr val="black"/>
                </a:solidFill>
                <a:latin typeface="Times New Roman" pitchFamily="18" charset="0"/>
                <a:cs typeface="Times New Roman" pitchFamily="18" charset="0"/>
              </a:rPr>
              <a:t>modulation of the lower binary stream</a:t>
            </a:r>
            <a:r>
              <a:rPr lang="en-US" sz="2400" dirty="0" smtClean="0">
                <a:solidFill>
                  <a:prstClr val="black"/>
                </a:solidFill>
                <a:latin typeface="Times New Roman" pitchFamily="18" charset="0"/>
                <a:cs typeface="Times New Roman" pitchFamily="18" charset="0"/>
              </a:rPr>
              <a:t>.</a:t>
            </a:r>
          </a:p>
          <a:p>
            <a:pPr lvl="0"/>
            <a:endParaRPr lang="en-US" sz="2400" dirty="0">
              <a:solidFill>
                <a:prstClr val="black"/>
              </a:solidFill>
              <a:latin typeface="Times New Roman" pitchFamily="18" charset="0"/>
              <a:cs typeface="Times New Roman" pitchFamily="18" charset="0"/>
            </a:endParaRPr>
          </a:p>
          <a:p>
            <a:pPr lvl="0"/>
            <a:r>
              <a:rPr lang="en-US" sz="2400" dirty="0">
                <a:solidFill>
                  <a:prstClr val="black"/>
                </a:solidFill>
                <a:latin typeface="Times New Roman" pitchFamily="18" charset="0"/>
                <a:cs typeface="Times New Roman" pitchFamily="18" charset="0"/>
              </a:rPr>
              <a:t>The two modulated signals are then added together and transmitted</a:t>
            </a:r>
            <a:r>
              <a:rPr lang="en-US" sz="2400" dirty="0" smtClean="0">
                <a:solidFill>
                  <a:prstClr val="black"/>
                </a:solidFill>
                <a:latin typeface="Times New Roman" pitchFamily="18" charset="0"/>
                <a:cs typeface="Times New Roman" pitchFamily="18" charset="0"/>
              </a:rPr>
              <a:t>.</a:t>
            </a:r>
          </a:p>
          <a:p>
            <a:pPr lvl="0"/>
            <a:endParaRPr lang="en-US" sz="2400" dirty="0">
              <a:solidFill>
                <a:prstClr val="black"/>
              </a:solidFill>
              <a:latin typeface="Times New Roman" pitchFamily="18" charset="0"/>
              <a:cs typeface="Times New Roman" pitchFamily="18" charset="0"/>
            </a:endParaRPr>
          </a:p>
          <a:p>
            <a:pPr lvl="0"/>
            <a:r>
              <a:rPr lang="en-US" sz="2400" dirty="0">
                <a:solidFill>
                  <a:prstClr val="black"/>
                </a:solidFill>
                <a:latin typeface="Times New Roman" pitchFamily="18" charset="0"/>
                <a:cs typeface="Times New Roman" pitchFamily="18" charset="0"/>
              </a:rPr>
              <a:t>The transmitted signal can be expressed as:</a:t>
            </a:r>
          </a:p>
          <a:p>
            <a:pPr lvl="0"/>
            <a:endParaRPr lang="en-US" sz="2400" dirty="0">
              <a:solidFill>
                <a:prstClr val="black"/>
              </a:solidFill>
              <a:latin typeface="Times New Roman" pitchFamily="18" charset="0"/>
              <a:cs typeface="Times New Roman" pitchFamily="18" charset="0"/>
            </a:endParaRPr>
          </a:p>
          <a:p>
            <a:endParaRPr lang="en-US" dirty="0"/>
          </a:p>
        </p:txBody>
      </p:sp>
      <p:graphicFrame>
        <p:nvGraphicFramePr>
          <p:cNvPr id="4" name="Object 3"/>
          <p:cNvGraphicFramePr>
            <a:graphicFrameLocks noChangeAspect="1"/>
          </p:cNvGraphicFramePr>
          <p:nvPr>
            <p:extLst>
              <p:ext uri="{D42A27DB-BD31-4B8C-83A1-F6EECF244321}">
                <p14:modId xmlns="" xmlns:p14="http://schemas.microsoft.com/office/powerpoint/2010/main" val="792978201"/>
              </p:ext>
            </p:extLst>
          </p:nvPr>
        </p:nvGraphicFramePr>
        <p:xfrm>
          <a:off x="1143000" y="4114800"/>
          <a:ext cx="7054850" cy="625475"/>
        </p:xfrm>
        <a:graphic>
          <a:graphicData uri="http://schemas.openxmlformats.org/presentationml/2006/ole">
            <p:oleObj spid="_x0000_s29725" name="Equation" r:id="rId3" imgW="2578100" imgH="228600" progId="Equation.3">
              <p:embed/>
            </p:oleObj>
          </a:graphicData>
        </a:graphic>
      </p:graphicFrame>
    </p:spTree>
    <p:extLst>
      <p:ext uri="{BB962C8B-B14F-4D97-AF65-F5344CB8AC3E}">
        <p14:creationId xmlns="" xmlns:p14="http://schemas.microsoft.com/office/powerpoint/2010/main" val="409580998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76200"/>
            <a:ext cx="8229600" cy="762000"/>
          </a:xfrm>
        </p:spPr>
        <p:txBody>
          <a:bodyPr>
            <a:normAutofit/>
          </a:bodyPr>
          <a:lstStyle/>
          <a:p>
            <a:r>
              <a:rPr lang="en-GB" sz="3600" dirty="0">
                <a:solidFill>
                  <a:schemeClr val="accent1"/>
                </a:solidFill>
                <a:latin typeface="Times New Roman" pitchFamily="18" charset="0"/>
                <a:cs typeface="Times New Roman" pitchFamily="18" charset="0"/>
              </a:rPr>
              <a:t>QAM Levels</a:t>
            </a:r>
          </a:p>
        </p:txBody>
      </p:sp>
      <p:sp>
        <p:nvSpPr>
          <p:cNvPr id="68611" name="Rectangle 3"/>
          <p:cNvSpPr>
            <a:spLocks noGrp="1" noChangeArrowheads="1"/>
          </p:cNvSpPr>
          <p:nvPr>
            <p:ph idx="1"/>
          </p:nvPr>
        </p:nvSpPr>
        <p:spPr>
          <a:xfrm>
            <a:off x="457200" y="685800"/>
            <a:ext cx="8229600" cy="6248400"/>
          </a:xfrm>
        </p:spPr>
        <p:txBody>
          <a:bodyPr>
            <a:normAutofit/>
          </a:bodyPr>
          <a:lstStyle/>
          <a:p>
            <a:r>
              <a:rPr lang="en-GB" sz="2400" dirty="0" smtClean="0">
                <a:latin typeface="Times New Roman" pitchFamily="18" charset="0"/>
                <a:cs typeface="Times New Roman" pitchFamily="18" charset="0"/>
              </a:rPr>
              <a:t>If </a:t>
            </a:r>
            <a:r>
              <a:rPr lang="en-GB" sz="2400" dirty="0" smtClean="0">
                <a:solidFill>
                  <a:srgbClr val="FF0000"/>
                </a:solidFill>
                <a:latin typeface="Times New Roman" pitchFamily="18" charset="0"/>
                <a:cs typeface="Times New Roman" pitchFamily="18" charset="0"/>
              </a:rPr>
              <a:t>two- </a:t>
            </a:r>
            <a:r>
              <a:rPr lang="en-GB" sz="2400" dirty="0">
                <a:solidFill>
                  <a:srgbClr val="FF0000"/>
                </a:solidFill>
                <a:latin typeface="Times New Roman" pitchFamily="18" charset="0"/>
                <a:cs typeface="Times New Roman" pitchFamily="18" charset="0"/>
              </a:rPr>
              <a:t>level </a:t>
            </a:r>
            <a:r>
              <a:rPr lang="en-GB" sz="2400" dirty="0" smtClean="0">
                <a:solidFill>
                  <a:srgbClr val="FF0000"/>
                </a:solidFill>
                <a:latin typeface="Times New Roman" pitchFamily="18" charset="0"/>
                <a:cs typeface="Times New Roman" pitchFamily="18" charset="0"/>
              </a:rPr>
              <a:t>ASK </a:t>
            </a:r>
            <a:r>
              <a:rPr lang="en-GB" sz="2400" dirty="0" smtClean="0">
                <a:latin typeface="Times New Roman" pitchFamily="18" charset="0"/>
                <a:cs typeface="Times New Roman" pitchFamily="18" charset="0"/>
              </a:rPr>
              <a:t>then,</a:t>
            </a:r>
            <a:endParaRPr lang="en-GB" sz="2400" dirty="0">
              <a:latin typeface="Times New Roman" pitchFamily="18" charset="0"/>
              <a:cs typeface="Times New Roman" pitchFamily="18" charset="0"/>
            </a:endParaRPr>
          </a:p>
          <a:p>
            <a:pPr lvl="1"/>
            <a:r>
              <a:rPr lang="en-GB" sz="2400" dirty="0">
                <a:latin typeface="Times New Roman" pitchFamily="18" charset="0"/>
                <a:cs typeface="Times New Roman" pitchFamily="18" charset="0"/>
              </a:rPr>
              <a:t>Each of two </a:t>
            </a:r>
            <a:r>
              <a:rPr lang="en-GB" sz="2400" dirty="0" smtClean="0">
                <a:latin typeface="Times New Roman" pitchFamily="18" charset="0"/>
                <a:cs typeface="Times New Roman" pitchFamily="18" charset="0"/>
              </a:rPr>
              <a:t>streams can be in </a:t>
            </a:r>
            <a:r>
              <a:rPr lang="en-GB" sz="2400" dirty="0">
                <a:latin typeface="Times New Roman" pitchFamily="18" charset="0"/>
                <a:cs typeface="Times New Roman" pitchFamily="18" charset="0"/>
              </a:rPr>
              <a:t>one of two states</a:t>
            </a:r>
          </a:p>
          <a:p>
            <a:pPr lvl="1"/>
            <a:r>
              <a:rPr lang="en-GB" sz="2400" dirty="0" smtClean="0">
                <a:latin typeface="Times New Roman" pitchFamily="18" charset="0"/>
                <a:cs typeface="Times New Roman" pitchFamily="18" charset="0"/>
              </a:rPr>
              <a:t>Combined stream can be in one of 4=2*2 states.</a:t>
            </a:r>
            <a:endParaRPr lang="en-GB" sz="2400" dirty="0">
              <a:latin typeface="Times New Roman" pitchFamily="18" charset="0"/>
              <a:cs typeface="Times New Roman" pitchFamily="18" charset="0"/>
            </a:endParaRPr>
          </a:p>
          <a:p>
            <a:pPr lvl="1"/>
            <a:r>
              <a:rPr lang="en-GB" sz="2400" dirty="0" smtClean="0">
                <a:latin typeface="Times New Roman" pitchFamily="18" charset="0"/>
                <a:cs typeface="Times New Roman" pitchFamily="18" charset="0"/>
              </a:rPr>
              <a:t>This is essentially QPSK</a:t>
            </a:r>
          </a:p>
          <a:p>
            <a:pPr lvl="1"/>
            <a:endParaRPr lang="en-GB" sz="2400" dirty="0">
              <a:latin typeface="Times New Roman" pitchFamily="18" charset="0"/>
              <a:cs typeface="Times New Roman" pitchFamily="18" charset="0"/>
            </a:endParaRPr>
          </a:p>
          <a:p>
            <a:r>
              <a:rPr lang="en-GB" sz="2400" dirty="0">
                <a:solidFill>
                  <a:srgbClr val="FF0000"/>
                </a:solidFill>
                <a:latin typeface="Times New Roman" pitchFamily="18" charset="0"/>
                <a:cs typeface="Times New Roman" pitchFamily="18" charset="0"/>
              </a:rPr>
              <a:t>Four level </a:t>
            </a:r>
            <a:r>
              <a:rPr lang="en-GB" sz="2400" dirty="0" smtClean="0">
                <a:solidFill>
                  <a:srgbClr val="FF0000"/>
                </a:solidFill>
                <a:latin typeface="Times New Roman" pitchFamily="18" charset="0"/>
                <a:cs typeface="Times New Roman" pitchFamily="18" charset="0"/>
              </a:rPr>
              <a:t>ASK </a:t>
            </a:r>
            <a:r>
              <a:rPr lang="en-GB" sz="2400" dirty="0" smtClean="0">
                <a:latin typeface="Times New Roman" pitchFamily="18" charset="0"/>
                <a:cs typeface="Times New Roman" pitchFamily="18" charset="0"/>
              </a:rPr>
              <a:t>(</a:t>
            </a:r>
            <a:r>
              <a:rPr lang="en-GB" sz="2400" dirty="0" err="1" smtClean="0">
                <a:latin typeface="Times New Roman" pitchFamily="18" charset="0"/>
                <a:cs typeface="Times New Roman" pitchFamily="18" charset="0"/>
              </a:rPr>
              <a:t>i.e</a:t>
            </a:r>
            <a:r>
              <a:rPr lang="en-GB" sz="2400" dirty="0" smtClean="0">
                <a:latin typeface="Times New Roman" pitchFamily="18" charset="0"/>
                <a:cs typeface="Times New Roman" pitchFamily="18" charset="0"/>
              </a:rPr>
              <a:t> four different amplitude levels)</a:t>
            </a:r>
            <a:endParaRPr lang="en-GB" sz="2400" dirty="0">
              <a:latin typeface="Times New Roman" pitchFamily="18" charset="0"/>
              <a:cs typeface="Times New Roman" pitchFamily="18" charset="0"/>
            </a:endParaRPr>
          </a:p>
          <a:p>
            <a:pPr lvl="1"/>
            <a:r>
              <a:rPr lang="en-GB" sz="2400" dirty="0">
                <a:latin typeface="Times New Roman" pitchFamily="18" charset="0"/>
                <a:cs typeface="Times New Roman" pitchFamily="18" charset="0"/>
              </a:rPr>
              <a:t>Combined stream in one of 16 </a:t>
            </a:r>
            <a:r>
              <a:rPr lang="en-GB" sz="2400" dirty="0" smtClean="0">
                <a:latin typeface="Times New Roman" pitchFamily="18" charset="0"/>
                <a:cs typeface="Times New Roman" pitchFamily="18" charset="0"/>
              </a:rPr>
              <a:t>states</a:t>
            </a:r>
          </a:p>
          <a:p>
            <a:pPr lvl="1"/>
            <a:endParaRPr lang="en-GB" sz="2400" dirty="0">
              <a:latin typeface="Times New Roman" pitchFamily="18" charset="0"/>
              <a:cs typeface="Times New Roman" pitchFamily="18" charset="0"/>
            </a:endParaRPr>
          </a:p>
          <a:p>
            <a:r>
              <a:rPr lang="en-GB" sz="2400" dirty="0">
                <a:latin typeface="Times New Roman" pitchFamily="18" charset="0"/>
                <a:cs typeface="Times New Roman" pitchFamily="18" charset="0"/>
              </a:rPr>
              <a:t>64 and 256 state systems have been </a:t>
            </a:r>
            <a:r>
              <a:rPr lang="en-GB" sz="2400" dirty="0" smtClean="0">
                <a:latin typeface="Times New Roman" pitchFamily="18" charset="0"/>
                <a:cs typeface="Times New Roman" pitchFamily="18" charset="0"/>
              </a:rPr>
              <a:t>implemented</a:t>
            </a:r>
          </a:p>
          <a:p>
            <a:endParaRPr lang="en-GB" sz="2400" dirty="0">
              <a:latin typeface="Times New Roman" pitchFamily="18" charset="0"/>
              <a:cs typeface="Times New Roman" pitchFamily="18" charset="0"/>
            </a:endParaRPr>
          </a:p>
          <a:p>
            <a:r>
              <a:rPr lang="en-GB" sz="2400" dirty="0" smtClean="0">
                <a:latin typeface="Times New Roman" pitchFamily="18" charset="0"/>
                <a:cs typeface="Times New Roman" pitchFamily="18" charset="0"/>
              </a:rPr>
              <a:t>The greater number of states ,the improved </a:t>
            </a:r>
            <a:r>
              <a:rPr lang="en-GB" sz="2400" dirty="0">
                <a:latin typeface="Times New Roman" pitchFamily="18" charset="0"/>
                <a:cs typeface="Times New Roman" pitchFamily="18" charset="0"/>
              </a:rPr>
              <a:t>data rate for given </a:t>
            </a:r>
            <a:r>
              <a:rPr lang="en-GB" sz="2400" dirty="0" smtClean="0">
                <a:latin typeface="Times New Roman" pitchFamily="18" charset="0"/>
                <a:cs typeface="Times New Roman" pitchFamily="18" charset="0"/>
              </a:rPr>
              <a:t>bandwidth</a:t>
            </a:r>
          </a:p>
          <a:p>
            <a:endParaRPr lang="en-GB"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But Increases  </a:t>
            </a:r>
            <a:r>
              <a:rPr lang="en-GB" sz="2400" dirty="0">
                <a:latin typeface="Times New Roman" pitchFamily="18" charset="0"/>
                <a:cs typeface="Times New Roman" pitchFamily="18" charset="0"/>
              </a:rPr>
              <a:t>potential error </a:t>
            </a:r>
            <a:r>
              <a:rPr lang="en-GB" sz="2400" dirty="0" smtClean="0">
                <a:latin typeface="Times New Roman" pitchFamily="18" charset="0"/>
                <a:cs typeface="Times New Roman" pitchFamily="18" charset="0"/>
              </a:rPr>
              <a:t>rate due to noise and attenuation.</a:t>
            </a:r>
            <a:endParaRPr lang="en-GB"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66716229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600" dirty="0" smtClean="0">
                <a:solidFill>
                  <a:schemeClr val="accent1"/>
                </a:solidFill>
                <a:latin typeface="Times New Roman" pitchFamily="18" charset="0"/>
                <a:cs typeface="Times New Roman" pitchFamily="18" charset="0"/>
              </a:rPr>
              <a:t>Analog Data to Analog Signal</a:t>
            </a:r>
            <a:endParaRPr lang="en-US" sz="3600" dirty="0">
              <a:solidFill>
                <a:schemeClr val="accent1"/>
              </a:solidFill>
              <a:latin typeface="Times New Roman" pitchFamily="18" charset="0"/>
              <a:cs typeface="Times New Roman" pitchFamily="18" charset="0"/>
            </a:endParaRPr>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762000"/>
                <a:ext cx="8229600" cy="5364163"/>
              </a:xfrm>
            </p:spPr>
            <p:txBody>
              <a:bodyPr>
                <a:normAutofit/>
              </a:bodyPr>
              <a:lstStyle/>
              <a:p>
                <a:endParaRPr lang="en-US" sz="2400" dirty="0" smtClean="0">
                  <a:solidFill>
                    <a:srgbClr val="FF0000"/>
                  </a:solidFill>
                  <a:latin typeface="Times New Roman" pitchFamily="18" charset="0"/>
                  <a:cs typeface="Times New Roman" pitchFamily="18" charset="0"/>
                </a:endParaRPr>
              </a:p>
              <a:p>
                <a:endParaRPr lang="en-US" sz="2400" dirty="0">
                  <a:solidFill>
                    <a:srgbClr val="FF0000"/>
                  </a:solidFill>
                  <a:latin typeface="Times New Roman" pitchFamily="18" charset="0"/>
                  <a:cs typeface="Times New Roman" pitchFamily="18" charset="0"/>
                </a:endParaRPr>
              </a:p>
              <a:p>
                <a:endParaRPr lang="en-US" sz="2400" dirty="0" smtClean="0">
                  <a:solidFill>
                    <a:srgbClr val="FF0000"/>
                  </a:solidFill>
                  <a:latin typeface="Times New Roman" pitchFamily="18" charset="0"/>
                  <a:cs typeface="Times New Roman" pitchFamily="18" charset="0"/>
                </a:endParaRPr>
              </a:p>
              <a:p>
                <a:r>
                  <a:rPr lang="en-US" sz="2400" dirty="0" smtClean="0">
                    <a:solidFill>
                      <a:srgbClr val="FF0000"/>
                    </a:solidFill>
                    <a:latin typeface="Times New Roman" pitchFamily="18" charset="0"/>
                    <a:cs typeface="Times New Roman" pitchFamily="18" charset="0"/>
                  </a:rPr>
                  <a:t>Modulation</a:t>
                </a:r>
                <a:r>
                  <a:rPr lang="en-US" sz="2400" dirty="0" smtClean="0">
                    <a:latin typeface="Times New Roman" pitchFamily="18" charset="0"/>
                    <a:cs typeface="Times New Roman" pitchFamily="18" charset="0"/>
                  </a:rPr>
                  <a:t> is defined as the process of combining an input symbol </a:t>
                </a:r>
                <a:r>
                  <a:rPr lang="en-US" sz="2400" dirty="0" smtClean="0">
                    <a:solidFill>
                      <a:srgbClr val="FF0000"/>
                    </a:solidFill>
                    <a:latin typeface="Times New Roman" pitchFamily="18" charset="0"/>
                    <a:cs typeface="Times New Roman" pitchFamily="18" charset="0"/>
                  </a:rPr>
                  <a:t>m(t)</a:t>
                </a:r>
                <a:r>
                  <a:rPr lang="en-US" sz="2400" dirty="0" smtClean="0">
                    <a:latin typeface="Times New Roman" pitchFamily="18" charset="0"/>
                    <a:cs typeface="Times New Roman" pitchFamily="18" charset="0"/>
                  </a:rPr>
                  <a:t> and a carrier frequency </a:t>
                </a:r>
                <a14:m>
                  <m:oMath xmlns:m="http://schemas.openxmlformats.org/officeDocument/2006/math">
                    <m:sSub>
                      <m:sSubPr>
                        <m:ctrlPr>
                          <a:rPr lang="en-US" sz="2400" i="1" smtClean="0">
                            <a:solidFill>
                              <a:srgbClr val="FF0000"/>
                            </a:solidFill>
                            <a:latin typeface="Cambria Math"/>
                            <a:cs typeface="Times New Roman" pitchFamily="18" charset="0"/>
                          </a:rPr>
                        </m:ctrlPr>
                      </m:sSubPr>
                      <m:e>
                        <m:r>
                          <a:rPr lang="en-US" sz="2400" i="1">
                            <a:solidFill>
                              <a:srgbClr val="FF0000"/>
                            </a:solidFill>
                            <a:latin typeface="Cambria Math"/>
                            <a:cs typeface="Times New Roman" pitchFamily="18" charset="0"/>
                          </a:rPr>
                          <m:t>𝑓</m:t>
                        </m:r>
                      </m:e>
                      <m:sub>
                        <m:r>
                          <a:rPr lang="en-US" sz="2400" i="1">
                            <a:solidFill>
                              <a:srgbClr val="FF0000"/>
                            </a:solidFill>
                            <a:latin typeface="Cambria Math"/>
                            <a:cs typeface="Times New Roman" pitchFamily="18" charset="0"/>
                          </a:rPr>
                          <m:t>𝑐</m:t>
                        </m:r>
                      </m:sub>
                    </m:sSub>
                    <m:r>
                      <a:rPr lang="en-US" sz="2400" i="1">
                        <a:solidFill>
                          <a:prstClr val="black"/>
                        </a:solidFill>
                        <a:latin typeface="Cambria Math"/>
                        <a:cs typeface="Times New Roman" pitchFamily="18" charset="0"/>
                      </a:rPr>
                      <m:t> </m:t>
                    </m:r>
                  </m:oMath>
                </a14:m>
                <a:r>
                  <a:rPr lang="en-US" sz="2400" dirty="0" smtClean="0">
                    <a:latin typeface="Times New Roman" pitchFamily="18" charset="0"/>
                    <a:cs typeface="Times New Roman" pitchFamily="18" charset="0"/>
                  </a:rPr>
                  <a:t> to produce a signal </a:t>
                </a:r>
                <a:r>
                  <a:rPr lang="en-US" sz="2400" dirty="0" smtClean="0">
                    <a:solidFill>
                      <a:srgbClr val="FF0000"/>
                    </a:solidFill>
                    <a:latin typeface="Times New Roman" pitchFamily="18" charset="0"/>
                    <a:cs typeface="Times New Roman" pitchFamily="18" charset="0"/>
                  </a:rPr>
                  <a:t>s(t)</a:t>
                </a:r>
                <a:r>
                  <a:rPr lang="en-US" sz="2400" dirty="0" smtClean="0">
                    <a:latin typeface="Times New Roman" pitchFamily="18" charset="0"/>
                    <a:cs typeface="Times New Roman" pitchFamily="18" charset="0"/>
                  </a:rPr>
                  <a:t> whose bandwidth is centered on </a:t>
                </a:r>
                <a14:m>
                  <m:oMath xmlns:m="http://schemas.openxmlformats.org/officeDocument/2006/math">
                    <m:sSub>
                      <m:sSubPr>
                        <m:ctrlPr>
                          <a:rPr lang="en-US" sz="2400" i="1" smtClean="0">
                            <a:solidFill>
                              <a:srgbClr val="FF0000"/>
                            </a:solidFill>
                            <a:latin typeface="Cambria Math"/>
                            <a:cs typeface="Times New Roman" pitchFamily="18" charset="0"/>
                          </a:rPr>
                        </m:ctrlPr>
                      </m:sSubPr>
                      <m:e>
                        <m:r>
                          <a:rPr lang="en-US" sz="2400" i="1">
                            <a:solidFill>
                              <a:srgbClr val="FF0000"/>
                            </a:solidFill>
                            <a:latin typeface="Cambria Math"/>
                            <a:cs typeface="Times New Roman" pitchFamily="18" charset="0"/>
                          </a:rPr>
                          <m:t>𝑓</m:t>
                        </m:r>
                      </m:e>
                      <m:sub>
                        <m:r>
                          <a:rPr lang="en-US" sz="2400" i="1">
                            <a:solidFill>
                              <a:srgbClr val="FF0000"/>
                            </a:solidFill>
                            <a:latin typeface="Cambria Math"/>
                            <a:cs typeface="Times New Roman" pitchFamily="18" charset="0"/>
                          </a:rPr>
                          <m:t>𝑐</m:t>
                        </m:r>
                      </m:sub>
                    </m:sSub>
                    <m:r>
                      <a:rPr lang="en-US" sz="2400" i="1">
                        <a:solidFill>
                          <a:srgbClr val="FF0000"/>
                        </a:solidFill>
                        <a:latin typeface="Cambria Math"/>
                        <a:cs typeface="Times New Roman" pitchFamily="18" charset="0"/>
                      </a:rPr>
                      <m:t> </m:t>
                    </m:r>
                  </m:oMath>
                </a14:m>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rotWithShape="1">
                <a:blip r:embed="rId2" cstate="print"/>
                <a:stretch>
                  <a:fillRect l="-963" t="-909" r="-1259"/>
                </a:stretch>
              </a:blipFill>
            </p:spPr>
            <p:txBody>
              <a:bodyPr/>
              <a:lstStyle/>
              <a:p>
                <a:r>
                  <a:rPr lang="en-US">
                    <a:noFill/>
                  </a:rPr>
                  <a:t> </a:t>
                </a:r>
              </a:p>
            </p:txBody>
          </p:sp>
        </mc:Fallback>
      </mc:AlternateContent>
    </p:spTree>
    <p:extLst>
      <p:ext uri="{BB962C8B-B14F-4D97-AF65-F5344CB8AC3E}">
        <p14:creationId xmlns="" xmlns:p14="http://schemas.microsoft.com/office/powerpoint/2010/main" val="423337067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0"/>
            <a:ext cx="8229600" cy="914400"/>
          </a:xfrm>
        </p:spPr>
        <p:txBody>
          <a:bodyPr>
            <a:normAutofit/>
          </a:bodyPr>
          <a:lstStyle/>
          <a:p>
            <a:pPr eaLnBrk="1" hangingPunct="1"/>
            <a:r>
              <a:rPr lang="en-US" sz="3600" dirty="0" smtClean="0">
                <a:solidFill>
                  <a:schemeClr val="accent1"/>
                </a:solidFill>
                <a:latin typeface="Times New Roman" pitchFamily="18" charset="0"/>
                <a:cs typeface="Times New Roman" pitchFamily="18" charset="0"/>
              </a:rPr>
              <a:t>Reasons for Analog Modulation</a:t>
            </a:r>
          </a:p>
        </p:txBody>
      </p:sp>
      <p:sp>
        <p:nvSpPr>
          <p:cNvPr id="33795" name="Rectangle 3"/>
          <p:cNvSpPr>
            <a:spLocks noGrp="1" noChangeArrowheads="1"/>
          </p:cNvSpPr>
          <p:nvPr>
            <p:ph idx="1"/>
          </p:nvPr>
        </p:nvSpPr>
        <p:spPr>
          <a:xfrm>
            <a:off x="457200" y="838200"/>
            <a:ext cx="8229600" cy="5287963"/>
          </a:xfrm>
        </p:spPr>
        <p:txBody>
          <a:bodyPr>
            <a:normAutofit/>
          </a:bodyPr>
          <a:lstStyle/>
          <a:p>
            <a:pPr eaLnBrk="1" hangingPunct="1">
              <a:lnSpc>
                <a:spcPct val="90000"/>
              </a:lnSpc>
            </a:pPr>
            <a:r>
              <a:rPr lang="en-US" sz="2400" dirty="0" smtClean="0">
                <a:solidFill>
                  <a:srgbClr val="FF0000"/>
                </a:solidFill>
                <a:latin typeface="Times New Roman" pitchFamily="18" charset="0"/>
                <a:cs typeface="Times New Roman" pitchFamily="18" charset="0"/>
              </a:rPr>
              <a:t>Modulation of digital signals</a:t>
            </a:r>
          </a:p>
          <a:p>
            <a:pPr lvl="1" eaLnBrk="1" hangingPunct="1">
              <a:lnSpc>
                <a:spcPct val="90000"/>
              </a:lnSpc>
            </a:pPr>
            <a:r>
              <a:rPr lang="en-US" sz="2400" dirty="0" smtClean="0">
                <a:latin typeface="Times New Roman" pitchFamily="18" charset="0"/>
                <a:cs typeface="Times New Roman" pitchFamily="18" charset="0"/>
              </a:rPr>
              <a:t>When only analog transmission facilities are available, digital to analog conversion required</a:t>
            </a:r>
          </a:p>
          <a:p>
            <a:pPr lvl="1" eaLnBrk="1" hangingPunct="1">
              <a:lnSpc>
                <a:spcPct val="90000"/>
              </a:lnSpc>
            </a:pPr>
            <a:endParaRPr lang="en-US" sz="2400" dirty="0" smtClean="0">
              <a:latin typeface="Times New Roman" pitchFamily="18" charset="0"/>
              <a:cs typeface="Times New Roman" pitchFamily="18" charset="0"/>
            </a:endParaRPr>
          </a:p>
          <a:p>
            <a:pPr eaLnBrk="1" hangingPunct="1">
              <a:lnSpc>
                <a:spcPct val="90000"/>
              </a:lnSpc>
            </a:pPr>
            <a:r>
              <a:rPr lang="en-US" sz="2400" dirty="0" smtClean="0">
                <a:solidFill>
                  <a:srgbClr val="FF0000"/>
                </a:solidFill>
                <a:latin typeface="Times New Roman" pitchFamily="18" charset="0"/>
                <a:cs typeface="Times New Roman" pitchFamily="18" charset="0"/>
              </a:rPr>
              <a:t>Modulation of analog signals</a:t>
            </a:r>
          </a:p>
          <a:p>
            <a:pPr lvl="1" eaLnBrk="1" hangingPunct="1">
              <a:lnSpc>
                <a:spcPct val="90000"/>
              </a:lnSpc>
            </a:pPr>
            <a:r>
              <a:rPr lang="en-US" sz="2400" dirty="0" smtClean="0">
                <a:latin typeface="Times New Roman" pitchFamily="18" charset="0"/>
                <a:cs typeface="Times New Roman" pitchFamily="18" charset="0"/>
              </a:rPr>
              <a:t>A higher frequency may be needed for effective transmission</a:t>
            </a:r>
          </a:p>
          <a:p>
            <a:pPr lvl="2">
              <a:lnSpc>
                <a:spcPct val="90000"/>
              </a:lnSpc>
            </a:pPr>
            <a:r>
              <a:rPr lang="en-US" dirty="0" smtClean="0">
                <a:latin typeface="Times New Roman" pitchFamily="18" charset="0"/>
                <a:cs typeface="Times New Roman" pitchFamily="18" charset="0"/>
              </a:rPr>
              <a:t>For unguided </a:t>
            </a:r>
            <a:r>
              <a:rPr lang="en-US" dirty="0" err="1" smtClean="0">
                <a:latin typeface="Times New Roman" pitchFamily="18" charset="0"/>
                <a:cs typeface="Times New Roman" pitchFamily="18" charset="0"/>
              </a:rPr>
              <a:t>transmission,it</a:t>
            </a:r>
            <a:r>
              <a:rPr lang="en-US" dirty="0" smtClean="0">
                <a:latin typeface="Times New Roman" pitchFamily="18" charset="0"/>
                <a:cs typeface="Times New Roman" pitchFamily="18" charset="0"/>
              </a:rPr>
              <a:t> is virtually impossible to transmit baseband </a:t>
            </a:r>
            <a:r>
              <a:rPr lang="en-US" dirty="0" err="1" smtClean="0">
                <a:latin typeface="Times New Roman" pitchFamily="18" charset="0"/>
                <a:cs typeface="Times New Roman" pitchFamily="18" charset="0"/>
              </a:rPr>
              <a:t>signals;the</a:t>
            </a:r>
            <a:r>
              <a:rPr lang="en-US" dirty="0" smtClean="0">
                <a:latin typeface="Times New Roman" pitchFamily="18" charset="0"/>
                <a:cs typeface="Times New Roman" pitchFamily="18" charset="0"/>
              </a:rPr>
              <a:t> required antennas would be many kilometers in diameter.</a:t>
            </a:r>
          </a:p>
          <a:p>
            <a:pPr lvl="1" eaLnBrk="1" hangingPunct="1">
              <a:lnSpc>
                <a:spcPct val="90000"/>
              </a:lnSpc>
            </a:pPr>
            <a:r>
              <a:rPr lang="en-US" sz="2400" dirty="0" smtClean="0">
                <a:latin typeface="Times New Roman" pitchFamily="18" charset="0"/>
                <a:cs typeface="Times New Roman" pitchFamily="18" charset="0"/>
              </a:rPr>
              <a:t>Modulation permits </a:t>
            </a:r>
            <a:r>
              <a:rPr lang="en-US" sz="2400" dirty="0" smtClean="0">
                <a:solidFill>
                  <a:srgbClr val="FF0000"/>
                </a:solidFill>
                <a:latin typeface="Times New Roman" pitchFamily="18" charset="0"/>
                <a:cs typeface="Times New Roman" pitchFamily="18" charset="0"/>
              </a:rPr>
              <a:t>frequency division multiplexing(FDM)</a:t>
            </a:r>
          </a:p>
        </p:txBody>
      </p:sp>
      <p:cxnSp>
        <p:nvCxnSpPr>
          <p:cNvPr id="3" name="Straight Arrow Connector 2"/>
          <p:cNvCxnSpPr/>
          <p:nvPr/>
        </p:nvCxnSpPr>
        <p:spPr>
          <a:xfrm>
            <a:off x="5791200" y="4191000"/>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3527779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152400"/>
            <a:ext cx="8229600" cy="609600"/>
          </a:xfrm>
        </p:spPr>
        <p:txBody>
          <a:bodyPr>
            <a:normAutofit fontScale="90000"/>
          </a:bodyPr>
          <a:lstStyle/>
          <a:p>
            <a:pPr eaLnBrk="1" hangingPunct="1"/>
            <a:r>
              <a:rPr lang="en-US" sz="3600" dirty="0" smtClean="0">
                <a:solidFill>
                  <a:schemeClr val="accent1"/>
                </a:solidFill>
                <a:latin typeface="Times New Roman" pitchFamily="18" charset="0"/>
                <a:cs typeface="Times New Roman" pitchFamily="18" charset="0"/>
              </a:rPr>
              <a:t>Basic Encoding Techniques</a:t>
            </a:r>
          </a:p>
        </p:txBody>
      </p:sp>
      <p:sp>
        <p:nvSpPr>
          <p:cNvPr id="34819" name="Rectangle 3"/>
          <p:cNvSpPr>
            <a:spLocks noGrp="1" noChangeArrowheads="1"/>
          </p:cNvSpPr>
          <p:nvPr>
            <p:ph idx="1"/>
          </p:nvPr>
        </p:nvSpPr>
        <p:spPr>
          <a:xfrm>
            <a:off x="457200" y="914400"/>
            <a:ext cx="8229600" cy="5211763"/>
          </a:xfrm>
        </p:spPr>
        <p:txBody>
          <a:bodyPr>
            <a:normAutofit/>
          </a:bodyPr>
          <a:lstStyle/>
          <a:p>
            <a:pPr eaLnBrk="1" hangingPunct="1"/>
            <a:r>
              <a:rPr lang="en-US" sz="2400" dirty="0" smtClean="0">
                <a:solidFill>
                  <a:srgbClr val="FF0000"/>
                </a:solidFill>
                <a:latin typeface="Times New Roman" pitchFamily="18" charset="0"/>
                <a:cs typeface="Times New Roman" pitchFamily="18" charset="0"/>
              </a:rPr>
              <a:t>Analog data to analog signal</a:t>
            </a:r>
          </a:p>
          <a:p>
            <a:pPr lvl="2"/>
            <a:r>
              <a:rPr lang="en-US" dirty="0" smtClean="0">
                <a:solidFill>
                  <a:schemeClr val="accent1"/>
                </a:solidFill>
                <a:latin typeface="Times New Roman" pitchFamily="18" charset="0"/>
                <a:cs typeface="Times New Roman" pitchFamily="18" charset="0"/>
              </a:rPr>
              <a:t>Amplitude modulation (AM)</a:t>
            </a:r>
          </a:p>
          <a:p>
            <a:pPr lvl="2"/>
            <a:r>
              <a:rPr lang="en-US" dirty="0" smtClean="0">
                <a:solidFill>
                  <a:schemeClr val="accent1"/>
                </a:solidFill>
                <a:latin typeface="Times New Roman" pitchFamily="18" charset="0"/>
                <a:cs typeface="Times New Roman" pitchFamily="18" charset="0"/>
              </a:rPr>
              <a:t>Angle modulation</a:t>
            </a:r>
          </a:p>
          <a:p>
            <a:pPr lvl="3"/>
            <a:r>
              <a:rPr lang="en-US" sz="2400" dirty="0" smtClean="0">
                <a:solidFill>
                  <a:srgbClr val="FF0000"/>
                </a:solidFill>
                <a:latin typeface="Times New Roman" pitchFamily="18" charset="0"/>
                <a:cs typeface="Times New Roman" pitchFamily="18" charset="0"/>
              </a:rPr>
              <a:t>Frequency modulation (FM)</a:t>
            </a:r>
          </a:p>
          <a:p>
            <a:pPr lvl="3"/>
            <a:r>
              <a:rPr lang="en-US" sz="2400" dirty="0" smtClean="0">
                <a:solidFill>
                  <a:srgbClr val="FF0000"/>
                </a:solidFill>
                <a:latin typeface="Times New Roman" pitchFamily="18" charset="0"/>
                <a:cs typeface="Times New Roman" pitchFamily="18" charset="0"/>
              </a:rPr>
              <a:t>Phase modulation (PM)</a:t>
            </a:r>
          </a:p>
        </p:txBody>
      </p:sp>
    </p:spTree>
    <p:extLst>
      <p:ext uri="{BB962C8B-B14F-4D97-AF65-F5344CB8AC3E}">
        <p14:creationId xmlns="" xmlns:p14="http://schemas.microsoft.com/office/powerpoint/2010/main" val="3674833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r>
              <a:rPr lang="en-US" baseline="0" smtClean="0">
                <a:solidFill>
                  <a:srgbClr val="EEECE1"/>
                </a:solidFill>
                <a:latin typeface="Arial" charset="0"/>
              </a:rPr>
              <a:t>4.</a:t>
            </a:r>
            <a:fld id="{FECED517-7B9F-4AA3-8952-9BB857026564}" type="slidenum">
              <a:rPr lang="en-US" baseline="0" smtClean="0">
                <a:solidFill>
                  <a:srgbClr val="EEECE1"/>
                </a:solidFill>
                <a:latin typeface="Arial" charset="0"/>
              </a:rPr>
              <a:pPr/>
              <a:t>12</a:t>
            </a:fld>
            <a:endParaRPr lang="en-US" baseline="0" smtClean="0">
              <a:solidFill>
                <a:srgbClr val="EEECE1"/>
              </a:solidFill>
              <a:latin typeface="Arial" charset="0"/>
            </a:endParaRPr>
          </a:p>
        </p:txBody>
      </p:sp>
      <p:sp>
        <p:nvSpPr>
          <p:cNvPr id="8195" name="Rectangle 2"/>
          <p:cNvSpPr>
            <a:spLocks noGrp="1" noChangeArrowheads="1"/>
          </p:cNvSpPr>
          <p:nvPr>
            <p:ph type="title"/>
          </p:nvPr>
        </p:nvSpPr>
        <p:spPr bwMode="auto">
          <a:xfrm>
            <a:off x="381000" y="609600"/>
            <a:ext cx="8077200" cy="1295400"/>
          </a:xfr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eaLnBrk="1" hangingPunct="1"/>
            <a:r>
              <a:rPr lang="en-US" sz="3600" dirty="0" smtClean="0">
                <a:solidFill>
                  <a:schemeClr val="tx2"/>
                </a:solidFill>
                <a:latin typeface="Times New Roman" pitchFamily="18" charset="0"/>
                <a:cs typeface="Times New Roman" pitchFamily="18" charset="0"/>
              </a:rPr>
              <a:t>Relationship between data rate and signal rate</a:t>
            </a:r>
          </a:p>
        </p:txBody>
      </p:sp>
      <mc:AlternateContent xmlns:mc="http://schemas.openxmlformats.org/markup-compatibility/2006">
        <mc:Choice xmlns="" xmlns:a14="http://schemas.microsoft.com/office/drawing/2010/main" Requires="a14">
          <p:sp>
            <p:nvSpPr>
              <p:cNvPr id="8196" name="Rectangle 3"/>
              <p:cNvSpPr>
                <a:spLocks noGrp="1" noChangeArrowheads="1"/>
              </p:cNvSpPr>
              <p:nvPr>
                <p:ph type="body" idx="1"/>
              </p:nvPr>
            </p:nvSpPr>
            <p:spPr bwMode="auto">
              <a:xfrm>
                <a:off x="685800" y="1981200"/>
                <a:ext cx="7772400" cy="4114800"/>
              </a:xfrm>
              <a:noFill/>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sz="2800" dirty="0" smtClean="0">
                    <a:solidFill>
                      <a:prstClr val="black"/>
                    </a:solidFill>
                    <a:latin typeface="Times New Roman" pitchFamily="18" charset="0"/>
                    <a:cs typeface="Times New Roman" pitchFamily="18" charset="0"/>
                  </a:rPr>
                  <a:t>The baud or signal rate can be expressed as:</a:t>
                </a:r>
              </a:p>
              <a:p>
                <a:pPr lvl="0" algn="ctr">
                  <a:buNone/>
                </a:pPr>
                <a:r>
                  <a:rPr lang="en-US" sz="2800" dirty="0">
                    <a:solidFill>
                      <a:srgbClr val="FF0000"/>
                    </a:solidFill>
                    <a:latin typeface="Times New Roman" pitchFamily="18" charset="0"/>
                    <a:cs typeface="Times New Roman" pitchFamily="18" charset="0"/>
                  </a:rPr>
                  <a:t>S = c ×</a:t>
                </a:r>
                <a:r>
                  <a:rPr lang="en-US" sz="2800" dirty="0" smtClean="0">
                    <a:solidFill>
                      <a:srgbClr val="FF0000"/>
                    </a:solidFill>
                    <a:latin typeface="Times New Roman" pitchFamily="18" charset="0"/>
                    <a:cs typeface="Times New Roman" pitchFamily="18" charset="0"/>
                  </a:rPr>
                  <a:t>N × </a:t>
                </a:r>
                <a14:m>
                  <m:oMath xmlns:m="http://schemas.openxmlformats.org/officeDocument/2006/math">
                    <m:f>
                      <m:fPr>
                        <m:ctrlPr>
                          <a:rPr lang="en-US" sz="2800" i="1" dirty="0" smtClean="0">
                            <a:solidFill>
                              <a:srgbClr val="FF0000"/>
                            </a:solidFill>
                            <a:latin typeface="Cambria Math"/>
                            <a:cs typeface="Times New Roman" pitchFamily="18" charset="0"/>
                          </a:rPr>
                        </m:ctrlPr>
                      </m:fPr>
                      <m:num>
                        <m:r>
                          <a:rPr lang="en-US" sz="2800" b="0" i="1" dirty="0" smtClean="0">
                            <a:solidFill>
                              <a:srgbClr val="FF0000"/>
                            </a:solidFill>
                            <a:latin typeface="Cambria Math"/>
                            <a:cs typeface="Times New Roman" pitchFamily="18" charset="0"/>
                          </a:rPr>
                          <m:t>1</m:t>
                        </m:r>
                      </m:num>
                      <m:den>
                        <m:r>
                          <a:rPr lang="en-US" sz="2800" b="0" i="1" dirty="0" smtClean="0">
                            <a:solidFill>
                              <a:srgbClr val="FF0000"/>
                            </a:solidFill>
                            <a:latin typeface="Cambria Math"/>
                            <a:cs typeface="Times New Roman" pitchFamily="18" charset="0"/>
                          </a:rPr>
                          <m:t>𝑟</m:t>
                        </m:r>
                      </m:den>
                    </m:f>
                  </m:oMath>
                </a14:m>
                <a:r>
                  <a:rPr lang="en-US" sz="2800" dirty="0">
                    <a:solidFill>
                      <a:srgbClr val="FF0000"/>
                    </a:solidFill>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  bauds</a:t>
                </a:r>
              </a:p>
              <a:p>
                <a:pPr lvl="0">
                  <a:buNone/>
                </a:pPr>
                <a:r>
                  <a:rPr lang="en-US" sz="2800" dirty="0" smtClean="0">
                    <a:solidFill>
                      <a:prstClr val="black"/>
                    </a:solidFill>
                    <a:latin typeface="Times New Roman" pitchFamily="18" charset="0"/>
                    <a:cs typeface="Times New Roman" pitchFamily="18" charset="0"/>
                  </a:rPr>
                  <a:t>where </a:t>
                </a:r>
                <a:r>
                  <a:rPr lang="en-US" sz="2800" dirty="0">
                    <a:solidFill>
                      <a:srgbClr val="FF0000"/>
                    </a:solidFill>
                    <a:latin typeface="Times New Roman" pitchFamily="18" charset="0"/>
                    <a:cs typeface="Times New Roman" pitchFamily="18" charset="0"/>
                  </a:rPr>
                  <a:t>N</a:t>
                </a:r>
                <a:r>
                  <a:rPr lang="en-US" sz="2800" dirty="0">
                    <a:solidFill>
                      <a:prstClr val="black"/>
                    </a:solidFill>
                    <a:latin typeface="Times New Roman" pitchFamily="18" charset="0"/>
                    <a:cs typeface="Times New Roman" pitchFamily="18" charset="0"/>
                  </a:rPr>
                  <a:t> is data rate</a:t>
                </a:r>
              </a:p>
              <a:p>
                <a:pPr lvl="0">
                  <a:buNone/>
                </a:pPr>
                <a:r>
                  <a:rPr lang="en-US" sz="2800" dirty="0">
                    <a:solidFill>
                      <a:prstClr val="black"/>
                    </a:solidFill>
                    <a:latin typeface="Times New Roman" pitchFamily="18" charset="0"/>
                    <a:cs typeface="Times New Roman" pitchFamily="18" charset="0"/>
                  </a:rPr>
                  <a:t> </a:t>
                </a:r>
                <a:r>
                  <a:rPr lang="en-US" sz="2800" dirty="0" smtClean="0">
                    <a:solidFill>
                      <a:prstClr val="black"/>
                    </a:solidFill>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c </a:t>
                </a:r>
                <a:r>
                  <a:rPr lang="en-US" sz="2800" dirty="0" smtClean="0">
                    <a:solidFill>
                      <a:prstClr val="black"/>
                    </a:solidFill>
                    <a:latin typeface="Times New Roman" pitchFamily="18" charset="0"/>
                    <a:cs typeface="Times New Roman" pitchFamily="18" charset="0"/>
                  </a:rPr>
                  <a:t>  is </a:t>
                </a:r>
                <a:r>
                  <a:rPr lang="en-US" sz="2800" dirty="0">
                    <a:solidFill>
                      <a:prstClr val="black"/>
                    </a:solidFill>
                    <a:latin typeface="Times New Roman" pitchFamily="18" charset="0"/>
                    <a:cs typeface="Times New Roman" pitchFamily="18" charset="0"/>
                  </a:rPr>
                  <a:t>the case factor (worst, best &amp; avg.)</a:t>
                </a:r>
              </a:p>
              <a:p>
                <a:pPr lvl="0">
                  <a:buNone/>
                </a:pPr>
                <a:r>
                  <a:rPr lang="en-US" sz="2800" dirty="0" smtClean="0">
                    <a:solidFill>
                      <a:prstClr val="black"/>
                    </a:solidFill>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r </a:t>
                </a:r>
                <a:r>
                  <a:rPr lang="en-US" sz="2800" dirty="0" smtClean="0">
                    <a:solidFill>
                      <a:prstClr val="black"/>
                    </a:solidFill>
                    <a:latin typeface="Times New Roman" pitchFamily="18" charset="0"/>
                    <a:cs typeface="Times New Roman" pitchFamily="18" charset="0"/>
                  </a:rPr>
                  <a:t>   </a:t>
                </a:r>
                <a:r>
                  <a:rPr lang="en-US" sz="2800" dirty="0">
                    <a:solidFill>
                      <a:prstClr val="black"/>
                    </a:solidFill>
                    <a:latin typeface="Times New Roman" pitchFamily="18" charset="0"/>
                    <a:cs typeface="Times New Roman" pitchFamily="18" charset="0"/>
                  </a:rPr>
                  <a:t>is the ratio between data element &amp; signal </a:t>
                </a:r>
                <a:r>
                  <a:rPr lang="en-US" sz="2800" dirty="0" smtClean="0">
                    <a:solidFill>
                      <a:prstClr val="black"/>
                    </a:solidFill>
                    <a:latin typeface="Times New Roman" pitchFamily="18" charset="0"/>
                    <a:cs typeface="Times New Roman" pitchFamily="18" charset="0"/>
                  </a:rPr>
                  <a:t>	     element</a:t>
                </a:r>
              </a:p>
              <a:p>
                <a:pPr lvl="0">
                  <a:buNone/>
                </a:pPr>
                <a:r>
                  <a:rPr lang="en-US" sz="2800" dirty="0">
                    <a:solidFill>
                      <a:prstClr val="black"/>
                    </a:solidFill>
                    <a:latin typeface="Times New Roman" pitchFamily="18" charset="0"/>
                    <a:cs typeface="Times New Roman" pitchFamily="18" charset="0"/>
                  </a:rPr>
                  <a:t>	</a:t>
                </a:r>
                <a:r>
                  <a:rPr lang="en-US" sz="2800" dirty="0" smtClean="0">
                    <a:solidFill>
                      <a:prstClr val="black"/>
                    </a:solidFill>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S</a:t>
                </a:r>
                <a:r>
                  <a:rPr lang="en-US" sz="2800" dirty="0" smtClean="0">
                    <a:solidFill>
                      <a:prstClr val="black"/>
                    </a:solidFill>
                    <a:latin typeface="Times New Roman" pitchFamily="18" charset="0"/>
                    <a:cs typeface="Times New Roman" pitchFamily="18" charset="0"/>
                  </a:rPr>
                  <a:t>   is the no. of signal elements</a:t>
                </a:r>
                <a:endParaRPr lang="en-US" sz="2800" dirty="0">
                  <a:solidFill>
                    <a:prstClr val="black"/>
                  </a:solidFill>
                  <a:latin typeface="Times New Roman" pitchFamily="18" charset="0"/>
                  <a:cs typeface="Times New Roman" pitchFamily="18" charset="0"/>
                </a:endParaRPr>
              </a:p>
            </p:txBody>
          </p:sp>
        </mc:Choice>
        <mc:Fallback>
          <p:sp>
            <p:nvSpPr>
              <p:cNvPr id="8196" name="Rectangle 3"/>
              <p:cNvSpPr>
                <a:spLocks noGrp="1" noRot="1" noChangeAspect="1" noMove="1" noResize="1" noEditPoints="1" noAdjustHandles="1" noChangeArrowheads="1" noChangeShapeType="1" noTextEdit="1"/>
              </p:cNvSpPr>
              <p:nvPr>
                <p:ph type="body" idx="1"/>
              </p:nvPr>
            </p:nvSpPr>
            <p:spPr bwMode="auto">
              <a:xfrm>
                <a:off x="685800" y="1981200"/>
                <a:ext cx="7772400" cy="4114800"/>
              </a:xfrm>
              <a:blipFill rotWithShape="1">
                <a:blip r:embed="rId3" cstate="print"/>
                <a:stretch>
                  <a:fillRect l="-1647" t="-1481"/>
                </a:stretch>
              </a:blip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 xmlns:p14="http://schemas.microsoft.com/office/powerpoint/2010/main" val="192277510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3200" dirty="0">
                <a:solidFill>
                  <a:srgbClr val="4F81BD"/>
                </a:solidFill>
                <a:latin typeface="Times New Roman" pitchFamily="18" charset="0"/>
                <a:cs typeface="Times New Roman" pitchFamily="18" charset="0"/>
              </a:rPr>
              <a:t>Amplitude Modulation</a:t>
            </a:r>
            <a:endParaRPr lang="en-US" dirty="0"/>
          </a:p>
        </p:txBody>
      </p:sp>
      <p:sp>
        <p:nvSpPr>
          <p:cNvPr id="3" name="Content Placeholder 2"/>
          <p:cNvSpPr>
            <a:spLocks noGrp="1"/>
          </p:cNvSpPr>
          <p:nvPr>
            <p:ph idx="1"/>
          </p:nvPr>
        </p:nvSpPr>
        <p:spPr>
          <a:xfrm>
            <a:off x="457200" y="990600"/>
            <a:ext cx="8229600" cy="5135563"/>
          </a:xfrm>
        </p:spPr>
        <p:txBody>
          <a:bodyPr/>
          <a:lstStyle/>
          <a:p>
            <a:pPr lvl="0">
              <a:lnSpc>
                <a:spcPct val="90000"/>
              </a:lnSpc>
            </a:pPr>
            <a:r>
              <a:rPr lang="en-US" sz="2800" dirty="0">
                <a:solidFill>
                  <a:srgbClr val="FF0000"/>
                </a:solidFill>
                <a:latin typeface="Times New Roman" pitchFamily="18" charset="0"/>
                <a:cs typeface="Times New Roman" pitchFamily="18" charset="0"/>
              </a:rPr>
              <a:t>Amplitude Modulation</a:t>
            </a:r>
          </a:p>
          <a:p>
            <a:pPr lvl="2">
              <a:lnSpc>
                <a:spcPct val="90000"/>
              </a:lnSpc>
            </a:pPr>
            <a:r>
              <a:rPr lang="en-US" dirty="0">
                <a:solidFill>
                  <a:prstClr val="black"/>
                </a:solidFill>
                <a:latin typeface="Times New Roman" pitchFamily="18" charset="0"/>
                <a:cs typeface="Times New Roman" pitchFamily="18" charset="0"/>
              </a:rPr>
              <a:t>Amplitude modulation (AM)is the simplest form of modulation and is depicted in fig. below.</a:t>
            </a:r>
          </a:p>
          <a:p>
            <a:endParaRPr lang="en-US" dirty="0"/>
          </a:p>
        </p:txBody>
      </p:sp>
      <p:pic>
        <p:nvPicPr>
          <p:cNvPr id="4198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7600" y="2362200"/>
            <a:ext cx="6858000" cy="4213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5383354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57200" y="152400"/>
            <a:ext cx="8229600" cy="533400"/>
          </a:xfrm>
        </p:spPr>
        <p:txBody>
          <a:bodyPr>
            <a:normAutofit fontScale="90000"/>
          </a:bodyPr>
          <a:lstStyle/>
          <a:p>
            <a:pPr eaLnBrk="1" hangingPunct="1"/>
            <a:r>
              <a:rPr lang="en-US" sz="3600" dirty="0" smtClean="0">
                <a:solidFill>
                  <a:schemeClr val="accent1"/>
                </a:solidFill>
                <a:latin typeface="Times New Roman" pitchFamily="18" charset="0"/>
                <a:cs typeface="Times New Roman" pitchFamily="18" charset="0"/>
              </a:rPr>
              <a:t>Amplitude Modulation</a:t>
            </a:r>
          </a:p>
        </p:txBody>
      </p:sp>
      <p:graphicFrame>
        <p:nvGraphicFramePr>
          <p:cNvPr id="9218" name="Object 4"/>
          <p:cNvGraphicFramePr>
            <a:graphicFrameLocks noGrp="1" noChangeAspect="1"/>
          </p:cNvGraphicFramePr>
          <p:nvPr>
            <p:ph idx="1"/>
          </p:nvPr>
        </p:nvGraphicFramePr>
        <p:xfrm>
          <a:off x="2722563" y="2771775"/>
          <a:ext cx="4121150" cy="608013"/>
        </p:xfrm>
        <a:graphic>
          <a:graphicData uri="http://schemas.openxmlformats.org/presentationml/2006/ole">
            <p:oleObj spid="_x0000_s35863" name="Equation" r:id="rId3" imgW="1549400" imgH="228600" progId="Equation.3">
              <p:embed/>
            </p:oleObj>
          </a:graphicData>
        </a:graphic>
      </p:graphicFrame>
      <mc:AlternateContent xmlns:mc="http://schemas.openxmlformats.org/markup-compatibility/2006">
        <mc:Choice xmlns="" xmlns:a14="http://schemas.microsoft.com/office/drawing/2010/main" Requires="a14">
          <p:sp>
            <p:nvSpPr>
              <p:cNvPr id="9220" name="Rectangle 5"/>
              <p:cNvSpPr>
                <a:spLocks noGrp="1" noChangeArrowheads="1"/>
              </p:cNvSpPr>
              <p:nvPr>
                <p:ph type="body" idx="4294967295"/>
              </p:nvPr>
            </p:nvSpPr>
            <p:spPr>
              <a:xfrm>
                <a:off x="381000" y="762000"/>
                <a:ext cx="8305800" cy="6096000"/>
              </a:xfrm>
            </p:spPr>
            <p:txBody>
              <a:bodyPr/>
              <a:lstStyle/>
              <a:p>
                <a:pPr eaLnBrk="1" hangingPunct="1">
                  <a:lnSpc>
                    <a:spcPct val="90000"/>
                  </a:lnSpc>
                </a:pPr>
                <a:r>
                  <a:rPr lang="en-US" sz="2800" dirty="0" smtClean="0">
                    <a:solidFill>
                      <a:srgbClr val="FF0000"/>
                    </a:solidFill>
                    <a:latin typeface="Times New Roman" pitchFamily="18" charset="0"/>
                    <a:cs typeface="Times New Roman" pitchFamily="18" charset="0"/>
                  </a:rPr>
                  <a:t>Amplitude Modulation</a:t>
                </a:r>
              </a:p>
              <a:p>
                <a:pPr marL="914400" lvl="2" indent="0">
                  <a:lnSpc>
                    <a:spcPct val="90000"/>
                  </a:lnSpc>
                  <a:buNone/>
                </a:pPr>
                <a:endParaRPr lang="en-US" dirty="0" smtClean="0"/>
              </a:p>
              <a:p>
                <a:pPr lvl="2">
                  <a:lnSpc>
                    <a:spcPct val="90000"/>
                  </a:lnSpc>
                </a:pPr>
                <a:r>
                  <a:rPr lang="en-US" dirty="0" smtClean="0">
                    <a:latin typeface="Times New Roman" pitchFamily="18" charset="0"/>
                    <a:cs typeface="Times New Roman" pitchFamily="18" charset="0"/>
                  </a:rPr>
                  <a:t>Mathematically the process can be expressed as</a:t>
                </a:r>
              </a:p>
              <a:p>
                <a:pPr marL="914400" lvl="2" indent="0">
                  <a:lnSpc>
                    <a:spcPct val="90000"/>
                  </a:lnSpc>
                  <a:buNone/>
                </a:pPr>
                <a:r>
                  <a:rPr lang="en-US" dirty="0" smtClean="0">
                    <a:solidFill>
                      <a:srgbClr val="FF0000"/>
                    </a:solidFill>
                    <a:latin typeface="Times New Roman" pitchFamily="18" charset="0"/>
                    <a:cs typeface="Times New Roman" pitchFamily="18" charset="0"/>
                  </a:rPr>
                  <a:t>AM</a:t>
                </a:r>
              </a:p>
              <a:p>
                <a:pPr marL="914400" lvl="2" indent="0">
                  <a:lnSpc>
                    <a:spcPct val="90000"/>
                  </a:lnSpc>
                  <a:buNone/>
                </a:pPr>
                <a:endParaRPr lang="en-US" dirty="0">
                  <a:solidFill>
                    <a:srgbClr val="FF0000"/>
                  </a:solidFill>
                  <a:latin typeface="Times New Roman" pitchFamily="18" charset="0"/>
                  <a:cs typeface="Times New Roman" pitchFamily="18" charset="0"/>
                </a:endParaRPr>
              </a:p>
              <a:p>
                <a:pPr lvl="2">
                  <a:lnSpc>
                    <a:spcPct val="90000"/>
                  </a:lnSpc>
                </a:pPr>
                <a:endParaRPr lang="en-US" dirty="0" smtClean="0">
                  <a:solidFill>
                    <a:schemeClr val="tx1"/>
                  </a:solidFill>
                  <a:latin typeface="Times New Roman" pitchFamily="18" charset="0"/>
                  <a:cs typeface="Times New Roman" pitchFamily="18" charset="0"/>
                </a:endParaRPr>
              </a:p>
              <a:p>
                <a:pPr lvl="2">
                  <a:lnSpc>
                    <a:spcPct val="90000"/>
                  </a:lnSpc>
                </a:pPr>
                <a:endParaRPr lang="en-US" dirty="0">
                  <a:latin typeface="Times New Roman" pitchFamily="18" charset="0"/>
                  <a:cs typeface="Times New Roman" pitchFamily="18" charset="0"/>
                </a:endParaRPr>
              </a:p>
              <a:p>
                <a:pPr lvl="2">
                  <a:lnSpc>
                    <a:spcPct val="90000"/>
                  </a:lnSpc>
                </a:pPr>
                <a:r>
                  <a:rPr lang="en-US" dirty="0" smtClean="0">
                    <a:solidFill>
                      <a:schemeClr val="tx1"/>
                    </a:solidFill>
                    <a:latin typeface="Times New Roman" pitchFamily="18" charset="0"/>
                    <a:cs typeface="Times New Roman" pitchFamily="18" charset="0"/>
                  </a:rPr>
                  <a:t>Where </a:t>
                </a:r>
                <a:r>
                  <a:rPr lang="en-US" dirty="0" smtClean="0">
                    <a:solidFill>
                      <a:srgbClr val="FF0000"/>
                    </a:solidFill>
                    <a:latin typeface="Times New Roman" pitchFamily="18" charset="0"/>
                    <a:cs typeface="Times New Roman" pitchFamily="18" charset="0"/>
                  </a:rPr>
                  <a:t>cos 2</a:t>
                </a:r>
                <a:r>
                  <a:rPr lang="el-GR" dirty="0" smtClean="0">
                    <a:solidFill>
                      <a:srgbClr val="FF0000"/>
                    </a:solidFill>
                    <a:latin typeface="Times New Roman" pitchFamily="18" charset="0"/>
                    <a:cs typeface="Times New Roman" pitchFamily="18" charset="0"/>
                  </a:rPr>
                  <a:t>π</a:t>
                </a:r>
                <a:r>
                  <a:rPr lang="en-US" dirty="0">
                    <a:solidFill>
                      <a:srgbClr val="FF0000"/>
                    </a:solidFill>
                    <a:latin typeface="Times New Roman" pitchFamily="18" charset="0"/>
                    <a:cs typeface="Times New Roman" pitchFamily="18" charset="0"/>
                  </a:rPr>
                  <a:t> </a:t>
                </a:r>
                <a14:m>
                  <m:oMath xmlns:m="http://schemas.openxmlformats.org/officeDocument/2006/math">
                    <m:sSub>
                      <m:sSubPr>
                        <m:ctrlPr>
                          <a:rPr lang="en-US" i="1">
                            <a:solidFill>
                              <a:srgbClr val="FF0000"/>
                            </a:solidFill>
                            <a:latin typeface="Cambria Math"/>
                            <a:cs typeface="Times New Roman" pitchFamily="18" charset="0"/>
                          </a:rPr>
                        </m:ctrlPr>
                      </m:sSubPr>
                      <m:e>
                        <m:r>
                          <a:rPr lang="en-US" i="1">
                            <a:solidFill>
                              <a:srgbClr val="FF0000"/>
                            </a:solidFill>
                            <a:latin typeface="Cambria Math"/>
                            <a:cs typeface="Times New Roman" pitchFamily="18" charset="0"/>
                          </a:rPr>
                          <m:t>𝑓</m:t>
                        </m:r>
                      </m:e>
                      <m:sub>
                        <m:r>
                          <a:rPr lang="en-US" i="1">
                            <a:solidFill>
                              <a:srgbClr val="FF0000"/>
                            </a:solidFill>
                            <a:latin typeface="Cambria Math"/>
                            <a:cs typeface="Times New Roman" pitchFamily="18" charset="0"/>
                          </a:rPr>
                          <m:t>𝑐</m:t>
                        </m:r>
                      </m:sub>
                    </m:sSub>
                  </m:oMath>
                </a14:m>
                <a:r>
                  <a:rPr lang="en-US" dirty="0" smtClean="0">
                    <a:solidFill>
                      <a:srgbClr val="FF0000"/>
                    </a:solidFill>
                    <a:latin typeface="Times New Roman" pitchFamily="18" charset="0"/>
                    <a:cs typeface="Times New Roman" pitchFamily="18" charset="0"/>
                  </a:rPr>
                  <a:t>t </a:t>
                </a:r>
                <a:r>
                  <a:rPr lang="en-US" dirty="0" smtClean="0">
                    <a:solidFill>
                      <a:schemeClr val="tx1"/>
                    </a:solidFill>
                    <a:latin typeface="Times New Roman" pitchFamily="18" charset="0"/>
                    <a:cs typeface="Times New Roman" pitchFamily="18" charset="0"/>
                  </a:rPr>
                  <a:t>is the carrier and </a:t>
                </a:r>
                <a:r>
                  <a:rPr lang="en-US" dirty="0" smtClean="0">
                    <a:solidFill>
                      <a:srgbClr val="FF0000"/>
                    </a:solidFill>
                    <a:latin typeface="Times New Roman" pitchFamily="18" charset="0"/>
                    <a:cs typeface="Times New Roman" pitchFamily="18" charset="0"/>
                  </a:rPr>
                  <a:t>x(t)</a:t>
                </a:r>
                <a:r>
                  <a:rPr lang="en-US" dirty="0" smtClean="0">
                    <a:solidFill>
                      <a:schemeClr val="tx1"/>
                    </a:solidFill>
                    <a:latin typeface="Times New Roman" pitchFamily="18" charset="0"/>
                    <a:cs typeface="Times New Roman" pitchFamily="18" charset="0"/>
                  </a:rPr>
                  <a:t> is the input signal (carrying data) both normalized to unity amplitude.</a:t>
                </a:r>
              </a:p>
              <a:p>
                <a:pPr lvl="2">
                  <a:lnSpc>
                    <a:spcPct val="90000"/>
                  </a:lnSpc>
                </a:pPr>
                <a:endParaRPr lang="en-US" dirty="0" smtClean="0">
                  <a:solidFill>
                    <a:schemeClr val="tx1"/>
                  </a:solidFill>
                  <a:latin typeface="Times New Roman" pitchFamily="18" charset="0"/>
                  <a:cs typeface="Times New Roman" pitchFamily="18" charset="0"/>
                </a:endParaRPr>
              </a:p>
              <a:p>
                <a:pPr lvl="2">
                  <a:lnSpc>
                    <a:spcPct val="90000"/>
                  </a:lnSpc>
                </a:pPr>
                <a:r>
                  <a:rPr lang="en-US" dirty="0" smtClean="0">
                    <a:latin typeface="Times New Roman" pitchFamily="18" charset="0"/>
                    <a:cs typeface="Times New Roman" pitchFamily="18" charset="0"/>
                  </a:rPr>
                  <a:t>The parameter </a:t>
                </a:r>
                <a14:m>
                  <m:oMath xmlns:m="http://schemas.openxmlformats.org/officeDocument/2006/math">
                    <m:sSub>
                      <m:sSubPr>
                        <m:ctrlPr>
                          <a:rPr lang="en-US" i="1" smtClean="0">
                            <a:solidFill>
                              <a:srgbClr val="FF0000"/>
                            </a:solidFill>
                            <a:latin typeface="Cambria Math"/>
                          </a:rPr>
                        </m:ctrlPr>
                      </m:sSubPr>
                      <m:e>
                        <m:r>
                          <a:rPr lang="en-US" b="0" i="1" smtClean="0">
                            <a:solidFill>
                              <a:srgbClr val="FF0000"/>
                            </a:solidFill>
                            <a:latin typeface="Cambria Math"/>
                          </a:rPr>
                          <m:t>𝑛</m:t>
                        </m:r>
                      </m:e>
                      <m:sub>
                        <m:r>
                          <a:rPr lang="en-US" b="0" i="1" smtClean="0">
                            <a:solidFill>
                              <a:srgbClr val="FF0000"/>
                            </a:solidFill>
                            <a:latin typeface="Cambria Math"/>
                          </a:rPr>
                          <m:t>𝑎</m:t>
                        </m:r>
                      </m:sub>
                    </m:sSub>
                  </m:oMath>
                </a14:m>
                <a:r>
                  <a:rPr lang="en-US" dirty="0" smtClean="0">
                    <a:solidFill>
                      <a:srgbClr val="FF0000"/>
                    </a:solidFill>
                    <a:latin typeface="Times New Roman" pitchFamily="18" charset="0"/>
                    <a:cs typeface="Times New Roman" pitchFamily="18" charset="0"/>
                  </a:rPr>
                  <a:t>,</a:t>
                </a:r>
                <a:r>
                  <a:rPr lang="en-US" dirty="0" smtClean="0">
                    <a:solidFill>
                      <a:schemeClr val="tx1"/>
                    </a:solidFill>
                    <a:latin typeface="Times New Roman" pitchFamily="18" charset="0"/>
                    <a:cs typeface="Times New Roman" pitchFamily="18" charset="0"/>
                  </a:rPr>
                  <a:t>is known as </a:t>
                </a:r>
                <a:r>
                  <a:rPr lang="en-US" dirty="0" smtClean="0">
                    <a:solidFill>
                      <a:srgbClr val="FF0000"/>
                    </a:solidFill>
                    <a:latin typeface="Times New Roman" pitchFamily="18" charset="0"/>
                    <a:cs typeface="Times New Roman" pitchFamily="18" charset="0"/>
                  </a:rPr>
                  <a:t>modulation </a:t>
                </a:r>
                <a:r>
                  <a:rPr lang="en-US" dirty="0" err="1" smtClean="0">
                    <a:solidFill>
                      <a:srgbClr val="FF0000"/>
                    </a:solidFill>
                    <a:latin typeface="Times New Roman" pitchFamily="18" charset="0"/>
                    <a:cs typeface="Times New Roman" pitchFamily="18" charset="0"/>
                  </a:rPr>
                  <a:t>index</a:t>
                </a:r>
                <a:r>
                  <a:rPr lang="en-US" dirty="0" err="1" smtClean="0">
                    <a:solidFill>
                      <a:schemeClr val="tx1"/>
                    </a:solidFill>
                    <a:latin typeface="Times New Roman" pitchFamily="18" charset="0"/>
                    <a:cs typeface="Times New Roman" pitchFamily="18" charset="0"/>
                  </a:rPr>
                  <a:t>,is</a:t>
                </a:r>
                <a:r>
                  <a:rPr lang="en-US" dirty="0" smtClean="0">
                    <a:solidFill>
                      <a:schemeClr val="tx1"/>
                    </a:solidFill>
                    <a:latin typeface="Times New Roman" pitchFamily="18" charset="0"/>
                    <a:cs typeface="Times New Roman" pitchFamily="18" charset="0"/>
                  </a:rPr>
                  <a:t> the ratio of the amplitude of the input signal to the carrier.</a:t>
                </a:r>
              </a:p>
              <a:p>
                <a:pPr lvl="2">
                  <a:lnSpc>
                    <a:spcPct val="90000"/>
                  </a:lnSpc>
                </a:pPr>
                <a:endParaRPr lang="en-US" dirty="0">
                  <a:latin typeface="Times New Roman" pitchFamily="18" charset="0"/>
                  <a:cs typeface="Times New Roman" pitchFamily="18" charset="0"/>
                </a:endParaRPr>
              </a:p>
              <a:p>
                <a:pPr lvl="2">
                  <a:lnSpc>
                    <a:spcPct val="90000"/>
                  </a:lnSpc>
                </a:pPr>
                <a:r>
                  <a:rPr lang="en-US" dirty="0" smtClean="0">
                    <a:solidFill>
                      <a:schemeClr val="tx1"/>
                    </a:solidFill>
                    <a:latin typeface="Times New Roman" pitchFamily="18" charset="0"/>
                    <a:cs typeface="Times New Roman" pitchFamily="18" charset="0"/>
                  </a:rPr>
                  <a:t>This scheme is also known as double sideband transmitted carrier(DSBTC)</a:t>
                </a:r>
              </a:p>
            </p:txBody>
          </p:sp>
        </mc:Choice>
        <mc:Fallback>
          <p:sp>
            <p:nvSpPr>
              <p:cNvPr id="9220" name="Rectangle 5"/>
              <p:cNvSpPr>
                <a:spLocks noGrp="1" noRot="1" noChangeAspect="1" noMove="1" noResize="1" noEditPoints="1" noAdjustHandles="1" noChangeArrowheads="1" noChangeShapeType="1" noTextEdit="1"/>
              </p:cNvSpPr>
              <p:nvPr>
                <p:ph type="body" idx="4294967295"/>
              </p:nvPr>
            </p:nvSpPr>
            <p:spPr>
              <a:xfrm>
                <a:off x="381000" y="762000"/>
                <a:ext cx="8305800" cy="6096000"/>
              </a:xfrm>
              <a:blipFill rotWithShape="1">
                <a:blip r:embed="rId4" cstate="print"/>
                <a:stretch>
                  <a:fillRect l="-1322" t="-1700" r="-1615"/>
                </a:stretch>
              </a:blipFill>
            </p:spPr>
            <p:txBody>
              <a:bodyPr/>
              <a:lstStyle/>
              <a:p>
                <a:r>
                  <a:rPr lang="en-US">
                    <a:noFill/>
                  </a:rPr>
                  <a:t> </a:t>
                </a:r>
              </a:p>
            </p:txBody>
          </p:sp>
        </mc:Fallback>
      </mc:AlternateContent>
    </p:spTree>
    <p:extLst>
      <p:ext uri="{BB962C8B-B14F-4D97-AF65-F5344CB8AC3E}">
        <p14:creationId xmlns="" xmlns:p14="http://schemas.microsoft.com/office/powerpoint/2010/main" val="121571496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a:bodyPr>
          <a:lstStyle/>
          <a:p>
            <a:r>
              <a:rPr lang="en-US" sz="3200" dirty="0">
                <a:solidFill>
                  <a:srgbClr val="4F81BD"/>
                </a:solidFill>
                <a:latin typeface="Times New Roman" pitchFamily="18" charset="0"/>
                <a:cs typeface="Times New Roman" pitchFamily="18" charset="0"/>
              </a:rPr>
              <a:t>Amplitude Modulation</a:t>
            </a:r>
            <a:endParaRPr lang="en-US" dirty="0"/>
          </a:p>
        </p:txBody>
      </p:sp>
      <mc:AlternateContent xmlns:mc="http://schemas.openxmlformats.org/markup-compatibility/2006">
        <mc:Choice xmlns="" xmlns:a14="http://schemas.microsoft.com/office/drawing/2010/main" Requires="a14">
          <p:sp>
            <p:nvSpPr>
              <p:cNvPr id="4" name="Content Placeholder 3"/>
              <p:cNvSpPr>
                <a:spLocks noGrp="1"/>
              </p:cNvSpPr>
              <p:nvPr>
                <p:ph idx="1"/>
              </p:nvPr>
            </p:nvSpPr>
            <p:spPr>
              <a:xfrm>
                <a:off x="457200" y="762000"/>
                <a:ext cx="8229600" cy="5364163"/>
              </a:xfrm>
            </p:spPr>
            <p:txBody>
              <a:bodyPr>
                <a:normAutofit/>
              </a:bodyPr>
              <a:lstStyle/>
              <a:p>
                <a:r>
                  <a:rPr lang="en-US" sz="2400" dirty="0" smtClean="0">
                    <a:solidFill>
                      <a:srgbClr val="FF0000"/>
                    </a:solidFill>
                    <a:latin typeface="Times New Roman" pitchFamily="18" charset="0"/>
                    <a:cs typeface="Times New Roman" pitchFamily="18" charset="0"/>
                  </a:rPr>
                  <a:t>AM</a:t>
                </a:r>
                <a:r>
                  <a:rPr lang="en-US" sz="2400" dirty="0" smtClean="0">
                    <a:latin typeface="Times New Roman" pitchFamily="18" charset="0"/>
                    <a:cs typeface="Times New Roman" pitchFamily="18" charset="0"/>
                  </a:rPr>
                  <a:t> involves multiplication of the input signal by the carrier.</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envelope of the resulting signal is </a:t>
                </a:r>
                <a:r>
                  <a:rPr lang="en-US" sz="2400" dirty="0" smtClean="0">
                    <a:solidFill>
                      <a:srgbClr val="FF0000"/>
                    </a:solidFill>
                    <a:latin typeface="Times New Roman" pitchFamily="18" charset="0"/>
                    <a:cs typeface="Times New Roman" pitchFamily="18" charset="0"/>
                  </a:rPr>
                  <a:t>[1+</a:t>
                </a:r>
                <a14:m>
                  <m:oMath xmlns:m="http://schemas.openxmlformats.org/officeDocument/2006/math">
                    <m:sSub>
                      <m:sSubPr>
                        <m:ctrlPr>
                          <a:rPr lang="en-US" sz="2400" i="1">
                            <a:solidFill>
                              <a:srgbClr val="FF0000"/>
                            </a:solidFill>
                            <a:latin typeface="Cambria Math"/>
                          </a:rPr>
                        </m:ctrlPr>
                      </m:sSubPr>
                      <m:e>
                        <m:r>
                          <a:rPr lang="en-US" sz="2400" i="1">
                            <a:solidFill>
                              <a:srgbClr val="FF0000"/>
                            </a:solidFill>
                            <a:latin typeface="Cambria Math"/>
                          </a:rPr>
                          <m:t>𝑛</m:t>
                        </m:r>
                      </m:e>
                      <m:sub>
                        <m:r>
                          <a:rPr lang="en-US" sz="2400" i="1">
                            <a:solidFill>
                              <a:srgbClr val="FF0000"/>
                            </a:solidFill>
                            <a:latin typeface="Cambria Math"/>
                          </a:rPr>
                          <m:t>𝑎</m:t>
                        </m:r>
                      </m:sub>
                    </m:sSub>
                  </m:oMath>
                </a14:m>
                <a:r>
                  <a:rPr lang="en-US" sz="2400" dirty="0" smtClean="0">
                    <a:solidFill>
                      <a:srgbClr val="FF0000"/>
                    </a:solidFill>
                    <a:latin typeface="Times New Roman" pitchFamily="18" charset="0"/>
                    <a:cs typeface="Times New Roman" pitchFamily="18" charset="0"/>
                  </a:rPr>
                  <a:t>x(t)] </a:t>
                </a:r>
              </a:p>
              <a:p>
                <a:endParaRPr lang="en-US" sz="2400" dirty="0" smtClean="0">
                  <a:solidFill>
                    <a:schemeClr val="tx1"/>
                  </a:solidFill>
                  <a:latin typeface="Times New Roman" pitchFamily="18" charset="0"/>
                  <a:cs typeface="Times New Roman" pitchFamily="18" charset="0"/>
                </a:endParaRPr>
              </a:p>
              <a:p>
                <a:r>
                  <a:rPr lang="en-US" sz="2400" dirty="0" smtClean="0">
                    <a:solidFill>
                      <a:schemeClr val="tx1"/>
                    </a:solidFill>
                    <a:latin typeface="Times New Roman" pitchFamily="18" charset="0"/>
                    <a:cs typeface="Times New Roman" pitchFamily="18" charset="0"/>
                  </a:rPr>
                  <a:t>as long as </a:t>
                </a:r>
                <a14:m>
                  <m:oMath xmlns:m="http://schemas.openxmlformats.org/officeDocument/2006/math">
                    <m:sSub>
                      <m:sSubPr>
                        <m:ctrlPr>
                          <a:rPr lang="en-US" sz="2400" i="1" smtClean="0">
                            <a:solidFill>
                              <a:srgbClr val="FF0000"/>
                            </a:solidFill>
                            <a:latin typeface="Cambria Math"/>
                          </a:rPr>
                        </m:ctrlPr>
                      </m:sSubPr>
                      <m:e>
                        <m:r>
                          <a:rPr lang="en-US" sz="2400" i="1">
                            <a:solidFill>
                              <a:srgbClr val="FF0000"/>
                            </a:solidFill>
                            <a:latin typeface="Cambria Math"/>
                          </a:rPr>
                          <m:t>𝑛</m:t>
                        </m:r>
                      </m:e>
                      <m:sub>
                        <m:r>
                          <a:rPr lang="en-US" sz="2400" i="1">
                            <a:solidFill>
                              <a:srgbClr val="FF0000"/>
                            </a:solidFill>
                            <a:latin typeface="Cambria Math"/>
                          </a:rPr>
                          <m:t>𝑎</m:t>
                        </m:r>
                      </m:sub>
                    </m:sSub>
                  </m:oMath>
                </a14:m>
                <a:r>
                  <a:rPr lang="en-US" sz="2400" dirty="0" smtClean="0">
                    <a:solidFill>
                      <a:srgbClr val="FF0000"/>
                    </a:solidFill>
                    <a:latin typeface="Times New Roman" pitchFamily="18" charset="0"/>
                    <a:cs typeface="Times New Roman" pitchFamily="18" charset="0"/>
                  </a:rPr>
                  <a:t>&lt;1 </a:t>
                </a:r>
                <a:r>
                  <a:rPr lang="en-US" sz="2400" dirty="0" smtClean="0">
                    <a:solidFill>
                      <a:schemeClr val="tx1"/>
                    </a:solidFill>
                    <a:latin typeface="Times New Roman" pitchFamily="18" charset="0"/>
                    <a:cs typeface="Times New Roman" pitchFamily="18" charset="0"/>
                  </a:rPr>
                  <a:t>,the envelope is exact reproduction of the original signal.</a:t>
                </a:r>
              </a:p>
              <a:p>
                <a:endParaRPr lang="en-US" sz="2400" dirty="0" smtClean="0">
                  <a:solidFill>
                    <a:schemeClr val="tx1"/>
                  </a:solidFill>
                  <a:latin typeface="Times New Roman" pitchFamily="18" charset="0"/>
                  <a:cs typeface="Times New Roman" pitchFamily="18" charset="0"/>
                </a:endParaRPr>
              </a:p>
              <a:p>
                <a:r>
                  <a:rPr lang="en-US" sz="2400" dirty="0" smtClean="0">
                    <a:latin typeface="Times New Roman" pitchFamily="18" charset="0"/>
                    <a:cs typeface="Times New Roman" pitchFamily="18" charset="0"/>
                  </a:rPr>
                  <a:t>If </a:t>
                </a:r>
                <a14:m>
                  <m:oMath xmlns:m="http://schemas.openxmlformats.org/officeDocument/2006/math">
                    <m:sSub>
                      <m:sSubPr>
                        <m:ctrlPr>
                          <a:rPr lang="en-US" sz="2400" i="1" smtClean="0">
                            <a:solidFill>
                              <a:srgbClr val="FF0000"/>
                            </a:solidFill>
                            <a:latin typeface="Cambria Math"/>
                          </a:rPr>
                        </m:ctrlPr>
                      </m:sSubPr>
                      <m:e>
                        <m:r>
                          <a:rPr lang="en-US" sz="2400" i="1">
                            <a:solidFill>
                              <a:srgbClr val="FF0000"/>
                            </a:solidFill>
                            <a:latin typeface="Cambria Math"/>
                          </a:rPr>
                          <m:t>𝑛</m:t>
                        </m:r>
                      </m:e>
                      <m:sub>
                        <m:r>
                          <a:rPr lang="en-US" sz="2400" i="1">
                            <a:solidFill>
                              <a:srgbClr val="FF0000"/>
                            </a:solidFill>
                            <a:latin typeface="Cambria Math"/>
                          </a:rPr>
                          <m:t>𝑎</m:t>
                        </m:r>
                      </m:sub>
                    </m:sSub>
                  </m:oMath>
                </a14:m>
                <a:r>
                  <a:rPr lang="en-US" sz="2400" dirty="0" smtClean="0">
                    <a:solidFill>
                      <a:srgbClr val="FF0000"/>
                    </a:solidFill>
                    <a:latin typeface="Times New Roman" pitchFamily="18" charset="0"/>
                    <a:cs typeface="Times New Roman" pitchFamily="18" charset="0"/>
                  </a:rPr>
                  <a:t>&gt;1 </a:t>
                </a:r>
                <a:r>
                  <a:rPr lang="en-US" sz="2400" dirty="0" smtClean="0">
                    <a:solidFill>
                      <a:schemeClr val="tx1"/>
                    </a:solidFill>
                    <a:latin typeface="Times New Roman" pitchFamily="18" charset="0"/>
                    <a:cs typeface="Times New Roman" pitchFamily="18" charset="0"/>
                  </a:rPr>
                  <a:t>,the envelope will cross the time axis and the information is lost.</a:t>
                </a:r>
              </a:p>
              <a:p>
                <a:endParaRPr lang="en-US" sz="2400" dirty="0" smtClean="0">
                  <a:solidFill>
                    <a:schemeClr val="tx1"/>
                  </a:solidFill>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spectrum of an AM signal is given below.</a:t>
                </a:r>
                <a:endParaRPr lang="en-US" sz="2400" dirty="0">
                  <a:solidFill>
                    <a:schemeClr val="tx1"/>
                  </a:solidFill>
                  <a:latin typeface="Times New Roman" pitchFamily="18" charset="0"/>
                  <a:cs typeface="Times New Roman" pitchFamily="18" charset="0"/>
                </a:endParaRPr>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457200" y="762000"/>
                <a:ext cx="8229600" cy="5364163"/>
              </a:xfrm>
              <a:blipFill rotWithShape="1">
                <a:blip r:embed="rId2" cstate="print"/>
                <a:stretch>
                  <a:fillRect l="-963" t="-909"/>
                </a:stretch>
              </a:blipFill>
            </p:spPr>
            <p:txBody>
              <a:bodyPr/>
              <a:lstStyle/>
              <a:p>
                <a:r>
                  <a:rPr lang="en-US">
                    <a:noFill/>
                  </a:rPr>
                  <a:t> </a:t>
                </a:r>
              </a:p>
            </p:txBody>
          </p:sp>
        </mc:Fallback>
      </mc:AlternateContent>
    </p:spTree>
    <p:extLst>
      <p:ext uri="{BB962C8B-B14F-4D97-AF65-F5344CB8AC3E}">
        <p14:creationId xmlns="" xmlns:p14="http://schemas.microsoft.com/office/powerpoint/2010/main" val="328167917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pPr eaLnBrk="1" hangingPunct="1"/>
            <a:r>
              <a:rPr lang="en-US" sz="3600" dirty="0" smtClean="0">
                <a:solidFill>
                  <a:schemeClr val="tx2"/>
                </a:solidFill>
                <a:latin typeface="Times New Roman" pitchFamily="18" charset="0"/>
                <a:cs typeface="Times New Roman" pitchFamily="18" charset="0"/>
              </a:rPr>
              <a:t>Spectrum of AM signal</a:t>
            </a:r>
          </a:p>
        </p:txBody>
      </p:sp>
      <p:pic>
        <p:nvPicPr>
          <p:cNvPr id="36867"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4400" y="1524000"/>
            <a:ext cx="7543800" cy="5265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2269399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a:solidFill>
                  <a:srgbClr val="1F497D"/>
                </a:solidFill>
                <a:latin typeface="Times New Roman" pitchFamily="18" charset="0"/>
                <a:cs typeface="Times New Roman" pitchFamily="18" charset="0"/>
              </a:rPr>
              <a:t>Spectrum of AM signal</a:t>
            </a:r>
            <a:endParaRPr lang="en-US"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990600"/>
                <a:ext cx="8229600" cy="5562600"/>
              </a:xfrm>
            </p:spPr>
            <p:txBody>
              <a:bodyPr>
                <a:normAutofit/>
              </a:bodyPr>
              <a:lstStyle/>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spectrum consists of the original carrier plus the spectrum of the input signal translated to</a:t>
                </a:r>
                <a14:m>
                  <m:oMath xmlns:m="http://schemas.openxmlformats.org/officeDocument/2006/math">
                    <m:sSub>
                      <m:sSubPr>
                        <m:ctrlPr>
                          <a:rPr lang="en-US" i="1">
                            <a:solidFill>
                              <a:srgbClr val="FF0000"/>
                            </a:solidFill>
                            <a:latin typeface="Cambria Math"/>
                            <a:cs typeface="Times New Roman" pitchFamily="18" charset="0"/>
                          </a:rPr>
                        </m:ctrlPr>
                      </m:sSubPr>
                      <m:e>
                        <m:r>
                          <a:rPr lang="en-US" i="1">
                            <a:solidFill>
                              <a:srgbClr val="FF0000"/>
                            </a:solidFill>
                            <a:latin typeface="Cambria Math"/>
                            <a:cs typeface="Times New Roman" pitchFamily="18" charset="0"/>
                          </a:rPr>
                          <m:t>𝑓</m:t>
                        </m:r>
                      </m:e>
                      <m:sub>
                        <m:r>
                          <a:rPr lang="en-US" i="1">
                            <a:solidFill>
                              <a:srgbClr val="FF0000"/>
                            </a:solidFill>
                            <a:latin typeface="Cambria Math"/>
                            <a:cs typeface="Times New Roman" pitchFamily="18" charset="0"/>
                          </a:rPr>
                          <m:t>𝑐</m:t>
                        </m:r>
                      </m:sub>
                    </m:sSub>
                  </m:oMath>
                </a14:m>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portion of the spectrum for |</a:t>
                </a:r>
                <a:r>
                  <a:rPr lang="en-US" sz="2400" dirty="0">
                    <a:solidFill>
                      <a:srgbClr val="FF0000"/>
                    </a:solidFill>
                    <a:cs typeface="Times New Roman" pitchFamily="18" charset="0"/>
                  </a:rPr>
                  <a:t> </a:t>
                </a:r>
                <a:r>
                  <a:rPr lang="en-US" sz="2400" i="1" dirty="0" smtClean="0">
                    <a:solidFill>
                      <a:srgbClr val="FF0000"/>
                    </a:solidFill>
                    <a:cs typeface="Times New Roman" pitchFamily="18" charset="0"/>
                  </a:rPr>
                  <a:t>f </a:t>
                </a:r>
                <a:r>
                  <a:rPr lang="en-US" sz="2400" dirty="0" smtClean="0">
                    <a:latin typeface="Times New Roman" pitchFamily="18" charset="0"/>
                    <a:cs typeface="Times New Roman" pitchFamily="18" charset="0"/>
                  </a:rPr>
                  <a:t>| &gt; |</a:t>
                </a:r>
                <a:r>
                  <a:rPr lang="en-US" sz="2400" dirty="0" smtClean="0">
                    <a:solidFill>
                      <a:srgbClr val="FF0000"/>
                    </a:solidFill>
                    <a:cs typeface="Times New Roman" pitchFamily="18" charset="0"/>
                  </a:rPr>
                  <a:t> </a:t>
                </a:r>
                <a14:m>
                  <m:oMath xmlns:m="http://schemas.openxmlformats.org/officeDocument/2006/math">
                    <m:sSub>
                      <m:sSubPr>
                        <m:ctrlPr>
                          <a:rPr lang="en-US" sz="2400" i="1">
                            <a:solidFill>
                              <a:srgbClr val="FF0000"/>
                            </a:solidFill>
                            <a:latin typeface="Cambria Math"/>
                            <a:cs typeface="Times New Roman" pitchFamily="18" charset="0"/>
                          </a:rPr>
                        </m:ctrlPr>
                      </m:sSubPr>
                      <m:e>
                        <m:r>
                          <a:rPr lang="en-US" sz="2400" i="1">
                            <a:solidFill>
                              <a:srgbClr val="FF0000"/>
                            </a:solidFill>
                            <a:latin typeface="Cambria Math"/>
                            <a:cs typeface="Times New Roman" pitchFamily="18" charset="0"/>
                          </a:rPr>
                          <m:t>𝑓</m:t>
                        </m:r>
                      </m:e>
                      <m:sub>
                        <m:r>
                          <a:rPr lang="en-US" sz="2400" i="1">
                            <a:solidFill>
                              <a:srgbClr val="FF0000"/>
                            </a:solidFill>
                            <a:latin typeface="Cambria Math"/>
                            <a:cs typeface="Times New Roman" pitchFamily="18" charset="0"/>
                          </a:rPr>
                          <m:t>𝑐</m:t>
                        </m:r>
                      </m:sub>
                    </m:sSub>
                  </m:oMath>
                </a14:m>
                <a:r>
                  <a:rPr lang="en-US" sz="2400" dirty="0" smtClean="0">
                    <a:latin typeface="Times New Roman" pitchFamily="18" charset="0"/>
                    <a:cs typeface="Times New Roman" pitchFamily="18" charset="0"/>
                  </a:rPr>
                  <a:t>| is the </a:t>
                </a:r>
                <a:r>
                  <a:rPr lang="en-US" sz="2400" i="1" dirty="0" smtClean="0">
                    <a:solidFill>
                      <a:srgbClr val="FF0000"/>
                    </a:solidFill>
                    <a:latin typeface="Times New Roman" pitchFamily="18" charset="0"/>
                    <a:cs typeface="Times New Roman" pitchFamily="18" charset="0"/>
                  </a:rPr>
                  <a:t>upper side band.</a:t>
                </a:r>
              </a:p>
              <a:p>
                <a:endParaRPr lang="en-US" sz="2400" i="1" dirty="0" smtClean="0">
                  <a:solidFill>
                    <a:srgbClr val="FF0000"/>
                  </a:solidFill>
                  <a:latin typeface="Times New Roman" pitchFamily="18" charset="0"/>
                  <a:cs typeface="Times New Roman" pitchFamily="18" charset="0"/>
                </a:endParaRPr>
              </a:p>
              <a:p>
                <a:r>
                  <a:rPr lang="en-US" sz="2400" dirty="0">
                    <a:latin typeface="Times New Roman" pitchFamily="18" charset="0"/>
                    <a:cs typeface="Times New Roman" pitchFamily="18" charset="0"/>
                  </a:rPr>
                  <a:t>The portion of the spectrum for |</a:t>
                </a:r>
                <a:r>
                  <a:rPr lang="en-US" sz="2400" dirty="0">
                    <a:solidFill>
                      <a:srgbClr val="FF0000"/>
                    </a:solidFill>
                    <a:cs typeface="Times New Roman" pitchFamily="18" charset="0"/>
                  </a:rPr>
                  <a:t> </a:t>
                </a:r>
                <a:r>
                  <a:rPr lang="en-US" sz="2400" i="1" dirty="0">
                    <a:solidFill>
                      <a:srgbClr val="FF0000"/>
                    </a:solidFill>
                    <a:cs typeface="Times New Roman" pitchFamily="18" charset="0"/>
                  </a:rPr>
                  <a:t>f </a:t>
                </a:r>
                <a:r>
                  <a:rPr lang="en-US" sz="2400" dirty="0" smtClean="0">
                    <a:latin typeface="Times New Roman" pitchFamily="18" charset="0"/>
                    <a:cs typeface="Times New Roman" pitchFamily="18" charset="0"/>
                  </a:rPr>
                  <a:t>| &lt; </a:t>
                </a:r>
                <a:r>
                  <a:rPr lang="en-US" sz="2400" dirty="0">
                    <a:latin typeface="Times New Roman" pitchFamily="18" charset="0"/>
                    <a:cs typeface="Times New Roman" pitchFamily="18" charset="0"/>
                  </a:rPr>
                  <a:t>|</a:t>
                </a:r>
                <a:r>
                  <a:rPr lang="en-US" sz="2400" dirty="0">
                    <a:solidFill>
                      <a:srgbClr val="FF0000"/>
                    </a:solidFill>
                    <a:cs typeface="Times New Roman" pitchFamily="18" charset="0"/>
                  </a:rPr>
                  <a:t> </a:t>
                </a:r>
                <a14:m>
                  <m:oMath xmlns:m="http://schemas.openxmlformats.org/officeDocument/2006/math">
                    <m:sSub>
                      <m:sSubPr>
                        <m:ctrlPr>
                          <a:rPr lang="en-US" sz="2400" i="1">
                            <a:solidFill>
                              <a:srgbClr val="FF0000"/>
                            </a:solidFill>
                            <a:latin typeface="Cambria Math"/>
                            <a:cs typeface="Times New Roman" pitchFamily="18" charset="0"/>
                          </a:rPr>
                        </m:ctrlPr>
                      </m:sSubPr>
                      <m:e>
                        <m:r>
                          <a:rPr lang="en-US" sz="2400" i="1">
                            <a:solidFill>
                              <a:srgbClr val="FF0000"/>
                            </a:solidFill>
                            <a:latin typeface="Cambria Math"/>
                            <a:cs typeface="Times New Roman" pitchFamily="18" charset="0"/>
                          </a:rPr>
                          <m:t>𝑓</m:t>
                        </m:r>
                      </m:e>
                      <m:sub>
                        <m:r>
                          <a:rPr lang="en-US" sz="2400" i="1">
                            <a:solidFill>
                              <a:srgbClr val="FF0000"/>
                            </a:solidFill>
                            <a:latin typeface="Cambria Math"/>
                            <a:cs typeface="Times New Roman" pitchFamily="18" charset="0"/>
                          </a:rPr>
                          <m:t>𝑐</m:t>
                        </m:r>
                      </m:sub>
                    </m:sSub>
                  </m:oMath>
                </a14:m>
                <a:r>
                  <a:rPr lang="en-US" sz="2400" dirty="0">
                    <a:latin typeface="Times New Roman" pitchFamily="18" charset="0"/>
                    <a:cs typeface="Times New Roman" pitchFamily="18" charset="0"/>
                  </a:rPr>
                  <a:t>| is the </a:t>
                </a:r>
                <a:r>
                  <a:rPr lang="en-US" sz="2400" i="1" dirty="0">
                    <a:solidFill>
                      <a:srgbClr val="FF0000"/>
                    </a:solidFill>
                    <a:latin typeface="Times New Roman" pitchFamily="18" charset="0"/>
                    <a:cs typeface="Times New Roman" pitchFamily="18" charset="0"/>
                  </a:rPr>
                  <a:t>lower side </a:t>
                </a:r>
                <a:r>
                  <a:rPr lang="en-US" sz="2400" i="1" dirty="0" smtClean="0">
                    <a:solidFill>
                      <a:srgbClr val="FF0000"/>
                    </a:solidFill>
                    <a:latin typeface="Times New Roman" pitchFamily="18" charset="0"/>
                    <a:cs typeface="Times New Roman" pitchFamily="18" charset="0"/>
                  </a:rPr>
                  <a:t>band</a:t>
                </a:r>
              </a:p>
              <a:p>
                <a:endParaRPr lang="en-US" sz="2400" i="1" dirty="0" smtClean="0">
                  <a:solidFill>
                    <a:srgbClr val="FF0000"/>
                  </a:solidFill>
                  <a:latin typeface="Times New Roman" pitchFamily="18" charset="0"/>
                  <a:cs typeface="Times New Roman" pitchFamily="18" charset="0"/>
                </a:endParaRPr>
              </a:p>
              <a:p>
                <a:r>
                  <a:rPr lang="en-US" sz="2400" dirty="0" smtClean="0">
                    <a:latin typeface="Times New Roman" pitchFamily="18" charset="0"/>
                    <a:cs typeface="Times New Roman" pitchFamily="18" charset="0"/>
                  </a:rPr>
                  <a:t>Both the upper and lower sidebands are replicas of the original spectrum </a:t>
                </a:r>
                <a:r>
                  <a:rPr lang="en-US" sz="2400" i="1" dirty="0" smtClean="0">
                    <a:solidFill>
                      <a:srgbClr val="FF0000"/>
                    </a:solidFill>
                    <a:latin typeface="Times New Roman" pitchFamily="18" charset="0"/>
                    <a:cs typeface="Times New Roman" pitchFamily="18" charset="0"/>
                  </a:rPr>
                  <a:t>M(f),</a:t>
                </a:r>
                <a:r>
                  <a:rPr lang="en-US" sz="2400" dirty="0" smtClean="0">
                    <a:latin typeface="Times New Roman" pitchFamily="18" charset="0"/>
                    <a:cs typeface="Times New Roman" pitchFamily="18" charset="0"/>
                  </a:rPr>
                  <a:t>with lower sideband being frequency reversed.</a:t>
                </a:r>
                <a:endParaRPr lang="en-US" sz="2400" i="1" dirty="0" smtClean="0">
                  <a:solidFill>
                    <a:srgbClr val="FF0000"/>
                  </a:solidFill>
                  <a:latin typeface="Times New Roman" pitchFamily="18" charset="0"/>
                  <a:cs typeface="Times New Roman" pitchFamily="18" charset="0"/>
                </a:endParaRPr>
              </a:p>
              <a:p>
                <a:endParaRPr lang="en-US" sz="2400" i="1" dirty="0">
                  <a:latin typeface="Times New Roman" pitchFamily="18" charset="0"/>
                  <a:cs typeface="Times New Roman" pitchFamily="18" charset="0"/>
                </a:endParaRPr>
              </a:p>
              <a:p>
                <a:pPr marL="0" indent="0">
                  <a:buNone/>
                </a:pPr>
                <a:endParaRPr lang="en-US" sz="2400" i="1" dirty="0" smtClean="0">
                  <a:solidFill>
                    <a:srgbClr val="FF0000"/>
                  </a:solidFill>
                  <a:latin typeface="Times New Roman" pitchFamily="18" charset="0"/>
                  <a:cs typeface="Times New Roman" pitchFamily="18" charset="0"/>
                </a:endParaRPr>
              </a:p>
              <a:p>
                <a:endParaRPr lang="en-US" sz="2400" i="1" dirty="0">
                  <a:solidFill>
                    <a:srgbClr val="FF0000"/>
                  </a:solidFill>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562600"/>
              </a:xfrm>
              <a:blipFill rotWithShape="1">
                <a:blip r:embed="rId2" cstate="print"/>
                <a:stretch>
                  <a:fillRect l="-1111" t="-877" r="-1259" b="-18092"/>
                </a:stretch>
              </a:blipFill>
            </p:spPr>
            <p:txBody>
              <a:bodyPr/>
              <a:lstStyle/>
              <a:p>
                <a:r>
                  <a:rPr lang="en-US">
                    <a:noFill/>
                  </a:rPr>
                  <a:t> </a:t>
                </a:r>
              </a:p>
            </p:txBody>
          </p:sp>
        </mc:Fallback>
      </mc:AlternateContent>
    </p:spTree>
    <p:extLst>
      <p:ext uri="{BB962C8B-B14F-4D97-AF65-F5344CB8AC3E}">
        <p14:creationId xmlns="" xmlns:p14="http://schemas.microsoft.com/office/powerpoint/2010/main" val="289578737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3200" dirty="0" smtClean="0">
                <a:solidFill>
                  <a:srgbClr val="1F497D"/>
                </a:solidFill>
                <a:latin typeface="Times New Roman" pitchFamily="18" charset="0"/>
                <a:cs typeface="Times New Roman" pitchFamily="18" charset="0"/>
              </a:rPr>
              <a:t>Power of </a:t>
            </a:r>
            <a:r>
              <a:rPr lang="en-US" sz="3200" dirty="0">
                <a:solidFill>
                  <a:srgbClr val="1F497D"/>
                </a:solidFill>
                <a:latin typeface="Times New Roman" pitchFamily="18" charset="0"/>
                <a:cs typeface="Times New Roman" pitchFamily="18" charset="0"/>
              </a:rPr>
              <a:t>AM signal</a:t>
            </a:r>
            <a:endParaRPr lang="en-US"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685800"/>
                <a:ext cx="8229600" cy="5440363"/>
              </a:xfrm>
            </p:spPr>
            <p:txBody>
              <a:bodyPr>
                <a:normAutofit/>
              </a:bodyPr>
              <a:lstStyle/>
              <a:p>
                <a:r>
                  <a:rPr lang="en-US" sz="2400" dirty="0" smtClean="0">
                    <a:latin typeface="Times New Roman" pitchFamily="18" charset="0"/>
                    <a:cs typeface="Times New Roman" pitchFamily="18" charset="0"/>
                  </a:rPr>
                  <a:t>An important relationship is ,</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Transmitted power,</a:t>
                </a:r>
                <a14:m>
                  <m:oMath xmlns:m="http://schemas.openxmlformats.org/officeDocument/2006/math">
                    <m:sSub>
                      <m:sSubPr>
                        <m:ctrlPr>
                          <a:rPr lang="en-US" sz="2400" i="1" smtClean="0">
                            <a:solidFill>
                              <a:srgbClr val="FF0000"/>
                            </a:solidFill>
                            <a:latin typeface="Cambria Math"/>
                            <a:cs typeface="Times New Roman" pitchFamily="18" charset="0"/>
                          </a:rPr>
                        </m:ctrlPr>
                      </m:sSubPr>
                      <m:e>
                        <m:r>
                          <a:rPr lang="en-US" sz="2400" b="0" i="1" smtClean="0">
                            <a:solidFill>
                              <a:srgbClr val="FF0000"/>
                            </a:solidFill>
                            <a:latin typeface="Cambria Math"/>
                            <a:cs typeface="Times New Roman" pitchFamily="18" charset="0"/>
                          </a:rPr>
                          <m:t>𝑃</m:t>
                        </m:r>
                      </m:e>
                      <m:sub>
                        <m:r>
                          <a:rPr lang="en-US" sz="2400" b="0" i="1" smtClean="0">
                            <a:solidFill>
                              <a:srgbClr val="FF0000"/>
                            </a:solidFill>
                            <a:latin typeface="Cambria Math"/>
                            <a:cs typeface="Times New Roman" pitchFamily="18" charset="0"/>
                          </a:rPr>
                          <m:t>𝑡</m:t>
                        </m:r>
                      </m:sub>
                    </m:sSub>
                    <m:r>
                      <a:rPr lang="en-US" sz="2400" b="0" i="1" smtClean="0">
                        <a:solidFill>
                          <a:srgbClr val="FF0000"/>
                        </a:solidFill>
                        <a:latin typeface="Cambria Math"/>
                        <a:cs typeface="Times New Roman" pitchFamily="18" charset="0"/>
                      </a:rPr>
                      <m:t> </m:t>
                    </m:r>
                  </m:oMath>
                </a14:m>
                <a:r>
                  <a:rPr lang="en-US" sz="2400" dirty="0" smtClean="0">
                    <a:solidFill>
                      <a:srgbClr val="FF0000"/>
                    </a:solidFill>
                    <a:latin typeface="Times New Roman" pitchFamily="18" charset="0"/>
                    <a:cs typeface="Times New Roman" pitchFamily="18" charset="0"/>
                  </a:rPr>
                  <a:t>= </a:t>
                </a:r>
                <a14:m>
                  <m:oMath xmlns:m="http://schemas.openxmlformats.org/officeDocument/2006/math">
                    <m:sSub>
                      <m:sSubPr>
                        <m:ctrlPr>
                          <a:rPr lang="en-US" sz="2400" i="1">
                            <a:solidFill>
                              <a:srgbClr val="FF0000"/>
                            </a:solidFill>
                            <a:latin typeface="Cambria Math"/>
                            <a:cs typeface="Times New Roman" pitchFamily="18" charset="0"/>
                          </a:rPr>
                        </m:ctrlPr>
                      </m:sSubPr>
                      <m:e>
                        <m:r>
                          <a:rPr lang="en-US" sz="2400" i="1">
                            <a:solidFill>
                              <a:srgbClr val="FF0000"/>
                            </a:solidFill>
                            <a:latin typeface="Cambria Math"/>
                            <a:cs typeface="Times New Roman" pitchFamily="18" charset="0"/>
                          </a:rPr>
                          <m:t>𝑃</m:t>
                        </m:r>
                      </m:e>
                      <m:sub>
                        <m:r>
                          <a:rPr lang="en-US" sz="2400" b="0" i="1" smtClean="0">
                            <a:solidFill>
                              <a:srgbClr val="FF0000"/>
                            </a:solidFill>
                            <a:latin typeface="Cambria Math"/>
                            <a:cs typeface="Times New Roman" pitchFamily="18" charset="0"/>
                          </a:rPr>
                          <m:t>𝑐</m:t>
                        </m:r>
                      </m:sub>
                    </m:sSub>
                  </m:oMath>
                </a14:m>
                <a:r>
                  <a:rPr lang="en-US" sz="2400" dirty="0" smtClean="0">
                    <a:solidFill>
                      <a:srgbClr val="FF0000"/>
                    </a:solidFill>
                    <a:latin typeface="Times New Roman" pitchFamily="18" charset="0"/>
                    <a:cs typeface="Times New Roman" pitchFamily="18" charset="0"/>
                  </a:rPr>
                  <a:t>(1+</a:t>
                </a:r>
                <a14:m>
                  <m:oMath xmlns:m="http://schemas.openxmlformats.org/officeDocument/2006/math">
                    <m:f>
                      <m:fPr>
                        <m:ctrlPr>
                          <a:rPr lang="en-US" sz="2400" i="1" dirty="0" smtClean="0">
                            <a:solidFill>
                              <a:srgbClr val="FF0000"/>
                            </a:solidFill>
                            <a:latin typeface="Cambria Math"/>
                            <a:cs typeface="Times New Roman" pitchFamily="18" charset="0"/>
                          </a:rPr>
                        </m:ctrlPr>
                      </m:fPr>
                      <m:num>
                        <m:sSubSup>
                          <m:sSubSupPr>
                            <m:ctrlPr>
                              <a:rPr lang="en-US" sz="2400" i="1" dirty="0" smtClean="0">
                                <a:solidFill>
                                  <a:srgbClr val="FF0000"/>
                                </a:solidFill>
                                <a:latin typeface="Cambria Math"/>
                                <a:cs typeface="Times New Roman" pitchFamily="18" charset="0"/>
                              </a:rPr>
                            </m:ctrlPr>
                          </m:sSubSupPr>
                          <m:e>
                            <m:r>
                              <a:rPr lang="en-US" sz="2400" b="0" i="1" dirty="0" smtClean="0">
                                <a:solidFill>
                                  <a:srgbClr val="FF0000"/>
                                </a:solidFill>
                                <a:latin typeface="Cambria Math"/>
                                <a:cs typeface="Times New Roman" pitchFamily="18" charset="0"/>
                              </a:rPr>
                              <m:t>𝑛𝑎</m:t>
                            </m:r>
                          </m:e>
                          <m:sub/>
                          <m:sup>
                            <m:r>
                              <a:rPr lang="en-US" sz="2400" b="0" i="1" dirty="0" smtClean="0">
                                <a:solidFill>
                                  <a:srgbClr val="FF0000"/>
                                </a:solidFill>
                                <a:latin typeface="Cambria Math"/>
                                <a:cs typeface="Times New Roman" pitchFamily="18" charset="0"/>
                              </a:rPr>
                              <m:t>2</m:t>
                            </m:r>
                          </m:sup>
                        </m:sSubSup>
                      </m:num>
                      <m:den>
                        <m:r>
                          <a:rPr lang="en-US" sz="2400" b="0" i="1" dirty="0" smtClean="0">
                            <a:solidFill>
                              <a:srgbClr val="FF0000"/>
                            </a:solidFill>
                            <a:latin typeface="Cambria Math"/>
                            <a:cs typeface="Times New Roman" pitchFamily="18" charset="0"/>
                          </a:rPr>
                          <m:t>2</m:t>
                        </m:r>
                      </m:den>
                    </m:f>
                    <m:r>
                      <a:rPr lang="en-US" sz="2400" i="1" dirty="0" smtClean="0">
                        <a:solidFill>
                          <a:srgbClr val="FF0000"/>
                        </a:solidFill>
                        <a:latin typeface="Cambria Math"/>
                        <a:cs typeface="Times New Roman" pitchFamily="18" charset="0"/>
                      </a:rPr>
                      <m:t>)</m:t>
                    </m:r>
                  </m:oMath>
                </a14:m>
                <a:endParaRPr lang="en-US" sz="2400" i="1" dirty="0" smtClean="0">
                  <a:solidFill>
                    <a:srgbClr val="FF0000"/>
                  </a:solidFill>
                  <a:latin typeface="Cambria Math"/>
                  <a:cs typeface="Times New Roman" pitchFamily="18" charset="0"/>
                </a:endParaRPr>
              </a:p>
              <a:p>
                <a14:m>
                  <m:oMath xmlns:m="http://schemas.openxmlformats.org/officeDocument/2006/math">
                    <m:sSub>
                      <m:sSubPr>
                        <m:ctrlPr>
                          <a:rPr lang="en-US" sz="2400" i="1">
                            <a:solidFill>
                              <a:srgbClr val="FF0000"/>
                            </a:solidFill>
                            <a:latin typeface="Cambria Math"/>
                            <a:cs typeface="Times New Roman" pitchFamily="18" charset="0"/>
                          </a:rPr>
                        </m:ctrlPr>
                      </m:sSubPr>
                      <m:e>
                        <m:r>
                          <a:rPr lang="en-US" sz="2400" i="1">
                            <a:solidFill>
                              <a:srgbClr val="FF0000"/>
                            </a:solidFill>
                            <a:latin typeface="Cambria Math"/>
                            <a:cs typeface="Times New Roman" pitchFamily="18" charset="0"/>
                          </a:rPr>
                          <m:t>𝑃</m:t>
                        </m:r>
                      </m:e>
                      <m:sub>
                        <m:r>
                          <a:rPr lang="en-US" sz="2400" i="1">
                            <a:solidFill>
                              <a:srgbClr val="FF0000"/>
                            </a:solidFill>
                            <a:latin typeface="Cambria Math"/>
                            <a:cs typeface="Times New Roman" pitchFamily="18" charset="0"/>
                          </a:rPr>
                          <m:t>𝑡</m:t>
                        </m:r>
                      </m:sub>
                    </m:sSub>
                  </m:oMath>
                </a14:m>
                <a:r>
                  <a:rPr lang="en-US" sz="2400" dirty="0" smtClean="0">
                    <a:solidFill>
                      <a:srgbClr val="FF0000"/>
                    </a:solidFill>
                    <a:latin typeface="Times New Roman" pitchFamily="18" charset="0"/>
                    <a:cs typeface="Times New Roman" pitchFamily="18" charset="0"/>
                    <a:sym typeface="Wingdings" pitchFamily="2" charset="2"/>
                  </a:rPr>
                  <a:t>total transmitted power in s(t)</a:t>
                </a:r>
              </a:p>
              <a:p>
                <a14:m>
                  <m:oMath xmlns:m="http://schemas.openxmlformats.org/officeDocument/2006/math">
                    <m:sSub>
                      <m:sSubPr>
                        <m:ctrlPr>
                          <a:rPr lang="en-US" sz="2400" i="1">
                            <a:solidFill>
                              <a:srgbClr val="FF0000"/>
                            </a:solidFill>
                            <a:latin typeface="Cambria Math"/>
                            <a:cs typeface="Times New Roman" pitchFamily="18" charset="0"/>
                          </a:rPr>
                        </m:ctrlPr>
                      </m:sSubPr>
                      <m:e>
                        <m:r>
                          <a:rPr lang="en-US" sz="2400" i="1">
                            <a:solidFill>
                              <a:srgbClr val="FF0000"/>
                            </a:solidFill>
                            <a:latin typeface="Cambria Math"/>
                            <a:cs typeface="Times New Roman" pitchFamily="18" charset="0"/>
                          </a:rPr>
                          <m:t>𝑃</m:t>
                        </m:r>
                      </m:e>
                      <m:sub>
                        <m:r>
                          <a:rPr lang="en-US" sz="2400" b="0" i="1" smtClean="0">
                            <a:solidFill>
                              <a:srgbClr val="FF0000"/>
                            </a:solidFill>
                            <a:latin typeface="Cambria Math"/>
                            <a:cs typeface="Times New Roman" pitchFamily="18" charset="0"/>
                          </a:rPr>
                          <m:t>𝑐</m:t>
                        </m:r>
                      </m:sub>
                    </m:sSub>
                  </m:oMath>
                </a14:m>
                <a:r>
                  <a:rPr lang="en-US" sz="2400" dirty="0" smtClean="0">
                    <a:solidFill>
                      <a:srgbClr val="FF0000"/>
                    </a:solidFill>
                    <a:latin typeface="Times New Roman" pitchFamily="18" charset="0"/>
                    <a:cs typeface="Times New Roman" pitchFamily="18" charset="0"/>
                    <a:sym typeface="Wingdings" pitchFamily="2" charset="2"/>
                  </a:rPr>
                  <a:t>transmitted power in the carrier</a:t>
                </a:r>
              </a:p>
              <a:p>
                <a:endParaRPr lang="en-US" sz="2400" dirty="0">
                  <a:solidFill>
                    <a:srgbClr val="FF0000"/>
                  </a:solidFill>
                  <a:latin typeface="Times New Roman" pitchFamily="18" charset="0"/>
                  <a:cs typeface="Times New Roman" pitchFamily="18" charset="0"/>
                  <a:sym typeface="Wingdings" pitchFamily="2" charset="2"/>
                </a:endParaRPr>
              </a:p>
              <a:p>
                <a14:m>
                  <m:oMath xmlns:m="http://schemas.openxmlformats.org/officeDocument/2006/math">
                    <m:sSub>
                      <m:sSubPr>
                        <m:ctrlPr>
                          <a:rPr lang="en-US" sz="2400" i="1" smtClean="0">
                            <a:latin typeface="Cambria Math"/>
                            <a:cs typeface="Times New Roman" pitchFamily="18" charset="0"/>
                          </a:rPr>
                        </m:ctrlPr>
                      </m:sSubPr>
                      <m:e>
                        <m:r>
                          <a:rPr lang="en-US" sz="2400" b="0" i="1" smtClean="0">
                            <a:latin typeface="Cambria Math"/>
                            <a:cs typeface="Times New Roman" pitchFamily="18" charset="0"/>
                          </a:rPr>
                          <m:t>𝑛</m:t>
                        </m:r>
                      </m:e>
                      <m:sub>
                        <m:r>
                          <a:rPr lang="en-US" sz="2400" b="0" i="1" smtClean="0">
                            <a:latin typeface="Cambria Math"/>
                            <a:cs typeface="Times New Roman" pitchFamily="18" charset="0"/>
                          </a:rPr>
                          <m:t>𝑎</m:t>
                        </m:r>
                      </m:sub>
                    </m:sSub>
                    <m:r>
                      <a:rPr lang="en-US" sz="2400" b="0" i="1" smtClean="0">
                        <a:latin typeface="Cambria Math"/>
                        <a:cs typeface="Times New Roman" pitchFamily="18" charset="0"/>
                      </a:rPr>
                      <m:t>  </m:t>
                    </m:r>
                  </m:oMath>
                </a14:m>
                <a:r>
                  <a:rPr lang="en-US" sz="2400" dirty="0" smtClean="0">
                    <a:latin typeface="Times New Roman" pitchFamily="18" charset="0"/>
                    <a:cs typeface="Times New Roman" pitchFamily="18" charset="0"/>
                  </a:rPr>
                  <a:t>should be large as possible so that most of the signal power is used to carry information.(but it must remain 1)</a:t>
                </a:r>
                <a:endParaRPr lang="en-US" sz="24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685800"/>
                <a:ext cx="8229600" cy="5440363"/>
              </a:xfrm>
              <a:blipFill rotWithShape="1">
                <a:blip r:embed="rId2" cstate="print"/>
                <a:stretch>
                  <a:fillRect l="-1111" t="-897" r="-1852"/>
                </a:stretch>
              </a:blipFill>
            </p:spPr>
            <p:txBody>
              <a:bodyPr/>
              <a:lstStyle/>
              <a:p>
                <a:r>
                  <a:rPr lang="en-US">
                    <a:noFill/>
                  </a:rPr>
                  <a:t> </a:t>
                </a:r>
              </a:p>
            </p:txBody>
          </p:sp>
        </mc:Fallback>
      </mc:AlternateContent>
    </p:spTree>
    <p:extLst>
      <p:ext uri="{BB962C8B-B14F-4D97-AF65-F5344CB8AC3E}">
        <p14:creationId xmlns="" xmlns:p14="http://schemas.microsoft.com/office/powerpoint/2010/main" val="207133614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3600" dirty="0" smtClean="0">
                <a:solidFill>
                  <a:schemeClr val="accent1"/>
                </a:solidFill>
                <a:latin typeface="Times New Roman" pitchFamily="18" charset="0"/>
                <a:cs typeface="Times New Roman" pitchFamily="18" charset="0"/>
              </a:rPr>
              <a:t>Single-Side Band(SSB)</a:t>
            </a:r>
            <a:endParaRPr lang="en-US" sz="3600" dirty="0">
              <a:solidFill>
                <a:schemeClr val="accent1"/>
              </a:solidFill>
              <a:latin typeface="Times New Roman" pitchFamily="18" charset="0"/>
              <a:cs typeface="Times New Roman" pitchFamily="18" charset="0"/>
            </a:endParaRPr>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685800"/>
                <a:ext cx="8229600" cy="6172200"/>
              </a:xfrm>
            </p:spPr>
            <p:txBody>
              <a:bodyPr>
                <a:normAutofit/>
              </a:bodyPr>
              <a:lstStyle/>
              <a:p>
                <a:r>
                  <a:rPr lang="en-US" sz="2400" dirty="0" smtClean="0">
                    <a:latin typeface="Times New Roman" pitchFamily="18" charset="0"/>
                    <a:cs typeface="Times New Roman" pitchFamily="18" charset="0"/>
                  </a:rPr>
                  <a:t>A Variant of </a:t>
                </a:r>
                <a:r>
                  <a:rPr lang="en-US" sz="2400" dirty="0" smtClean="0">
                    <a:solidFill>
                      <a:srgbClr val="FF0000"/>
                    </a:solidFill>
                    <a:latin typeface="Times New Roman" pitchFamily="18" charset="0"/>
                    <a:cs typeface="Times New Roman" pitchFamily="18" charset="0"/>
                  </a:rPr>
                  <a:t>Amplitude Modulation(AM)</a:t>
                </a:r>
                <a:r>
                  <a:rPr lang="en-US" dirty="0" smtClean="0"/>
                  <a:t>.</a:t>
                </a:r>
              </a:p>
              <a:p>
                <a:endParaRPr lang="en-US" dirty="0" smtClean="0"/>
              </a:p>
              <a:p>
                <a:r>
                  <a:rPr lang="en-US" sz="2400" dirty="0" smtClean="0">
                    <a:latin typeface="Times New Roman" pitchFamily="18" charset="0"/>
                    <a:cs typeface="Times New Roman" pitchFamily="18" charset="0"/>
                  </a:rPr>
                  <a:t>In AM,s(t) contains unnecessary components ,because each of the side bands contains the complete spectrum of m(t).</a:t>
                </a:r>
              </a:p>
              <a:p>
                <a:endParaRPr lang="en-US" sz="2400" dirty="0" smtClean="0">
                  <a:latin typeface="Times New Roman" pitchFamily="18" charset="0"/>
                  <a:cs typeface="Times New Roman" pitchFamily="18" charset="0"/>
                </a:endParaRPr>
              </a:p>
              <a:p>
                <a:r>
                  <a:rPr lang="en-US" sz="2400" dirty="0" smtClean="0">
                    <a:solidFill>
                      <a:srgbClr val="FF0000"/>
                    </a:solidFill>
                    <a:latin typeface="Times New Roman" pitchFamily="18" charset="0"/>
                    <a:cs typeface="Times New Roman" pitchFamily="18" charset="0"/>
                  </a:rPr>
                  <a:t>SSB</a:t>
                </a:r>
                <a:r>
                  <a:rPr lang="en-US" sz="2400" dirty="0" smtClean="0">
                    <a:latin typeface="Times New Roman" pitchFamily="18" charset="0"/>
                    <a:cs typeface="Times New Roman" pitchFamily="18" charset="0"/>
                  </a:rPr>
                  <a:t> takes advantage of this fact by sending only one of the sidebands, eliminating the other sideband and the carrier.</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dirty="0" smtClean="0">
                    <a:solidFill>
                      <a:srgbClr val="FF0000"/>
                    </a:solidFill>
                    <a:latin typeface="Times New Roman" pitchFamily="18" charset="0"/>
                    <a:cs typeface="Times New Roman" pitchFamily="18" charset="0"/>
                  </a:rPr>
                  <a:t>principal advantages</a:t>
                </a:r>
                <a:r>
                  <a:rPr lang="en-US" sz="2400" dirty="0" smtClean="0">
                    <a:latin typeface="Times New Roman" pitchFamily="18" charset="0"/>
                    <a:cs typeface="Times New Roman" pitchFamily="18" charset="0"/>
                  </a:rPr>
                  <a:t> of this approach are as follows:</a:t>
                </a:r>
              </a:p>
              <a:p>
                <a:pPr lvl="1"/>
                <a:r>
                  <a:rPr lang="en-US" sz="2400" dirty="0" smtClean="0">
                    <a:latin typeface="Times New Roman" pitchFamily="18" charset="0"/>
                    <a:cs typeface="Times New Roman" pitchFamily="18" charset="0"/>
                  </a:rPr>
                  <a:t>Only half the bandwidth is required ,that is ,</a:t>
                </a:r>
                <a14:m>
                  <m:oMath xmlns:m="http://schemas.openxmlformats.org/officeDocument/2006/math">
                    <m:sSub>
                      <m:sSubPr>
                        <m:ctrlPr>
                          <a:rPr lang="en-US" sz="2400" i="1" smtClean="0">
                            <a:latin typeface="Cambria Math"/>
                            <a:cs typeface="Times New Roman" pitchFamily="18" charset="0"/>
                          </a:rPr>
                        </m:ctrlPr>
                      </m:sSubPr>
                      <m:e>
                        <m:r>
                          <a:rPr lang="en-US" sz="2400" b="0" i="1" smtClean="0">
                            <a:latin typeface="Cambria Math"/>
                            <a:cs typeface="Times New Roman" pitchFamily="18" charset="0"/>
                          </a:rPr>
                          <m:t>𝐵</m:t>
                        </m:r>
                      </m:e>
                      <m:sub>
                        <m:r>
                          <a:rPr lang="en-US" sz="2400" b="0" i="1" smtClean="0">
                            <a:latin typeface="Cambria Math"/>
                            <a:cs typeface="Times New Roman" pitchFamily="18" charset="0"/>
                          </a:rPr>
                          <m:t>𝑇</m:t>
                        </m:r>
                      </m:sub>
                    </m:sSub>
                  </m:oMath>
                </a14:m>
                <a:r>
                  <a:rPr lang="en-US" sz="2400" dirty="0" smtClean="0">
                    <a:latin typeface="Times New Roman" pitchFamily="18" charset="0"/>
                    <a:cs typeface="Times New Roman" pitchFamily="18" charset="0"/>
                  </a:rPr>
                  <a:t>=Where B is the bandwidth of the original signal. For DSBTC,</a:t>
                </a:r>
                <a:r>
                  <a:rPr lang="en-US" sz="2400" dirty="0">
                    <a:solidFill>
                      <a:srgbClr val="FF0000"/>
                    </a:solidFill>
                    <a:cs typeface="Times New Roman" pitchFamily="18" charset="0"/>
                  </a:rPr>
                  <a:t> </a:t>
                </a:r>
                <a14:m>
                  <m:oMath xmlns:m="http://schemas.openxmlformats.org/officeDocument/2006/math">
                    <m:sSub>
                      <m:sSubPr>
                        <m:ctrlPr>
                          <a:rPr lang="en-US" sz="2400" i="1">
                            <a:solidFill>
                              <a:prstClr val="black"/>
                            </a:solidFill>
                            <a:latin typeface="Cambria Math"/>
                            <a:cs typeface="Times New Roman" pitchFamily="18" charset="0"/>
                          </a:rPr>
                        </m:ctrlPr>
                      </m:sSubPr>
                      <m:e>
                        <m:r>
                          <a:rPr lang="en-US" sz="2400" i="1">
                            <a:solidFill>
                              <a:prstClr val="black"/>
                            </a:solidFill>
                            <a:latin typeface="Cambria Math"/>
                            <a:cs typeface="Times New Roman" pitchFamily="18" charset="0"/>
                          </a:rPr>
                          <m:t>𝐵</m:t>
                        </m:r>
                      </m:e>
                      <m:sub>
                        <m:r>
                          <a:rPr lang="en-US" sz="2400" i="1">
                            <a:solidFill>
                              <a:prstClr val="black"/>
                            </a:solidFill>
                            <a:latin typeface="Cambria Math"/>
                            <a:cs typeface="Times New Roman" pitchFamily="18" charset="0"/>
                          </a:rPr>
                          <m:t>𝑇</m:t>
                        </m:r>
                      </m:sub>
                    </m:sSub>
                  </m:oMath>
                </a14:m>
                <a:r>
                  <a:rPr lang="en-US" sz="2400" dirty="0" smtClean="0">
                    <a:latin typeface="Times New Roman" pitchFamily="18" charset="0"/>
                    <a:cs typeface="Times New Roman" pitchFamily="18" charset="0"/>
                  </a:rPr>
                  <a:t>=2B</a:t>
                </a:r>
              </a:p>
              <a:p>
                <a:pPr lvl="1"/>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Less power is required because no power is used to transmit the carrier on the other side </a:t>
                </a:r>
              </a:p>
              <a:p>
                <a:pPr lvl="1"/>
                <a:endParaRPr lang="en-US" sz="20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685800"/>
                <a:ext cx="8229600" cy="6172200"/>
              </a:xfrm>
              <a:blipFill rotWithShape="1">
                <a:blip r:embed="rId2" cstate="print"/>
                <a:stretch>
                  <a:fillRect l="-963" t="-1285" r="-1704" b="-7115"/>
                </a:stretch>
              </a:blipFill>
            </p:spPr>
            <p:txBody>
              <a:bodyPr/>
              <a:lstStyle/>
              <a:p>
                <a:r>
                  <a:rPr lang="en-US">
                    <a:noFill/>
                  </a:rPr>
                  <a:t> </a:t>
                </a:r>
              </a:p>
            </p:txBody>
          </p:sp>
        </mc:Fallback>
      </mc:AlternateContent>
    </p:spTree>
    <p:extLst>
      <p:ext uri="{BB962C8B-B14F-4D97-AF65-F5344CB8AC3E}">
        <p14:creationId xmlns="" xmlns:p14="http://schemas.microsoft.com/office/powerpoint/2010/main" val="369262511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solidFill>
                  <a:srgbClr val="4F81BD"/>
                </a:solidFill>
                <a:latin typeface="Times New Roman" pitchFamily="18" charset="0"/>
                <a:cs typeface="Times New Roman" pitchFamily="18" charset="0"/>
              </a:rPr>
              <a:t>Double Side Band Suppressed Carrier(DSBSC)</a:t>
            </a:r>
            <a:endParaRPr lang="en-US" dirty="0"/>
          </a:p>
        </p:txBody>
      </p:sp>
      <p:sp>
        <p:nvSpPr>
          <p:cNvPr id="3" name="Content Placeholder 2"/>
          <p:cNvSpPr>
            <a:spLocks noGrp="1"/>
          </p:cNvSpPr>
          <p:nvPr>
            <p:ph idx="1"/>
          </p:nvPr>
        </p:nvSpPr>
        <p:spPr>
          <a:xfrm>
            <a:off x="457200" y="1066800"/>
            <a:ext cx="8229600" cy="5410200"/>
          </a:xfrm>
        </p:spPr>
        <p:txBody>
          <a:bodyPr/>
          <a:lstStyle/>
          <a:p>
            <a:pPr lvl="0"/>
            <a:endParaRPr lang="en-US" sz="2400" dirty="0" smtClean="0">
              <a:solidFill>
                <a:prstClr val="black"/>
              </a:solidFill>
              <a:latin typeface="Times New Roman" pitchFamily="18" charset="0"/>
              <a:cs typeface="Times New Roman" pitchFamily="18" charset="0"/>
            </a:endParaRPr>
          </a:p>
          <a:p>
            <a:pPr lvl="0"/>
            <a:r>
              <a:rPr lang="en-US" sz="2400" dirty="0" smtClean="0">
                <a:solidFill>
                  <a:prstClr val="black"/>
                </a:solidFill>
                <a:latin typeface="Times New Roman" pitchFamily="18" charset="0"/>
                <a:cs typeface="Times New Roman" pitchFamily="18" charset="0"/>
              </a:rPr>
              <a:t>Another </a:t>
            </a:r>
            <a:r>
              <a:rPr lang="en-US" sz="2400" dirty="0">
                <a:solidFill>
                  <a:prstClr val="black"/>
                </a:solidFill>
                <a:latin typeface="Times New Roman" pitchFamily="18" charset="0"/>
                <a:cs typeface="Times New Roman" pitchFamily="18" charset="0"/>
              </a:rPr>
              <a:t>variant is </a:t>
            </a:r>
            <a:r>
              <a:rPr lang="en-US" sz="2400" dirty="0">
                <a:solidFill>
                  <a:srgbClr val="FF0000"/>
                </a:solidFill>
                <a:latin typeface="Times New Roman" pitchFamily="18" charset="0"/>
                <a:cs typeface="Times New Roman" pitchFamily="18" charset="0"/>
              </a:rPr>
              <a:t>double sideband suppressed carrier (DSBSC) </a:t>
            </a:r>
            <a:r>
              <a:rPr lang="en-US" sz="2400" dirty="0">
                <a:solidFill>
                  <a:prstClr val="black"/>
                </a:solidFill>
                <a:latin typeface="Times New Roman" pitchFamily="18" charset="0"/>
                <a:cs typeface="Times New Roman" pitchFamily="18" charset="0"/>
              </a:rPr>
              <a:t>,which filters out the carrier frequency and sends both side bands </a:t>
            </a:r>
            <a:r>
              <a:rPr lang="en-US" sz="2400" dirty="0" smtClean="0">
                <a:solidFill>
                  <a:prstClr val="black"/>
                </a:solidFill>
                <a:latin typeface="Times New Roman" pitchFamily="18" charset="0"/>
                <a:cs typeface="Times New Roman" pitchFamily="18" charset="0"/>
              </a:rPr>
              <a:t>.</a:t>
            </a:r>
          </a:p>
          <a:p>
            <a:pPr lvl="0"/>
            <a:endParaRPr lang="en-US" sz="2400" dirty="0">
              <a:solidFill>
                <a:prstClr val="black"/>
              </a:solidFill>
              <a:latin typeface="Times New Roman" pitchFamily="18" charset="0"/>
              <a:cs typeface="Times New Roman" pitchFamily="18" charset="0"/>
            </a:endParaRPr>
          </a:p>
          <a:p>
            <a:pPr lvl="0"/>
            <a:r>
              <a:rPr lang="en-US" sz="2400" dirty="0">
                <a:solidFill>
                  <a:prstClr val="black"/>
                </a:solidFill>
                <a:latin typeface="Times New Roman" pitchFamily="18" charset="0"/>
                <a:cs typeface="Times New Roman" pitchFamily="18" charset="0"/>
              </a:rPr>
              <a:t>This saves some power but uses as much bandwidth as </a:t>
            </a:r>
            <a:r>
              <a:rPr lang="en-US" sz="2400" dirty="0" smtClean="0">
                <a:solidFill>
                  <a:prstClr val="black"/>
                </a:solidFill>
                <a:latin typeface="Times New Roman" pitchFamily="18" charset="0"/>
                <a:cs typeface="Times New Roman" pitchFamily="18" charset="0"/>
              </a:rPr>
              <a:t>DSBTC</a:t>
            </a:r>
          </a:p>
          <a:p>
            <a:pPr lvl="0"/>
            <a:endParaRPr lang="en-US" sz="2400" dirty="0">
              <a:solidFill>
                <a:prstClr val="black"/>
              </a:solidFill>
              <a:latin typeface="Times New Roman" pitchFamily="18" charset="0"/>
              <a:cs typeface="Times New Roman" pitchFamily="18" charset="0"/>
            </a:endParaRPr>
          </a:p>
          <a:p>
            <a:pPr lvl="0"/>
            <a:r>
              <a:rPr lang="en-US" sz="2400" dirty="0" smtClean="0">
                <a:solidFill>
                  <a:prstClr val="black"/>
                </a:solidFill>
                <a:latin typeface="Times New Roman" pitchFamily="18" charset="0"/>
                <a:cs typeface="Times New Roman" pitchFamily="18" charset="0"/>
              </a:rPr>
              <a:t>The disadvantage of suppressing the carrier is that the carrier can be used for synchronization purposes.</a:t>
            </a:r>
          </a:p>
          <a:p>
            <a:pPr lvl="0"/>
            <a:endParaRPr lang="en-US" sz="2400" dirty="0">
              <a:solidFill>
                <a:prstClr val="black"/>
              </a:solidFill>
              <a:latin typeface="Times New Roman" pitchFamily="18" charset="0"/>
              <a:cs typeface="Times New Roman" pitchFamily="18" charset="0"/>
            </a:endParaRPr>
          </a:p>
          <a:p>
            <a:pPr lvl="0"/>
            <a:r>
              <a:rPr lang="en-US" sz="2400" dirty="0" smtClean="0">
                <a:solidFill>
                  <a:prstClr val="black"/>
                </a:solidFill>
                <a:latin typeface="Times New Roman" pitchFamily="18" charset="0"/>
                <a:cs typeface="Times New Roman" pitchFamily="18" charset="0"/>
              </a:rPr>
              <a:t>A compromise approach is </a:t>
            </a:r>
            <a:r>
              <a:rPr lang="en-US" sz="2400" dirty="0" smtClean="0">
                <a:solidFill>
                  <a:srgbClr val="FF0000"/>
                </a:solidFill>
                <a:latin typeface="Times New Roman" pitchFamily="18" charset="0"/>
                <a:cs typeface="Times New Roman" pitchFamily="18" charset="0"/>
              </a:rPr>
              <a:t>Vestigial sideband(VSB),</a:t>
            </a:r>
            <a:r>
              <a:rPr lang="en-US" sz="2400" dirty="0" smtClean="0">
                <a:solidFill>
                  <a:prstClr val="black"/>
                </a:solidFill>
                <a:latin typeface="Times New Roman" pitchFamily="18" charset="0"/>
                <a:cs typeface="Times New Roman" pitchFamily="18" charset="0"/>
              </a:rPr>
              <a:t>which uses one sideband and a reduced-power carrier.</a:t>
            </a:r>
            <a:endParaRPr lang="en-US" sz="2000" dirty="0">
              <a:solidFill>
                <a:prstClr val="black"/>
              </a:solidFill>
              <a:latin typeface="Times New Roman" pitchFamily="18" charset="0"/>
              <a:cs typeface="Times New Roman" pitchFamily="18" charset="0"/>
            </a:endParaRPr>
          </a:p>
          <a:p>
            <a:endParaRPr lang="en-US" dirty="0"/>
          </a:p>
        </p:txBody>
      </p:sp>
    </p:spTree>
    <p:extLst>
      <p:ext uri="{BB962C8B-B14F-4D97-AF65-F5344CB8AC3E}">
        <p14:creationId xmlns="" xmlns:p14="http://schemas.microsoft.com/office/powerpoint/2010/main" val="308159735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5" descr="E:\Anmodu.bmp"/>
          <p:cNvPicPr preferRelativeResize="0">
            <a:picLocks noChangeAspect="1" noChangeArrowheads="1"/>
          </p:cNvPicPr>
          <p:nvPr/>
        </p:nvPicPr>
        <p:blipFill>
          <a:blip r:embed="rId2" cstate="print">
            <a:extLst>
              <a:ext uri="{28A0092B-C50C-407E-A947-70E740481C1C}">
                <a14:useLocalDpi xmlns="" xmlns:a14="http://schemas.microsoft.com/office/drawing/2010/main" val="0"/>
              </a:ext>
            </a:extLst>
          </a:blip>
          <a:srcRect b="2065"/>
          <a:stretch>
            <a:fillRect/>
          </a:stretch>
        </p:blipFill>
        <p:spPr bwMode="auto">
          <a:xfrm>
            <a:off x="1676400" y="381000"/>
            <a:ext cx="5715000" cy="647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5981634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457200" y="152400"/>
            <a:ext cx="8229600" cy="762000"/>
          </a:xfrm>
        </p:spPr>
        <p:txBody>
          <a:bodyPr>
            <a:normAutofit/>
          </a:bodyPr>
          <a:lstStyle/>
          <a:p>
            <a:pPr eaLnBrk="1" hangingPunct="1"/>
            <a:r>
              <a:rPr lang="en-US" sz="3600" dirty="0" smtClean="0">
                <a:solidFill>
                  <a:schemeClr val="accent1"/>
                </a:solidFill>
                <a:latin typeface="Times New Roman" pitchFamily="18" charset="0"/>
                <a:cs typeface="Times New Roman" pitchFamily="18" charset="0"/>
              </a:rPr>
              <a:t>Angle Modulation</a:t>
            </a:r>
          </a:p>
        </p:txBody>
      </p:sp>
      <p:sp>
        <p:nvSpPr>
          <p:cNvPr id="11269" name="Rectangle 3"/>
          <p:cNvSpPr>
            <a:spLocks noGrp="1" noChangeArrowheads="1"/>
          </p:cNvSpPr>
          <p:nvPr>
            <p:ph idx="1"/>
          </p:nvPr>
        </p:nvSpPr>
        <p:spPr>
          <a:xfrm>
            <a:off x="685800" y="838200"/>
            <a:ext cx="8001000" cy="5638800"/>
          </a:xfrm>
        </p:spPr>
        <p:txBody>
          <a:bodyPr>
            <a:normAutofit/>
          </a:bodyPr>
          <a:lstStyle/>
          <a:p>
            <a:pPr eaLnBrk="1" hangingPunct="1"/>
            <a:endParaRPr lang="en-US" sz="2400" dirty="0" smtClean="0">
              <a:latin typeface="Times New Roman" pitchFamily="18" charset="0"/>
              <a:cs typeface="Times New Roman" pitchFamily="18" charset="0"/>
            </a:endParaRPr>
          </a:p>
          <a:p>
            <a:pPr eaLnBrk="1" hangingPunct="1"/>
            <a:endParaRPr lang="en-US" sz="2400" dirty="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Frequency modulation(FM) and Phase modulation(PM).</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The modulated signal is expressed as:</a:t>
            </a:r>
          </a:p>
          <a:p>
            <a:pPr eaLnBrk="1" hangingPunct="1"/>
            <a:endParaRPr lang="en-US" sz="2400" dirty="0" smtClean="0">
              <a:solidFill>
                <a:srgbClr val="FF0000"/>
              </a:solidFill>
              <a:latin typeface="Times New Roman" pitchFamily="18" charset="0"/>
              <a:cs typeface="Times New Roman" pitchFamily="18" charset="0"/>
            </a:endParaRPr>
          </a:p>
          <a:p>
            <a:pPr eaLnBrk="1" hangingPunct="1"/>
            <a:endParaRPr lang="en-US" sz="2400" dirty="0">
              <a:solidFill>
                <a:srgbClr val="FF0000"/>
              </a:solidFill>
              <a:latin typeface="Times New Roman" pitchFamily="18" charset="0"/>
              <a:cs typeface="Times New Roman" pitchFamily="18" charset="0"/>
            </a:endParaRPr>
          </a:p>
          <a:p>
            <a:pPr marL="0" indent="0" eaLnBrk="1" hangingPunct="1">
              <a:buNone/>
            </a:pPr>
            <a:r>
              <a:rPr lang="en-US" sz="2400" dirty="0">
                <a:solidFill>
                  <a:srgbClr val="FF0000"/>
                </a:solidFill>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   Angle modulation</a:t>
            </a:r>
          </a:p>
          <a:p>
            <a:pPr eaLnBrk="1" hangingPunct="1"/>
            <a:endParaRPr lang="en-US" sz="2400" dirty="0" smtClean="0">
              <a:latin typeface="Times New Roman" pitchFamily="18" charset="0"/>
              <a:cs typeface="Times New Roman" pitchFamily="18" charset="0"/>
            </a:endParaRPr>
          </a:p>
          <a:p>
            <a:pPr lvl="2" eaLnBrk="1" hangingPunct="1"/>
            <a:endParaRPr lang="en-US" dirty="0" smtClean="0">
              <a:latin typeface="Times New Roman" pitchFamily="18" charset="0"/>
              <a:cs typeface="Times New Roman" pitchFamily="18" charset="0"/>
            </a:endParaRPr>
          </a:p>
        </p:txBody>
      </p:sp>
      <p:graphicFrame>
        <p:nvGraphicFramePr>
          <p:cNvPr id="11266" name="Object 4"/>
          <p:cNvGraphicFramePr>
            <a:graphicFrameLocks noChangeAspect="1"/>
          </p:cNvGraphicFramePr>
          <p:nvPr>
            <p:extLst>
              <p:ext uri="{D42A27DB-BD31-4B8C-83A1-F6EECF244321}">
                <p14:modId xmlns="" xmlns:p14="http://schemas.microsoft.com/office/powerpoint/2010/main" val="3787771778"/>
              </p:ext>
            </p:extLst>
          </p:nvPr>
        </p:nvGraphicFramePr>
        <p:xfrm>
          <a:off x="3581400" y="3886200"/>
          <a:ext cx="4114800" cy="622300"/>
        </p:xfrm>
        <a:graphic>
          <a:graphicData uri="http://schemas.openxmlformats.org/presentationml/2006/ole">
            <p:oleObj spid="_x0000_s37925" name="Equation" r:id="rId3" imgW="1511280" imgH="228600" progId="Equation.3">
              <p:embed/>
            </p:oleObj>
          </a:graphicData>
        </a:graphic>
      </p:graphicFrame>
    </p:spTree>
    <p:extLst>
      <p:ext uri="{BB962C8B-B14F-4D97-AF65-F5344CB8AC3E}">
        <p14:creationId xmlns="" xmlns:p14="http://schemas.microsoft.com/office/powerpoint/2010/main" val="10454052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p:cNvSpPr>
            <a:spLocks noGrp="1"/>
          </p:cNvSpPr>
          <p:nvPr>
            <p:ph type="sldNum" sz="quarter" idx="10"/>
          </p:nvPr>
        </p:nvSpPr>
        <p:spPr>
          <a:noFill/>
        </p:spPr>
        <p:txBody>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r>
              <a:rPr lang="en-US" baseline="0" smtClean="0">
                <a:solidFill>
                  <a:schemeClr val="bg2"/>
                </a:solidFill>
                <a:latin typeface="Arial" charset="0"/>
              </a:rPr>
              <a:t>4.</a:t>
            </a:r>
            <a:fld id="{939659D4-7B0D-4612-B886-A01A7F0FE5B3}" type="slidenum">
              <a:rPr lang="en-US" baseline="0" smtClean="0">
                <a:solidFill>
                  <a:schemeClr val="bg2"/>
                </a:solidFill>
                <a:latin typeface="Arial" charset="0"/>
              </a:rPr>
              <a:pPr/>
              <a:t>13</a:t>
            </a:fld>
            <a:endParaRPr lang="en-US" baseline="0" smtClean="0">
              <a:solidFill>
                <a:schemeClr val="bg2"/>
              </a:solidFill>
              <a:latin typeface="Arial" charset="0"/>
            </a:endParaRPr>
          </a:p>
        </p:txBody>
      </p:sp>
      <p:sp>
        <p:nvSpPr>
          <p:cNvPr id="11267"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aseline="0">
              <a:latin typeface="Tahoma" pitchFamily="1" charset="0"/>
            </a:endParaRPr>
          </a:p>
        </p:txBody>
      </p:sp>
      <p:sp>
        <p:nvSpPr>
          <p:cNvPr id="1126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aseline="0">
              <a:latin typeface="Tahoma" pitchFamily="1" charset="0"/>
            </a:endParaRPr>
          </a:p>
        </p:txBody>
      </p:sp>
      <p:sp>
        <p:nvSpPr>
          <p:cNvPr id="11269"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aseline="0">
              <a:latin typeface="Tahoma" pitchFamily="1" charset="0"/>
            </a:endParaRPr>
          </a:p>
        </p:txBody>
      </p:sp>
      <p:sp>
        <p:nvSpPr>
          <p:cNvPr id="1127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aseline="0">
              <a:latin typeface="Tahoma" pitchFamily="1" charset="0"/>
            </a:endParaRPr>
          </a:p>
        </p:txBody>
      </p:sp>
      <p:sp>
        <p:nvSpPr>
          <p:cNvPr id="1127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aseline="0">
              <a:latin typeface="Tahoma" pitchFamily="1" charset="0"/>
            </a:endParaRPr>
          </a:p>
        </p:txBody>
      </p:sp>
      <p:sp>
        <p:nvSpPr>
          <p:cNvPr id="11272"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aseline="0">
              <a:latin typeface="Tahoma" pitchFamily="1" charset="0"/>
            </a:endParaRPr>
          </a:p>
        </p:txBody>
      </p:sp>
      <p:sp>
        <p:nvSpPr>
          <p:cNvPr id="1127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aseline="0">
              <a:latin typeface="Tahoma" pitchFamily="1" charset="0"/>
            </a:endParaRPr>
          </a:p>
        </p:txBody>
      </p:sp>
      <p:sp>
        <p:nvSpPr>
          <p:cNvPr id="11274" name="Rectangle 9"/>
          <p:cNvSpPr>
            <a:spLocks noChangeArrowheads="1"/>
          </p:cNvSpPr>
          <p:nvPr/>
        </p:nvSpPr>
        <p:spPr bwMode="auto">
          <a:xfrm>
            <a:off x="228600" y="1143000"/>
            <a:ext cx="8686800" cy="180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b="1" i="1" baseline="0" dirty="0"/>
              <a:t>A signal is carrying data in which one data element is encoded as one signal element ( r = 1). If the bit rate is 100 kbps, what is the average value of the baud rate if c is between 0 and 1?</a:t>
            </a:r>
          </a:p>
        </p:txBody>
      </p:sp>
      <p:sp>
        <p:nvSpPr>
          <p:cNvPr id="11275" name="Rectangle 10"/>
          <p:cNvSpPr>
            <a:spLocks noChangeArrowheads="1"/>
          </p:cNvSpPr>
          <p:nvPr/>
        </p:nvSpPr>
        <p:spPr bwMode="auto">
          <a:xfrm>
            <a:off x="228600" y="3182938"/>
            <a:ext cx="8686800" cy="1815882"/>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b="1" i="1" baseline="0" dirty="0">
                <a:solidFill>
                  <a:schemeClr val="hlink"/>
                </a:solidFill>
              </a:rPr>
              <a:t>Solution</a:t>
            </a:r>
          </a:p>
          <a:p>
            <a:pPr algn="just"/>
            <a:r>
              <a:rPr lang="en-US" sz="2800" b="1" i="1" baseline="0" dirty="0">
                <a:latin typeface="Times" pitchFamily="1" charset="0"/>
              </a:rPr>
              <a:t>We assume that the average value of c is 1/2 . The baud rate is </a:t>
            </a:r>
            <a:r>
              <a:rPr lang="en-US" sz="2800" b="1" i="1" baseline="0" dirty="0" smtClean="0">
                <a:latin typeface="Times" pitchFamily="1" charset="0"/>
              </a:rPr>
              <a:t>then</a:t>
            </a:r>
          </a:p>
          <a:p>
            <a:pPr algn="just"/>
            <a:r>
              <a:rPr lang="en-US" sz="2800" b="1" i="1" baseline="0" dirty="0" smtClean="0">
                <a:latin typeface="Times" pitchFamily="1" charset="0"/>
              </a:rPr>
              <a:t>	</a:t>
            </a:r>
            <a:r>
              <a:rPr lang="en-US" sz="2800" b="1" i="1" baseline="0" dirty="0" smtClean="0">
                <a:solidFill>
                  <a:srgbClr val="FF0000"/>
                </a:solidFill>
                <a:latin typeface="Times" pitchFamily="1" charset="0"/>
              </a:rPr>
              <a:t>S=1/2*100000*(1/1)=50000=50 </a:t>
            </a:r>
            <a:r>
              <a:rPr lang="en-US" sz="2800" b="1" i="1" baseline="0" dirty="0" err="1" smtClean="0">
                <a:solidFill>
                  <a:srgbClr val="FF0000"/>
                </a:solidFill>
                <a:latin typeface="Times" pitchFamily="1" charset="0"/>
              </a:rPr>
              <a:t>kbaud</a:t>
            </a:r>
            <a:endParaRPr lang="en-US" sz="2800" b="1" i="1" baseline="0" dirty="0">
              <a:solidFill>
                <a:srgbClr val="FF0000"/>
              </a:solidFill>
              <a:latin typeface="Times" pitchFamily="1" charset="0"/>
            </a:endParaRPr>
          </a:p>
        </p:txBody>
      </p:sp>
      <p:sp>
        <p:nvSpPr>
          <p:cNvPr id="11277" name="Text Box 12"/>
          <p:cNvSpPr txBox="1">
            <a:spLocks noChangeArrowheads="1"/>
          </p:cNvSpPr>
          <p:nvPr/>
        </p:nvSpPr>
        <p:spPr bwMode="auto">
          <a:xfrm>
            <a:off x="1143000" y="0"/>
            <a:ext cx="228441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r>
              <a:rPr lang="en-US" sz="3200" b="1" i="1" baseline="0">
                <a:solidFill>
                  <a:schemeClr val="hlink"/>
                </a:solidFill>
              </a:rPr>
              <a:t>Example 4.1</a:t>
            </a:r>
          </a:p>
        </p:txBody>
      </p:sp>
    </p:spTree>
    <p:extLst>
      <p:ext uri="{BB962C8B-B14F-4D97-AF65-F5344CB8AC3E}">
        <p14:creationId xmlns="" xmlns:p14="http://schemas.microsoft.com/office/powerpoint/2010/main" val="425370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5"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600" dirty="0">
                <a:solidFill>
                  <a:srgbClr val="4F81BD"/>
                </a:solidFill>
                <a:latin typeface="Times New Roman" pitchFamily="18" charset="0"/>
                <a:cs typeface="Times New Roman" pitchFamily="18" charset="0"/>
              </a:rPr>
              <a:t>Angle Modulation</a:t>
            </a:r>
            <a:endParaRPr lang="en-US" dirty="0"/>
          </a:p>
        </p:txBody>
      </p:sp>
      <p:sp>
        <p:nvSpPr>
          <p:cNvPr id="3" name="Content Placeholder 2"/>
          <p:cNvSpPr>
            <a:spLocks noGrp="1"/>
          </p:cNvSpPr>
          <p:nvPr>
            <p:ph idx="1"/>
          </p:nvPr>
        </p:nvSpPr>
        <p:spPr>
          <a:xfrm>
            <a:off x="457200" y="990600"/>
            <a:ext cx="8229600" cy="5562600"/>
          </a:xfrm>
        </p:spPr>
        <p:txBody>
          <a:bodyPr>
            <a:normAutofit fontScale="92500"/>
          </a:bodyPr>
          <a:lstStyle/>
          <a:p>
            <a:pPr lvl="0"/>
            <a:r>
              <a:rPr lang="en-US" sz="2400" dirty="0">
                <a:solidFill>
                  <a:srgbClr val="FF0000"/>
                </a:solidFill>
                <a:latin typeface="Times New Roman" pitchFamily="18" charset="0"/>
                <a:cs typeface="Times New Roman" pitchFamily="18" charset="0"/>
              </a:rPr>
              <a:t>Phase modulation</a:t>
            </a:r>
          </a:p>
          <a:p>
            <a:pPr lvl="1"/>
            <a:r>
              <a:rPr lang="en-US" sz="2400" dirty="0">
                <a:solidFill>
                  <a:prstClr val="black"/>
                </a:solidFill>
                <a:latin typeface="Times New Roman" pitchFamily="18" charset="0"/>
                <a:cs typeface="Times New Roman" pitchFamily="18" charset="0"/>
              </a:rPr>
              <a:t>Phase is proportional to modulating signal</a:t>
            </a:r>
          </a:p>
          <a:p>
            <a:pPr marL="0" indent="0">
              <a:buNone/>
            </a:pPr>
            <a:r>
              <a:rPr lang="en-US" dirty="0"/>
              <a:t> </a:t>
            </a:r>
            <a:r>
              <a:rPr lang="en-US" dirty="0" smtClean="0"/>
              <a:t>	</a:t>
            </a:r>
            <a:r>
              <a:rPr lang="en-US" sz="2600" b="1" dirty="0" smtClean="0">
                <a:latin typeface="Times New Roman" pitchFamily="18" charset="0"/>
                <a:cs typeface="Times New Roman" pitchFamily="18" charset="0"/>
              </a:rPr>
              <a:t>PM</a:t>
            </a:r>
            <a:endParaRPr lang="en-US" sz="2600" b="1" dirty="0">
              <a:latin typeface="Times New Roman" pitchFamily="18" charset="0"/>
              <a:cs typeface="Times New Roman" pitchFamily="18" charset="0"/>
            </a:endParaRPr>
          </a:p>
          <a:p>
            <a:pPr lvl="2"/>
            <a:endParaRPr lang="en-US" i="1" dirty="0" smtClean="0">
              <a:solidFill>
                <a:prstClr val="black"/>
              </a:solidFill>
              <a:latin typeface="Times New Roman" pitchFamily="18" charset="0"/>
              <a:cs typeface="Times New Roman" pitchFamily="18" charset="0"/>
            </a:endParaRPr>
          </a:p>
          <a:p>
            <a:pPr lvl="2"/>
            <a:r>
              <a:rPr lang="en-US" i="1" dirty="0" err="1" smtClean="0">
                <a:solidFill>
                  <a:prstClr val="black"/>
                </a:solidFill>
                <a:latin typeface="Times New Roman" pitchFamily="18" charset="0"/>
                <a:cs typeface="Times New Roman" pitchFamily="18" charset="0"/>
              </a:rPr>
              <a:t>n</a:t>
            </a:r>
            <a:r>
              <a:rPr lang="en-US" i="1" baseline="-25000" dirty="0" err="1" smtClean="0">
                <a:solidFill>
                  <a:prstClr val="black"/>
                </a:solidFill>
                <a:latin typeface="Times New Roman" pitchFamily="18" charset="0"/>
                <a:cs typeface="Times New Roman" pitchFamily="18" charset="0"/>
              </a:rPr>
              <a:t>p</a:t>
            </a:r>
            <a:r>
              <a:rPr lang="en-US" dirty="0" smtClean="0">
                <a:solidFill>
                  <a:prstClr val="black"/>
                </a:solidFill>
                <a:latin typeface="Times New Roman" pitchFamily="18" charset="0"/>
                <a:cs typeface="Times New Roman" pitchFamily="18" charset="0"/>
              </a:rPr>
              <a:t> </a:t>
            </a:r>
            <a:r>
              <a:rPr lang="en-US" dirty="0">
                <a:solidFill>
                  <a:prstClr val="black"/>
                </a:solidFill>
                <a:latin typeface="Times New Roman" pitchFamily="18" charset="0"/>
                <a:cs typeface="Times New Roman" pitchFamily="18" charset="0"/>
              </a:rPr>
              <a:t>= phase modulation </a:t>
            </a:r>
            <a:r>
              <a:rPr lang="en-US" dirty="0" smtClean="0">
                <a:solidFill>
                  <a:prstClr val="black"/>
                </a:solidFill>
                <a:latin typeface="Times New Roman" pitchFamily="18" charset="0"/>
                <a:cs typeface="Times New Roman" pitchFamily="18" charset="0"/>
              </a:rPr>
              <a:t>index</a:t>
            </a:r>
          </a:p>
          <a:p>
            <a:pPr lvl="0"/>
            <a:endParaRPr lang="en-US" sz="2600" dirty="0" smtClean="0">
              <a:solidFill>
                <a:srgbClr val="FF0000"/>
              </a:solidFill>
              <a:latin typeface="Times New Roman" pitchFamily="18" charset="0"/>
              <a:cs typeface="Times New Roman" pitchFamily="18" charset="0"/>
            </a:endParaRPr>
          </a:p>
          <a:p>
            <a:pPr lvl="0"/>
            <a:r>
              <a:rPr lang="en-US" sz="2600" dirty="0" smtClean="0">
                <a:solidFill>
                  <a:srgbClr val="FF0000"/>
                </a:solidFill>
                <a:latin typeface="Times New Roman" pitchFamily="18" charset="0"/>
                <a:cs typeface="Times New Roman" pitchFamily="18" charset="0"/>
              </a:rPr>
              <a:t>Frequency </a:t>
            </a:r>
            <a:r>
              <a:rPr lang="en-US" sz="2600" dirty="0">
                <a:solidFill>
                  <a:srgbClr val="FF0000"/>
                </a:solidFill>
                <a:latin typeface="Times New Roman" pitchFamily="18" charset="0"/>
                <a:cs typeface="Times New Roman" pitchFamily="18" charset="0"/>
              </a:rPr>
              <a:t>modulation</a:t>
            </a:r>
          </a:p>
          <a:p>
            <a:pPr lvl="1"/>
            <a:r>
              <a:rPr lang="en-US" sz="2600" dirty="0">
                <a:solidFill>
                  <a:prstClr val="black"/>
                </a:solidFill>
                <a:latin typeface="Times New Roman" pitchFamily="18" charset="0"/>
                <a:cs typeface="Times New Roman" pitchFamily="18" charset="0"/>
              </a:rPr>
              <a:t>Derivative of the phase is proportional to modulating signal</a:t>
            </a:r>
          </a:p>
          <a:p>
            <a:pPr lvl="2"/>
            <a:endParaRPr lang="en-US" sz="2600" dirty="0">
              <a:solidFill>
                <a:prstClr val="black"/>
              </a:solidFill>
              <a:latin typeface="Times New Roman" pitchFamily="18" charset="0"/>
              <a:cs typeface="Times New Roman" pitchFamily="18" charset="0"/>
            </a:endParaRPr>
          </a:p>
          <a:p>
            <a:pPr marL="914400" lvl="2" indent="0">
              <a:buNone/>
            </a:pPr>
            <a:r>
              <a:rPr lang="en-US" sz="2600" b="1" dirty="0" smtClean="0">
                <a:solidFill>
                  <a:prstClr val="black"/>
                </a:solidFill>
                <a:latin typeface="Times New Roman" pitchFamily="18" charset="0"/>
                <a:cs typeface="Times New Roman" pitchFamily="18" charset="0"/>
              </a:rPr>
              <a:t>FM</a:t>
            </a:r>
            <a:endParaRPr lang="en-US" sz="2600" b="1" dirty="0">
              <a:solidFill>
                <a:prstClr val="black"/>
              </a:solidFill>
              <a:latin typeface="Times New Roman" pitchFamily="18" charset="0"/>
              <a:cs typeface="Times New Roman" pitchFamily="18" charset="0"/>
            </a:endParaRPr>
          </a:p>
          <a:p>
            <a:pPr lvl="2"/>
            <a:endParaRPr lang="en-US" sz="2600" dirty="0">
              <a:solidFill>
                <a:prstClr val="black"/>
              </a:solidFill>
              <a:latin typeface="Times New Roman" pitchFamily="18" charset="0"/>
              <a:cs typeface="Times New Roman" pitchFamily="18" charset="0"/>
            </a:endParaRPr>
          </a:p>
          <a:p>
            <a:pPr lvl="2"/>
            <a:r>
              <a:rPr lang="en-US" sz="2600" i="1" dirty="0" err="1">
                <a:solidFill>
                  <a:prstClr val="black"/>
                </a:solidFill>
                <a:latin typeface="Times New Roman" pitchFamily="18" charset="0"/>
                <a:cs typeface="Times New Roman" pitchFamily="18" charset="0"/>
              </a:rPr>
              <a:t>n</a:t>
            </a:r>
            <a:r>
              <a:rPr lang="en-US" sz="2600" i="1" baseline="-25000" dirty="0" err="1">
                <a:solidFill>
                  <a:prstClr val="black"/>
                </a:solidFill>
                <a:latin typeface="Times New Roman" pitchFamily="18" charset="0"/>
                <a:cs typeface="Times New Roman" pitchFamily="18" charset="0"/>
              </a:rPr>
              <a:t>f</a:t>
            </a:r>
            <a:r>
              <a:rPr lang="en-US" sz="2600" dirty="0">
                <a:solidFill>
                  <a:prstClr val="black"/>
                </a:solidFill>
                <a:latin typeface="Times New Roman" pitchFamily="18" charset="0"/>
                <a:cs typeface="Times New Roman" pitchFamily="18" charset="0"/>
              </a:rPr>
              <a:t> = frequency modulation index</a:t>
            </a:r>
          </a:p>
          <a:p>
            <a:pPr marL="914400" lvl="2" indent="0">
              <a:buNone/>
            </a:pPr>
            <a:endParaRPr lang="en-US" dirty="0">
              <a:solidFill>
                <a:prstClr val="black"/>
              </a:solidFill>
              <a:latin typeface="Times New Roman" pitchFamily="18" charset="0"/>
              <a:cs typeface="Times New Roman" pitchFamily="18" charset="0"/>
            </a:endParaRPr>
          </a:p>
          <a:p>
            <a:pPr marL="457200" lvl="1" indent="0">
              <a:buNone/>
            </a:pPr>
            <a:endParaRPr lang="en-US" dirty="0"/>
          </a:p>
        </p:txBody>
      </p:sp>
      <p:graphicFrame>
        <p:nvGraphicFramePr>
          <p:cNvPr id="4" name="Object 3"/>
          <p:cNvGraphicFramePr>
            <a:graphicFrameLocks noChangeAspect="1"/>
          </p:cNvGraphicFramePr>
          <p:nvPr>
            <p:extLst>
              <p:ext uri="{D42A27DB-BD31-4B8C-83A1-F6EECF244321}">
                <p14:modId xmlns="" xmlns:p14="http://schemas.microsoft.com/office/powerpoint/2010/main" val="1442673588"/>
              </p:ext>
            </p:extLst>
          </p:nvPr>
        </p:nvGraphicFramePr>
        <p:xfrm>
          <a:off x="2667000" y="1828800"/>
          <a:ext cx="2212975" cy="655638"/>
        </p:xfrm>
        <a:graphic>
          <a:graphicData uri="http://schemas.openxmlformats.org/presentationml/2006/ole">
            <p:oleObj spid="_x0000_s42001" name="Equation" r:id="rId3" imgW="812447" imgH="241195" progId="Equation.3">
              <p:embed/>
            </p:oleObj>
          </a:graphicData>
        </a:graphic>
      </p:graphicFrame>
      <p:graphicFrame>
        <p:nvGraphicFramePr>
          <p:cNvPr id="5" name="Object 4"/>
          <p:cNvGraphicFramePr>
            <a:graphicFrameLocks noChangeAspect="1"/>
          </p:cNvGraphicFramePr>
          <p:nvPr>
            <p:extLst>
              <p:ext uri="{D42A27DB-BD31-4B8C-83A1-F6EECF244321}">
                <p14:modId xmlns="" xmlns:p14="http://schemas.microsoft.com/office/powerpoint/2010/main" val="316497181"/>
              </p:ext>
            </p:extLst>
          </p:nvPr>
        </p:nvGraphicFramePr>
        <p:xfrm>
          <a:off x="2362200" y="4800600"/>
          <a:ext cx="2351088" cy="655638"/>
        </p:xfrm>
        <a:graphic>
          <a:graphicData uri="http://schemas.openxmlformats.org/presentationml/2006/ole">
            <p:oleObj spid="_x0000_s42002" name="Equation" r:id="rId4" imgW="863225" imgH="241195" progId="Equation.3">
              <p:embed/>
            </p:oleObj>
          </a:graphicData>
        </a:graphic>
      </p:graphicFrame>
    </p:spTree>
    <p:extLst>
      <p:ext uri="{BB962C8B-B14F-4D97-AF65-F5344CB8AC3E}">
        <p14:creationId xmlns="" xmlns:p14="http://schemas.microsoft.com/office/powerpoint/2010/main" val="416972235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3400" y="152400"/>
            <a:ext cx="8229600" cy="685800"/>
          </a:xfrm>
        </p:spPr>
        <p:txBody>
          <a:bodyPr>
            <a:normAutofit/>
          </a:bodyPr>
          <a:lstStyle/>
          <a:p>
            <a:pPr eaLnBrk="1" hangingPunct="1"/>
            <a:r>
              <a:rPr lang="en-US" sz="3600" dirty="0" smtClean="0">
                <a:solidFill>
                  <a:schemeClr val="accent1"/>
                </a:solidFill>
                <a:latin typeface="Times New Roman" pitchFamily="18" charset="0"/>
                <a:cs typeface="Times New Roman" pitchFamily="18" charset="0"/>
              </a:rPr>
              <a:t>Angle Modulation</a:t>
            </a:r>
          </a:p>
        </p:txBody>
      </p:sp>
      <p:sp>
        <p:nvSpPr>
          <p:cNvPr id="38915" name="Rectangle 3"/>
          <p:cNvSpPr>
            <a:spLocks noGrp="1" noChangeArrowheads="1"/>
          </p:cNvSpPr>
          <p:nvPr>
            <p:ph idx="1"/>
          </p:nvPr>
        </p:nvSpPr>
        <p:spPr>
          <a:xfrm>
            <a:off x="457200" y="838200"/>
            <a:ext cx="8229600" cy="5287963"/>
          </a:xfrm>
        </p:spPr>
        <p:txBody>
          <a:bodyPr>
            <a:normAutofit/>
          </a:bodyPr>
          <a:lstStyle/>
          <a:p>
            <a:pPr eaLnBrk="1" hangingPunct="1"/>
            <a:r>
              <a:rPr lang="en-US" sz="2400" dirty="0" smtClean="0">
                <a:latin typeface="Times New Roman" pitchFamily="18" charset="0"/>
                <a:cs typeface="Times New Roman" pitchFamily="18" charset="0"/>
              </a:rPr>
              <a:t>Compared to AM, FM and PM result in a signal whose bandwidth:</a:t>
            </a:r>
          </a:p>
          <a:p>
            <a:pPr lvl="1" eaLnBrk="1" hangingPunct="1"/>
            <a:r>
              <a:rPr lang="en-US" sz="2400" dirty="0" smtClean="0">
                <a:latin typeface="Times New Roman" pitchFamily="18" charset="0"/>
                <a:cs typeface="Times New Roman" pitchFamily="18" charset="0"/>
              </a:rPr>
              <a:t>is also centered at </a:t>
            </a:r>
            <a:r>
              <a:rPr lang="en-US" sz="2400" i="1" dirty="0" smtClean="0">
                <a:solidFill>
                  <a:srgbClr val="FF0000"/>
                </a:solidFill>
                <a:latin typeface="Times New Roman" pitchFamily="18" charset="0"/>
                <a:cs typeface="Times New Roman" pitchFamily="18" charset="0"/>
              </a:rPr>
              <a:t>f</a:t>
            </a:r>
            <a:r>
              <a:rPr lang="en-US" sz="2400" i="1" baseline="-25000" dirty="0" smtClean="0">
                <a:solidFill>
                  <a:srgbClr val="FF0000"/>
                </a:solidFill>
                <a:latin typeface="Times New Roman" pitchFamily="18" charset="0"/>
                <a:cs typeface="Times New Roman" pitchFamily="18" charset="0"/>
              </a:rPr>
              <a:t>c</a:t>
            </a:r>
            <a:endParaRPr lang="en-US" sz="2400" i="1" dirty="0" smtClean="0">
              <a:solidFill>
                <a:srgbClr val="FF0000"/>
              </a:solidFill>
              <a:latin typeface="Times New Roman" pitchFamily="18" charset="0"/>
              <a:cs typeface="Times New Roman" pitchFamily="18" charset="0"/>
            </a:endParaRPr>
          </a:p>
          <a:p>
            <a:pPr lvl="1" eaLnBrk="1" hangingPunct="1"/>
            <a:r>
              <a:rPr lang="en-US" sz="2400" dirty="0" smtClean="0">
                <a:latin typeface="Times New Roman" pitchFamily="18" charset="0"/>
                <a:cs typeface="Times New Roman" pitchFamily="18" charset="0"/>
              </a:rPr>
              <a:t>but has a magnitude that is much different</a:t>
            </a:r>
          </a:p>
          <a:p>
            <a:pPr lvl="2" eaLnBrk="1" hangingPunct="1"/>
            <a:r>
              <a:rPr lang="en-US" dirty="0" smtClean="0">
                <a:latin typeface="Times New Roman" pitchFamily="18" charset="0"/>
                <a:cs typeface="Times New Roman" pitchFamily="18" charset="0"/>
              </a:rPr>
              <a:t>Angle modulation includes </a:t>
            </a:r>
            <a:r>
              <a:rPr lang="en-US" dirty="0" err="1" smtClean="0">
                <a:latin typeface="Times New Roman" pitchFamily="18" charset="0"/>
                <a:cs typeface="Times New Roman" pitchFamily="18" charset="0"/>
              </a:rPr>
              <a:t>cos</a:t>
            </a: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sym typeface="Symbol" pitchFamily="18" charset="2"/>
              </a:rPr>
              <a:t></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which produces a wide range of frequencies</a:t>
            </a:r>
          </a:p>
          <a:p>
            <a:pPr eaLnBrk="1" hangingPunct="1"/>
            <a:r>
              <a:rPr lang="en-US" sz="2400" dirty="0" smtClean="0">
                <a:latin typeface="Times New Roman" pitchFamily="18" charset="0"/>
                <a:cs typeface="Times New Roman" pitchFamily="18" charset="0"/>
              </a:rPr>
              <a:t>Thus, FM and PM require greater bandwidth than AM</a:t>
            </a:r>
            <a:endParaRPr lang="en-US" sz="2400" baseline="-250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279163253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457200" y="274638"/>
            <a:ext cx="8229600" cy="792162"/>
          </a:xfrm>
        </p:spPr>
        <p:txBody>
          <a:bodyPr>
            <a:normAutofit/>
          </a:bodyPr>
          <a:lstStyle/>
          <a:p>
            <a:pPr eaLnBrk="1" hangingPunct="1"/>
            <a:r>
              <a:rPr lang="en-US" sz="3600" dirty="0" smtClean="0">
                <a:solidFill>
                  <a:schemeClr val="accent1"/>
                </a:solidFill>
                <a:latin typeface="Times New Roman" pitchFamily="18" charset="0"/>
                <a:cs typeface="Times New Roman" pitchFamily="18" charset="0"/>
              </a:rPr>
              <a:t>Angle Modulation</a:t>
            </a:r>
          </a:p>
        </p:txBody>
      </p:sp>
      <p:sp>
        <p:nvSpPr>
          <p:cNvPr id="13318" name="Rectangle 3"/>
          <p:cNvSpPr>
            <a:spLocks noGrp="1" noChangeArrowheads="1"/>
          </p:cNvSpPr>
          <p:nvPr>
            <p:ph idx="1"/>
          </p:nvPr>
        </p:nvSpPr>
        <p:spPr>
          <a:xfrm>
            <a:off x="457200" y="1066800"/>
            <a:ext cx="8229600" cy="5791200"/>
          </a:xfrm>
        </p:spPr>
        <p:txBody>
          <a:bodyPr/>
          <a:lstStyle/>
          <a:p>
            <a:pPr eaLnBrk="1" hangingPunct="1"/>
            <a:r>
              <a:rPr lang="en-US" dirty="0" smtClean="0">
                <a:solidFill>
                  <a:srgbClr val="FF0000"/>
                </a:solidFill>
                <a:latin typeface="Times New Roman" pitchFamily="18" charset="0"/>
                <a:cs typeface="Times New Roman" pitchFamily="18" charset="0"/>
              </a:rPr>
              <a:t>Carson’s rule</a:t>
            </a:r>
          </a:p>
          <a:p>
            <a:pPr lvl="1" eaLnBrk="1" hangingPunct="1">
              <a:buFont typeface="Wingdings" pitchFamily="2" charset="2"/>
              <a:buNone/>
            </a:pPr>
            <a:endParaRPr lang="en-US" dirty="0" smtClean="0">
              <a:latin typeface="Times New Roman" pitchFamily="18" charset="0"/>
              <a:cs typeface="Times New Roman" pitchFamily="18" charset="0"/>
            </a:endParaRPr>
          </a:p>
          <a:p>
            <a:pPr lvl="1" eaLnBrk="1" hangingPunct="1">
              <a:buFont typeface="Wingdings" pitchFamily="2" charset="2"/>
              <a:buNone/>
            </a:pPr>
            <a:r>
              <a:rPr lang="en-US" dirty="0" smtClean="0">
                <a:latin typeface="Times New Roman" pitchFamily="18" charset="0"/>
                <a:cs typeface="Times New Roman" pitchFamily="18" charset="0"/>
              </a:rPr>
              <a:t>where</a:t>
            </a:r>
          </a:p>
          <a:p>
            <a:pPr lvl="1" eaLnBrk="1" hangingPunct="1">
              <a:buFont typeface="Wingdings" pitchFamily="2" charset="2"/>
              <a:buNone/>
            </a:pPr>
            <a:endParaRPr lang="en-US" dirty="0" smtClean="0">
              <a:latin typeface="Times New Roman" pitchFamily="18" charset="0"/>
              <a:cs typeface="Times New Roman" pitchFamily="18" charset="0"/>
            </a:endParaRPr>
          </a:p>
          <a:p>
            <a:pPr lvl="1" eaLnBrk="1" hangingPunct="1">
              <a:buFont typeface="Wingdings" pitchFamily="2" charset="2"/>
              <a:buNone/>
            </a:pPr>
            <a:endParaRPr lang="en-US" dirty="0" smtClean="0">
              <a:latin typeface="Times New Roman" pitchFamily="18" charset="0"/>
              <a:cs typeface="Times New Roman" pitchFamily="18" charset="0"/>
            </a:endParaRPr>
          </a:p>
          <a:p>
            <a:pPr eaLnBrk="1" hangingPunct="1"/>
            <a:endParaRPr lang="en-US" dirty="0" smtClean="0">
              <a:latin typeface="Times New Roman" pitchFamily="18" charset="0"/>
              <a:cs typeface="Times New Roman" pitchFamily="18" charset="0"/>
            </a:endParaRPr>
          </a:p>
          <a:p>
            <a:pPr eaLnBrk="1" hangingPunct="1"/>
            <a:endParaRPr lang="en-US" dirty="0" smtClean="0">
              <a:latin typeface="Times New Roman" pitchFamily="18" charset="0"/>
              <a:cs typeface="Times New Roman" pitchFamily="18" charset="0"/>
            </a:endParaRPr>
          </a:p>
          <a:p>
            <a:pPr eaLnBrk="1" hangingPunct="1"/>
            <a:endParaRPr lang="en-US" dirty="0">
              <a:latin typeface="Times New Roman" pitchFamily="18" charset="0"/>
              <a:cs typeface="Times New Roman" pitchFamily="18" charset="0"/>
            </a:endParaRPr>
          </a:p>
          <a:p>
            <a:pPr eaLnBrk="1" hangingPunct="1"/>
            <a:r>
              <a:rPr lang="en-US" dirty="0" smtClean="0">
                <a:latin typeface="Times New Roman" pitchFamily="18" charset="0"/>
                <a:cs typeface="Times New Roman" pitchFamily="18" charset="0"/>
              </a:rPr>
              <a:t>The formula for FM becomes</a:t>
            </a:r>
          </a:p>
        </p:txBody>
      </p:sp>
      <p:graphicFrame>
        <p:nvGraphicFramePr>
          <p:cNvPr id="13314" name="Object 4"/>
          <p:cNvGraphicFramePr>
            <a:graphicFrameLocks noChangeAspect="1"/>
          </p:cNvGraphicFramePr>
          <p:nvPr>
            <p:extLst>
              <p:ext uri="{D42A27DB-BD31-4B8C-83A1-F6EECF244321}">
                <p14:modId xmlns="" xmlns:p14="http://schemas.microsoft.com/office/powerpoint/2010/main" val="2934871605"/>
              </p:ext>
            </p:extLst>
          </p:nvPr>
        </p:nvGraphicFramePr>
        <p:xfrm>
          <a:off x="2971800" y="2590800"/>
          <a:ext cx="2376488" cy="544513"/>
        </p:xfrm>
        <a:graphic>
          <a:graphicData uri="http://schemas.openxmlformats.org/presentationml/2006/ole">
            <p:oleObj spid="_x0000_s39992" name="Equation" r:id="rId3" imgW="939392" imgH="215806" progId="Equation.3">
              <p:embed/>
            </p:oleObj>
          </a:graphicData>
        </a:graphic>
      </p:graphicFrame>
      <p:graphicFrame>
        <p:nvGraphicFramePr>
          <p:cNvPr id="13315" name="Object 5"/>
          <p:cNvGraphicFramePr>
            <a:graphicFrameLocks noChangeAspect="1"/>
          </p:cNvGraphicFramePr>
          <p:nvPr>
            <p:extLst>
              <p:ext uri="{D42A27DB-BD31-4B8C-83A1-F6EECF244321}">
                <p14:modId xmlns="" xmlns:p14="http://schemas.microsoft.com/office/powerpoint/2010/main" val="4266520596"/>
              </p:ext>
            </p:extLst>
          </p:nvPr>
        </p:nvGraphicFramePr>
        <p:xfrm>
          <a:off x="3581400" y="6172200"/>
          <a:ext cx="2441575" cy="546100"/>
        </p:xfrm>
        <a:graphic>
          <a:graphicData uri="http://schemas.openxmlformats.org/presentationml/2006/ole">
            <p:oleObj spid="_x0000_s39993" name="Equation" r:id="rId4" imgW="964781" imgH="215806" progId="Equation.3">
              <p:embed/>
            </p:oleObj>
          </a:graphicData>
        </a:graphic>
      </p:graphicFrame>
      <p:graphicFrame>
        <p:nvGraphicFramePr>
          <p:cNvPr id="13316" name="Object 6"/>
          <p:cNvGraphicFramePr>
            <a:graphicFrameLocks noChangeAspect="1"/>
          </p:cNvGraphicFramePr>
          <p:nvPr/>
        </p:nvGraphicFramePr>
        <p:xfrm>
          <a:off x="2819400" y="3413125"/>
          <a:ext cx="4497388" cy="1601788"/>
        </p:xfrm>
        <a:graphic>
          <a:graphicData uri="http://schemas.openxmlformats.org/presentationml/2006/ole">
            <p:oleObj spid="_x0000_s39994" name="Equation" r:id="rId5" imgW="1777229" imgH="634725" progId="Equation.3">
              <p:embed/>
            </p:oleObj>
          </a:graphicData>
        </a:graphic>
      </p:graphicFrame>
    </p:spTree>
    <p:extLst>
      <p:ext uri="{BB962C8B-B14F-4D97-AF65-F5344CB8AC3E}">
        <p14:creationId xmlns="" xmlns:p14="http://schemas.microsoft.com/office/powerpoint/2010/main" val="4044284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kumimoji="1" lang="en-US" sz="3600" dirty="0">
                <a:solidFill>
                  <a:srgbClr val="4F81BD"/>
                </a:solidFill>
                <a:latin typeface="Times New Roman" pitchFamily="18" charset="0"/>
                <a:cs typeface="Times New Roman" pitchFamily="18" charset="0"/>
              </a:rPr>
              <a:t>Encoding Digital Data to  Digital Signal</a:t>
            </a:r>
            <a:endParaRPr lang="en-US" dirty="0"/>
          </a:p>
        </p:txBody>
      </p:sp>
      <p:sp>
        <p:nvSpPr>
          <p:cNvPr id="3" name="Content Placeholder 2"/>
          <p:cNvSpPr>
            <a:spLocks noGrp="1"/>
          </p:cNvSpPr>
          <p:nvPr>
            <p:ph idx="1"/>
          </p:nvPr>
        </p:nvSpPr>
        <p:spPr>
          <a:xfrm>
            <a:off x="685800" y="762000"/>
            <a:ext cx="8229600" cy="5638800"/>
          </a:xfrm>
        </p:spPr>
        <p:txBody>
          <a:bodyPr>
            <a:normAutofit/>
          </a:bodyPr>
          <a:lstStyle/>
          <a:p>
            <a:r>
              <a:rPr lang="en-US" sz="2400" dirty="0" smtClean="0">
                <a:latin typeface="Times New Roman" pitchFamily="18" charset="0"/>
                <a:cs typeface="Times New Roman" pitchFamily="18" charset="0"/>
              </a:rPr>
              <a:t>A </a:t>
            </a:r>
            <a:r>
              <a:rPr lang="en-US" sz="2400" dirty="0" smtClean="0">
                <a:solidFill>
                  <a:srgbClr val="FF0000"/>
                </a:solidFill>
                <a:latin typeface="Times New Roman" pitchFamily="18" charset="0"/>
                <a:cs typeface="Times New Roman" pitchFamily="18" charset="0"/>
              </a:rPr>
              <a:t>digital signal </a:t>
            </a:r>
            <a:r>
              <a:rPr lang="en-US" sz="2400" dirty="0" smtClean="0">
                <a:latin typeface="Times New Roman" pitchFamily="18" charset="0"/>
                <a:cs typeface="Times New Roman" pitchFamily="18" charset="0"/>
              </a:rPr>
              <a:t>is a sequence of discrete, discontinuous voltage pulses.</a:t>
            </a:r>
          </a:p>
          <a:p>
            <a:r>
              <a:rPr lang="en-US" sz="2400" dirty="0" smtClean="0">
                <a:latin typeface="Times New Roman" pitchFamily="18" charset="0"/>
                <a:cs typeface="Times New Roman" pitchFamily="18" charset="0"/>
              </a:rPr>
              <a:t>Each pulse is a signal element.</a:t>
            </a:r>
          </a:p>
          <a:p>
            <a:r>
              <a:rPr lang="en-US" sz="2400" dirty="0" smtClean="0">
                <a:latin typeface="Times New Roman" pitchFamily="18" charset="0"/>
                <a:cs typeface="Times New Roman" pitchFamily="18" charset="0"/>
              </a:rPr>
              <a:t>Binary data are transmitted by encoding each data bit into signal elements.</a:t>
            </a:r>
          </a:p>
          <a:p>
            <a:r>
              <a:rPr lang="en-US" sz="2400" dirty="0" smtClean="0">
                <a:latin typeface="Times New Roman" pitchFamily="18" charset="0"/>
                <a:cs typeface="Times New Roman" pitchFamily="18" charset="0"/>
              </a:rPr>
              <a:t>In the simplest case ,there is a one-to-one correspondence between bits and signal elements.</a:t>
            </a:r>
          </a:p>
          <a:p>
            <a:r>
              <a:rPr lang="en-US" sz="2400" dirty="0" smtClean="0">
                <a:latin typeface="Times New Roman" pitchFamily="18" charset="0"/>
                <a:cs typeface="Times New Roman" pitchFamily="18" charset="0"/>
              </a:rPr>
              <a:t>i.e. a binary 1 is represented by a lower voltage level and binary 0  by a higher voltage level.</a:t>
            </a:r>
            <a:endParaRPr lang="en-US" sz="2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1000" y="4419600"/>
            <a:ext cx="8235950" cy="2182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1424587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kumimoji="1" lang="en-US" sz="3600" dirty="0" smtClean="0">
                <a:solidFill>
                  <a:schemeClr val="tx2"/>
                </a:solidFill>
                <a:latin typeface="Times New Roman" pitchFamily="18" charset="0"/>
                <a:cs typeface="Times New Roman" pitchFamily="18" charset="0"/>
              </a:rPr>
              <a:t>Interpreting Digital Signals</a:t>
            </a:r>
          </a:p>
        </p:txBody>
      </p:sp>
      <p:sp>
        <p:nvSpPr>
          <p:cNvPr id="6147" name="Rectangle 3"/>
          <p:cNvSpPr>
            <a:spLocks noGrp="1" noChangeArrowheads="1"/>
          </p:cNvSpPr>
          <p:nvPr>
            <p:ph idx="1"/>
          </p:nvPr>
        </p:nvSpPr>
        <p:spPr>
          <a:xfrm>
            <a:off x="457200" y="1295400"/>
            <a:ext cx="8229600" cy="4830763"/>
          </a:xfrm>
        </p:spPr>
        <p:txBody>
          <a:bodyPr>
            <a:normAutofit/>
          </a:bodyPr>
          <a:lstStyle/>
          <a:p>
            <a:pPr>
              <a:buFont typeface="Wingdings" pitchFamily="1" charset="2"/>
              <a:buChar char="Ø"/>
            </a:pPr>
            <a:r>
              <a:rPr kumimoji="1" lang="en-US" sz="2800" dirty="0" smtClean="0">
                <a:latin typeface="Times New Roman" pitchFamily="18" charset="0"/>
                <a:cs typeface="Times New Roman" pitchFamily="18" charset="0"/>
              </a:rPr>
              <a:t>Receiver needs to know</a:t>
            </a:r>
          </a:p>
          <a:p>
            <a:pPr lvl="1">
              <a:buFont typeface="Wingdings" pitchFamily="1" charset="2"/>
              <a:buChar char="l"/>
            </a:pPr>
            <a:r>
              <a:rPr kumimoji="1" lang="en-US" sz="2400" dirty="0" smtClean="0">
                <a:solidFill>
                  <a:schemeClr val="accent1"/>
                </a:solidFill>
                <a:latin typeface="Times New Roman" pitchFamily="18" charset="0"/>
                <a:cs typeface="Times New Roman" pitchFamily="18" charset="0"/>
              </a:rPr>
              <a:t>timing of bits - when a bit  starts and when it ends</a:t>
            </a:r>
          </a:p>
          <a:p>
            <a:pPr lvl="1">
              <a:buFont typeface="Wingdings" pitchFamily="1" charset="2"/>
              <a:buChar char="l"/>
            </a:pPr>
            <a:r>
              <a:rPr kumimoji="1" lang="en-US" sz="2400" dirty="0" smtClean="0">
                <a:solidFill>
                  <a:schemeClr val="accent1"/>
                </a:solidFill>
                <a:latin typeface="Times New Roman" pitchFamily="18" charset="0"/>
                <a:cs typeface="Times New Roman" pitchFamily="18" charset="0"/>
              </a:rPr>
              <a:t>signal levels i.e. the receiver must determine whether the signal level for each bit position is high(0) or low(1).</a:t>
            </a:r>
          </a:p>
          <a:p>
            <a:pPr>
              <a:buFont typeface="Wingdings" pitchFamily="1" charset="2"/>
              <a:buChar char="Ø"/>
            </a:pPr>
            <a:r>
              <a:rPr kumimoji="1" lang="en-US" sz="2800" dirty="0">
                <a:latin typeface="Times New Roman" pitchFamily="18" charset="0"/>
                <a:cs typeface="Times New Roman" pitchFamily="18" charset="0"/>
              </a:rPr>
              <a:t>F</a:t>
            </a:r>
            <a:r>
              <a:rPr kumimoji="1" lang="en-US" sz="2800" dirty="0" smtClean="0">
                <a:latin typeface="Times New Roman" pitchFamily="18" charset="0"/>
                <a:cs typeface="Times New Roman" pitchFamily="18" charset="0"/>
              </a:rPr>
              <a:t>actors affecting signal interpretation</a:t>
            </a:r>
          </a:p>
          <a:p>
            <a:pPr lvl="1">
              <a:buFont typeface="Wingdings" pitchFamily="1" charset="2"/>
              <a:buChar char="l"/>
            </a:pPr>
            <a:r>
              <a:rPr kumimoji="1" lang="en-US" sz="2400" dirty="0" smtClean="0">
                <a:solidFill>
                  <a:srgbClr val="FF0000"/>
                </a:solidFill>
                <a:latin typeface="Times New Roman" pitchFamily="18" charset="0"/>
                <a:cs typeface="Times New Roman" pitchFamily="18" charset="0"/>
              </a:rPr>
              <a:t>Increase in Signal-to-noise ratio decreases bit error rate</a:t>
            </a:r>
          </a:p>
          <a:p>
            <a:pPr lvl="1">
              <a:buFont typeface="Wingdings" pitchFamily="1" charset="2"/>
              <a:buChar char="l"/>
            </a:pPr>
            <a:r>
              <a:rPr kumimoji="1" lang="en-US" sz="2400" dirty="0" smtClean="0">
                <a:solidFill>
                  <a:srgbClr val="FF0000"/>
                </a:solidFill>
                <a:latin typeface="Times New Roman" pitchFamily="18" charset="0"/>
                <a:cs typeface="Times New Roman" pitchFamily="18" charset="0"/>
              </a:rPr>
              <a:t>Increase in data rate increases bit error rate</a:t>
            </a:r>
          </a:p>
          <a:p>
            <a:pPr lvl="1">
              <a:buFont typeface="Wingdings" pitchFamily="1" charset="2"/>
              <a:buChar char="l"/>
            </a:pPr>
            <a:r>
              <a:rPr kumimoji="1" lang="en-US" sz="2400" dirty="0" smtClean="0">
                <a:solidFill>
                  <a:srgbClr val="FF0000"/>
                </a:solidFill>
                <a:latin typeface="Times New Roman" pitchFamily="18" charset="0"/>
                <a:cs typeface="Times New Roman" pitchFamily="18" charset="0"/>
              </a:rPr>
              <a:t>Increase in bandwidth allows increase in data rate</a:t>
            </a:r>
          </a:p>
          <a:p>
            <a:pPr lvl="1">
              <a:buFont typeface="Wingdings" pitchFamily="1" charset="2"/>
              <a:buChar char="l"/>
            </a:pPr>
            <a:r>
              <a:rPr kumimoji="1" lang="en-US" sz="2400" dirty="0" smtClean="0">
                <a:solidFill>
                  <a:srgbClr val="FF0000"/>
                </a:solidFill>
                <a:latin typeface="Times New Roman" pitchFamily="18" charset="0"/>
                <a:cs typeface="Times New Roman" pitchFamily="18" charset="0"/>
              </a:rPr>
              <a:t>encoding scheme – affects performance</a:t>
            </a:r>
          </a:p>
        </p:txBody>
      </p:sp>
    </p:spTree>
    <p:extLst>
      <p:ext uri="{BB962C8B-B14F-4D97-AF65-F5344CB8AC3E}">
        <p14:creationId xmlns="" xmlns:p14="http://schemas.microsoft.com/office/powerpoint/2010/main" val="588334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kumimoji="1" lang="en-US" sz="3600" dirty="0">
                <a:solidFill>
                  <a:schemeClr val="tx2"/>
                </a:solidFill>
                <a:latin typeface="Times New Roman" pitchFamily="18" charset="0"/>
                <a:cs typeface="Times New Roman" pitchFamily="18" charset="0"/>
              </a:rPr>
              <a:t>Comparison of Encoding Schemes</a:t>
            </a:r>
            <a:endParaRPr lang="en-US" sz="3600"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534400" cy="6019800"/>
          </a:xfrm>
        </p:spPr>
        <p:txBody>
          <a:bodyPr>
            <a:noAutofit/>
          </a:bodyPr>
          <a:lstStyle/>
          <a:p>
            <a:pPr lvl="0" fontAlgn="base">
              <a:spcAft>
                <a:spcPct val="0"/>
              </a:spcAft>
              <a:buFont typeface="Wingdings" pitchFamily="1" charset="2"/>
              <a:buChar char="Ø"/>
            </a:pPr>
            <a:r>
              <a:rPr kumimoji="1" lang="en-US" sz="2400" dirty="0" smtClean="0">
                <a:solidFill>
                  <a:srgbClr val="FF0000"/>
                </a:solidFill>
                <a:latin typeface="Times New Roman" pitchFamily="18" charset="0"/>
                <a:cs typeface="Times New Roman" pitchFamily="18" charset="0"/>
              </a:rPr>
              <a:t>Signal spectrum</a:t>
            </a:r>
          </a:p>
          <a:p>
            <a:pPr marL="400050" lvl="1" indent="0" eaLnBrk="0" fontAlgn="base" hangingPunct="0">
              <a:spcBef>
                <a:spcPct val="30000"/>
              </a:spcBef>
              <a:spcAft>
                <a:spcPct val="0"/>
              </a:spcAft>
              <a:buFontTx/>
              <a:buChar char="•"/>
            </a:pPr>
            <a:r>
              <a:rPr kumimoji="1" lang="en-US" altLang="en-US" sz="2400" dirty="0" smtClean="0">
                <a:solidFill>
                  <a:srgbClr val="000000"/>
                </a:solidFill>
                <a:latin typeface="Times New Roman" pitchFamily="18" charset="0"/>
                <a:cs typeface="Times New Roman" pitchFamily="18" charset="0"/>
              </a:rPr>
              <a:t>Lack of </a:t>
            </a:r>
            <a:r>
              <a:rPr kumimoji="1" lang="en-US" altLang="en-US" sz="2400" dirty="0" smtClean="0">
                <a:solidFill>
                  <a:srgbClr val="FF0000"/>
                </a:solidFill>
                <a:latin typeface="Times New Roman" pitchFamily="18" charset="0"/>
                <a:cs typeface="Times New Roman" pitchFamily="18" charset="0"/>
              </a:rPr>
              <a:t>high frequency components  </a:t>
            </a:r>
            <a:r>
              <a:rPr kumimoji="1" lang="en-US" altLang="en-US" sz="2400" dirty="0" smtClean="0">
                <a:solidFill>
                  <a:srgbClr val="000000"/>
                </a:solidFill>
                <a:latin typeface="Times New Roman" pitchFamily="18" charset="0"/>
                <a:cs typeface="Times New Roman" pitchFamily="18" charset="0"/>
              </a:rPr>
              <a:t>reduces required bandwidth</a:t>
            </a:r>
          </a:p>
          <a:p>
            <a:pPr marL="400050" lvl="1" indent="0" eaLnBrk="0" fontAlgn="base" hangingPunct="0">
              <a:spcBef>
                <a:spcPct val="30000"/>
              </a:spcBef>
              <a:spcAft>
                <a:spcPct val="0"/>
              </a:spcAft>
              <a:buFontTx/>
              <a:buChar char="•"/>
            </a:pPr>
            <a:r>
              <a:rPr kumimoji="1" lang="en-US" altLang="en-US" sz="2400" dirty="0" smtClean="0">
                <a:solidFill>
                  <a:srgbClr val="000000"/>
                </a:solidFill>
                <a:latin typeface="Times New Roman" pitchFamily="18" charset="0"/>
                <a:cs typeface="Times New Roman" pitchFamily="18" charset="0"/>
              </a:rPr>
              <a:t> </a:t>
            </a:r>
            <a:r>
              <a:rPr kumimoji="1" lang="en-US" altLang="en-US" sz="2400" dirty="0">
                <a:solidFill>
                  <a:srgbClr val="000000"/>
                </a:solidFill>
                <a:latin typeface="Times New Roman" pitchFamily="18" charset="0"/>
                <a:cs typeface="Times New Roman" pitchFamily="18" charset="0"/>
              </a:rPr>
              <a:t>lack of </a:t>
            </a:r>
            <a:r>
              <a:rPr kumimoji="1" lang="en-US" altLang="en-US" sz="2400" dirty="0">
                <a:solidFill>
                  <a:srgbClr val="FF0000"/>
                </a:solidFill>
                <a:latin typeface="Times New Roman" pitchFamily="18" charset="0"/>
                <a:cs typeface="Times New Roman" pitchFamily="18" charset="0"/>
              </a:rPr>
              <a:t>dc component </a:t>
            </a:r>
            <a:r>
              <a:rPr kumimoji="1" lang="en-US" altLang="en-US" sz="2400" dirty="0">
                <a:solidFill>
                  <a:srgbClr val="000000"/>
                </a:solidFill>
                <a:latin typeface="Times New Roman" pitchFamily="18" charset="0"/>
                <a:cs typeface="Times New Roman" pitchFamily="18" charset="0"/>
              </a:rPr>
              <a:t>allows ac coupling via transformer, providing </a:t>
            </a:r>
            <a:r>
              <a:rPr kumimoji="1" lang="en-US" altLang="en-US" sz="2400" dirty="0" smtClean="0">
                <a:solidFill>
                  <a:srgbClr val="000000"/>
                </a:solidFill>
                <a:latin typeface="Times New Roman" pitchFamily="18" charset="0"/>
                <a:cs typeface="Times New Roman" pitchFamily="18" charset="0"/>
              </a:rPr>
              <a:t>excellent electrical isolation reducing interference</a:t>
            </a:r>
          </a:p>
          <a:p>
            <a:pPr marL="400050" lvl="1" indent="0" eaLnBrk="0" fontAlgn="base" hangingPunct="0">
              <a:spcBef>
                <a:spcPct val="30000"/>
              </a:spcBef>
              <a:spcAft>
                <a:spcPct val="0"/>
              </a:spcAft>
              <a:buFontTx/>
              <a:buChar char="•"/>
            </a:pPr>
            <a:r>
              <a:rPr kumimoji="1" lang="en-US" altLang="en-US" sz="2400" dirty="0" smtClean="0">
                <a:solidFill>
                  <a:srgbClr val="000000"/>
                </a:solidFill>
                <a:latin typeface="Times New Roman" pitchFamily="18" charset="0"/>
                <a:cs typeface="Times New Roman" pitchFamily="18" charset="0"/>
              </a:rPr>
              <a:t>Magnitude of effects of </a:t>
            </a:r>
            <a:r>
              <a:rPr kumimoji="1" lang="en-US" altLang="en-US" sz="2400" dirty="0" smtClean="0">
                <a:solidFill>
                  <a:srgbClr val="FF0000"/>
                </a:solidFill>
                <a:latin typeface="Times New Roman" pitchFamily="18" charset="0"/>
                <a:cs typeface="Times New Roman" pitchFamily="18" charset="0"/>
              </a:rPr>
              <a:t>signal distortion </a:t>
            </a:r>
            <a:r>
              <a:rPr kumimoji="1" lang="en-US" altLang="en-US" sz="2400" dirty="0" smtClean="0">
                <a:solidFill>
                  <a:srgbClr val="000000"/>
                </a:solidFill>
                <a:latin typeface="Times New Roman" pitchFamily="18" charset="0"/>
                <a:cs typeface="Times New Roman" pitchFamily="18" charset="0"/>
              </a:rPr>
              <a:t>and </a:t>
            </a:r>
            <a:r>
              <a:rPr kumimoji="1" lang="en-US" altLang="en-US" sz="2400" dirty="0" smtClean="0">
                <a:solidFill>
                  <a:srgbClr val="FF0000"/>
                </a:solidFill>
                <a:latin typeface="Times New Roman" pitchFamily="18" charset="0"/>
                <a:cs typeface="Times New Roman" pitchFamily="18" charset="0"/>
              </a:rPr>
              <a:t>interference </a:t>
            </a:r>
            <a:r>
              <a:rPr kumimoji="1" lang="en-US" altLang="en-US" sz="2400" dirty="0" smtClean="0">
                <a:solidFill>
                  <a:srgbClr val="000000"/>
                </a:solidFill>
                <a:latin typeface="Times New Roman" pitchFamily="18" charset="0"/>
                <a:cs typeface="Times New Roman" pitchFamily="18" charset="0"/>
              </a:rPr>
              <a:t>depend on the Spectral properties of the transmitted signal.</a:t>
            </a:r>
          </a:p>
          <a:p>
            <a:pPr marL="400050" lvl="1" indent="0" eaLnBrk="0" fontAlgn="base" hangingPunct="0">
              <a:spcBef>
                <a:spcPct val="30000"/>
              </a:spcBef>
              <a:spcAft>
                <a:spcPct val="0"/>
              </a:spcAft>
              <a:buFontTx/>
              <a:buChar char="•"/>
            </a:pPr>
            <a:r>
              <a:rPr kumimoji="1" lang="en-US" altLang="en-US" sz="2400" dirty="0" smtClean="0">
                <a:solidFill>
                  <a:srgbClr val="000000"/>
                </a:solidFill>
                <a:latin typeface="Times New Roman" pitchFamily="18" charset="0"/>
                <a:cs typeface="Times New Roman" pitchFamily="18" charset="0"/>
              </a:rPr>
              <a:t>Good signal design should concentrate the </a:t>
            </a:r>
            <a:r>
              <a:rPr kumimoji="1" lang="en-US" altLang="en-US" sz="2400" dirty="0" smtClean="0">
                <a:solidFill>
                  <a:srgbClr val="FF0000"/>
                </a:solidFill>
                <a:latin typeface="Times New Roman" pitchFamily="18" charset="0"/>
                <a:cs typeface="Times New Roman" pitchFamily="18" charset="0"/>
              </a:rPr>
              <a:t>signal power  </a:t>
            </a:r>
            <a:r>
              <a:rPr kumimoji="1" lang="en-US" altLang="en-US" sz="2400" dirty="0" smtClean="0">
                <a:solidFill>
                  <a:srgbClr val="000000"/>
                </a:solidFill>
                <a:latin typeface="Times New Roman" pitchFamily="18" charset="0"/>
                <a:cs typeface="Times New Roman" pitchFamily="18" charset="0"/>
              </a:rPr>
              <a:t>in the  </a:t>
            </a:r>
            <a:r>
              <a:rPr kumimoji="1" lang="en-US" altLang="en-US" sz="2400" dirty="0">
                <a:solidFill>
                  <a:srgbClr val="000000"/>
                </a:solidFill>
                <a:latin typeface="Times New Roman" pitchFamily="18" charset="0"/>
                <a:cs typeface="Times New Roman" pitchFamily="18" charset="0"/>
              </a:rPr>
              <a:t>middle of the </a:t>
            </a:r>
            <a:r>
              <a:rPr kumimoji="1" lang="en-US" altLang="en-US" sz="2400" dirty="0" smtClean="0">
                <a:solidFill>
                  <a:srgbClr val="000000"/>
                </a:solidFill>
                <a:latin typeface="Times New Roman" pitchFamily="18" charset="0"/>
                <a:cs typeface="Times New Roman" pitchFamily="18" charset="0"/>
              </a:rPr>
              <a:t>transmission bandwidth</a:t>
            </a:r>
            <a:endParaRPr kumimoji="1" lang="en-US" altLang="en-US" sz="2400" dirty="0">
              <a:solidFill>
                <a:srgbClr val="000000"/>
              </a:solidFill>
              <a:latin typeface="Times New Roman" pitchFamily="18" charset="0"/>
              <a:cs typeface="Times New Roman" pitchFamily="18" charset="0"/>
            </a:endParaRPr>
          </a:p>
          <a:p>
            <a:pPr lvl="0" fontAlgn="base">
              <a:spcAft>
                <a:spcPct val="0"/>
              </a:spcAft>
              <a:buFont typeface="Wingdings" pitchFamily="1" charset="2"/>
              <a:buChar char="Ø"/>
            </a:pPr>
            <a:r>
              <a:rPr kumimoji="1" lang="en-US" sz="2400" dirty="0" smtClean="0">
                <a:solidFill>
                  <a:srgbClr val="FF0000"/>
                </a:solidFill>
                <a:latin typeface="Times New Roman" pitchFamily="18" charset="0"/>
                <a:cs typeface="Times New Roman" pitchFamily="18" charset="0"/>
              </a:rPr>
              <a:t>Clocking</a:t>
            </a:r>
          </a:p>
          <a:p>
            <a:pPr lvl="1" fontAlgn="base">
              <a:spcAft>
                <a:spcPct val="0"/>
              </a:spcAft>
              <a:buFont typeface="Arial" pitchFamily="34" charset="0"/>
              <a:buChar char="•"/>
            </a:pPr>
            <a:r>
              <a:rPr kumimoji="1" lang="en-US" sz="2400" dirty="0" smtClean="0">
                <a:latin typeface="Times New Roman" pitchFamily="18" charset="0"/>
                <a:cs typeface="Times New Roman" pitchFamily="18" charset="0"/>
              </a:rPr>
              <a:t>Need to determine the beginning and end of each bit position.</a:t>
            </a:r>
          </a:p>
          <a:p>
            <a:pPr marL="400050" lvl="1" indent="0" eaLnBrk="0" fontAlgn="base" hangingPunct="0">
              <a:spcBef>
                <a:spcPct val="30000"/>
              </a:spcBef>
              <a:spcAft>
                <a:spcPct val="0"/>
              </a:spcAft>
              <a:buFontTx/>
              <a:buChar char="•"/>
            </a:pPr>
            <a:r>
              <a:rPr kumimoji="1" lang="en-US" altLang="en-US" sz="2400" dirty="0" smtClean="0">
                <a:solidFill>
                  <a:srgbClr val="000000"/>
                </a:solidFill>
                <a:latin typeface="Times New Roman" pitchFamily="18" charset="0"/>
                <a:cs typeface="Times New Roman" pitchFamily="18" charset="0"/>
              </a:rPr>
              <a:t>   Transmitter </a:t>
            </a:r>
            <a:r>
              <a:rPr kumimoji="1" lang="en-US" altLang="en-US" sz="2400" dirty="0">
                <a:solidFill>
                  <a:srgbClr val="000000"/>
                </a:solidFill>
                <a:latin typeface="Times New Roman" pitchFamily="18" charset="0"/>
                <a:cs typeface="Times New Roman" pitchFamily="18" charset="0"/>
              </a:rPr>
              <a:t>and receiver </a:t>
            </a:r>
            <a:r>
              <a:rPr kumimoji="1" lang="en-US" altLang="en-US" sz="2400" dirty="0" smtClean="0">
                <a:solidFill>
                  <a:srgbClr val="000000"/>
                </a:solidFill>
                <a:latin typeface="Times New Roman" pitchFamily="18" charset="0"/>
                <a:cs typeface="Times New Roman" pitchFamily="18" charset="0"/>
              </a:rPr>
              <a:t>can be synchronized by either </a:t>
            </a:r>
            <a:r>
              <a:rPr kumimoji="1" lang="en-US" altLang="en-US" sz="2400" dirty="0">
                <a:solidFill>
                  <a:srgbClr val="000000"/>
                </a:solidFill>
                <a:latin typeface="Times New Roman" pitchFamily="18" charset="0"/>
                <a:cs typeface="Times New Roman" pitchFamily="18" charset="0"/>
              </a:rPr>
              <a:t>with </a:t>
            </a:r>
            <a:r>
              <a:rPr kumimoji="1" lang="en-US" altLang="en-US" sz="2400" dirty="0" smtClean="0">
                <a:solidFill>
                  <a:srgbClr val="000000"/>
                </a:solidFill>
                <a:latin typeface="Times New Roman" pitchFamily="18" charset="0"/>
                <a:cs typeface="Times New Roman" pitchFamily="18" charset="0"/>
              </a:rPr>
              <a:t> an </a:t>
            </a:r>
            <a:r>
              <a:rPr kumimoji="1" lang="en-US" altLang="en-US" sz="2400" dirty="0">
                <a:solidFill>
                  <a:srgbClr val="000000"/>
                </a:solidFill>
                <a:latin typeface="Times New Roman" pitchFamily="18" charset="0"/>
                <a:cs typeface="Times New Roman" pitchFamily="18" charset="0"/>
              </a:rPr>
              <a:t>external clock or with a </a:t>
            </a:r>
            <a:r>
              <a:rPr kumimoji="1" lang="en-US" altLang="en-US" sz="2400" dirty="0" smtClean="0">
                <a:solidFill>
                  <a:srgbClr val="000000"/>
                </a:solidFill>
                <a:latin typeface="Times New Roman" pitchFamily="18" charset="0"/>
                <a:cs typeface="Times New Roman" pitchFamily="18" charset="0"/>
              </a:rPr>
              <a:t>synchronization  </a:t>
            </a:r>
            <a:r>
              <a:rPr kumimoji="1" lang="en-US" altLang="en-US" sz="2400" dirty="0">
                <a:solidFill>
                  <a:srgbClr val="000000"/>
                </a:solidFill>
                <a:latin typeface="Times New Roman" pitchFamily="18" charset="0"/>
                <a:cs typeface="Times New Roman" pitchFamily="18" charset="0"/>
              </a:rPr>
              <a:t>mechanism </a:t>
            </a:r>
            <a:r>
              <a:rPr kumimoji="1" lang="en-US" altLang="en-US" sz="2400" dirty="0" smtClean="0">
                <a:solidFill>
                  <a:srgbClr val="000000"/>
                </a:solidFill>
                <a:latin typeface="Times New Roman" pitchFamily="18" charset="0"/>
                <a:cs typeface="Times New Roman" pitchFamily="18" charset="0"/>
              </a:rPr>
              <a:t>	based on the transmitted  </a:t>
            </a:r>
            <a:r>
              <a:rPr kumimoji="1" lang="en-US" altLang="en-US" sz="2400" dirty="0">
                <a:solidFill>
                  <a:srgbClr val="000000"/>
                </a:solidFill>
                <a:latin typeface="Times New Roman" pitchFamily="18" charset="0"/>
                <a:cs typeface="Times New Roman" pitchFamily="18" charset="0"/>
              </a:rPr>
              <a:t>signal</a:t>
            </a:r>
          </a:p>
          <a:p>
            <a:pPr lvl="1" fontAlgn="base">
              <a:spcAft>
                <a:spcPct val="0"/>
              </a:spcAft>
              <a:buFont typeface="Wingdings" pitchFamily="1" charset="2"/>
              <a:buChar char="Ø"/>
            </a:pPr>
            <a:endParaRPr kumimoji="1" lang="en-US" sz="2400" dirty="0">
              <a:solidFill>
                <a:prstClr val="black"/>
              </a:solidFill>
              <a:latin typeface="Times New Roman" pitchFamily="18" charset="0"/>
              <a:cs typeface="Times New Roman" pitchFamily="18" charset="0"/>
            </a:endParaRPr>
          </a:p>
          <a:p>
            <a:pPr lvl="1" fontAlgn="base">
              <a:spcAft>
                <a:spcPct val="0"/>
              </a:spcAft>
              <a:buFont typeface="Wingdings" pitchFamily="1" charset="2"/>
              <a:buChar char="Ø"/>
            </a:pPr>
            <a:endParaRPr kumimoji="1" lang="en-US" sz="2400" dirty="0">
              <a:solidFill>
                <a:srgbClr val="FFC000"/>
              </a:solidFill>
              <a:latin typeface="Times New Roman" pitchFamily="18" charset="0"/>
              <a:cs typeface="Times New Roman" pitchFamily="18" charset="0"/>
            </a:endParaRPr>
          </a:p>
          <a:p>
            <a:pPr lvl="0" fontAlgn="base">
              <a:spcAft>
                <a:spcPct val="0"/>
              </a:spcAft>
              <a:buFont typeface="Wingdings" pitchFamily="1" charset="2"/>
              <a:buChar char="Ø"/>
            </a:pPr>
            <a:endParaRPr kumimoji="1" lang="en-US" sz="2400" dirty="0">
              <a:solidFill>
                <a:prstClr val="black"/>
              </a:solidFill>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4425744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kumimoji="1" lang="en-US" sz="3600" dirty="0">
                <a:solidFill>
                  <a:srgbClr val="1F497D"/>
                </a:solidFill>
                <a:latin typeface="Times New Roman" pitchFamily="18" charset="0"/>
                <a:cs typeface="Times New Roman" pitchFamily="18" charset="0"/>
              </a:rPr>
              <a:t>Comparison of Encoding Schemes</a:t>
            </a:r>
            <a:endParaRPr lang="en-US" dirty="0"/>
          </a:p>
        </p:txBody>
      </p:sp>
      <p:sp>
        <p:nvSpPr>
          <p:cNvPr id="3" name="Content Placeholder 2"/>
          <p:cNvSpPr>
            <a:spLocks noGrp="1"/>
          </p:cNvSpPr>
          <p:nvPr>
            <p:ph idx="1"/>
          </p:nvPr>
        </p:nvSpPr>
        <p:spPr>
          <a:xfrm>
            <a:off x="457200" y="914400"/>
            <a:ext cx="8382000" cy="5943600"/>
          </a:xfrm>
        </p:spPr>
        <p:txBody>
          <a:bodyPr>
            <a:normAutofit/>
          </a:bodyPr>
          <a:lstStyle/>
          <a:p>
            <a:pPr lvl="0" fontAlgn="base">
              <a:spcAft>
                <a:spcPct val="0"/>
              </a:spcAft>
              <a:buFont typeface="Wingdings" pitchFamily="1" charset="2"/>
              <a:buChar char="Ø"/>
            </a:pPr>
            <a:r>
              <a:rPr kumimoji="1" lang="en-US" sz="2400" dirty="0" smtClean="0">
                <a:solidFill>
                  <a:srgbClr val="FF0000"/>
                </a:solidFill>
                <a:latin typeface="Times New Roman" pitchFamily="18" charset="0"/>
                <a:cs typeface="Times New Roman" pitchFamily="18" charset="0"/>
              </a:rPr>
              <a:t>Error </a:t>
            </a:r>
            <a:r>
              <a:rPr kumimoji="1" lang="en-US" sz="2400" dirty="0">
                <a:solidFill>
                  <a:srgbClr val="FF0000"/>
                </a:solidFill>
                <a:latin typeface="Times New Roman" pitchFamily="18" charset="0"/>
                <a:cs typeface="Times New Roman" pitchFamily="18" charset="0"/>
              </a:rPr>
              <a:t>detection</a:t>
            </a:r>
          </a:p>
          <a:p>
            <a:pPr lvl="1" eaLnBrk="0" fontAlgn="base" hangingPunct="0">
              <a:spcBef>
                <a:spcPct val="30000"/>
              </a:spcBef>
              <a:spcAft>
                <a:spcPct val="0"/>
              </a:spcAft>
              <a:buFont typeface="Arial" pitchFamily="34" charset="0"/>
              <a:buChar char="•"/>
            </a:pPr>
            <a:r>
              <a:rPr kumimoji="1" lang="en-US" altLang="en-US" sz="2400" dirty="0">
                <a:solidFill>
                  <a:srgbClr val="000000"/>
                </a:solidFill>
                <a:latin typeface="Times New Roman" pitchFamily="18" charset="0"/>
                <a:cs typeface="Times New Roman" pitchFamily="18" charset="0"/>
              </a:rPr>
              <a:t>useful if can be built in to signal </a:t>
            </a:r>
            <a:r>
              <a:rPr kumimoji="1" lang="en-US" altLang="en-US" sz="2400" dirty="0" smtClean="0">
                <a:solidFill>
                  <a:srgbClr val="000000"/>
                </a:solidFill>
                <a:latin typeface="Times New Roman" pitchFamily="18" charset="0"/>
                <a:cs typeface="Times New Roman" pitchFamily="18" charset="0"/>
              </a:rPr>
              <a:t>encoding which permits errors to be detected more quickly.</a:t>
            </a:r>
            <a:endParaRPr kumimoji="1" lang="en-US" altLang="en-US" sz="2400" dirty="0">
              <a:solidFill>
                <a:srgbClr val="000000"/>
              </a:solidFill>
              <a:latin typeface="Times New Roman" pitchFamily="18" charset="0"/>
              <a:cs typeface="Times New Roman" pitchFamily="18" charset="0"/>
            </a:endParaRPr>
          </a:p>
          <a:p>
            <a:pPr lvl="0" fontAlgn="base">
              <a:spcAft>
                <a:spcPct val="0"/>
              </a:spcAft>
              <a:buFont typeface="Wingdings" pitchFamily="1" charset="2"/>
              <a:buChar char="Ø"/>
            </a:pPr>
            <a:endParaRPr kumimoji="1" lang="en-US" sz="2400" dirty="0" smtClean="0">
              <a:solidFill>
                <a:srgbClr val="FF0000"/>
              </a:solidFill>
              <a:latin typeface="Times New Roman" pitchFamily="18" charset="0"/>
              <a:cs typeface="Times New Roman" pitchFamily="18" charset="0"/>
            </a:endParaRPr>
          </a:p>
          <a:p>
            <a:pPr lvl="0" fontAlgn="base">
              <a:spcAft>
                <a:spcPct val="0"/>
              </a:spcAft>
              <a:buFont typeface="Wingdings" pitchFamily="1" charset="2"/>
              <a:buChar char="Ø"/>
            </a:pPr>
            <a:r>
              <a:rPr kumimoji="1" lang="en-US" sz="2400" dirty="0" smtClean="0">
                <a:solidFill>
                  <a:srgbClr val="FF0000"/>
                </a:solidFill>
                <a:latin typeface="Times New Roman" pitchFamily="18" charset="0"/>
                <a:cs typeface="Times New Roman" pitchFamily="18" charset="0"/>
              </a:rPr>
              <a:t>Signal </a:t>
            </a:r>
            <a:r>
              <a:rPr kumimoji="1" lang="en-US" sz="2400" dirty="0">
                <a:solidFill>
                  <a:srgbClr val="FF0000"/>
                </a:solidFill>
                <a:latin typeface="Times New Roman" pitchFamily="18" charset="0"/>
                <a:cs typeface="Times New Roman" pitchFamily="18" charset="0"/>
              </a:rPr>
              <a:t>interference and noise immunity</a:t>
            </a:r>
          </a:p>
          <a:p>
            <a:pPr marL="400050" lvl="1" indent="0" eaLnBrk="0" fontAlgn="base" hangingPunct="0">
              <a:spcBef>
                <a:spcPct val="30000"/>
              </a:spcBef>
              <a:spcAft>
                <a:spcPct val="0"/>
              </a:spcAft>
              <a:buFontTx/>
              <a:buChar char="•"/>
            </a:pPr>
            <a:r>
              <a:rPr kumimoji="1" lang="en-US" altLang="en-US" sz="2400" dirty="0">
                <a:solidFill>
                  <a:srgbClr val="000000"/>
                </a:solidFill>
                <a:latin typeface="Times New Roman" pitchFamily="18" charset="0"/>
                <a:cs typeface="Times New Roman" pitchFamily="18" charset="0"/>
              </a:rPr>
              <a:t>some codes are better than </a:t>
            </a:r>
            <a:r>
              <a:rPr kumimoji="1" lang="en-US" altLang="en-US" sz="2400" dirty="0" smtClean="0">
                <a:solidFill>
                  <a:srgbClr val="000000"/>
                </a:solidFill>
                <a:latin typeface="Times New Roman" pitchFamily="18" charset="0"/>
                <a:cs typeface="Times New Roman" pitchFamily="18" charset="0"/>
              </a:rPr>
              <a:t>others in the presence of noise.</a:t>
            </a:r>
          </a:p>
          <a:p>
            <a:pPr marL="400050" lvl="1" indent="0" eaLnBrk="0" fontAlgn="base" hangingPunct="0">
              <a:spcBef>
                <a:spcPct val="30000"/>
              </a:spcBef>
              <a:spcAft>
                <a:spcPct val="0"/>
              </a:spcAft>
              <a:buFontTx/>
              <a:buChar char="•"/>
            </a:pPr>
            <a:r>
              <a:rPr kumimoji="1" lang="en-US" altLang="en-US" sz="2400" dirty="0" smtClean="0">
                <a:solidFill>
                  <a:srgbClr val="000000"/>
                </a:solidFill>
                <a:latin typeface="Times New Roman" pitchFamily="18" charset="0"/>
                <a:cs typeface="Times New Roman" pitchFamily="18" charset="0"/>
              </a:rPr>
              <a:t>Performance usually expressed in terms of a BER.</a:t>
            </a:r>
            <a:endParaRPr kumimoji="1" lang="en-US" altLang="en-US" sz="2400" dirty="0">
              <a:solidFill>
                <a:srgbClr val="000000"/>
              </a:solidFill>
              <a:latin typeface="Times New Roman" pitchFamily="18" charset="0"/>
              <a:cs typeface="Times New Roman" pitchFamily="18" charset="0"/>
            </a:endParaRPr>
          </a:p>
          <a:p>
            <a:pPr lvl="1" fontAlgn="base">
              <a:spcAft>
                <a:spcPct val="0"/>
              </a:spcAft>
              <a:buFont typeface="Wingdings" pitchFamily="1" charset="2"/>
              <a:buChar char="Ø"/>
            </a:pPr>
            <a:endParaRPr kumimoji="1" lang="en-US" sz="2400" dirty="0">
              <a:solidFill>
                <a:prstClr val="black"/>
              </a:solidFill>
              <a:latin typeface="Times New Roman" pitchFamily="18" charset="0"/>
              <a:cs typeface="Times New Roman" pitchFamily="18" charset="0"/>
            </a:endParaRPr>
          </a:p>
          <a:p>
            <a:pPr lvl="0" fontAlgn="base">
              <a:spcAft>
                <a:spcPct val="0"/>
              </a:spcAft>
              <a:buFont typeface="Wingdings" pitchFamily="1" charset="2"/>
              <a:buChar char="Ø"/>
            </a:pPr>
            <a:r>
              <a:rPr kumimoji="1" lang="en-US" sz="2400" dirty="0" smtClean="0">
                <a:solidFill>
                  <a:srgbClr val="FF0000"/>
                </a:solidFill>
                <a:latin typeface="Times New Roman" pitchFamily="18" charset="0"/>
                <a:cs typeface="Times New Roman" pitchFamily="18" charset="0"/>
              </a:rPr>
              <a:t>Cost </a:t>
            </a:r>
            <a:r>
              <a:rPr kumimoji="1" lang="en-US" sz="2400" dirty="0">
                <a:solidFill>
                  <a:srgbClr val="FF0000"/>
                </a:solidFill>
                <a:latin typeface="Times New Roman" pitchFamily="18" charset="0"/>
                <a:cs typeface="Times New Roman" pitchFamily="18" charset="0"/>
              </a:rPr>
              <a:t>and complexity</a:t>
            </a:r>
          </a:p>
          <a:p>
            <a:pPr marL="400050" lvl="1" indent="0" eaLnBrk="0" fontAlgn="base" hangingPunct="0">
              <a:spcBef>
                <a:spcPct val="30000"/>
              </a:spcBef>
              <a:spcAft>
                <a:spcPct val="0"/>
              </a:spcAft>
              <a:buFontTx/>
              <a:buChar char="•"/>
            </a:pPr>
            <a:r>
              <a:rPr kumimoji="1" lang="en-US" altLang="en-US" sz="2400" dirty="0">
                <a:solidFill>
                  <a:srgbClr val="000000"/>
                </a:solidFill>
                <a:latin typeface="Times New Roman" pitchFamily="18" charset="0"/>
                <a:cs typeface="Times New Roman" pitchFamily="18" charset="0"/>
              </a:rPr>
              <a:t>Higher signal rate (&amp; thus data rate) lead to higher </a:t>
            </a:r>
            <a:r>
              <a:rPr kumimoji="1" lang="en-US" altLang="en-US" sz="2400" dirty="0" smtClean="0">
                <a:solidFill>
                  <a:srgbClr val="000000"/>
                </a:solidFill>
                <a:latin typeface="Times New Roman" pitchFamily="18" charset="0"/>
                <a:cs typeface="Times New Roman" pitchFamily="18" charset="0"/>
              </a:rPr>
              <a:t>costs</a:t>
            </a:r>
          </a:p>
          <a:p>
            <a:pPr marL="400050" lvl="1" indent="0" eaLnBrk="0" fontAlgn="base" hangingPunct="0">
              <a:spcBef>
                <a:spcPct val="30000"/>
              </a:spcBef>
              <a:spcAft>
                <a:spcPct val="0"/>
              </a:spcAft>
              <a:buFontTx/>
              <a:buChar char="•"/>
            </a:pPr>
            <a:r>
              <a:rPr kumimoji="1" lang="en-US" altLang="en-US" sz="2400" dirty="0" smtClean="0">
                <a:solidFill>
                  <a:srgbClr val="000000"/>
                </a:solidFill>
                <a:latin typeface="Times New Roman" pitchFamily="18" charset="0"/>
                <a:cs typeface="Times New Roman" pitchFamily="18" charset="0"/>
              </a:rPr>
              <a:t> </a:t>
            </a:r>
            <a:r>
              <a:rPr kumimoji="1" lang="en-US" altLang="en-US" sz="2400" dirty="0">
                <a:solidFill>
                  <a:srgbClr val="000000"/>
                </a:solidFill>
                <a:latin typeface="Times New Roman" pitchFamily="18" charset="0"/>
                <a:cs typeface="Times New Roman" pitchFamily="18" charset="0"/>
              </a:rPr>
              <a:t>some codes require </a:t>
            </a:r>
            <a:r>
              <a:rPr kumimoji="1" lang="en-US" altLang="en-US" sz="2400" dirty="0" smtClean="0">
                <a:solidFill>
                  <a:srgbClr val="000000"/>
                </a:solidFill>
                <a:latin typeface="Times New Roman" pitchFamily="18" charset="0"/>
                <a:cs typeface="Times New Roman" pitchFamily="18" charset="0"/>
              </a:rPr>
              <a:t>signaling </a:t>
            </a:r>
            <a:r>
              <a:rPr kumimoji="1" lang="en-US" altLang="en-US" sz="2400" dirty="0">
                <a:solidFill>
                  <a:srgbClr val="000000"/>
                </a:solidFill>
                <a:latin typeface="Times New Roman" pitchFamily="18" charset="0"/>
                <a:cs typeface="Times New Roman" pitchFamily="18" charset="0"/>
              </a:rPr>
              <a:t>rate greater </a:t>
            </a:r>
            <a:r>
              <a:rPr kumimoji="1" lang="en-US" altLang="en-US" sz="2400" dirty="0" smtClean="0">
                <a:solidFill>
                  <a:srgbClr val="000000"/>
                </a:solidFill>
                <a:latin typeface="Times New Roman" pitchFamily="18" charset="0"/>
                <a:cs typeface="Times New Roman" pitchFamily="18" charset="0"/>
              </a:rPr>
              <a:t>than the actual </a:t>
            </a:r>
            <a:r>
              <a:rPr kumimoji="1" lang="en-US" altLang="en-US" sz="2400" dirty="0">
                <a:solidFill>
                  <a:srgbClr val="000000"/>
                </a:solidFill>
                <a:latin typeface="Times New Roman" pitchFamily="18" charset="0"/>
                <a:cs typeface="Times New Roman" pitchFamily="18" charset="0"/>
              </a:rPr>
              <a:t>data </a:t>
            </a:r>
            <a:r>
              <a:rPr kumimoji="1" lang="en-US" altLang="en-US" sz="2400" dirty="0" smtClean="0">
                <a:solidFill>
                  <a:srgbClr val="000000"/>
                </a:solidFill>
                <a:latin typeface="Times New Roman" pitchFamily="18" charset="0"/>
                <a:cs typeface="Times New Roman" pitchFamily="18" charset="0"/>
              </a:rPr>
              <a:t>rate.</a:t>
            </a:r>
            <a:endParaRPr kumimoji="1" lang="en-US" altLang="en-US" sz="2400" dirty="0">
              <a:solidFill>
                <a:srgbClr val="000000"/>
              </a:solidFill>
              <a:latin typeface="Times New Roman" pitchFamily="18" charset="0"/>
              <a:cs typeface="Times New Roman" pitchFamily="18" charset="0"/>
            </a:endParaRPr>
          </a:p>
          <a:p>
            <a:endParaRPr lang="en-US" sz="2400" dirty="0"/>
          </a:p>
        </p:txBody>
      </p:sp>
    </p:spTree>
    <p:extLst>
      <p:ext uri="{BB962C8B-B14F-4D97-AF65-F5344CB8AC3E}">
        <p14:creationId xmlns="" xmlns:p14="http://schemas.microsoft.com/office/powerpoint/2010/main" val="2489562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r>
              <a:rPr lang="en-US" baseline="0" smtClean="0">
                <a:solidFill>
                  <a:schemeClr val="bg2"/>
                </a:solidFill>
                <a:latin typeface="Arial" charset="0"/>
              </a:rPr>
              <a:t>4.</a:t>
            </a:r>
            <a:fld id="{83C183F0-82D1-4A8E-B5C9-C47EAB63201F}" type="slidenum">
              <a:rPr lang="en-US" baseline="0" smtClean="0">
                <a:solidFill>
                  <a:schemeClr val="bg2"/>
                </a:solidFill>
                <a:latin typeface="Arial" charset="0"/>
              </a:rPr>
              <a:pPr/>
              <a:t>18</a:t>
            </a:fld>
            <a:endParaRPr lang="en-US" baseline="0" smtClean="0">
              <a:solidFill>
                <a:schemeClr val="bg2"/>
              </a:solidFill>
              <a:latin typeface="Arial" charset="0"/>
            </a:endParaRPr>
          </a:p>
        </p:txBody>
      </p:sp>
      <p:sp>
        <p:nvSpPr>
          <p:cNvPr id="5123" name="Rectangle 2"/>
          <p:cNvSpPr>
            <a:spLocks noGrp="1" noChangeArrowheads="1"/>
          </p:cNvSpPr>
          <p:nvPr>
            <p:ph type="title"/>
          </p:nvPr>
        </p:nvSpPr>
        <p:spPr bwMode="auto">
          <a:xfrm>
            <a:off x="685800" y="609600"/>
            <a:ext cx="7772400" cy="1143000"/>
          </a:xfr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kumimoji="1" lang="en-US" sz="3600" dirty="0" smtClean="0">
                <a:solidFill>
                  <a:srgbClr val="4F81BD"/>
                </a:solidFill>
                <a:latin typeface="Times New Roman" pitchFamily="18" charset="0"/>
                <a:cs typeface="Times New Roman" pitchFamily="18" charset="0"/>
              </a:rPr>
              <a:t>Encoding Digital Data to  </a:t>
            </a:r>
            <a:r>
              <a:rPr kumimoji="1" lang="en-US" sz="3600" dirty="0">
                <a:solidFill>
                  <a:srgbClr val="4F81BD"/>
                </a:solidFill>
                <a:latin typeface="Times New Roman" pitchFamily="18" charset="0"/>
                <a:cs typeface="Times New Roman" pitchFamily="18" charset="0"/>
              </a:rPr>
              <a:t>Digital Signal</a:t>
            </a:r>
            <a:endParaRPr lang="en-US" dirty="0" smtClean="0"/>
          </a:p>
        </p:txBody>
      </p:sp>
      <p:sp>
        <p:nvSpPr>
          <p:cNvPr id="5124" name="Rectangle 3"/>
          <p:cNvSpPr>
            <a:spLocks noGrp="1" noChangeArrowheads="1"/>
          </p:cNvSpPr>
          <p:nvPr>
            <p:ph type="body" idx="1"/>
          </p:nvPr>
        </p:nvSpPr>
        <p:spPr bwMode="auto">
          <a:xfrm>
            <a:off x="685800" y="1447800"/>
            <a:ext cx="7772400" cy="4648200"/>
          </a:xfr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r>
              <a:rPr lang="en-US" sz="2800" dirty="0">
                <a:solidFill>
                  <a:srgbClr val="FF0000"/>
                </a:solidFill>
                <a:latin typeface="Times New Roman" pitchFamily="18" charset="0"/>
                <a:ea typeface="+mj-ea"/>
                <a:cs typeface="Times New Roman" pitchFamily="18" charset="0"/>
              </a:rPr>
              <a:t>Line Coding</a:t>
            </a:r>
            <a:endParaRPr lang="en-US" sz="2800" dirty="0" smtClean="0">
              <a:solidFill>
                <a:srgbClr val="FF0000"/>
              </a:solidFill>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Converting a string of 1’s and 0’s (digital data) into a sequence of signals that denote the 1’s and 0’s.</a:t>
            </a:r>
          </a:p>
          <a:p>
            <a:pPr lvl="1"/>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For example a high voltage level (+V) could represent a “1” and a low voltage level (0 or -V) could represent a “0”.</a:t>
            </a:r>
          </a:p>
        </p:txBody>
      </p:sp>
    </p:spTree>
    <p:extLst>
      <p:ext uri="{BB962C8B-B14F-4D97-AF65-F5344CB8AC3E}">
        <p14:creationId xmlns="" xmlns:p14="http://schemas.microsoft.com/office/powerpoint/2010/main" val="25882469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r>
              <a:rPr lang="en-US" baseline="0" smtClean="0">
                <a:solidFill>
                  <a:schemeClr val="bg2"/>
                </a:solidFill>
                <a:latin typeface="Arial" charset="0"/>
              </a:rPr>
              <a:t>4.</a:t>
            </a:r>
            <a:fld id="{9A2F3857-2F7E-4997-A97A-8B2FF34FB0B3}" type="slidenum">
              <a:rPr lang="en-US" baseline="0" smtClean="0">
                <a:solidFill>
                  <a:schemeClr val="bg2"/>
                </a:solidFill>
                <a:latin typeface="Arial" charset="0"/>
              </a:rPr>
              <a:pPr/>
              <a:t>19</a:t>
            </a:fld>
            <a:endParaRPr lang="en-US" baseline="0" smtClean="0">
              <a:solidFill>
                <a:schemeClr val="bg2"/>
              </a:solidFill>
              <a:latin typeface="Arial" charset="0"/>
            </a:endParaRPr>
          </a:p>
        </p:txBody>
      </p:sp>
      <p:sp>
        <p:nvSpPr>
          <p:cNvPr id="6147"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8"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9" name="Text Box 4"/>
          <p:cNvSpPr txBox="1">
            <a:spLocks noChangeArrowheads="1"/>
          </p:cNvSpPr>
          <p:nvPr/>
        </p:nvSpPr>
        <p:spPr bwMode="auto">
          <a:xfrm>
            <a:off x="304800" y="762000"/>
            <a:ext cx="437356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r>
              <a:rPr lang="en-US" sz="2400" b="1" baseline="0">
                <a:solidFill>
                  <a:schemeClr val="folHlink"/>
                </a:solidFill>
              </a:rPr>
              <a:t>Figure 4.1  </a:t>
            </a:r>
            <a:r>
              <a:rPr lang="en-US" b="1" i="1" baseline="0"/>
              <a:t>Line coding and decoding</a:t>
            </a:r>
          </a:p>
        </p:txBody>
      </p:sp>
      <p:sp>
        <p:nvSpPr>
          <p:cNvPr id="6150"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151"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9700" y="2111375"/>
            <a:ext cx="8775700" cy="2689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973331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365375"/>
          </a:xfrm>
        </p:spPr>
        <p:txBody>
          <a:bodyPr>
            <a:normAutofit fontScale="90000"/>
          </a:bodyPr>
          <a:lstStyle/>
          <a:p>
            <a:pPr lvl="0" eaLnBrk="0" fontAlgn="base" hangingPunct="0">
              <a:spcAft>
                <a:spcPct val="0"/>
              </a:spcAft>
              <a:defRPr/>
            </a:pPr>
            <a:r>
              <a:rPr lang="en-US" sz="3600" b="1" dirty="0">
                <a:solidFill>
                  <a:srgbClr val="FF0000"/>
                </a:solidFill>
                <a:effectLst>
                  <a:outerShdw blurRad="38100" dist="38100" dir="2700000" algn="tl">
                    <a:srgbClr val="000000"/>
                  </a:outerShdw>
                </a:effectLst>
                <a:latin typeface="Arial" charset="0"/>
                <a:ea typeface="+mn-ea"/>
                <a:cs typeface="+mn-cs"/>
              </a:rPr>
              <a:t> </a:t>
            </a:r>
            <a:r>
              <a:rPr lang="en-US" sz="3600" b="1" dirty="0" smtClean="0">
                <a:solidFill>
                  <a:srgbClr val="FF0000"/>
                </a:solidFill>
                <a:effectLst>
                  <a:outerShdw blurRad="38100" dist="38100" dir="2700000" algn="tl">
                    <a:srgbClr val="000000"/>
                  </a:outerShdw>
                </a:effectLst>
                <a:latin typeface="Arial" charset="0"/>
                <a:ea typeface="+mn-ea"/>
                <a:cs typeface="+mn-cs"/>
              </a:rPr>
              <a:t/>
            </a:r>
            <a:br>
              <a:rPr lang="en-US" sz="3600" b="1" dirty="0" smtClean="0">
                <a:solidFill>
                  <a:srgbClr val="FF0000"/>
                </a:solidFill>
                <a:effectLst>
                  <a:outerShdw blurRad="38100" dist="38100" dir="2700000" algn="tl">
                    <a:srgbClr val="000000"/>
                  </a:outerShdw>
                </a:effectLst>
                <a:latin typeface="Arial" charset="0"/>
                <a:ea typeface="+mn-ea"/>
                <a:cs typeface="+mn-cs"/>
              </a:rPr>
            </a:br>
            <a:r>
              <a:rPr lang="en-US" sz="3600" b="1" dirty="0">
                <a:solidFill>
                  <a:srgbClr val="FF0000"/>
                </a:solidFill>
                <a:effectLst>
                  <a:outerShdw blurRad="38100" dist="38100" dir="2700000" algn="tl">
                    <a:srgbClr val="000000"/>
                  </a:outerShdw>
                </a:effectLst>
                <a:latin typeface="Arial" charset="0"/>
                <a:ea typeface="+mn-ea"/>
                <a:cs typeface="+mn-cs"/>
              </a:rPr>
              <a:t/>
            </a:r>
            <a:br>
              <a:rPr lang="en-US" sz="3600" b="1" dirty="0">
                <a:solidFill>
                  <a:srgbClr val="FF0000"/>
                </a:solidFill>
                <a:effectLst>
                  <a:outerShdw blurRad="38100" dist="38100" dir="2700000" algn="tl">
                    <a:srgbClr val="000000"/>
                  </a:outerShdw>
                </a:effectLst>
                <a:latin typeface="Arial" charset="0"/>
                <a:ea typeface="+mn-ea"/>
                <a:cs typeface="+mn-cs"/>
              </a:rPr>
            </a:br>
            <a:r>
              <a:rPr lang="en-US" sz="4000" b="1" dirty="0" smtClean="0">
                <a:solidFill>
                  <a:srgbClr val="FF0000"/>
                </a:solidFill>
                <a:effectLst>
                  <a:outerShdw blurRad="38100" dist="38100" dir="2700000" algn="tl">
                    <a:srgbClr val="000000"/>
                  </a:outerShdw>
                </a:effectLst>
                <a:latin typeface="Arial" charset="0"/>
                <a:ea typeface="+mn-ea"/>
                <a:cs typeface="+mn-cs"/>
              </a:rPr>
              <a:t>Signal </a:t>
            </a:r>
            <a:r>
              <a:rPr lang="en-US" sz="4000" b="1" dirty="0">
                <a:solidFill>
                  <a:srgbClr val="FF0000"/>
                </a:solidFill>
                <a:effectLst>
                  <a:outerShdw blurRad="38100" dist="38100" dir="2700000" algn="tl">
                    <a:srgbClr val="000000"/>
                  </a:outerShdw>
                </a:effectLst>
                <a:latin typeface="Arial" charset="0"/>
                <a:ea typeface="+mn-ea"/>
                <a:cs typeface="+mn-cs"/>
              </a:rPr>
              <a:t>Encoding Techniques</a:t>
            </a:r>
            <a:br>
              <a:rPr lang="en-US" sz="4000" b="1" dirty="0">
                <a:solidFill>
                  <a:srgbClr val="FF0000"/>
                </a:solidFill>
                <a:effectLst>
                  <a:outerShdw blurRad="38100" dist="38100" dir="2700000" algn="tl">
                    <a:srgbClr val="000000"/>
                  </a:outerShdw>
                </a:effectLst>
                <a:latin typeface="Arial" charset="0"/>
                <a:ea typeface="+mn-ea"/>
                <a:cs typeface="+mn-cs"/>
              </a:rPr>
            </a:br>
            <a:endParaRPr lang="en-US" sz="4000" dirty="0"/>
          </a:p>
        </p:txBody>
      </p:sp>
    </p:spTree>
    <p:extLst>
      <p:ext uri="{BB962C8B-B14F-4D97-AF65-F5344CB8AC3E}">
        <p14:creationId xmlns="" xmlns:p14="http://schemas.microsoft.com/office/powerpoint/2010/main" val="14830700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3600" dirty="0" smtClean="0">
                <a:solidFill>
                  <a:schemeClr val="tx2"/>
                </a:solidFill>
                <a:latin typeface="Times New Roman" pitchFamily="18" charset="0"/>
                <a:cs typeface="Times New Roman" pitchFamily="18" charset="0"/>
              </a:rPr>
              <a:t>Line coding schemes</a:t>
            </a:r>
            <a:endParaRPr lang="en-US" sz="3600"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638800"/>
          </a:xfrm>
        </p:spPr>
        <p:txBody>
          <a:bodyPr>
            <a:normAutofit lnSpcReduction="10000"/>
          </a:bodyPr>
          <a:lstStyle/>
          <a:p>
            <a:r>
              <a:rPr lang="en-US" dirty="0" smtClean="0">
                <a:latin typeface="Times New Roman" pitchFamily="18" charset="0"/>
                <a:cs typeface="Times New Roman" pitchFamily="18" charset="0"/>
              </a:rPr>
              <a:t>Classified into three broad categories:</a:t>
            </a:r>
          </a:p>
          <a:p>
            <a:pPr marL="0" lv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sz="2800" dirty="0">
                <a:solidFill>
                  <a:srgbClr val="FF0000"/>
                </a:solidFill>
                <a:latin typeface="Times New Roman" pitchFamily="18" charset="0"/>
                <a:cs typeface="Times New Roman" pitchFamily="18" charset="0"/>
              </a:rPr>
              <a:t>Line </a:t>
            </a:r>
            <a:r>
              <a:rPr lang="en-US" sz="2800" dirty="0" smtClean="0">
                <a:solidFill>
                  <a:srgbClr val="FF0000"/>
                </a:solidFill>
                <a:latin typeface="Times New Roman" pitchFamily="18" charset="0"/>
                <a:cs typeface="Times New Roman" pitchFamily="18" charset="0"/>
              </a:rPr>
              <a:t>Coding</a:t>
            </a:r>
          </a:p>
          <a:p>
            <a:pPr marL="0" lvl="0" indent="0">
              <a:buNone/>
            </a:pPr>
            <a:endParaRPr lang="en-US" sz="2800" dirty="0">
              <a:solidFill>
                <a:srgbClr val="FF0000"/>
              </a:solidFill>
              <a:latin typeface="Times New Roman" pitchFamily="18" charset="0"/>
              <a:cs typeface="Times New Roman" pitchFamily="18" charset="0"/>
            </a:endParaRPr>
          </a:p>
          <a:p>
            <a:pPr marL="0" lvl="0" indent="0">
              <a:buNone/>
            </a:pPr>
            <a:endParaRPr lang="en-US" sz="2800" dirty="0" smtClean="0">
              <a:solidFill>
                <a:srgbClr val="FF0000"/>
              </a:solidFill>
              <a:latin typeface="Times New Roman" pitchFamily="18" charset="0"/>
              <a:cs typeface="Times New Roman" pitchFamily="18" charset="0"/>
            </a:endParaRPr>
          </a:p>
          <a:p>
            <a:pPr marL="0" lvl="0" indent="0">
              <a:buNone/>
            </a:pPr>
            <a:r>
              <a:rPr lang="en-US" sz="2800" dirty="0" smtClean="0">
                <a:solidFill>
                  <a:srgbClr val="FF0000"/>
                </a:solidFill>
                <a:latin typeface="Times New Roman" pitchFamily="18" charset="0"/>
                <a:cs typeface="Times New Roman" pitchFamily="18" charset="0"/>
              </a:rPr>
              <a:t>     unipolar	     polar	        bipolar</a:t>
            </a:r>
            <a:endParaRPr lang="en-US" sz="2800" dirty="0">
              <a:solidFill>
                <a:srgbClr val="FF0000"/>
              </a:solidFill>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NRZ </a:t>
            </a:r>
            <a:r>
              <a:rPr lang="en-US" dirty="0" smtClean="0">
                <a:latin typeface="Times New Roman" pitchFamily="18" charset="0"/>
                <a:cs typeface="Times New Roman" pitchFamily="18" charset="0"/>
              </a:rPr>
              <a:t>        - </a:t>
            </a:r>
            <a:r>
              <a:rPr lang="en-US" sz="2400" dirty="0" smtClean="0">
                <a:latin typeface="Times New Roman" pitchFamily="18" charset="0"/>
                <a:cs typeface="Times New Roman" pitchFamily="18" charset="0"/>
              </a:rPr>
              <a:t>RZ		    -AMI	</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-NRZ-L,NRZ-I	     -Pseudo ternary</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solidFill>
                  <a:schemeClr val="tx2"/>
                </a:solidFill>
                <a:latin typeface="Times New Roman" pitchFamily="18" charset="0"/>
                <a:cs typeface="Times New Roman" pitchFamily="18" charset="0"/>
              </a:rPr>
              <a:t>Biphase </a:t>
            </a:r>
            <a:r>
              <a:rPr lang="en-US" sz="2400" dirty="0" smtClean="0">
                <a:latin typeface="Times New Roman" pitchFamily="18" charset="0"/>
                <a:cs typeface="Times New Roman" pitchFamily="18" charset="0"/>
              </a:rPr>
              <a:t>		     </a:t>
            </a:r>
            <a:r>
              <a:rPr lang="en-US" sz="2400" dirty="0" smtClean="0">
                <a:solidFill>
                  <a:schemeClr val="accent1"/>
                </a:solidFill>
                <a:latin typeface="Times New Roman" pitchFamily="18" charset="0"/>
                <a:cs typeface="Times New Roman" pitchFamily="18" charset="0"/>
              </a:rPr>
              <a:t>- Scrambling</a:t>
            </a:r>
          </a:p>
          <a:p>
            <a:pPr marL="0" lv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	Manchester 		</a:t>
            </a:r>
            <a:r>
              <a:rPr lang="en-US" sz="2400" dirty="0">
                <a:solidFill>
                  <a:prstClr val="black"/>
                </a:solidFill>
                <a:latin typeface="Times New Roman" pitchFamily="18" charset="0"/>
                <a:cs typeface="Times New Roman" pitchFamily="18" charset="0"/>
              </a:rPr>
              <a:t>-B8ZS</a:t>
            </a:r>
          </a:p>
          <a:p>
            <a:pPr marL="0" lvl="0" indent="0">
              <a:buNone/>
            </a:pPr>
            <a:r>
              <a:rPr lang="en-US" sz="2400" dirty="0" smtClean="0">
                <a:latin typeface="Times New Roman" pitchFamily="18" charset="0"/>
                <a:cs typeface="Times New Roman" pitchFamily="18" charset="0"/>
              </a:rPr>
              <a:t>		           - Differential 		</a:t>
            </a:r>
            <a:r>
              <a:rPr lang="en-US" sz="2200" dirty="0">
                <a:solidFill>
                  <a:prstClr val="black"/>
                </a:solidFill>
                <a:latin typeface="Times New Roman" pitchFamily="18" charset="0"/>
                <a:cs typeface="Times New Roman" pitchFamily="18" charset="0"/>
              </a:rPr>
              <a:t>-HDB3	</a:t>
            </a:r>
          </a:p>
          <a:p>
            <a:pPr marL="0" lv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Manchester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cxnSp>
        <p:nvCxnSpPr>
          <p:cNvPr id="14" name="Straight Arrow Connector 13"/>
          <p:cNvCxnSpPr/>
          <p:nvPr/>
        </p:nvCxnSpPr>
        <p:spPr>
          <a:xfrm flipH="1">
            <a:off x="1371600" y="2057400"/>
            <a:ext cx="19050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276600" y="2057400"/>
            <a:ext cx="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276600" y="2057400"/>
            <a:ext cx="22860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6664018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1F497D"/>
                </a:solidFill>
                <a:latin typeface="Times New Roman" pitchFamily="18" charset="0"/>
                <a:cs typeface="Times New Roman" pitchFamily="18" charset="0"/>
              </a:rPr>
              <a:t>Line coding schemes</a:t>
            </a:r>
            <a:endParaRPr lang="en-US" dirty="0"/>
          </a:p>
        </p:txBody>
      </p:sp>
      <p:sp>
        <p:nvSpPr>
          <p:cNvPr id="3" name="Content Placeholder 2"/>
          <p:cNvSpPr>
            <a:spLocks noGrp="1"/>
          </p:cNvSpPr>
          <p:nvPr>
            <p:ph idx="1"/>
          </p:nvPr>
        </p:nvSpPr>
        <p:spPr/>
        <p:txBody>
          <a:bodyPr/>
          <a:lstStyle/>
          <a:p>
            <a:r>
              <a:rPr lang="en-US" dirty="0" smtClean="0">
                <a:solidFill>
                  <a:srgbClr val="FF0000"/>
                </a:solidFill>
                <a:latin typeface="Times New Roman" pitchFamily="18" charset="0"/>
                <a:cs typeface="Times New Roman" pitchFamily="18" charset="0"/>
              </a:rPr>
              <a:t>Unipolar</a:t>
            </a:r>
          </a:p>
          <a:p>
            <a:pPr lvl="2"/>
            <a:r>
              <a:rPr lang="en-US" dirty="0" smtClean="0">
                <a:latin typeface="Times New Roman" pitchFamily="18" charset="0"/>
                <a:cs typeface="Times New Roman" pitchFamily="18" charset="0"/>
              </a:rPr>
              <a:t>In a unipolar scheme ,all the signal levels are on one side of the time axis, either above or below.</a:t>
            </a:r>
          </a:p>
          <a:p>
            <a:pPr lvl="2"/>
            <a:endParaRPr lang="en-US" dirty="0" smtClean="0">
              <a:latin typeface="Times New Roman" pitchFamily="18" charset="0"/>
              <a:cs typeface="Times New Roman" pitchFamily="18" charset="0"/>
            </a:endParaRPr>
          </a:p>
          <a:p>
            <a:pPr lvl="2"/>
            <a:r>
              <a:rPr lang="en-US" dirty="0" smtClean="0">
                <a:solidFill>
                  <a:schemeClr val="tx2"/>
                </a:solidFill>
                <a:latin typeface="Times New Roman" pitchFamily="18" charset="0"/>
                <a:cs typeface="Times New Roman" pitchFamily="18" charset="0"/>
              </a:rPr>
              <a:t>e.g. NRZ(Non-Return-to-Zero) ;</a:t>
            </a:r>
            <a:endParaRPr lang="en-US" dirty="0"/>
          </a:p>
        </p:txBody>
      </p:sp>
    </p:spTree>
    <p:extLst>
      <p:ext uri="{BB962C8B-B14F-4D97-AF65-F5344CB8AC3E}">
        <p14:creationId xmlns="" xmlns:p14="http://schemas.microsoft.com/office/powerpoint/2010/main" val="23832280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15962"/>
          </a:xfrm>
        </p:spPr>
        <p:txBody>
          <a:bodyPr>
            <a:noAutofit/>
          </a:bodyPr>
          <a:lstStyle/>
          <a:p>
            <a:r>
              <a:rPr kumimoji="1" lang="en-US" sz="3600" dirty="0" smtClean="0">
                <a:solidFill>
                  <a:schemeClr val="tx2"/>
                </a:solidFill>
                <a:latin typeface="Times New Roman" pitchFamily="18" charset="0"/>
                <a:cs typeface="Times New Roman" pitchFamily="18" charset="0"/>
              </a:rPr>
              <a:t>Unipolar Non-return- to- Zero(NRZ)</a:t>
            </a:r>
            <a:endParaRPr lang="en-US" sz="3600"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562600"/>
          </a:xfrm>
        </p:spPr>
        <p:txBody>
          <a:bodyPr>
            <a:normAutofit/>
          </a:bodyPr>
          <a:lstStyle/>
          <a:p>
            <a:pPr lvl="0">
              <a:buFont typeface="Wingdings" charset="2"/>
              <a:buChar char="Ø"/>
              <a:defRPr/>
            </a:pPr>
            <a:r>
              <a:rPr kumimoji="1" lang="en-US" sz="2400" dirty="0">
                <a:solidFill>
                  <a:prstClr val="black"/>
                </a:solidFill>
                <a:latin typeface="Times New Roman" pitchFamily="18" charset="0"/>
                <a:cs typeface="Times New Roman" pitchFamily="18" charset="0"/>
              </a:rPr>
              <a:t>two different voltages for 0 and 1 bits</a:t>
            </a:r>
          </a:p>
          <a:p>
            <a:pPr lvl="0">
              <a:buFont typeface="Wingdings" charset="2"/>
              <a:buChar char="Ø"/>
              <a:defRPr/>
            </a:pPr>
            <a:r>
              <a:rPr kumimoji="1" lang="en-US" sz="2400" dirty="0">
                <a:solidFill>
                  <a:prstClr val="black"/>
                </a:solidFill>
                <a:latin typeface="Times New Roman" pitchFamily="18" charset="0"/>
                <a:cs typeface="Times New Roman" pitchFamily="18" charset="0"/>
              </a:rPr>
              <a:t>voltage </a:t>
            </a:r>
            <a:r>
              <a:rPr kumimoji="1" lang="en-US" sz="2400" dirty="0">
                <a:solidFill>
                  <a:srgbClr val="FF0000"/>
                </a:solidFill>
                <a:latin typeface="Times New Roman" pitchFamily="18" charset="0"/>
                <a:cs typeface="Times New Roman" pitchFamily="18" charset="0"/>
              </a:rPr>
              <a:t>constant</a:t>
            </a:r>
            <a:r>
              <a:rPr kumimoji="1" lang="en-US" sz="2400" dirty="0">
                <a:solidFill>
                  <a:prstClr val="black"/>
                </a:solidFill>
                <a:latin typeface="Times New Roman" pitchFamily="18" charset="0"/>
                <a:cs typeface="Times New Roman" pitchFamily="18" charset="0"/>
              </a:rPr>
              <a:t> during bit interval</a:t>
            </a:r>
          </a:p>
          <a:p>
            <a:pPr lvl="1">
              <a:buFont typeface="Wingdings" charset="2"/>
              <a:buChar char="l"/>
              <a:defRPr/>
            </a:pPr>
            <a:r>
              <a:rPr kumimoji="1" lang="en-US" sz="2400" dirty="0">
                <a:solidFill>
                  <a:prstClr val="black"/>
                </a:solidFill>
                <a:latin typeface="Times New Roman" pitchFamily="18" charset="0"/>
                <a:cs typeface="Times New Roman" pitchFamily="18" charset="0"/>
              </a:rPr>
              <a:t>no transition i.e. no return to zero </a:t>
            </a:r>
            <a:r>
              <a:rPr kumimoji="1" lang="en-US" sz="2400" dirty="0" smtClean="0">
                <a:solidFill>
                  <a:prstClr val="black"/>
                </a:solidFill>
                <a:latin typeface="Times New Roman" pitchFamily="18" charset="0"/>
                <a:cs typeface="Times New Roman" pitchFamily="18" charset="0"/>
              </a:rPr>
              <a:t>voltage in the middle of bit time.</a:t>
            </a:r>
            <a:endParaRPr kumimoji="1" lang="en-US" sz="2400" dirty="0">
              <a:solidFill>
                <a:prstClr val="black"/>
              </a:solidFill>
              <a:latin typeface="Times New Roman" pitchFamily="18" charset="0"/>
              <a:cs typeface="Times New Roman" pitchFamily="18" charset="0"/>
            </a:endParaRPr>
          </a:p>
          <a:p>
            <a:pPr lvl="1">
              <a:buFont typeface="Wingdings" charset="2"/>
              <a:buChar char="l"/>
              <a:defRPr/>
            </a:pPr>
            <a:r>
              <a:rPr kumimoji="1" lang="en-US" sz="2400" dirty="0" smtClean="0">
                <a:solidFill>
                  <a:prstClr val="black"/>
                </a:solidFill>
                <a:latin typeface="Times New Roman" pitchFamily="18" charset="0"/>
                <a:cs typeface="Times New Roman" pitchFamily="18" charset="0"/>
              </a:rPr>
              <a:t> </a:t>
            </a:r>
            <a:r>
              <a:rPr kumimoji="1" lang="en-US" sz="2400" dirty="0">
                <a:solidFill>
                  <a:prstClr val="black"/>
                </a:solidFill>
                <a:latin typeface="Times New Roman" pitchFamily="18" charset="0"/>
                <a:cs typeface="Times New Roman" pitchFamily="18" charset="0"/>
              </a:rPr>
              <a:t>absence of voltage for zero, constant positive voltage for </a:t>
            </a:r>
            <a:r>
              <a:rPr kumimoji="1" lang="en-US" sz="2400" dirty="0" smtClean="0">
                <a:solidFill>
                  <a:prstClr val="black"/>
                </a:solidFill>
                <a:latin typeface="Times New Roman" pitchFamily="18" charset="0"/>
                <a:cs typeface="Times New Roman" pitchFamily="18" charset="0"/>
              </a:rPr>
              <a:t>one</a:t>
            </a:r>
          </a:p>
          <a:p>
            <a:pPr lvl="1">
              <a:buFont typeface="Wingdings" charset="2"/>
              <a:buChar char="l"/>
              <a:defRPr/>
            </a:pPr>
            <a:endParaRPr kumimoji="1" lang="en-US" sz="2400" dirty="0" smtClean="0">
              <a:solidFill>
                <a:prstClr val="black"/>
              </a:solidFill>
              <a:latin typeface="Times New Roman" pitchFamily="18" charset="0"/>
              <a:cs typeface="Times New Roman" pitchFamily="18" charset="0"/>
            </a:endParaRPr>
          </a:p>
          <a:p>
            <a:pPr lvl="1">
              <a:buNone/>
            </a:pPr>
            <a:endParaRPr lang="en-US" dirty="0"/>
          </a:p>
        </p:txBody>
      </p:sp>
    </p:spTree>
    <p:extLst>
      <p:ext uri="{BB962C8B-B14F-4D97-AF65-F5344CB8AC3E}">
        <p14:creationId xmlns="" xmlns:p14="http://schemas.microsoft.com/office/powerpoint/2010/main" val="33991080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sp>
        <p:nvSpPr>
          <p:cNvPr id="24580"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sp>
        <p:nvSpPr>
          <p:cNvPr id="24581" name="Text Box 4"/>
          <p:cNvSpPr txBox="1">
            <a:spLocks noChangeArrowheads="1"/>
          </p:cNvSpPr>
          <p:nvPr/>
        </p:nvSpPr>
        <p:spPr bwMode="auto">
          <a:xfrm>
            <a:off x="304800" y="762000"/>
            <a:ext cx="4013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pPr eaLnBrk="0" fontAlgn="base" hangingPunct="0">
              <a:spcBef>
                <a:spcPct val="0"/>
              </a:spcBef>
              <a:spcAft>
                <a:spcPct val="0"/>
              </a:spcAft>
            </a:pPr>
            <a:r>
              <a:rPr lang="en-US" sz="2400" b="1" baseline="0" smtClean="0">
                <a:solidFill>
                  <a:srgbClr val="3333CC"/>
                </a:solidFill>
              </a:rPr>
              <a:t>Figure 4.5  </a:t>
            </a:r>
            <a:r>
              <a:rPr lang="en-US" b="1" i="1" baseline="0" smtClean="0">
                <a:solidFill>
                  <a:srgbClr val="000000"/>
                </a:solidFill>
              </a:rPr>
              <a:t>Unipolar NRZ scheme</a:t>
            </a:r>
          </a:p>
        </p:txBody>
      </p:sp>
      <p:sp>
        <p:nvSpPr>
          <p:cNvPr id="24582"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pic>
        <p:nvPicPr>
          <p:cNvPr id="24583"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30238" y="2614613"/>
            <a:ext cx="7294562" cy="1881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0490199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lstStyle/>
          <a:p>
            <a:r>
              <a:rPr kumimoji="1" lang="en-US" sz="3600" kern="1200" dirty="0">
                <a:solidFill>
                  <a:srgbClr val="1F497D"/>
                </a:solidFill>
                <a:latin typeface="Times New Roman" pitchFamily="18" charset="0"/>
                <a:cs typeface="Times New Roman" pitchFamily="18" charset="0"/>
              </a:rPr>
              <a:t>Unipolar Non-return- to- Zero(NRZ</a:t>
            </a:r>
            <a:endParaRPr lang="en-US" dirty="0"/>
          </a:p>
        </p:txBody>
      </p:sp>
      <p:sp>
        <p:nvSpPr>
          <p:cNvPr id="4" name="Content Placeholder 3"/>
          <p:cNvSpPr>
            <a:spLocks noGrp="1"/>
          </p:cNvSpPr>
          <p:nvPr>
            <p:ph idx="1"/>
          </p:nvPr>
        </p:nvSpPr>
        <p:spPr/>
        <p:txBody>
          <a:bodyPr/>
          <a:lstStyle/>
          <a:p>
            <a:pPr lvl="0" eaLnBrk="1" fontAlgn="auto" hangingPunct="1">
              <a:spcAft>
                <a:spcPts val="0"/>
              </a:spcAft>
              <a:buClrTx/>
              <a:buSzTx/>
              <a:buFont typeface="Wingdings" charset="2"/>
              <a:buChar char="Ø"/>
              <a:defRPr/>
            </a:pPr>
            <a:r>
              <a:rPr kumimoji="1" lang="en-US" sz="2400" u="sng" kern="1200" dirty="0">
                <a:solidFill>
                  <a:srgbClr val="FF0000"/>
                </a:solidFill>
                <a:latin typeface="Times New Roman" pitchFamily="18" charset="0"/>
                <a:cs typeface="Times New Roman" pitchFamily="18" charset="0"/>
              </a:rPr>
              <a:t>Disadvantage</a:t>
            </a:r>
          </a:p>
          <a:p>
            <a:pPr lvl="1" eaLnBrk="1" fontAlgn="auto" hangingPunct="1">
              <a:spcAft>
                <a:spcPts val="0"/>
              </a:spcAft>
              <a:buClrTx/>
              <a:buSzTx/>
              <a:buFont typeface="Wingdings" charset="2"/>
              <a:buChar char="l"/>
              <a:defRPr/>
            </a:pPr>
            <a:r>
              <a:rPr kumimoji="1" lang="en-US" sz="2400" kern="1200" dirty="0">
                <a:solidFill>
                  <a:prstClr val="black"/>
                </a:solidFill>
                <a:latin typeface="Times New Roman" pitchFamily="18" charset="0"/>
                <a:ea typeface="+mn-ea"/>
                <a:cs typeface="Times New Roman" pitchFamily="18" charset="0"/>
              </a:rPr>
              <a:t>This scheme is </a:t>
            </a:r>
            <a:r>
              <a:rPr kumimoji="1" lang="en-US" sz="2400" kern="1200" dirty="0" smtClean="0">
                <a:solidFill>
                  <a:srgbClr val="FF0000"/>
                </a:solidFill>
                <a:latin typeface="Times New Roman" pitchFamily="18" charset="0"/>
                <a:ea typeface="+mn-ea"/>
                <a:cs typeface="Times New Roman" pitchFamily="18" charset="0"/>
              </a:rPr>
              <a:t>costly</a:t>
            </a:r>
          </a:p>
          <a:p>
            <a:pPr lvl="1" eaLnBrk="1" fontAlgn="auto" hangingPunct="1">
              <a:spcAft>
                <a:spcPts val="0"/>
              </a:spcAft>
              <a:buClrTx/>
              <a:buSzTx/>
              <a:buFont typeface="Wingdings" charset="2"/>
              <a:buChar char="l"/>
              <a:defRPr/>
            </a:pPr>
            <a:endParaRPr kumimoji="1" lang="en-US" sz="2400" kern="1200" dirty="0">
              <a:solidFill>
                <a:prstClr val="black"/>
              </a:solidFill>
              <a:latin typeface="Times New Roman" pitchFamily="18" charset="0"/>
              <a:ea typeface="+mn-ea"/>
              <a:cs typeface="Times New Roman" pitchFamily="18" charset="0"/>
            </a:endParaRPr>
          </a:p>
          <a:p>
            <a:pPr lvl="1" eaLnBrk="1" fontAlgn="auto" hangingPunct="1">
              <a:spcAft>
                <a:spcPts val="0"/>
              </a:spcAft>
              <a:buClrTx/>
              <a:buSzTx/>
              <a:buFont typeface="Wingdings" charset="2"/>
              <a:buChar char="l"/>
              <a:defRPr/>
            </a:pPr>
            <a:r>
              <a:rPr kumimoji="1" lang="en-US" sz="2400" kern="1200" dirty="0">
                <a:solidFill>
                  <a:prstClr val="black"/>
                </a:solidFill>
                <a:latin typeface="Times New Roman" pitchFamily="18" charset="0"/>
                <a:ea typeface="+mn-ea"/>
                <a:cs typeface="Times New Roman" pitchFamily="18" charset="0"/>
              </a:rPr>
              <a:t>Not used in data communication today since the </a:t>
            </a:r>
            <a:r>
              <a:rPr kumimoji="1" lang="en-US" sz="2400" kern="1200" dirty="0">
                <a:solidFill>
                  <a:srgbClr val="FF0000"/>
                </a:solidFill>
                <a:latin typeface="Times New Roman" pitchFamily="18" charset="0"/>
                <a:ea typeface="+mn-ea"/>
                <a:cs typeface="Times New Roman" pitchFamily="18" charset="0"/>
              </a:rPr>
              <a:t>normalized power</a:t>
            </a:r>
            <a:r>
              <a:rPr kumimoji="1" lang="en-US" sz="2400" kern="1200" dirty="0">
                <a:solidFill>
                  <a:prstClr val="black"/>
                </a:solidFill>
                <a:latin typeface="Times New Roman" pitchFamily="18" charset="0"/>
                <a:ea typeface="+mn-ea"/>
                <a:cs typeface="Times New Roman" pitchFamily="18" charset="0"/>
              </a:rPr>
              <a:t> (i.e. the power required to send 1 bit per unit line resistance )is double that of polar NRZ .</a:t>
            </a:r>
          </a:p>
          <a:p>
            <a:pPr lvl="1" eaLnBrk="1" fontAlgn="auto" hangingPunct="1">
              <a:spcAft>
                <a:spcPts val="0"/>
              </a:spcAft>
              <a:buClrTx/>
              <a:buSzTx/>
              <a:buFont typeface="Arial" pitchFamily="34" charset="0"/>
              <a:buChar char="–"/>
            </a:pPr>
            <a:endParaRPr lang="en-US" kern="1200" dirty="0">
              <a:solidFill>
                <a:prstClr val="black"/>
              </a:solidFill>
              <a:latin typeface="Calibri"/>
              <a:ea typeface="+mn-ea"/>
              <a:cs typeface="+mn-cs"/>
            </a:endParaRPr>
          </a:p>
          <a:p>
            <a:endParaRPr lang="en-US" dirty="0"/>
          </a:p>
        </p:txBody>
      </p:sp>
      <p:sp>
        <p:nvSpPr>
          <p:cNvPr id="2" name="Slide Number Placeholder 1"/>
          <p:cNvSpPr>
            <a:spLocks noGrp="1"/>
          </p:cNvSpPr>
          <p:nvPr>
            <p:ph type="sldNum" sz="quarter" idx="10"/>
          </p:nvPr>
        </p:nvSpPr>
        <p:spPr/>
        <p:txBody>
          <a:bodyPr/>
          <a:lstStyle/>
          <a:p>
            <a:pPr>
              <a:defRPr/>
            </a:pPr>
            <a:r>
              <a:rPr lang="en-US" smtClean="0">
                <a:solidFill>
                  <a:srgbClr val="1C1C1C"/>
                </a:solidFill>
              </a:rPr>
              <a:t>4.</a:t>
            </a:r>
            <a:fld id="{9CB46276-F384-4E7F-A3EE-0AC992330EFF}" type="slidenum">
              <a:rPr lang="en-US" smtClean="0">
                <a:solidFill>
                  <a:srgbClr val="1C1C1C"/>
                </a:solidFill>
              </a:rPr>
              <a:pPr>
                <a:defRPr/>
              </a:pPr>
              <a:t>24</a:t>
            </a:fld>
            <a:endParaRPr lang="en-US">
              <a:solidFill>
                <a:srgbClr val="1C1C1C"/>
              </a:solidFill>
            </a:endParaRPr>
          </a:p>
        </p:txBody>
      </p:sp>
    </p:spTree>
    <p:extLst>
      <p:ext uri="{BB962C8B-B14F-4D97-AF65-F5344CB8AC3E}">
        <p14:creationId xmlns="" xmlns:p14="http://schemas.microsoft.com/office/powerpoint/2010/main" val="4784275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a:t>	</a:t>
            </a:r>
            <a:r>
              <a:rPr lang="en-US" noProof="0" dirty="0" smtClean="0"/>
              <a:t>	</a:t>
            </a:r>
            <a:r>
              <a:rPr kumimoji="0" lang="en-US" sz="3600" b="0" i="0" u="none" strike="noStrike" kern="1200" cap="none" spc="0" normalizeH="0" baseline="0" noProof="0" dirty="0" smtClean="0">
                <a:ln>
                  <a:noFill/>
                </a:ln>
                <a:solidFill>
                  <a:srgbClr val="1F497D"/>
                </a:solidFill>
                <a:effectLst/>
                <a:uLnTx/>
                <a:uFillTx/>
                <a:latin typeface="Times New Roman" pitchFamily="18" charset="0"/>
                <a:ea typeface="+mj-ea"/>
                <a:cs typeface="Times New Roman" pitchFamily="18" charset="0"/>
              </a:rPr>
              <a:t>Line coding schemes</a:t>
            </a:r>
            <a:endParaRPr lang="en-US" dirty="0"/>
          </a:p>
        </p:txBody>
      </p:sp>
      <p:sp>
        <p:nvSpPr>
          <p:cNvPr id="4" name="Content Placeholder 3"/>
          <p:cNvSpPr>
            <a:spLocks noGrp="1"/>
          </p:cNvSpPr>
          <p:nvPr>
            <p:ph idx="1"/>
          </p:nvPr>
        </p:nvSpPr>
        <p:spPr>
          <a:xfrm>
            <a:off x="457200" y="1143000"/>
            <a:ext cx="8229600" cy="5715000"/>
          </a:xfrm>
        </p:spPr>
        <p:txBody>
          <a:bodyPr/>
          <a:lstStyle/>
          <a:p>
            <a:r>
              <a:rPr lang="en-US" sz="2800" dirty="0" smtClean="0">
                <a:solidFill>
                  <a:srgbClr val="FF0000"/>
                </a:solidFill>
                <a:latin typeface="Times New Roman" pitchFamily="18" charset="0"/>
                <a:cs typeface="Times New Roman" pitchFamily="18" charset="0"/>
              </a:rPr>
              <a:t>Polar Schemes</a:t>
            </a:r>
          </a:p>
          <a:p>
            <a:pPr lvl="1" eaLnBrk="1" hangingPunct="1">
              <a:lnSpc>
                <a:spcPct val="90000"/>
              </a:lnSpc>
              <a:buClr>
                <a:srgbClr val="3333CC"/>
              </a:buClr>
            </a:pPr>
            <a:r>
              <a:rPr lang="en-US" sz="2400" dirty="0">
                <a:solidFill>
                  <a:srgbClr val="000000"/>
                </a:solidFill>
                <a:latin typeface="Times New Roman" pitchFamily="18" charset="0"/>
                <a:cs typeface="Times New Roman" pitchFamily="18" charset="0"/>
              </a:rPr>
              <a:t>The voltages are on both sides of the time axis</a:t>
            </a:r>
            <a:r>
              <a:rPr lang="en-US" sz="2400" dirty="0" smtClean="0">
                <a:solidFill>
                  <a:srgbClr val="000000"/>
                </a:solidFill>
                <a:latin typeface="Times New Roman" pitchFamily="18" charset="0"/>
                <a:cs typeface="Times New Roman" pitchFamily="18" charset="0"/>
              </a:rPr>
              <a:t>.</a:t>
            </a:r>
          </a:p>
          <a:p>
            <a:pPr lvl="1" eaLnBrk="1" hangingPunct="1">
              <a:lnSpc>
                <a:spcPct val="90000"/>
              </a:lnSpc>
              <a:buClr>
                <a:srgbClr val="3333CC"/>
              </a:buClr>
            </a:pPr>
            <a:endParaRPr lang="en-US" sz="2400" dirty="0">
              <a:solidFill>
                <a:srgbClr val="000000"/>
              </a:solidFill>
              <a:latin typeface="Times New Roman" pitchFamily="18" charset="0"/>
              <a:cs typeface="Times New Roman" pitchFamily="18" charset="0"/>
            </a:endParaRPr>
          </a:p>
          <a:p>
            <a:pPr lvl="1" eaLnBrk="1" hangingPunct="1">
              <a:lnSpc>
                <a:spcPct val="90000"/>
              </a:lnSpc>
              <a:buClr>
                <a:srgbClr val="3333CC"/>
              </a:buClr>
            </a:pPr>
            <a:r>
              <a:rPr lang="en-US" sz="2400" dirty="0">
                <a:solidFill>
                  <a:srgbClr val="000000"/>
                </a:solidFill>
                <a:latin typeface="Times New Roman" pitchFamily="18" charset="0"/>
                <a:cs typeface="Times New Roman" pitchFamily="18" charset="0"/>
              </a:rPr>
              <a:t>Polar NRZ scheme can be implemented with two voltages. </a:t>
            </a:r>
            <a:r>
              <a:rPr lang="en-US" sz="2400" dirty="0" smtClean="0">
                <a:solidFill>
                  <a:srgbClr val="000000"/>
                </a:solidFill>
                <a:latin typeface="Times New Roman" pitchFamily="18" charset="0"/>
                <a:cs typeface="Times New Roman" pitchFamily="18" charset="0"/>
              </a:rPr>
              <a:t>	E.g</a:t>
            </a:r>
            <a:r>
              <a:rPr lang="en-US" sz="2400" dirty="0">
                <a:solidFill>
                  <a:srgbClr val="000000"/>
                </a:solidFill>
                <a:latin typeface="Times New Roman" pitchFamily="18" charset="0"/>
                <a:cs typeface="Times New Roman" pitchFamily="18" charset="0"/>
              </a:rPr>
              <a:t>. +V for </a:t>
            </a:r>
            <a:r>
              <a:rPr lang="en-US" sz="2400" dirty="0" smtClean="0">
                <a:solidFill>
                  <a:srgbClr val="000000"/>
                </a:solidFill>
                <a:latin typeface="Times New Roman" pitchFamily="18" charset="0"/>
                <a:cs typeface="Times New Roman" pitchFamily="18" charset="0"/>
              </a:rPr>
              <a:t>0 </a:t>
            </a:r>
            <a:r>
              <a:rPr lang="en-US" sz="2400" dirty="0">
                <a:solidFill>
                  <a:srgbClr val="000000"/>
                </a:solidFill>
                <a:latin typeface="Times New Roman" pitchFamily="18" charset="0"/>
                <a:cs typeface="Times New Roman" pitchFamily="18" charset="0"/>
              </a:rPr>
              <a:t>and -V for </a:t>
            </a:r>
            <a:r>
              <a:rPr lang="en-US" sz="2400" dirty="0" smtClean="0">
                <a:solidFill>
                  <a:srgbClr val="000000"/>
                </a:solidFill>
                <a:latin typeface="Times New Roman" pitchFamily="18" charset="0"/>
                <a:cs typeface="Times New Roman" pitchFamily="18" charset="0"/>
              </a:rPr>
              <a:t>1.</a:t>
            </a:r>
          </a:p>
          <a:p>
            <a:pPr lvl="1" eaLnBrk="1" hangingPunct="1">
              <a:lnSpc>
                <a:spcPct val="90000"/>
              </a:lnSpc>
              <a:buClr>
                <a:srgbClr val="3333CC"/>
              </a:buClr>
            </a:pPr>
            <a:endParaRPr lang="en-US" sz="2400" dirty="0">
              <a:solidFill>
                <a:srgbClr val="000000"/>
              </a:solidFill>
              <a:latin typeface="Times New Roman" pitchFamily="18" charset="0"/>
              <a:cs typeface="Times New Roman" pitchFamily="18" charset="0"/>
            </a:endParaRPr>
          </a:p>
          <a:p>
            <a:pPr lvl="1" eaLnBrk="1" hangingPunct="1">
              <a:lnSpc>
                <a:spcPct val="90000"/>
              </a:lnSpc>
              <a:buClr>
                <a:srgbClr val="3333CC"/>
              </a:buClr>
            </a:pPr>
            <a:r>
              <a:rPr lang="en-US" sz="2400" dirty="0">
                <a:solidFill>
                  <a:srgbClr val="000000"/>
                </a:solidFill>
                <a:latin typeface="Times New Roman" pitchFamily="18" charset="0"/>
                <a:cs typeface="Times New Roman" pitchFamily="18" charset="0"/>
              </a:rPr>
              <a:t>There are two versions: </a:t>
            </a:r>
          </a:p>
          <a:p>
            <a:pPr lvl="2" eaLnBrk="1" hangingPunct="1">
              <a:lnSpc>
                <a:spcPct val="90000"/>
              </a:lnSpc>
              <a:buClr>
                <a:srgbClr val="FF0000"/>
              </a:buClr>
            </a:pPr>
            <a:r>
              <a:rPr lang="en-US" dirty="0" smtClean="0">
                <a:solidFill>
                  <a:srgbClr val="FF0000"/>
                </a:solidFill>
                <a:latin typeface="Times New Roman" pitchFamily="18" charset="0"/>
                <a:cs typeface="Times New Roman" pitchFamily="18" charset="0"/>
              </a:rPr>
              <a:t>NRZ </a:t>
            </a:r>
            <a:r>
              <a:rPr lang="en-US" dirty="0">
                <a:solidFill>
                  <a:srgbClr val="FF0000"/>
                </a:solidFill>
                <a:latin typeface="Times New Roman" pitchFamily="18" charset="0"/>
                <a:cs typeface="Times New Roman" pitchFamily="18" charset="0"/>
              </a:rPr>
              <a:t>- Level (NRZ-L) </a:t>
            </a:r>
            <a:endParaRPr lang="en-US" dirty="0">
              <a:solidFill>
                <a:srgbClr val="000000"/>
              </a:solidFill>
              <a:latin typeface="Times New Roman" pitchFamily="18" charset="0"/>
              <a:cs typeface="Times New Roman" pitchFamily="18" charset="0"/>
            </a:endParaRPr>
          </a:p>
          <a:p>
            <a:pPr lvl="2" eaLnBrk="1" hangingPunct="1">
              <a:lnSpc>
                <a:spcPct val="90000"/>
              </a:lnSpc>
              <a:buClr>
                <a:srgbClr val="FF0000"/>
              </a:buClr>
            </a:pPr>
            <a:r>
              <a:rPr lang="en-US" dirty="0" smtClean="0">
                <a:solidFill>
                  <a:srgbClr val="FF0000"/>
                </a:solidFill>
                <a:latin typeface="Times New Roman" pitchFamily="18" charset="0"/>
                <a:cs typeface="Times New Roman" pitchFamily="18" charset="0"/>
              </a:rPr>
              <a:t>NRZ </a:t>
            </a:r>
            <a:r>
              <a:rPr lang="en-US" dirty="0">
                <a:solidFill>
                  <a:srgbClr val="FF0000"/>
                </a:solidFill>
                <a:latin typeface="Times New Roman" pitchFamily="18" charset="0"/>
                <a:cs typeface="Times New Roman" pitchFamily="18" charset="0"/>
              </a:rPr>
              <a:t>- Inversion (NRZ-I</a:t>
            </a:r>
            <a:r>
              <a:rPr lang="en-US" dirty="0" smtClean="0">
                <a:solidFill>
                  <a:srgbClr val="FF0000"/>
                </a:solidFill>
                <a:latin typeface="Times New Roman" pitchFamily="18" charset="0"/>
                <a:cs typeface="Times New Roman" pitchFamily="18" charset="0"/>
              </a:rPr>
              <a:t>)</a:t>
            </a:r>
            <a:endParaRPr lang="en-US" sz="2400" dirty="0" smtClean="0">
              <a:solidFill>
                <a:srgbClr val="FF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116578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pPr algn="ctr"/>
            <a:r>
              <a:rPr kumimoji="0" lang="en-US" sz="3600" b="0" i="0" u="none" strike="noStrike" kern="1200" cap="none" spc="0" normalizeH="0" baseline="0" noProof="0" dirty="0" smtClean="0">
                <a:ln>
                  <a:noFill/>
                </a:ln>
                <a:solidFill>
                  <a:srgbClr val="1F497D"/>
                </a:solidFill>
                <a:effectLst/>
                <a:uLnTx/>
                <a:uFillTx/>
                <a:latin typeface="Times New Roman" pitchFamily="18" charset="0"/>
                <a:ea typeface="+mj-ea"/>
                <a:cs typeface="Times New Roman" pitchFamily="18" charset="0"/>
              </a:rPr>
              <a:t>Line coding schemes</a:t>
            </a:r>
            <a:endParaRPr lang="en-US" dirty="0"/>
          </a:p>
        </p:txBody>
      </p:sp>
      <p:sp>
        <p:nvSpPr>
          <p:cNvPr id="3" name="Content Placeholder 2"/>
          <p:cNvSpPr>
            <a:spLocks noGrp="1"/>
          </p:cNvSpPr>
          <p:nvPr>
            <p:ph idx="1"/>
          </p:nvPr>
        </p:nvSpPr>
        <p:spPr>
          <a:xfrm>
            <a:off x="0" y="685800"/>
            <a:ext cx="8915400" cy="6096000"/>
          </a:xfrm>
        </p:spPr>
        <p:txBody>
          <a:bodyPr/>
          <a:lstStyle/>
          <a:p>
            <a:pPr lvl="2" eaLnBrk="1" hangingPunct="1">
              <a:lnSpc>
                <a:spcPct val="90000"/>
              </a:lnSpc>
              <a:buClr>
                <a:srgbClr val="FF0000"/>
              </a:buClr>
            </a:pPr>
            <a:r>
              <a:rPr lang="en-US" u="sng" dirty="0" smtClean="0">
                <a:solidFill>
                  <a:srgbClr val="FF0000"/>
                </a:solidFill>
                <a:latin typeface="Times New Roman" pitchFamily="18" charset="0"/>
                <a:cs typeface="Times New Roman" pitchFamily="18" charset="0"/>
              </a:rPr>
              <a:t>NRZ </a:t>
            </a:r>
            <a:r>
              <a:rPr lang="en-US" u="sng" dirty="0">
                <a:solidFill>
                  <a:srgbClr val="FF0000"/>
                </a:solidFill>
                <a:latin typeface="Times New Roman" pitchFamily="18" charset="0"/>
                <a:cs typeface="Times New Roman" pitchFamily="18" charset="0"/>
              </a:rPr>
              <a:t>- Level (NRZ-L</a:t>
            </a:r>
            <a:r>
              <a:rPr lang="en-US" dirty="0">
                <a:solidFill>
                  <a:srgbClr val="FF0000"/>
                </a:solidFill>
                <a:latin typeface="Times New Roman" pitchFamily="18" charset="0"/>
                <a:cs typeface="Times New Roman" pitchFamily="18" charset="0"/>
              </a:rPr>
              <a:t>) </a:t>
            </a:r>
            <a:endParaRPr lang="en-US" dirty="0">
              <a:solidFill>
                <a:srgbClr val="000000"/>
              </a:solidFill>
              <a:latin typeface="Times New Roman" pitchFamily="18" charset="0"/>
              <a:cs typeface="Times New Roman" pitchFamily="18" charset="0"/>
            </a:endParaRPr>
          </a:p>
          <a:p>
            <a:pPr lvl="3" eaLnBrk="1" hangingPunct="1">
              <a:lnSpc>
                <a:spcPct val="90000"/>
              </a:lnSpc>
              <a:buClr>
                <a:srgbClr val="FF0000"/>
              </a:buClr>
            </a:pPr>
            <a:r>
              <a:rPr lang="en-US" sz="2400" dirty="0">
                <a:solidFill>
                  <a:srgbClr val="000000"/>
                </a:solidFill>
                <a:latin typeface="Times New Roman" pitchFamily="18" charset="0"/>
                <a:cs typeface="Times New Roman" pitchFamily="18" charset="0"/>
              </a:rPr>
              <a:t>Use two different voltage levels for the two binary digits</a:t>
            </a:r>
            <a:r>
              <a:rPr lang="en-US" sz="2400" dirty="0" smtClean="0">
                <a:solidFill>
                  <a:srgbClr val="000000"/>
                </a:solidFill>
                <a:latin typeface="Times New Roman" pitchFamily="18" charset="0"/>
                <a:cs typeface="Times New Roman" pitchFamily="18" charset="0"/>
              </a:rPr>
              <a:t>.</a:t>
            </a:r>
          </a:p>
          <a:p>
            <a:pPr lvl="3" eaLnBrk="1" hangingPunct="1">
              <a:lnSpc>
                <a:spcPct val="90000"/>
              </a:lnSpc>
              <a:buClr>
                <a:srgbClr val="FF0000"/>
              </a:buClr>
            </a:pPr>
            <a:endParaRPr lang="en-US" sz="2400" dirty="0">
              <a:solidFill>
                <a:srgbClr val="000000"/>
              </a:solidFill>
              <a:latin typeface="Times New Roman" pitchFamily="18" charset="0"/>
              <a:cs typeface="Times New Roman" pitchFamily="18" charset="0"/>
            </a:endParaRPr>
          </a:p>
          <a:p>
            <a:pPr lvl="3" eaLnBrk="1" hangingPunct="1">
              <a:lnSpc>
                <a:spcPct val="90000"/>
              </a:lnSpc>
              <a:buClr>
                <a:srgbClr val="FF0000"/>
              </a:buClr>
            </a:pPr>
            <a:r>
              <a:rPr lang="en-US" sz="2400" dirty="0">
                <a:solidFill>
                  <a:srgbClr val="000000"/>
                </a:solidFill>
                <a:latin typeface="Times New Roman" pitchFamily="18" charset="0"/>
                <a:cs typeface="Times New Roman" pitchFamily="18" charset="0"/>
              </a:rPr>
              <a:t>positive voltage for one symbol and negative for the other</a:t>
            </a:r>
            <a:r>
              <a:rPr lang="en-US" sz="2400" dirty="0" smtClean="0">
                <a:solidFill>
                  <a:srgbClr val="000000"/>
                </a:solidFill>
                <a:latin typeface="Times New Roman" pitchFamily="18" charset="0"/>
                <a:cs typeface="Times New Roman" pitchFamily="18" charset="0"/>
              </a:rPr>
              <a:t>.</a:t>
            </a:r>
          </a:p>
          <a:p>
            <a:pPr lvl="3" eaLnBrk="1" hangingPunct="1">
              <a:lnSpc>
                <a:spcPct val="90000"/>
              </a:lnSpc>
              <a:buClr>
                <a:srgbClr val="FF0000"/>
              </a:buClr>
            </a:pPr>
            <a:endParaRPr lang="en-US" sz="2400" dirty="0">
              <a:solidFill>
                <a:srgbClr val="000000"/>
              </a:solidFill>
              <a:latin typeface="Times New Roman" pitchFamily="18" charset="0"/>
              <a:cs typeface="Times New Roman" pitchFamily="18" charset="0"/>
            </a:endParaRPr>
          </a:p>
          <a:p>
            <a:pPr lvl="3" eaLnBrk="1" hangingPunct="1">
              <a:lnSpc>
                <a:spcPct val="90000"/>
              </a:lnSpc>
              <a:buClr>
                <a:srgbClr val="FF0000"/>
              </a:buClr>
            </a:pPr>
            <a:r>
              <a:rPr lang="en-US" sz="2400" dirty="0">
                <a:solidFill>
                  <a:srgbClr val="000000"/>
                </a:solidFill>
                <a:latin typeface="Times New Roman" pitchFamily="18" charset="0"/>
                <a:cs typeface="Times New Roman" pitchFamily="18" charset="0"/>
              </a:rPr>
              <a:t>Voltage level is constant during a bit interval</a:t>
            </a:r>
            <a:r>
              <a:rPr lang="en-US" sz="2400" dirty="0" smtClean="0">
                <a:solidFill>
                  <a:srgbClr val="000000"/>
                </a:solidFill>
                <a:latin typeface="Times New Roman" pitchFamily="18" charset="0"/>
                <a:cs typeface="Times New Roman" pitchFamily="18" charset="0"/>
              </a:rPr>
              <a:t>.</a:t>
            </a:r>
          </a:p>
          <a:p>
            <a:pPr lvl="3" eaLnBrk="1" hangingPunct="1">
              <a:lnSpc>
                <a:spcPct val="90000"/>
              </a:lnSpc>
              <a:buClr>
                <a:srgbClr val="FF0000"/>
              </a:buClr>
            </a:pPr>
            <a:endParaRPr lang="en-US" sz="2400" dirty="0">
              <a:solidFill>
                <a:srgbClr val="000000"/>
              </a:solidFill>
              <a:latin typeface="Times New Roman" pitchFamily="18" charset="0"/>
              <a:cs typeface="Times New Roman" pitchFamily="18" charset="0"/>
            </a:endParaRPr>
          </a:p>
          <a:p>
            <a:pPr lvl="3" eaLnBrk="1" hangingPunct="1">
              <a:lnSpc>
                <a:spcPct val="90000"/>
              </a:lnSpc>
              <a:buClr>
                <a:srgbClr val="FF0000"/>
              </a:buClr>
            </a:pPr>
            <a:r>
              <a:rPr lang="en-US" sz="2400" dirty="0">
                <a:solidFill>
                  <a:srgbClr val="000000"/>
                </a:solidFill>
                <a:latin typeface="Times New Roman" pitchFamily="18" charset="0"/>
                <a:cs typeface="Times New Roman" pitchFamily="18" charset="0"/>
              </a:rPr>
              <a:t>Is used by terminals and other devices .</a:t>
            </a:r>
          </a:p>
          <a:p>
            <a:pPr lvl="3" eaLnBrk="1" hangingPunct="1">
              <a:lnSpc>
                <a:spcPct val="90000"/>
              </a:lnSpc>
              <a:buClr>
                <a:srgbClr val="FF0000"/>
              </a:buClr>
            </a:pPr>
            <a:endParaRPr lang="en-US" dirty="0">
              <a:solidFill>
                <a:srgbClr val="000000"/>
              </a:solidFill>
              <a:latin typeface="Times New Roman" pitchFamily="18" charset="0"/>
              <a:cs typeface="Times New Roman" pitchFamily="18" charset="0"/>
            </a:endParaRPr>
          </a:p>
          <a:p>
            <a:endParaRPr lang="en-US" dirty="0"/>
          </a:p>
        </p:txBody>
      </p:sp>
    </p:spTree>
    <p:extLst>
      <p:ext uri="{BB962C8B-B14F-4D97-AF65-F5344CB8AC3E}">
        <p14:creationId xmlns="" xmlns:p14="http://schemas.microsoft.com/office/powerpoint/2010/main" val="13575060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pPr algn="ctr"/>
            <a:r>
              <a:rPr kumimoji="0" lang="en-US" sz="3600" b="0" i="0" u="none" strike="noStrike" kern="1200" cap="none" spc="0" normalizeH="0" baseline="0" noProof="0" dirty="0" smtClean="0">
                <a:ln>
                  <a:noFill/>
                </a:ln>
                <a:solidFill>
                  <a:srgbClr val="1F497D"/>
                </a:solidFill>
                <a:effectLst/>
                <a:uLnTx/>
                <a:uFillTx/>
                <a:latin typeface="Times New Roman" pitchFamily="18" charset="0"/>
                <a:ea typeface="+mj-ea"/>
                <a:cs typeface="Times New Roman" pitchFamily="18" charset="0"/>
              </a:rPr>
              <a:t>Line coding schemes</a:t>
            </a:r>
            <a:endParaRPr lang="en-US" dirty="0"/>
          </a:p>
        </p:txBody>
      </p:sp>
      <p:sp>
        <p:nvSpPr>
          <p:cNvPr id="3" name="Content Placeholder 2"/>
          <p:cNvSpPr>
            <a:spLocks noGrp="1"/>
          </p:cNvSpPr>
          <p:nvPr>
            <p:ph idx="1"/>
          </p:nvPr>
        </p:nvSpPr>
        <p:spPr>
          <a:xfrm>
            <a:off x="457200" y="838200"/>
            <a:ext cx="8458200" cy="5867400"/>
          </a:xfrm>
        </p:spPr>
        <p:txBody>
          <a:bodyPr/>
          <a:lstStyle/>
          <a:p>
            <a:pPr lvl="2" eaLnBrk="1" hangingPunct="1">
              <a:lnSpc>
                <a:spcPct val="90000"/>
              </a:lnSpc>
              <a:buClr>
                <a:srgbClr val="FF0000"/>
              </a:buClr>
            </a:pPr>
            <a:r>
              <a:rPr lang="en-US" u="sng" dirty="0">
                <a:solidFill>
                  <a:srgbClr val="FF0000"/>
                </a:solidFill>
                <a:latin typeface="Times New Roman" pitchFamily="18" charset="0"/>
                <a:cs typeface="Times New Roman" pitchFamily="18" charset="0"/>
              </a:rPr>
              <a:t>NRZ - Inversion (NRZ-I)</a:t>
            </a:r>
          </a:p>
          <a:p>
            <a:pPr lvl="3" eaLnBrk="1" hangingPunct="1">
              <a:lnSpc>
                <a:spcPct val="90000"/>
              </a:lnSpc>
              <a:buClr>
                <a:srgbClr val="FF0000"/>
              </a:buClr>
            </a:pPr>
            <a:r>
              <a:rPr lang="en-US" sz="2400" dirty="0">
                <a:solidFill>
                  <a:srgbClr val="000000"/>
                </a:solidFill>
                <a:latin typeface="Times New Roman" pitchFamily="18" charset="0"/>
                <a:cs typeface="Times New Roman" pitchFamily="18" charset="0"/>
              </a:rPr>
              <a:t>Maintains a constant voltage pulse for the duration of a bit time</a:t>
            </a:r>
            <a:r>
              <a:rPr lang="en-US" sz="2400" dirty="0" smtClean="0">
                <a:solidFill>
                  <a:srgbClr val="000000"/>
                </a:solidFill>
                <a:latin typeface="Times New Roman" pitchFamily="18" charset="0"/>
                <a:cs typeface="Times New Roman" pitchFamily="18" charset="0"/>
              </a:rPr>
              <a:t>.</a:t>
            </a:r>
          </a:p>
          <a:p>
            <a:pPr lvl="3" eaLnBrk="1" hangingPunct="1">
              <a:lnSpc>
                <a:spcPct val="90000"/>
              </a:lnSpc>
              <a:buClr>
                <a:srgbClr val="FF0000"/>
              </a:buClr>
            </a:pPr>
            <a:endParaRPr lang="en-US" sz="2400" dirty="0">
              <a:solidFill>
                <a:srgbClr val="000000"/>
              </a:solidFill>
              <a:latin typeface="Times New Roman" pitchFamily="18" charset="0"/>
              <a:cs typeface="Times New Roman" pitchFamily="18" charset="0"/>
            </a:endParaRPr>
          </a:p>
          <a:p>
            <a:pPr lvl="3" eaLnBrk="1" hangingPunct="1">
              <a:lnSpc>
                <a:spcPct val="90000"/>
              </a:lnSpc>
              <a:buClr>
                <a:srgbClr val="FF0000"/>
              </a:buClr>
            </a:pPr>
            <a:r>
              <a:rPr lang="en-US" sz="2400" dirty="0">
                <a:solidFill>
                  <a:srgbClr val="000000"/>
                </a:solidFill>
                <a:latin typeface="Times New Roman" pitchFamily="18" charset="0"/>
                <a:cs typeface="Times New Roman" pitchFamily="18" charset="0"/>
              </a:rPr>
              <a:t> the data themselves are encoded as the presence or absence of a signal transition at the beginning of the bit time</a:t>
            </a:r>
            <a:r>
              <a:rPr lang="en-US" sz="2400" dirty="0" smtClean="0">
                <a:solidFill>
                  <a:srgbClr val="000000"/>
                </a:solidFill>
                <a:latin typeface="Times New Roman" pitchFamily="18" charset="0"/>
                <a:cs typeface="Times New Roman" pitchFamily="18" charset="0"/>
              </a:rPr>
              <a:t>.</a:t>
            </a:r>
          </a:p>
          <a:p>
            <a:pPr lvl="3" eaLnBrk="1" hangingPunct="1">
              <a:lnSpc>
                <a:spcPct val="90000"/>
              </a:lnSpc>
              <a:buClr>
                <a:srgbClr val="FF0000"/>
              </a:buClr>
            </a:pPr>
            <a:endParaRPr lang="en-US" sz="2400" dirty="0">
              <a:solidFill>
                <a:srgbClr val="000000"/>
              </a:solidFill>
              <a:latin typeface="Times New Roman" pitchFamily="18" charset="0"/>
              <a:cs typeface="Times New Roman" pitchFamily="18" charset="0"/>
            </a:endParaRPr>
          </a:p>
          <a:p>
            <a:pPr lvl="3" eaLnBrk="1" hangingPunct="1">
              <a:lnSpc>
                <a:spcPct val="90000"/>
              </a:lnSpc>
              <a:buClr>
                <a:srgbClr val="FF0000"/>
              </a:buClr>
            </a:pPr>
            <a:r>
              <a:rPr lang="en-US" sz="2400" dirty="0">
                <a:solidFill>
                  <a:srgbClr val="000000"/>
                </a:solidFill>
                <a:latin typeface="Times New Roman" pitchFamily="18" charset="0"/>
                <a:cs typeface="Times New Roman" pitchFamily="18" charset="0"/>
              </a:rPr>
              <a:t>A transition (low to high or high to low) at the beginning of a bit time denotes a binary 1 for that bit time ;no transition indicates a binary 0</a:t>
            </a:r>
            <a:r>
              <a:rPr lang="en-US" sz="2400" dirty="0" smtClean="0">
                <a:solidFill>
                  <a:srgbClr val="000000"/>
                </a:solidFill>
                <a:latin typeface="Times New Roman" pitchFamily="18" charset="0"/>
                <a:cs typeface="Times New Roman" pitchFamily="18" charset="0"/>
              </a:rPr>
              <a:t>.</a:t>
            </a:r>
          </a:p>
          <a:p>
            <a:pPr lvl="3" eaLnBrk="1" hangingPunct="1">
              <a:lnSpc>
                <a:spcPct val="90000"/>
              </a:lnSpc>
              <a:buClr>
                <a:srgbClr val="FF0000"/>
              </a:buClr>
            </a:pPr>
            <a:endParaRPr lang="en-US" sz="2400" dirty="0">
              <a:solidFill>
                <a:srgbClr val="000000"/>
              </a:solidFill>
              <a:latin typeface="Times New Roman" pitchFamily="18" charset="0"/>
              <a:cs typeface="Times New Roman" pitchFamily="18" charset="0"/>
            </a:endParaRPr>
          </a:p>
          <a:p>
            <a:pPr lvl="3" eaLnBrk="1" hangingPunct="1">
              <a:lnSpc>
                <a:spcPct val="90000"/>
              </a:lnSpc>
              <a:buClr>
                <a:srgbClr val="FF0000"/>
              </a:buClr>
            </a:pPr>
            <a:r>
              <a:rPr lang="en-US" sz="2400" dirty="0">
                <a:solidFill>
                  <a:srgbClr val="000000"/>
                </a:solidFill>
                <a:latin typeface="Times New Roman" pitchFamily="18" charset="0"/>
                <a:cs typeface="Times New Roman" pitchFamily="18" charset="0"/>
              </a:rPr>
              <a:t>i.e</a:t>
            </a:r>
            <a:r>
              <a:rPr lang="en-US" sz="2400" dirty="0" smtClean="0">
                <a:solidFill>
                  <a:srgbClr val="000000"/>
                </a:solidFill>
                <a:latin typeface="Times New Roman" pitchFamily="18" charset="0"/>
                <a:cs typeface="Times New Roman" pitchFamily="18" charset="0"/>
              </a:rPr>
              <a:t>. the </a:t>
            </a:r>
            <a:r>
              <a:rPr lang="en-US" sz="2400" dirty="0">
                <a:solidFill>
                  <a:srgbClr val="000000"/>
                </a:solidFill>
                <a:latin typeface="Times New Roman" pitchFamily="18" charset="0"/>
                <a:cs typeface="Times New Roman" pitchFamily="18" charset="0"/>
              </a:rPr>
              <a:t>change or lack of change in polarity determines the value of a symbol. E.g. a “1” symbol inverts the polarity a “0” does not. </a:t>
            </a:r>
          </a:p>
          <a:p>
            <a:endParaRPr lang="en-US" sz="2400" dirty="0"/>
          </a:p>
        </p:txBody>
      </p:sp>
    </p:spTree>
    <p:extLst>
      <p:ext uri="{BB962C8B-B14F-4D97-AF65-F5344CB8AC3E}">
        <p14:creationId xmlns="" xmlns:p14="http://schemas.microsoft.com/office/powerpoint/2010/main" val="26539586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sp>
        <p:nvSpPr>
          <p:cNvPr id="26628"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sp>
        <p:nvSpPr>
          <p:cNvPr id="26629" name="Text Box 4"/>
          <p:cNvSpPr txBox="1">
            <a:spLocks noChangeArrowheads="1"/>
          </p:cNvSpPr>
          <p:nvPr/>
        </p:nvSpPr>
        <p:spPr bwMode="auto">
          <a:xfrm>
            <a:off x="304800" y="762000"/>
            <a:ext cx="519906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pPr eaLnBrk="0" fontAlgn="base" hangingPunct="0">
              <a:spcBef>
                <a:spcPct val="0"/>
              </a:spcBef>
              <a:spcAft>
                <a:spcPct val="0"/>
              </a:spcAft>
            </a:pPr>
            <a:r>
              <a:rPr lang="en-US" sz="2400" b="1" baseline="0" smtClean="0">
                <a:solidFill>
                  <a:srgbClr val="3333CC"/>
                </a:solidFill>
              </a:rPr>
              <a:t>Figure 4.6  </a:t>
            </a:r>
            <a:r>
              <a:rPr lang="en-US" b="1" i="1" baseline="0" smtClean="0">
                <a:solidFill>
                  <a:srgbClr val="000000"/>
                </a:solidFill>
              </a:rPr>
              <a:t>Polar NRZ-L and NRZ-I schemes</a:t>
            </a:r>
          </a:p>
        </p:txBody>
      </p:sp>
      <p:sp>
        <p:nvSpPr>
          <p:cNvPr id="26630"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pic>
        <p:nvPicPr>
          <p:cNvPr id="26631"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5413" y="2133600"/>
            <a:ext cx="8866187" cy="276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8492495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609600"/>
          </a:xfrm>
        </p:spPr>
        <p:txBody>
          <a:bodyPr/>
          <a:lstStyle/>
          <a:p>
            <a:pPr algn="ctr"/>
            <a:r>
              <a:rPr lang="en-US" sz="3600" kern="1200" dirty="0">
                <a:solidFill>
                  <a:srgbClr val="1F497D"/>
                </a:solidFill>
                <a:latin typeface="Times New Roman" pitchFamily="18" charset="0"/>
                <a:cs typeface="Times New Roman" pitchFamily="18" charset="0"/>
              </a:rPr>
              <a:t>Line coding schemes</a:t>
            </a:r>
            <a:endParaRPr lang="en-US" dirty="0"/>
          </a:p>
        </p:txBody>
      </p:sp>
      <p:sp>
        <p:nvSpPr>
          <p:cNvPr id="4" name="Content Placeholder 3"/>
          <p:cNvSpPr>
            <a:spLocks noGrp="1"/>
          </p:cNvSpPr>
          <p:nvPr>
            <p:ph idx="1"/>
          </p:nvPr>
        </p:nvSpPr>
        <p:spPr>
          <a:xfrm>
            <a:off x="457200" y="533400"/>
            <a:ext cx="8458200" cy="6019800"/>
          </a:xfrm>
        </p:spPr>
        <p:txBody>
          <a:bodyPr/>
          <a:lstStyle/>
          <a:p>
            <a:r>
              <a:rPr lang="en-US" u="sng" dirty="0" smtClean="0">
                <a:solidFill>
                  <a:srgbClr val="FF0000"/>
                </a:solidFill>
                <a:latin typeface="Times New Roman" pitchFamily="18" charset="0"/>
                <a:cs typeface="Times New Roman" pitchFamily="18" charset="0"/>
              </a:rPr>
              <a:t>Limitations of NRZ scheme</a:t>
            </a:r>
          </a:p>
          <a:p>
            <a:pPr lvl="1"/>
            <a:r>
              <a:rPr lang="en-US" dirty="0" smtClean="0">
                <a:solidFill>
                  <a:schemeClr val="tx2"/>
                </a:solidFill>
                <a:latin typeface="Times New Roman" pitchFamily="18" charset="0"/>
                <a:cs typeface="Times New Roman" pitchFamily="18" charset="0"/>
              </a:rPr>
              <a:t>Presence of dc component</a:t>
            </a:r>
          </a:p>
          <a:p>
            <a:pPr lvl="2"/>
            <a:r>
              <a:rPr lang="en-US" dirty="0" smtClean="0">
                <a:latin typeface="Times New Roman" pitchFamily="18" charset="0"/>
                <a:cs typeface="Times New Roman" pitchFamily="18" charset="0"/>
              </a:rPr>
              <a:t>When the voltage level in a digital signal is constant for a while, the spectrum creates very low frequencies.</a:t>
            </a:r>
          </a:p>
          <a:p>
            <a:pPr marL="914400" lvl="2" indent="0">
              <a:buNone/>
            </a:pPr>
            <a:endParaRPr lang="en-US" dirty="0" smtClean="0">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These frequencies around zero, </a:t>
            </a:r>
            <a:r>
              <a:rPr lang="en-US" dirty="0" smtClean="0">
                <a:solidFill>
                  <a:srgbClr val="FF0000"/>
                </a:solidFill>
                <a:latin typeface="Times New Roman" pitchFamily="18" charset="0"/>
                <a:cs typeface="Times New Roman" pitchFamily="18" charset="0"/>
              </a:rPr>
              <a:t>called DC(direct –current) </a:t>
            </a:r>
            <a:r>
              <a:rPr lang="en-US" dirty="0" smtClean="0">
                <a:latin typeface="Times New Roman" pitchFamily="18" charset="0"/>
                <a:cs typeface="Times New Roman" pitchFamily="18" charset="0"/>
              </a:rPr>
              <a:t>components, present problems for a system that cannot pass low frequencies(most channels are </a:t>
            </a:r>
            <a:r>
              <a:rPr lang="en-US" dirty="0" err="1" smtClean="0">
                <a:latin typeface="Times New Roman" pitchFamily="18" charset="0"/>
                <a:cs typeface="Times New Roman" pitchFamily="18" charset="0"/>
              </a:rPr>
              <a:t>bandpass</a:t>
            </a:r>
            <a:r>
              <a:rPr lang="en-US" dirty="0" smtClean="0">
                <a:latin typeface="Times New Roman" pitchFamily="18" charset="0"/>
                <a:cs typeface="Times New Roman" pitchFamily="18" charset="0"/>
              </a:rPr>
              <a:t>) or a system that uses electrical coupling(via transformer)</a:t>
            </a:r>
          </a:p>
          <a:p>
            <a:pPr lvl="2"/>
            <a:endParaRPr lang="en-US" dirty="0" smtClean="0">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E.g. a telephone line cannot pass frequencies below 200Hz</a:t>
            </a:r>
          </a:p>
          <a:p>
            <a:pPr lvl="1"/>
            <a:endParaRPr lang="en-US" dirty="0" smtClean="0">
              <a:latin typeface="Times New Roman" pitchFamily="18" charset="0"/>
              <a:cs typeface="Times New Roman" pitchFamily="18" charset="0"/>
            </a:endParaRPr>
          </a:p>
        </p:txBody>
      </p:sp>
      <p:sp>
        <p:nvSpPr>
          <p:cNvPr id="2" name="Slide Number Placeholder 1"/>
          <p:cNvSpPr>
            <a:spLocks noGrp="1"/>
          </p:cNvSpPr>
          <p:nvPr>
            <p:ph type="sldNum" sz="quarter" idx="10"/>
          </p:nvPr>
        </p:nvSpPr>
        <p:spPr/>
        <p:txBody>
          <a:bodyPr/>
          <a:lstStyle/>
          <a:p>
            <a:pPr>
              <a:defRPr/>
            </a:pPr>
            <a:r>
              <a:rPr lang="en-US" smtClean="0">
                <a:solidFill>
                  <a:srgbClr val="1C1C1C"/>
                </a:solidFill>
              </a:rPr>
              <a:t>4.</a:t>
            </a:r>
            <a:fld id="{9CB46276-F384-4E7F-A3EE-0AC992330EFF}" type="slidenum">
              <a:rPr lang="en-US" smtClean="0">
                <a:solidFill>
                  <a:srgbClr val="1C1C1C"/>
                </a:solidFill>
              </a:rPr>
              <a:pPr>
                <a:defRPr/>
              </a:pPr>
              <a:t>29</a:t>
            </a:fld>
            <a:endParaRPr lang="en-US">
              <a:solidFill>
                <a:srgbClr val="1C1C1C"/>
              </a:solidFill>
            </a:endParaRPr>
          </a:p>
        </p:txBody>
      </p:sp>
    </p:spTree>
    <p:extLst>
      <p:ext uri="{BB962C8B-B14F-4D97-AF65-F5344CB8AC3E}">
        <p14:creationId xmlns="" xmlns:p14="http://schemas.microsoft.com/office/powerpoint/2010/main" val="4182272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solidFill>
                <a:latin typeface="Times New Roman" pitchFamily="18" charset="0"/>
                <a:cs typeface="Times New Roman" pitchFamily="18" charset="0"/>
              </a:rPr>
              <a:t>Signal Encoding Techniques</a:t>
            </a:r>
            <a:endParaRPr lang="en-US" sz="3600"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Both analog and digital information can be encoded as either analog and digital signals.</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Encoding scheme depend on the specific requirements  to be met and the media and communication facilities available.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process is depicted below:</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4509626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pPr algn="ctr"/>
            <a:r>
              <a:rPr lang="en-US" sz="3600" kern="1200" dirty="0">
                <a:solidFill>
                  <a:srgbClr val="1F497D"/>
                </a:solidFill>
                <a:latin typeface="Times New Roman" pitchFamily="18" charset="0"/>
                <a:cs typeface="Times New Roman" pitchFamily="18" charset="0"/>
              </a:rPr>
              <a:t>Line coding schemes</a:t>
            </a:r>
            <a:endParaRPr lang="en-US" dirty="0"/>
          </a:p>
        </p:txBody>
      </p:sp>
      <p:sp>
        <p:nvSpPr>
          <p:cNvPr id="3" name="Content Placeholder 2"/>
          <p:cNvSpPr>
            <a:spLocks noGrp="1"/>
          </p:cNvSpPr>
          <p:nvPr>
            <p:ph idx="1"/>
          </p:nvPr>
        </p:nvSpPr>
        <p:spPr>
          <a:xfrm>
            <a:off x="457200" y="838200"/>
            <a:ext cx="8305800" cy="5867400"/>
          </a:xfrm>
        </p:spPr>
        <p:txBody>
          <a:bodyPr/>
          <a:lstStyle/>
          <a:p>
            <a:pPr lvl="0">
              <a:buClr>
                <a:srgbClr val="3333CC"/>
              </a:buClr>
            </a:pPr>
            <a:r>
              <a:rPr lang="en-US" u="sng" dirty="0">
                <a:solidFill>
                  <a:srgbClr val="FF0000"/>
                </a:solidFill>
                <a:latin typeface="Times New Roman" pitchFamily="18" charset="0"/>
                <a:cs typeface="Times New Roman" pitchFamily="18" charset="0"/>
              </a:rPr>
              <a:t>Limitations of NRZ </a:t>
            </a:r>
            <a:r>
              <a:rPr lang="en-US" u="sng" dirty="0" smtClean="0">
                <a:solidFill>
                  <a:srgbClr val="FF0000"/>
                </a:solidFill>
                <a:latin typeface="Times New Roman" pitchFamily="18" charset="0"/>
                <a:cs typeface="Times New Roman" pitchFamily="18" charset="0"/>
              </a:rPr>
              <a:t>scheme</a:t>
            </a:r>
            <a:endParaRPr lang="en-US" dirty="0" smtClean="0">
              <a:solidFill>
                <a:srgbClr val="333399"/>
              </a:solidFill>
              <a:latin typeface="Times New Roman" pitchFamily="18" charset="0"/>
              <a:cs typeface="Times New Roman" pitchFamily="18" charset="0"/>
            </a:endParaRPr>
          </a:p>
          <a:p>
            <a:pPr lvl="1">
              <a:buClr>
                <a:srgbClr val="FF0000"/>
              </a:buClr>
            </a:pPr>
            <a:r>
              <a:rPr lang="en-US" dirty="0" smtClean="0">
                <a:solidFill>
                  <a:srgbClr val="333399"/>
                </a:solidFill>
                <a:latin typeface="Times New Roman" pitchFamily="18" charset="0"/>
                <a:cs typeface="Times New Roman" pitchFamily="18" charset="0"/>
              </a:rPr>
              <a:t>Both </a:t>
            </a:r>
            <a:r>
              <a:rPr lang="en-US" dirty="0">
                <a:solidFill>
                  <a:srgbClr val="333399"/>
                </a:solidFill>
                <a:latin typeface="Times New Roman" pitchFamily="18" charset="0"/>
                <a:cs typeface="Times New Roman" pitchFamily="18" charset="0"/>
              </a:rPr>
              <a:t>NRZ-L and NRZ-I will cause baseline wandering problem</a:t>
            </a:r>
          </a:p>
          <a:p>
            <a:pPr lvl="2" eaLnBrk="1" fontAlgn="auto" hangingPunct="1">
              <a:lnSpc>
                <a:spcPct val="90000"/>
              </a:lnSpc>
              <a:spcAft>
                <a:spcPts val="0"/>
              </a:spcAft>
              <a:buClrTx/>
              <a:buSzTx/>
              <a:buFont typeface="Arial" pitchFamily="34" charset="0"/>
              <a:buChar char="•"/>
            </a:pPr>
            <a:r>
              <a:rPr lang="en-US" kern="1200" dirty="0">
                <a:solidFill>
                  <a:srgbClr val="0000FF"/>
                </a:solidFill>
                <a:latin typeface="Times New Roman" pitchFamily="18" charset="0"/>
                <a:cs typeface="Times New Roman" pitchFamily="18" charset="0"/>
              </a:rPr>
              <a:t>Baseline wandering</a:t>
            </a:r>
            <a:r>
              <a:rPr lang="en-US" kern="1200" dirty="0">
                <a:solidFill>
                  <a:prstClr val="black"/>
                </a:solidFill>
                <a:latin typeface="Times New Roman" pitchFamily="18" charset="0"/>
                <a:cs typeface="Times New Roman" pitchFamily="18" charset="0"/>
              </a:rPr>
              <a:t> –In decoding a digital </a:t>
            </a:r>
            <a:r>
              <a:rPr lang="en-US" kern="1200" dirty="0" smtClean="0">
                <a:solidFill>
                  <a:prstClr val="black"/>
                </a:solidFill>
                <a:latin typeface="Times New Roman" pitchFamily="18" charset="0"/>
                <a:cs typeface="Times New Roman" pitchFamily="18" charset="0"/>
              </a:rPr>
              <a:t>signal, the </a:t>
            </a:r>
            <a:r>
              <a:rPr lang="en-US" kern="1200" dirty="0">
                <a:solidFill>
                  <a:prstClr val="black"/>
                </a:solidFill>
                <a:latin typeface="Times New Roman" pitchFamily="18" charset="0"/>
                <a:cs typeface="Times New Roman" pitchFamily="18" charset="0"/>
              </a:rPr>
              <a:t>receiver will evaluate the average power of the received signal (called the </a:t>
            </a:r>
            <a:r>
              <a:rPr lang="en-US" kern="1200" dirty="0">
                <a:solidFill>
                  <a:srgbClr val="FF0000"/>
                </a:solidFill>
                <a:latin typeface="Times New Roman" pitchFamily="18" charset="0"/>
                <a:cs typeface="Times New Roman" pitchFamily="18" charset="0"/>
              </a:rPr>
              <a:t>baseline</a:t>
            </a:r>
            <a:r>
              <a:rPr lang="en-US" kern="1200" dirty="0">
                <a:solidFill>
                  <a:prstClr val="black"/>
                </a:solidFill>
                <a:latin typeface="Times New Roman" pitchFamily="18" charset="0"/>
                <a:cs typeface="Times New Roman" pitchFamily="18" charset="0"/>
              </a:rPr>
              <a:t>) and use that to determine the value of the incoming data elements. If the incoming signal does not vary over a long period of time, the baseline will drift and thus cause errors in detection of incoming data elements. </a:t>
            </a:r>
            <a:endParaRPr lang="en-US" kern="1200" dirty="0" smtClean="0">
              <a:solidFill>
                <a:prstClr val="black"/>
              </a:solidFill>
              <a:latin typeface="Times New Roman" pitchFamily="18" charset="0"/>
              <a:cs typeface="Times New Roman" pitchFamily="18" charset="0"/>
            </a:endParaRPr>
          </a:p>
          <a:p>
            <a:pPr lvl="2" eaLnBrk="1" fontAlgn="auto" hangingPunct="1">
              <a:lnSpc>
                <a:spcPct val="90000"/>
              </a:lnSpc>
              <a:spcAft>
                <a:spcPts val="0"/>
              </a:spcAft>
              <a:buClrTx/>
              <a:buSzTx/>
              <a:buFont typeface="Arial" pitchFamily="34" charset="0"/>
              <a:buChar char="•"/>
            </a:pPr>
            <a:endParaRPr lang="en-US" kern="1200" dirty="0">
              <a:solidFill>
                <a:prstClr val="black"/>
              </a:solidFill>
              <a:latin typeface="Times New Roman" pitchFamily="18" charset="0"/>
              <a:cs typeface="Times New Roman" pitchFamily="18" charset="0"/>
            </a:endParaRPr>
          </a:p>
          <a:p>
            <a:pPr lvl="2" eaLnBrk="1" fontAlgn="auto" hangingPunct="1">
              <a:lnSpc>
                <a:spcPct val="90000"/>
              </a:lnSpc>
              <a:spcAft>
                <a:spcPts val="0"/>
              </a:spcAft>
              <a:buClrTx/>
              <a:buSzTx/>
              <a:buFont typeface="Arial" pitchFamily="34" charset="0"/>
              <a:buChar char="•"/>
            </a:pPr>
            <a:r>
              <a:rPr lang="en-US" kern="1200" dirty="0">
                <a:solidFill>
                  <a:prstClr val="black"/>
                </a:solidFill>
                <a:latin typeface="Times New Roman" pitchFamily="18" charset="0"/>
                <a:cs typeface="Times New Roman" pitchFamily="18" charset="0"/>
              </a:rPr>
              <a:t>In NRZ-I ,it is twice as severe in </a:t>
            </a:r>
            <a:r>
              <a:rPr lang="en-US" kern="1200" dirty="0" smtClean="0">
                <a:solidFill>
                  <a:prstClr val="black"/>
                </a:solidFill>
                <a:latin typeface="Times New Roman" pitchFamily="18" charset="0"/>
                <a:cs typeface="Times New Roman" pitchFamily="18" charset="0"/>
              </a:rPr>
              <a:t>NRZ-L</a:t>
            </a:r>
          </a:p>
          <a:p>
            <a:pPr lvl="2" eaLnBrk="1" fontAlgn="auto" hangingPunct="1">
              <a:lnSpc>
                <a:spcPct val="90000"/>
              </a:lnSpc>
              <a:spcAft>
                <a:spcPts val="0"/>
              </a:spcAft>
              <a:buClrTx/>
              <a:buSzTx/>
              <a:buFont typeface="Arial" pitchFamily="34" charset="0"/>
              <a:buChar char="•"/>
            </a:pPr>
            <a:endParaRPr lang="en-US" kern="1200" dirty="0">
              <a:solidFill>
                <a:prstClr val="black"/>
              </a:solidFill>
              <a:latin typeface="Times New Roman" pitchFamily="18" charset="0"/>
              <a:cs typeface="Times New Roman" pitchFamily="18" charset="0"/>
            </a:endParaRPr>
          </a:p>
          <a:p>
            <a:pPr lvl="2" eaLnBrk="1" fontAlgn="auto" hangingPunct="1">
              <a:lnSpc>
                <a:spcPct val="90000"/>
              </a:lnSpc>
              <a:spcAft>
                <a:spcPts val="0"/>
              </a:spcAft>
              <a:buClrTx/>
              <a:buSzTx/>
              <a:buFont typeface="Arial" pitchFamily="34" charset="0"/>
              <a:buChar char="•"/>
            </a:pPr>
            <a:r>
              <a:rPr lang="en-US" kern="1200" dirty="0">
                <a:solidFill>
                  <a:prstClr val="black"/>
                </a:solidFill>
                <a:latin typeface="Times New Roman" pitchFamily="18" charset="0"/>
                <a:cs typeface="Times New Roman" pitchFamily="18" charset="0"/>
              </a:rPr>
              <a:t>A good line encoding scheme will prevent long runs of fixed amplitude.</a:t>
            </a:r>
            <a:endParaRPr lang="en-US" dirty="0">
              <a:solidFill>
                <a:srgbClr val="FF0000"/>
              </a:solidFill>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1C1C1C"/>
                </a:solidFill>
              </a:rPr>
              <a:t>4.</a:t>
            </a:r>
            <a:fld id="{CAEAC263-E967-42F4-8365-25AF809FE964}" type="slidenum">
              <a:rPr lang="en-US" smtClean="0">
                <a:solidFill>
                  <a:srgbClr val="1C1C1C"/>
                </a:solidFill>
              </a:rPr>
              <a:pPr>
                <a:defRPr/>
              </a:pPr>
              <a:t>30</a:t>
            </a:fld>
            <a:endParaRPr lang="en-US">
              <a:solidFill>
                <a:srgbClr val="1C1C1C"/>
              </a:solidFill>
            </a:endParaRPr>
          </a:p>
        </p:txBody>
      </p:sp>
    </p:spTree>
    <p:extLst>
      <p:ext uri="{BB962C8B-B14F-4D97-AF65-F5344CB8AC3E}">
        <p14:creationId xmlns="" xmlns:p14="http://schemas.microsoft.com/office/powerpoint/2010/main" val="19952678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kern="1200" dirty="0">
                <a:solidFill>
                  <a:srgbClr val="1F497D"/>
                </a:solidFill>
                <a:latin typeface="Times New Roman" pitchFamily="18" charset="0"/>
                <a:cs typeface="Times New Roman" pitchFamily="18" charset="0"/>
              </a:rPr>
              <a:t>Line coding schemes</a:t>
            </a:r>
            <a:endParaRPr lang="en-US" dirty="0"/>
          </a:p>
        </p:txBody>
      </p:sp>
      <p:sp>
        <p:nvSpPr>
          <p:cNvPr id="3" name="Content Placeholder 2"/>
          <p:cNvSpPr>
            <a:spLocks noGrp="1"/>
          </p:cNvSpPr>
          <p:nvPr>
            <p:ph idx="1"/>
          </p:nvPr>
        </p:nvSpPr>
        <p:spPr/>
        <p:txBody>
          <a:bodyPr/>
          <a:lstStyle/>
          <a:p>
            <a:pPr lvl="0">
              <a:buClr>
                <a:srgbClr val="3333CC"/>
              </a:buClr>
            </a:pPr>
            <a:r>
              <a:rPr lang="en-US" u="sng" dirty="0">
                <a:solidFill>
                  <a:srgbClr val="FF0000"/>
                </a:solidFill>
                <a:latin typeface="Times New Roman" pitchFamily="18" charset="0"/>
                <a:cs typeface="Times New Roman" pitchFamily="18" charset="0"/>
              </a:rPr>
              <a:t>Limitations of NRZ </a:t>
            </a:r>
            <a:r>
              <a:rPr lang="en-US" u="sng" dirty="0" smtClean="0">
                <a:solidFill>
                  <a:srgbClr val="FF0000"/>
                </a:solidFill>
                <a:latin typeface="Times New Roman" pitchFamily="18" charset="0"/>
                <a:cs typeface="Times New Roman" pitchFamily="18" charset="0"/>
              </a:rPr>
              <a:t>scheme</a:t>
            </a:r>
            <a:endParaRPr lang="en-US" u="sng" dirty="0" smtClean="0">
              <a:solidFill>
                <a:srgbClr val="000000"/>
              </a:solidFill>
              <a:latin typeface="Times New Roman" pitchFamily="18" charset="0"/>
              <a:cs typeface="Times New Roman" pitchFamily="18" charset="0"/>
            </a:endParaRPr>
          </a:p>
          <a:p>
            <a:pPr lvl="1">
              <a:buClr>
                <a:srgbClr val="FF0000"/>
              </a:buClr>
            </a:pPr>
            <a:r>
              <a:rPr lang="en-US" dirty="0" smtClean="0">
                <a:solidFill>
                  <a:srgbClr val="000000"/>
                </a:solidFill>
                <a:latin typeface="Times New Roman" pitchFamily="18" charset="0"/>
                <a:cs typeface="Times New Roman" pitchFamily="18" charset="0"/>
              </a:rPr>
              <a:t>Lack of synchronization capability</a:t>
            </a:r>
          </a:p>
          <a:p>
            <a:pPr lvl="2">
              <a:buClr>
                <a:srgbClr val="3333CC"/>
              </a:buClr>
            </a:pPr>
            <a:r>
              <a:rPr lang="en-US" dirty="0" smtClean="0">
                <a:solidFill>
                  <a:srgbClr val="000000"/>
                </a:solidFill>
                <a:latin typeface="Times New Roman" pitchFamily="18" charset="0"/>
                <a:cs typeface="Times New Roman" pitchFamily="18" charset="0"/>
              </a:rPr>
              <a:t>If there is a long sequence of 0’s or 1’s ,the output will be a constant voltage for a long period of time.</a:t>
            </a:r>
          </a:p>
          <a:p>
            <a:pPr lvl="2">
              <a:buClr>
                <a:srgbClr val="3333CC"/>
              </a:buClr>
            </a:pPr>
            <a:r>
              <a:rPr lang="en-US" dirty="0" smtClean="0">
                <a:solidFill>
                  <a:srgbClr val="000000"/>
                </a:solidFill>
                <a:latin typeface="Times New Roman" pitchFamily="18" charset="0"/>
                <a:cs typeface="Times New Roman" pitchFamily="18" charset="0"/>
              </a:rPr>
              <a:t>During that ,any drift between the clocks of transmitter and receiver will result in loss of synchronization between the two.</a:t>
            </a:r>
          </a:p>
          <a:p>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1C1C1C"/>
                </a:solidFill>
              </a:rPr>
              <a:t>4.</a:t>
            </a:r>
            <a:fld id="{CAEAC263-E967-42F4-8365-25AF809FE964}" type="slidenum">
              <a:rPr lang="en-US" smtClean="0">
                <a:solidFill>
                  <a:srgbClr val="1C1C1C"/>
                </a:solidFill>
              </a:rPr>
              <a:pPr>
                <a:defRPr/>
              </a:pPr>
              <a:t>31</a:t>
            </a:fld>
            <a:endParaRPr lang="en-US">
              <a:solidFill>
                <a:srgbClr val="1C1C1C"/>
              </a:solidFill>
            </a:endParaRPr>
          </a:p>
        </p:txBody>
      </p:sp>
    </p:spTree>
    <p:extLst>
      <p:ext uri="{BB962C8B-B14F-4D97-AF65-F5344CB8AC3E}">
        <p14:creationId xmlns="" xmlns:p14="http://schemas.microsoft.com/office/powerpoint/2010/main" val="1746465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r>
              <a:rPr lang="en-US" baseline="0" smtClean="0">
                <a:solidFill>
                  <a:srgbClr val="1C1C1C"/>
                </a:solidFill>
                <a:latin typeface="Arial" charset="0"/>
              </a:rPr>
              <a:t>4.</a:t>
            </a:r>
            <a:fld id="{0B693357-024D-4B26-A10A-255E19E82F07}" type="slidenum">
              <a:rPr lang="en-US" baseline="0" smtClean="0">
                <a:solidFill>
                  <a:srgbClr val="1C1C1C"/>
                </a:solidFill>
                <a:latin typeface="Arial" charset="0"/>
              </a:rPr>
              <a:pPr/>
              <a:t>32</a:t>
            </a:fld>
            <a:endParaRPr lang="en-US" baseline="0" smtClean="0">
              <a:solidFill>
                <a:srgbClr val="1C1C1C"/>
              </a:solidFill>
              <a:latin typeface="Arial" charset="0"/>
            </a:endParaRPr>
          </a:p>
        </p:txBody>
      </p:sp>
      <p:sp>
        <p:nvSpPr>
          <p:cNvPr id="31747" name="Rectangle 2"/>
          <p:cNvSpPr>
            <a:spLocks noGrp="1" noChangeArrowheads="1"/>
          </p:cNvSpPr>
          <p:nvPr>
            <p:ph type="title"/>
          </p:nvPr>
        </p:nvSpPr>
        <p:spPr bwMode="auto">
          <a:xfrm>
            <a:off x="609600" y="0"/>
            <a:ext cx="7772400" cy="381000"/>
          </a:xfr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r>
              <a:rPr kumimoji="0" lang="en-US" sz="3600" b="0" i="0" u="none" strike="noStrike" kern="1200" cap="none" spc="0" normalizeH="0" baseline="0" noProof="0" dirty="0" smtClean="0">
                <a:ln>
                  <a:noFill/>
                </a:ln>
                <a:solidFill>
                  <a:srgbClr val="1F497D"/>
                </a:solidFill>
                <a:effectLst/>
                <a:uLnTx/>
                <a:uFillTx/>
                <a:latin typeface="Times New Roman" pitchFamily="18" charset="0"/>
                <a:ea typeface="+mj-ea"/>
                <a:cs typeface="Times New Roman" pitchFamily="18" charset="0"/>
              </a:rPr>
              <a:t>Line coding schemes</a:t>
            </a:r>
            <a:endParaRPr lang="en-US" dirty="0" smtClean="0"/>
          </a:p>
        </p:txBody>
      </p:sp>
      <p:sp>
        <p:nvSpPr>
          <p:cNvPr id="31748" name="Rectangle 3"/>
          <p:cNvSpPr>
            <a:spLocks noGrp="1" noChangeArrowheads="1"/>
          </p:cNvSpPr>
          <p:nvPr>
            <p:ph type="body" idx="1"/>
          </p:nvPr>
        </p:nvSpPr>
        <p:spPr bwMode="auto">
          <a:xfrm>
            <a:off x="533400" y="609600"/>
            <a:ext cx="8382000" cy="6096000"/>
          </a:xfr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sz="2400" dirty="0">
                <a:solidFill>
                  <a:srgbClr val="FF0000"/>
                </a:solidFill>
                <a:latin typeface="Times New Roman" pitchFamily="18" charset="0"/>
                <a:ea typeface="+mj-ea"/>
                <a:cs typeface="Times New Roman" pitchFamily="18" charset="0"/>
              </a:rPr>
              <a:t>Polar - RZ</a:t>
            </a:r>
            <a:endParaRPr lang="en-US" sz="2400" dirty="0" smtClean="0">
              <a:solidFill>
                <a:srgbClr val="FF0000"/>
              </a:solidFill>
              <a:latin typeface="Times New Roman" pitchFamily="18" charset="0"/>
              <a:cs typeface="Times New Roman" pitchFamily="18" charset="0"/>
            </a:endParaRPr>
          </a:p>
          <a:p>
            <a:pPr lvl="1" eaLnBrk="1" hangingPunct="1">
              <a:lnSpc>
                <a:spcPct val="90000"/>
              </a:lnSpc>
            </a:pPr>
            <a:r>
              <a:rPr lang="en-US" sz="2400" dirty="0" smtClean="0">
                <a:latin typeface="Times New Roman" pitchFamily="18" charset="0"/>
                <a:cs typeface="Times New Roman" pitchFamily="18" charset="0"/>
              </a:rPr>
              <a:t>The Return to Zero (RZ) scheme uses </a:t>
            </a:r>
            <a:r>
              <a:rPr lang="en-US" sz="2400" dirty="0" smtClean="0">
                <a:solidFill>
                  <a:srgbClr val="FF0000"/>
                </a:solidFill>
                <a:latin typeface="Times New Roman" pitchFamily="18" charset="0"/>
                <a:cs typeface="Times New Roman" pitchFamily="18" charset="0"/>
              </a:rPr>
              <a:t>three </a:t>
            </a:r>
            <a:r>
              <a:rPr lang="en-US" sz="2400" dirty="0" smtClean="0">
                <a:latin typeface="Times New Roman" pitchFamily="18" charset="0"/>
                <a:cs typeface="Times New Roman" pitchFamily="18" charset="0"/>
              </a:rPr>
              <a:t>voltage values. +, 0, -. </a:t>
            </a:r>
          </a:p>
          <a:p>
            <a:pPr lvl="1" eaLnBrk="1" hangingPunct="1">
              <a:lnSpc>
                <a:spcPct val="90000"/>
              </a:lnSpc>
            </a:pPr>
            <a:endParaRPr lang="en-US" sz="2400" dirty="0" smtClean="0">
              <a:latin typeface="Times New Roman" pitchFamily="18" charset="0"/>
              <a:cs typeface="Times New Roman" pitchFamily="18" charset="0"/>
            </a:endParaRPr>
          </a:p>
          <a:p>
            <a:pPr lvl="1" eaLnBrk="1" hangingPunct="1">
              <a:lnSpc>
                <a:spcPct val="90000"/>
              </a:lnSpc>
            </a:pPr>
            <a:r>
              <a:rPr lang="en-US" sz="2400" dirty="0" smtClean="0">
                <a:latin typeface="Times New Roman" pitchFamily="18" charset="0"/>
                <a:cs typeface="Times New Roman" pitchFamily="18" charset="0"/>
              </a:rPr>
              <a:t>Each symbol has a transition in the middle. Either from high to zero or from low to zero.</a:t>
            </a:r>
          </a:p>
          <a:p>
            <a:pPr lvl="1" eaLnBrk="1" hangingPunct="1">
              <a:lnSpc>
                <a:spcPct val="90000"/>
              </a:lnSpc>
            </a:pPr>
            <a:endParaRPr lang="en-US" sz="2400" dirty="0" smtClean="0">
              <a:latin typeface="Times New Roman" pitchFamily="18" charset="0"/>
              <a:cs typeface="Times New Roman" pitchFamily="18" charset="0"/>
            </a:endParaRPr>
          </a:p>
          <a:p>
            <a:pPr lvl="1" eaLnBrk="1" hangingPunct="1">
              <a:lnSpc>
                <a:spcPct val="90000"/>
              </a:lnSpc>
            </a:pPr>
            <a:r>
              <a:rPr lang="en-US" sz="2400" dirty="0" smtClean="0">
                <a:latin typeface="Times New Roman" pitchFamily="18" charset="0"/>
                <a:cs typeface="Times New Roman" pitchFamily="18" charset="0"/>
              </a:rPr>
              <a:t>This scheme has more signal transitions (two per symbol) and therefore requires a wider bandwidth.</a:t>
            </a:r>
          </a:p>
          <a:p>
            <a:pPr lvl="1" eaLnBrk="1" hangingPunct="1">
              <a:lnSpc>
                <a:spcPct val="90000"/>
              </a:lnSpc>
            </a:pPr>
            <a:endParaRPr lang="en-US" sz="2400" dirty="0" smtClean="0">
              <a:latin typeface="Times New Roman" pitchFamily="18" charset="0"/>
              <a:cs typeface="Times New Roman" pitchFamily="18" charset="0"/>
            </a:endParaRPr>
          </a:p>
          <a:p>
            <a:pPr lvl="1" eaLnBrk="1" hangingPunct="1">
              <a:lnSpc>
                <a:spcPct val="90000"/>
              </a:lnSpc>
            </a:pPr>
            <a:r>
              <a:rPr lang="en-US" sz="2400" dirty="0" smtClean="0">
                <a:latin typeface="Times New Roman" pitchFamily="18" charset="0"/>
                <a:cs typeface="Times New Roman" pitchFamily="18" charset="0"/>
              </a:rPr>
              <a:t>No DC components or baseline wandering.</a:t>
            </a:r>
          </a:p>
          <a:p>
            <a:pPr lvl="1" eaLnBrk="1" hangingPunct="1">
              <a:lnSpc>
                <a:spcPct val="90000"/>
              </a:lnSpc>
            </a:pPr>
            <a:endParaRPr lang="en-US" sz="2400" dirty="0" smtClean="0">
              <a:latin typeface="Times New Roman" pitchFamily="18" charset="0"/>
              <a:cs typeface="Times New Roman" pitchFamily="18" charset="0"/>
            </a:endParaRPr>
          </a:p>
          <a:p>
            <a:pPr lvl="1" eaLnBrk="1" hangingPunct="1">
              <a:lnSpc>
                <a:spcPct val="90000"/>
              </a:lnSpc>
            </a:pPr>
            <a:r>
              <a:rPr lang="en-US" sz="2400" dirty="0" smtClean="0">
                <a:latin typeface="Times New Roman" pitchFamily="18" charset="0"/>
                <a:cs typeface="Times New Roman" pitchFamily="18" charset="0"/>
              </a:rPr>
              <a:t>Self synchronization - transition indicates symbol value.</a:t>
            </a:r>
          </a:p>
          <a:p>
            <a:pPr lvl="1" eaLnBrk="1" hangingPunct="1">
              <a:lnSpc>
                <a:spcPct val="90000"/>
              </a:lnSpc>
            </a:pPr>
            <a:endParaRPr lang="en-US" sz="2400" dirty="0" smtClean="0">
              <a:latin typeface="Times New Roman" pitchFamily="18" charset="0"/>
              <a:cs typeface="Times New Roman" pitchFamily="18" charset="0"/>
            </a:endParaRPr>
          </a:p>
          <a:p>
            <a:pPr lvl="1" eaLnBrk="1" hangingPunct="1">
              <a:lnSpc>
                <a:spcPct val="90000"/>
              </a:lnSpc>
            </a:pPr>
            <a:r>
              <a:rPr lang="en-US" sz="2400" dirty="0" smtClean="0">
                <a:latin typeface="Times New Roman" pitchFamily="18" charset="0"/>
                <a:cs typeface="Times New Roman" pitchFamily="18" charset="0"/>
              </a:rPr>
              <a:t>More complex as it uses three voltage level. It has no error detection capability.</a:t>
            </a:r>
          </a:p>
        </p:txBody>
      </p:sp>
    </p:spTree>
    <p:extLst>
      <p:ext uri="{BB962C8B-B14F-4D97-AF65-F5344CB8AC3E}">
        <p14:creationId xmlns="" xmlns:p14="http://schemas.microsoft.com/office/powerpoint/2010/main" val="42785269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a:spLocks noGrp="1"/>
          </p:cNvSpPr>
          <p:nvPr>
            <p:ph type="sldNum" sz="quarter" idx="10"/>
          </p:nvPr>
        </p:nvSpPr>
        <p:spPr>
          <a:noFill/>
        </p:spPr>
        <p:txBody>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r>
              <a:rPr lang="en-US" baseline="0" smtClean="0">
                <a:solidFill>
                  <a:srgbClr val="1C1C1C"/>
                </a:solidFill>
                <a:latin typeface="Arial" charset="0"/>
              </a:rPr>
              <a:t>4.</a:t>
            </a:r>
            <a:fld id="{86BB513A-0C32-4D9E-AB75-BAB763A93982}" type="slidenum">
              <a:rPr lang="en-US" baseline="0" smtClean="0">
                <a:solidFill>
                  <a:srgbClr val="1C1C1C"/>
                </a:solidFill>
                <a:latin typeface="Arial" charset="0"/>
              </a:rPr>
              <a:pPr/>
              <a:t>33</a:t>
            </a:fld>
            <a:endParaRPr lang="en-US" baseline="0" smtClean="0">
              <a:solidFill>
                <a:srgbClr val="1C1C1C"/>
              </a:solidFill>
              <a:latin typeface="Arial" charset="0"/>
            </a:endParaRPr>
          </a:p>
        </p:txBody>
      </p:sp>
      <p:sp>
        <p:nvSpPr>
          <p:cNvPr id="32771"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sp>
        <p:nvSpPr>
          <p:cNvPr id="32772"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sp>
        <p:nvSpPr>
          <p:cNvPr id="32773" name="Text Box 4"/>
          <p:cNvSpPr txBox="1">
            <a:spLocks noChangeArrowheads="1"/>
          </p:cNvSpPr>
          <p:nvPr/>
        </p:nvSpPr>
        <p:spPr bwMode="auto">
          <a:xfrm>
            <a:off x="304800" y="762000"/>
            <a:ext cx="34639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pPr eaLnBrk="0" fontAlgn="base" hangingPunct="0">
              <a:spcBef>
                <a:spcPct val="0"/>
              </a:spcBef>
              <a:spcAft>
                <a:spcPct val="0"/>
              </a:spcAft>
            </a:pPr>
            <a:r>
              <a:rPr lang="en-US" sz="2400" b="1" baseline="0" smtClean="0">
                <a:solidFill>
                  <a:srgbClr val="3333CC"/>
                </a:solidFill>
              </a:rPr>
              <a:t>Figure 4.7  </a:t>
            </a:r>
            <a:r>
              <a:rPr lang="en-US" b="1" i="1" baseline="0" smtClean="0">
                <a:solidFill>
                  <a:srgbClr val="000000"/>
                </a:solidFill>
              </a:rPr>
              <a:t>Polar RZ scheme</a:t>
            </a:r>
          </a:p>
        </p:txBody>
      </p:sp>
      <p:sp>
        <p:nvSpPr>
          <p:cNvPr id="32774"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pic>
        <p:nvPicPr>
          <p:cNvPr id="32775"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7838" y="2376488"/>
            <a:ext cx="7751762" cy="23479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715585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639762"/>
          </a:xfrm>
        </p:spPr>
        <p:txBody>
          <a:bodyPr/>
          <a:lstStyle/>
          <a:p>
            <a:pPr algn="ctr"/>
            <a:r>
              <a:rPr kumimoji="0" lang="en-US" sz="3600" b="0" i="0" u="none" strike="noStrike" kern="1200" cap="none" spc="0" normalizeH="0" baseline="0" noProof="0" dirty="0" smtClean="0">
                <a:ln>
                  <a:noFill/>
                </a:ln>
                <a:solidFill>
                  <a:srgbClr val="1F497D"/>
                </a:solidFill>
                <a:effectLst/>
                <a:uLnTx/>
                <a:uFillTx/>
                <a:latin typeface="Times New Roman" pitchFamily="18" charset="0"/>
                <a:ea typeface="+mj-ea"/>
                <a:cs typeface="Times New Roman" pitchFamily="18" charset="0"/>
              </a:rPr>
              <a:t>Line coding schemes</a:t>
            </a:r>
            <a:endParaRPr lang="en-US" dirty="0"/>
          </a:p>
        </p:txBody>
      </p:sp>
      <p:sp>
        <p:nvSpPr>
          <p:cNvPr id="3" name="Content Placeholder 2"/>
          <p:cNvSpPr>
            <a:spLocks noGrp="1"/>
          </p:cNvSpPr>
          <p:nvPr>
            <p:ph idx="1"/>
          </p:nvPr>
        </p:nvSpPr>
        <p:spPr>
          <a:xfrm>
            <a:off x="457200" y="990600"/>
            <a:ext cx="8229600" cy="5715000"/>
          </a:xfrm>
        </p:spPr>
        <p:txBody>
          <a:bodyPr/>
          <a:lstStyle/>
          <a:p>
            <a:r>
              <a:rPr lang="en-US" sz="2800" dirty="0" smtClean="0">
                <a:solidFill>
                  <a:srgbClr val="FF0000"/>
                </a:solidFill>
                <a:latin typeface="Times New Roman" pitchFamily="18" charset="0"/>
                <a:cs typeface="Times New Roman" pitchFamily="18" charset="0"/>
              </a:rPr>
              <a:t>Biphase </a:t>
            </a:r>
          </a:p>
          <a:p>
            <a:pPr lvl="1"/>
            <a:r>
              <a:rPr lang="en-US" sz="2400" dirty="0" smtClean="0">
                <a:latin typeface="Times New Roman" pitchFamily="18" charset="0"/>
                <a:cs typeface="Times New Roman" pitchFamily="18" charset="0"/>
              </a:rPr>
              <a:t>Manchester encoding </a:t>
            </a:r>
          </a:p>
          <a:p>
            <a:pPr lvl="1"/>
            <a:r>
              <a:rPr lang="en-US" sz="2400" dirty="0" smtClean="0">
                <a:latin typeface="Times New Roman" pitchFamily="18" charset="0"/>
                <a:cs typeface="Times New Roman" pitchFamily="18" charset="0"/>
              </a:rPr>
              <a:t>Differential Manchester encoding</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9076576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bwMode="auto">
          <a:xfrm>
            <a:off x="228600" y="228600"/>
            <a:ext cx="8763000" cy="990600"/>
          </a:xfr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en-US" sz="3200" dirty="0" smtClean="0">
                <a:latin typeface="Times New Roman" pitchFamily="18" charset="0"/>
                <a:cs typeface="Times New Roman" pitchFamily="18" charset="0"/>
              </a:rPr>
              <a:t>Polar - Biphase: Manchester and Differential Manchester</a:t>
            </a:r>
          </a:p>
        </p:txBody>
      </p:sp>
      <p:sp>
        <p:nvSpPr>
          <p:cNvPr id="33796" name="Rectangle 3"/>
          <p:cNvSpPr>
            <a:spLocks noGrp="1" noChangeArrowheads="1"/>
          </p:cNvSpPr>
          <p:nvPr>
            <p:ph type="body" idx="1"/>
          </p:nvPr>
        </p:nvSpPr>
        <p:spPr bwMode="auto">
          <a:xfrm>
            <a:off x="304800" y="1143000"/>
            <a:ext cx="8610600" cy="5715000"/>
          </a:xfr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90000"/>
              </a:lnSpc>
            </a:pPr>
            <a:endParaRPr lang="en-US" sz="2800" dirty="0" smtClean="0">
              <a:solidFill>
                <a:schemeClr val="hlink"/>
              </a:solidFill>
            </a:endParaRPr>
          </a:p>
          <a:p>
            <a:pPr eaLnBrk="1" hangingPunct="1">
              <a:lnSpc>
                <a:spcPct val="90000"/>
              </a:lnSpc>
            </a:pPr>
            <a:r>
              <a:rPr lang="en-US" sz="2800" dirty="0" smtClean="0">
                <a:solidFill>
                  <a:srgbClr val="FF0000"/>
                </a:solidFill>
                <a:latin typeface="Times New Roman" pitchFamily="18" charset="0"/>
                <a:cs typeface="Times New Roman" pitchFamily="18" charset="0"/>
              </a:rPr>
              <a:t>Manchester coding </a:t>
            </a:r>
          </a:p>
          <a:p>
            <a:pPr lvl="1" eaLnBrk="1" hangingPunct="1">
              <a:lnSpc>
                <a:spcPct val="90000"/>
              </a:lnSpc>
            </a:pPr>
            <a:r>
              <a:rPr lang="en-US" sz="2400" dirty="0" smtClean="0">
                <a:latin typeface="Times New Roman" pitchFamily="18" charset="0"/>
                <a:cs typeface="Times New Roman" pitchFamily="18" charset="0"/>
              </a:rPr>
              <a:t>consists of combining the </a:t>
            </a:r>
            <a:r>
              <a:rPr lang="en-US" sz="2400" dirty="0" smtClean="0">
                <a:solidFill>
                  <a:srgbClr val="FF0000"/>
                </a:solidFill>
                <a:latin typeface="Times New Roman" pitchFamily="18" charset="0"/>
                <a:cs typeface="Times New Roman" pitchFamily="18" charset="0"/>
              </a:rPr>
              <a:t>NRZ-L </a:t>
            </a:r>
            <a:r>
              <a:rPr lang="en-US" sz="2400" dirty="0" smtClean="0">
                <a:latin typeface="Times New Roman" pitchFamily="18" charset="0"/>
                <a:cs typeface="Times New Roman" pitchFamily="18" charset="0"/>
              </a:rPr>
              <a:t>and </a:t>
            </a:r>
            <a:r>
              <a:rPr lang="en-US" sz="2400" dirty="0" smtClean="0">
                <a:solidFill>
                  <a:srgbClr val="FF0000"/>
                </a:solidFill>
                <a:latin typeface="Times New Roman" pitchFamily="18" charset="0"/>
                <a:cs typeface="Times New Roman" pitchFamily="18" charset="0"/>
              </a:rPr>
              <a:t>RZ</a:t>
            </a:r>
            <a:r>
              <a:rPr lang="en-US" sz="2400" dirty="0" smtClean="0">
                <a:latin typeface="Times New Roman" pitchFamily="18" charset="0"/>
                <a:cs typeface="Times New Roman" pitchFamily="18" charset="0"/>
              </a:rPr>
              <a:t> schemes.</a:t>
            </a:r>
          </a:p>
          <a:p>
            <a:pPr lvl="1" eaLnBrk="1" hangingPunct="1">
              <a:lnSpc>
                <a:spcPct val="90000"/>
              </a:lnSpc>
            </a:pPr>
            <a:r>
              <a:rPr lang="en-US" sz="2400" dirty="0" smtClean="0">
                <a:latin typeface="Times New Roman" pitchFamily="18" charset="0"/>
                <a:cs typeface="Times New Roman" pitchFamily="18" charset="0"/>
              </a:rPr>
              <a:t>Every symbol has a level transition in the middle: from high to low or low to high.</a:t>
            </a:r>
          </a:p>
          <a:p>
            <a:pPr lvl="1" eaLnBrk="1" hangingPunct="1">
              <a:lnSpc>
                <a:spcPct val="90000"/>
              </a:lnSpc>
            </a:pPr>
            <a:r>
              <a:rPr lang="en-US" sz="2400" dirty="0" smtClean="0">
                <a:latin typeface="Times New Roman" pitchFamily="18" charset="0"/>
                <a:cs typeface="Times New Roman" pitchFamily="18" charset="0"/>
              </a:rPr>
              <a:t> Uses only two voltage levels.</a:t>
            </a:r>
          </a:p>
          <a:p>
            <a:pPr lvl="1" eaLnBrk="1" hangingPunct="1">
              <a:lnSpc>
                <a:spcPct val="90000"/>
              </a:lnSpc>
            </a:pPr>
            <a:r>
              <a:rPr kumimoji="1" lang="en-US" sz="2400" kern="1200" dirty="0" smtClean="0">
                <a:solidFill>
                  <a:prstClr val="black"/>
                </a:solidFill>
                <a:latin typeface="Times New Roman" pitchFamily="18" charset="0"/>
                <a:ea typeface="+mn-ea"/>
                <a:cs typeface="Times New Roman" pitchFamily="18" charset="0"/>
              </a:rPr>
              <a:t>transition </a:t>
            </a:r>
            <a:r>
              <a:rPr kumimoji="1" lang="en-US" sz="2400" kern="1200" dirty="0">
                <a:solidFill>
                  <a:prstClr val="black"/>
                </a:solidFill>
                <a:latin typeface="Times New Roman" pitchFamily="18" charset="0"/>
                <a:ea typeface="+mn-ea"/>
                <a:cs typeface="Times New Roman" pitchFamily="18" charset="0"/>
              </a:rPr>
              <a:t>serves as clock and </a:t>
            </a:r>
            <a:r>
              <a:rPr kumimoji="1" lang="en-US" sz="2400" kern="1200" dirty="0" smtClean="0">
                <a:solidFill>
                  <a:prstClr val="black"/>
                </a:solidFill>
                <a:latin typeface="Times New Roman" pitchFamily="18" charset="0"/>
                <a:ea typeface="+mn-ea"/>
                <a:cs typeface="Times New Roman" pitchFamily="18" charset="0"/>
              </a:rPr>
              <a:t>data</a:t>
            </a:r>
          </a:p>
          <a:p>
            <a:pPr lvl="1" eaLnBrk="1" hangingPunct="1">
              <a:lnSpc>
                <a:spcPct val="90000"/>
              </a:lnSpc>
            </a:pPr>
            <a:r>
              <a:rPr kumimoji="1" lang="en-US" sz="2400" kern="1200" dirty="0" smtClean="0">
                <a:solidFill>
                  <a:prstClr val="black"/>
                </a:solidFill>
                <a:latin typeface="Times New Roman" pitchFamily="18" charset="0"/>
                <a:ea typeface="+mn-ea"/>
                <a:cs typeface="Times New Roman" pitchFamily="18" charset="0"/>
              </a:rPr>
              <a:t>low </a:t>
            </a:r>
            <a:r>
              <a:rPr kumimoji="1" lang="en-US" sz="2400" kern="1200" dirty="0">
                <a:solidFill>
                  <a:prstClr val="black"/>
                </a:solidFill>
                <a:latin typeface="Times New Roman" pitchFamily="18" charset="0"/>
                <a:ea typeface="+mn-ea"/>
                <a:cs typeface="Times New Roman" pitchFamily="18" charset="0"/>
              </a:rPr>
              <a:t>to high represents </a:t>
            </a:r>
            <a:r>
              <a:rPr kumimoji="1" lang="en-US" sz="2400" kern="1200" dirty="0" smtClean="0">
                <a:solidFill>
                  <a:prstClr val="black"/>
                </a:solidFill>
                <a:latin typeface="Times New Roman" pitchFamily="18" charset="0"/>
                <a:ea typeface="+mn-ea"/>
                <a:cs typeface="Times New Roman" pitchFamily="18" charset="0"/>
              </a:rPr>
              <a:t>one</a:t>
            </a:r>
          </a:p>
          <a:p>
            <a:pPr lvl="1" eaLnBrk="1" hangingPunct="1">
              <a:lnSpc>
                <a:spcPct val="90000"/>
              </a:lnSpc>
            </a:pPr>
            <a:r>
              <a:rPr kumimoji="1" lang="en-US" sz="2400" kern="1200" dirty="0" smtClean="0">
                <a:solidFill>
                  <a:prstClr val="black"/>
                </a:solidFill>
                <a:latin typeface="Times New Roman" pitchFamily="18" charset="0"/>
                <a:ea typeface="+mn-ea"/>
                <a:cs typeface="Times New Roman" pitchFamily="18" charset="0"/>
              </a:rPr>
              <a:t>high </a:t>
            </a:r>
            <a:r>
              <a:rPr kumimoji="1" lang="en-US" sz="2400" kern="1200" dirty="0">
                <a:solidFill>
                  <a:prstClr val="black"/>
                </a:solidFill>
                <a:latin typeface="Times New Roman" pitchFamily="18" charset="0"/>
                <a:ea typeface="+mn-ea"/>
                <a:cs typeface="Times New Roman" pitchFamily="18" charset="0"/>
              </a:rPr>
              <a:t>to low represents </a:t>
            </a:r>
            <a:r>
              <a:rPr kumimoji="1" lang="en-US" sz="2400" kern="1200" dirty="0" smtClean="0">
                <a:solidFill>
                  <a:prstClr val="black"/>
                </a:solidFill>
                <a:latin typeface="Times New Roman" pitchFamily="18" charset="0"/>
                <a:ea typeface="+mn-ea"/>
                <a:cs typeface="Times New Roman" pitchFamily="18" charset="0"/>
              </a:rPr>
              <a:t>zero</a:t>
            </a:r>
          </a:p>
          <a:p>
            <a:pPr lvl="1" eaLnBrk="1" hangingPunct="1">
              <a:lnSpc>
                <a:spcPct val="90000"/>
              </a:lnSpc>
            </a:pPr>
            <a:r>
              <a:rPr kumimoji="1" lang="en-US" sz="2400" kern="1200" dirty="0" smtClean="0">
                <a:solidFill>
                  <a:prstClr val="black"/>
                </a:solidFill>
                <a:latin typeface="Calibri"/>
                <a:ea typeface="+mn-ea"/>
                <a:cs typeface="+mn-cs"/>
              </a:rPr>
              <a:t>used </a:t>
            </a:r>
            <a:r>
              <a:rPr kumimoji="1" lang="en-US" sz="2400" kern="1200" dirty="0">
                <a:solidFill>
                  <a:prstClr val="black"/>
                </a:solidFill>
                <a:latin typeface="Calibri"/>
                <a:ea typeface="+mn-ea"/>
                <a:cs typeface="+mn-cs"/>
              </a:rPr>
              <a:t>by IEEE 802.3 </a:t>
            </a:r>
            <a:r>
              <a:rPr lang="en-US" sz="2400" kern="1200" dirty="0">
                <a:solidFill>
                  <a:prstClr val="black"/>
                </a:solidFill>
                <a:latin typeface="Times" charset="0"/>
                <a:ea typeface="+mn-ea"/>
                <a:cs typeface="+mn-cs"/>
              </a:rPr>
              <a:t>(Ethernet LAN</a:t>
            </a:r>
            <a:r>
              <a:rPr lang="en-US" sz="2400" kern="1200" dirty="0" smtClean="0">
                <a:solidFill>
                  <a:prstClr val="black"/>
                </a:solidFill>
                <a:latin typeface="Times" charset="0"/>
                <a:ea typeface="+mn-ea"/>
                <a:cs typeface="+mn-cs"/>
              </a:rPr>
              <a:t>) with baseband coaxial cable and twisted pair </a:t>
            </a:r>
            <a:endParaRPr lang="en-US" sz="2400" kern="1200" dirty="0">
              <a:solidFill>
                <a:prstClr val="black"/>
              </a:solidFill>
              <a:latin typeface="Calibri"/>
              <a:ea typeface="+mn-ea"/>
              <a:cs typeface="+mn-cs"/>
            </a:endParaRPr>
          </a:p>
          <a:p>
            <a:pPr lvl="1" eaLnBrk="1" hangingPunct="1">
              <a:lnSpc>
                <a:spcPct val="90000"/>
              </a:lnSpc>
            </a:pPr>
            <a:endParaRPr lang="en-US" sz="2400" dirty="0" smtClean="0">
              <a:latin typeface="Times New Roman" pitchFamily="18" charset="0"/>
              <a:cs typeface="Times New Roman" pitchFamily="18" charset="0"/>
            </a:endParaRPr>
          </a:p>
          <a:p>
            <a:pPr marL="0" indent="0" eaLnBrk="1" hangingPunct="1">
              <a:lnSpc>
                <a:spcPct val="90000"/>
              </a:lnSpc>
              <a:buNone/>
            </a:pPr>
            <a:endParaRPr lang="en-US" sz="24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39001161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r>
              <a:rPr lang="en-US" sz="3200" dirty="0">
                <a:solidFill>
                  <a:srgbClr val="333399"/>
                </a:solidFill>
                <a:latin typeface="Times New Roman" pitchFamily="18" charset="0"/>
                <a:cs typeface="Times New Roman" pitchFamily="18" charset="0"/>
              </a:rPr>
              <a:t>Polar - Biphase: Manchester and Differential Manchester</a:t>
            </a:r>
            <a:endParaRPr lang="en-US" dirty="0"/>
          </a:p>
        </p:txBody>
      </p:sp>
      <p:sp>
        <p:nvSpPr>
          <p:cNvPr id="3" name="Content Placeholder 2"/>
          <p:cNvSpPr>
            <a:spLocks noGrp="1"/>
          </p:cNvSpPr>
          <p:nvPr>
            <p:ph idx="1"/>
          </p:nvPr>
        </p:nvSpPr>
        <p:spPr>
          <a:xfrm>
            <a:off x="457200" y="1066800"/>
            <a:ext cx="8382000" cy="5638800"/>
          </a:xfrm>
        </p:spPr>
        <p:txBody>
          <a:bodyPr/>
          <a:lstStyle/>
          <a:p>
            <a:pPr lvl="0" eaLnBrk="1" hangingPunct="1">
              <a:lnSpc>
                <a:spcPct val="90000"/>
              </a:lnSpc>
              <a:buClr>
                <a:srgbClr val="3333CC"/>
              </a:buClr>
            </a:pPr>
            <a:endParaRPr kumimoji="0" lang="en-US" sz="2800" b="0" i="0" u="none" strike="noStrike" kern="0" cap="none" spc="0" normalizeH="0" baseline="0" noProof="0" dirty="0" smtClean="0">
              <a:ln>
                <a:noFill/>
              </a:ln>
              <a:solidFill>
                <a:srgbClr val="FF0000"/>
              </a:solidFill>
              <a:effectLst/>
              <a:uLnTx/>
              <a:uFillTx/>
              <a:latin typeface="Times New Roman" pitchFamily="18" charset="0"/>
              <a:ea typeface="+mn-ea"/>
              <a:cs typeface="Times New Roman" pitchFamily="18" charset="0"/>
            </a:endParaRPr>
          </a:p>
          <a:p>
            <a:pPr lvl="0" eaLnBrk="1" hangingPunct="1">
              <a:lnSpc>
                <a:spcPct val="90000"/>
              </a:lnSpc>
              <a:buClr>
                <a:srgbClr val="3333CC"/>
              </a:buClr>
            </a:pPr>
            <a:r>
              <a:rPr kumimoji="0" lang="en-US" sz="2800" b="0" i="0" u="none" strike="noStrike" kern="0" cap="none" spc="0" normalizeH="0" baseline="0" noProof="0" dirty="0" smtClean="0">
                <a:ln>
                  <a:noFill/>
                </a:ln>
                <a:solidFill>
                  <a:srgbClr val="FF0000"/>
                </a:solidFill>
                <a:effectLst/>
                <a:uLnTx/>
                <a:uFillTx/>
                <a:latin typeface="Times New Roman" pitchFamily="18" charset="0"/>
                <a:ea typeface="+mn-ea"/>
                <a:cs typeface="Times New Roman" pitchFamily="18" charset="0"/>
              </a:rPr>
              <a:t>Differential Manchester coding</a:t>
            </a:r>
          </a:p>
          <a:p>
            <a:pPr lvl="1" eaLnBrk="1" hangingPunct="1">
              <a:lnSpc>
                <a:spcPct val="90000"/>
              </a:lnSpc>
              <a:buClr>
                <a:srgbClr val="FF0000"/>
              </a:buClr>
            </a:pPr>
            <a:endParaRPr kumimoji="0" lang="en-US" sz="2400" b="0" i="0" u="none" strike="noStrike" kern="0" cap="none" spc="0" normalizeH="0" baseline="0" noProof="0" dirty="0" smtClean="0">
              <a:ln>
                <a:noFill/>
              </a:ln>
              <a:solidFill>
                <a:srgbClr val="FF0000"/>
              </a:solidFill>
              <a:effectLst/>
              <a:uLnTx/>
              <a:uFillTx/>
              <a:latin typeface="Times New Roman" pitchFamily="18" charset="0"/>
              <a:cs typeface="Times New Roman" pitchFamily="18" charset="0"/>
            </a:endParaRPr>
          </a:p>
          <a:p>
            <a:pPr lvl="1" eaLnBrk="1" hangingPunct="1">
              <a:lnSpc>
                <a:spcPct val="90000"/>
              </a:lnSpc>
              <a:buClr>
                <a:srgbClr val="FF0000"/>
              </a:buClr>
            </a:pPr>
            <a:r>
              <a:rPr kumimoji="0" lang="en-US" sz="2400" b="0" i="0" u="none" strike="noStrike" kern="0" cap="none" spc="0" normalizeH="0" baseline="0" noProof="0" dirty="0" smtClean="0">
                <a:ln>
                  <a:noFill/>
                </a:ln>
                <a:solidFill>
                  <a:srgbClr val="FF0000"/>
                </a:solidFill>
                <a:effectLst/>
                <a:uLnTx/>
                <a:uFillTx/>
                <a:latin typeface="Times New Roman" pitchFamily="18" charset="0"/>
                <a:cs typeface="Times New Roman" pitchFamily="18" charset="0"/>
              </a:rPr>
              <a:t> </a:t>
            </a:r>
            <a:r>
              <a:rPr lang="en-US" sz="2400" dirty="0">
                <a:solidFill>
                  <a:srgbClr val="000000"/>
                </a:solidFill>
                <a:latin typeface="Times New Roman" pitchFamily="18" charset="0"/>
                <a:cs typeface="Times New Roman" pitchFamily="18" charset="0"/>
              </a:rPr>
              <a:t>consists of combining the </a:t>
            </a:r>
            <a:r>
              <a:rPr lang="en-US" sz="2400" dirty="0">
                <a:solidFill>
                  <a:srgbClr val="FF0000"/>
                </a:solidFill>
                <a:latin typeface="Times New Roman" pitchFamily="18" charset="0"/>
                <a:cs typeface="Times New Roman" pitchFamily="18" charset="0"/>
              </a:rPr>
              <a:t>NRZ-I</a:t>
            </a:r>
            <a:r>
              <a:rPr lang="en-US" sz="2400" dirty="0">
                <a:solidFill>
                  <a:srgbClr val="000000"/>
                </a:solidFill>
                <a:latin typeface="Times New Roman" pitchFamily="18" charset="0"/>
                <a:cs typeface="Times New Roman" pitchFamily="18" charset="0"/>
              </a:rPr>
              <a:t> and </a:t>
            </a:r>
            <a:r>
              <a:rPr lang="en-US" sz="2400" dirty="0">
                <a:solidFill>
                  <a:srgbClr val="FF0000"/>
                </a:solidFill>
                <a:latin typeface="Times New Roman" pitchFamily="18" charset="0"/>
                <a:cs typeface="Times New Roman" pitchFamily="18" charset="0"/>
              </a:rPr>
              <a:t>RZ </a:t>
            </a:r>
            <a:r>
              <a:rPr lang="en-US" sz="2400" dirty="0">
                <a:solidFill>
                  <a:srgbClr val="000000"/>
                </a:solidFill>
                <a:latin typeface="Times New Roman" pitchFamily="18" charset="0"/>
                <a:cs typeface="Times New Roman" pitchFamily="18" charset="0"/>
              </a:rPr>
              <a:t>schemes.</a:t>
            </a:r>
          </a:p>
          <a:p>
            <a:pPr lvl="1" eaLnBrk="1" hangingPunct="1">
              <a:lnSpc>
                <a:spcPct val="90000"/>
              </a:lnSpc>
              <a:buClr>
                <a:srgbClr val="FF0000"/>
              </a:buClr>
            </a:pPr>
            <a:r>
              <a:rPr lang="en-US" sz="2400" dirty="0">
                <a:solidFill>
                  <a:srgbClr val="000000"/>
                </a:solidFill>
                <a:latin typeface="Times New Roman" pitchFamily="18" charset="0"/>
                <a:cs typeface="Times New Roman" pitchFamily="18" charset="0"/>
              </a:rPr>
              <a:t>Every symbol has a level transition in the middle. </a:t>
            </a:r>
          </a:p>
          <a:p>
            <a:pPr lvl="1" eaLnBrk="1" hangingPunct="1">
              <a:lnSpc>
                <a:spcPct val="90000"/>
              </a:lnSpc>
              <a:buClr>
                <a:srgbClr val="FF0000"/>
              </a:buClr>
            </a:pPr>
            <a:r>
              <a:rPr lang="en-US" sz="2400" dirty="0">
                <a:solidFill>
                  <a:srgbClr val="000000"/>
                </a:solidFill>
                <a:latin typeface="Times New Roman" pitchFamily="18" charset="0"/>
                <a:cs typeface="Times New Roman" pitchFamily="18" charset="0"/>
              </a:rPr>
              <a:t>But the level at the beginning of the symbol is determined by the symbol value.</a:t>
            </a:r>
          </a:p>
          <a:p>
            <a:pPr lvl="1" eaLnBrk="1" hangingPunct="1">
              <a:lnSpc>
                <a:spcPct val="90000"/>
              </a:lnSpc>
              <a:buClr>
                <a:srgbClr val="FF0000"/>
              </a:buClr>
            </a:pPr>
            <a:r>
              <a:rPr lang="en-US" sz="2400" dirty="0">
                <a:solidFill>
                  <a:srgbClr val="000000"/>
                </a:solidFill>
                <a:latin typeface="Times New Roman" pitchFamily="18" charset="0"/>
                <a:cs typeface="Times New Roman" pitchFamily="18" charset="0"/>
              </a:rPr>
              <a:t> One symbol causes a level change the other does not. </a:t>
            </a:r>
            <a:endParaRPr lang="en-US" sz="2400" dirty="0" smtClean="0">
              <a:solidFill>
                <a:srgbClr val="000000"/>
              </a:solidFill>
              <a:latin typeface="Times New Roman" pitchFamily="18" charset="0"/>
              <a:cs typeface="Times New Roman" pitchFamily="18" charset="0"/>
            </a:endParaRPr>
          </a:p>
          <a:p>
            <a:pPr lvl="1" eaLnBrk="1" hangingPunct="1">
              <a:lnSpc>
                <a:spcPct val="90000"/>
              </a:lnSpc>
              <a:buClr>
                <a:srgbClr val="FF0000"/>
              </a:buClr>
            </a:pPr>
            <a:r>
              <a:rPr kumimoji="1" lang="en-US" sz="2400" kern="1200" dirty="0" smtClean="0">
                <a:solidFill>
                  <a:prstClr val="black"/>
                </a:solidFill>
                <a:latin typeface="Times New Roman" pitchFamily="18" charset="0"/>
                <a:ea typeface="+mn-ea"/>
                <a:cs typeface="Times New Roman" pitchFamily="18" charset="0"/>
              </a:rPr>
              <a:t>Mid-bit </a:t>
            </a:r>
            <a:r>
              <a:rPr kumimoji="1" lang="en-US" sz="2400" kern="1200" dirty="0">
                <a:solidFill>
                  <a:prstClr val="black"/>
                </a:solidFill>
                <a:latin typeface="Times New Roman" pitchFamily="18" charset="0"/>
                <a:ea typeface="+mn-ea"/>
                <a:cs typeface="Times New Roman" pitchFamily="18" charset="0"/>
              </a:rPr>
              <a:t>transition is clocking </a:t>
            </a:r>
            <a:r>
              <a:rPr kumimoji="1" lang="en-US" sz="2400" kern="1200" dirty="0" smtClean="0">
                <a:solidFill>
                  <a:prstClr val="black"/>
                </a:solidFill>
                <a:latin typeface="Times New Roman" pitchFamily="18" charset="0"/>
                <a:ea typeface="+mn-ea"/>
                <a:cs typeface="Times New Roman" pitchFamily="18" charset="0"/>
              </a:rPr>
              <a:t>only</a:t>
            </a:r>
          </a:p>
          <a:p>
            <a:pPr lvl="1" eaLnBrk="1" hangingPunct="1">
              <a:lnSpc>
                <a:spcPct val="90000"/>
              </a:lnSpc>
              <a:buClr>
                <a:srgbClr val="FF0000"/>
              </a:buClr>
            </a:pPr>
            <a:r>
              <a:rPr kumimoji="1" lang="en-US" sz="2400" kern="1200" dirty="0" smtClean="0">
                <a:latin typeface="Times New Roman" pitchFamily="18" charset="0"/>
                <a:ea typeface="+mn-ea"/>
                <a:cs typeface="Times New Roman" pitchFamily="18" charset="0"/>
              </a:rPr>
              <a:t>transition </a:t>
            </a:r>
            <a:r>
              <a:rPr kumimoji="1" lang="en-US" sz="2400" kern="1200" dirty="0">
                <a:latin typeface="Times New Roman" pitchFamily="18" charset="0"/>
                <a:ea typeface="+mn-ea"/>
                <a:cs typeface="Times New Roman" pitchFamily="18" charset="0"/>
              </a:rPr>
              <a:t>at start of bit period representing </a:t>
            </a:r>
            <a:r>
              <a:rPr kumimoji="1" lang="en-US" sz="2400" kern="1200" dirty="0" smtClean="0">
                <a:latin typeface="Times New Roman" pitchFamily="18" charset="0"/>
                <a:ea typeface="+mn-ea"/>
                <a:cs typeface="Times New Roman" pitchFamily="18" charset="0"/>
              </a:rPr>
              <a:t>0</a:t>
            </a:r>
          </a:p>
          <a:p>
            <a:pPr lvl="1" eaLnBrk="1" hangingPunct="1">
              <a:lnSpc>
                <a:spcPct val="90000"/>
              </a:lnSpc>
              <a:buClr>
                <a:srgbClr val="FF0000"/>
              </a:buClr>
            </a:pPr>
            <a:r>
              <a:rPr kumimoji="1" lang="en-US" sz="2400" kern="1200" dirty="0" smtClean="0">
                <a:solidFill>
                  <a:prstClr val="black"/>
                </a:solidFill>
                <a:latin typeface="Times New Roman" pitchFamily="18" charset="0"/>
                <a:ea typeface="+mn-ea"/>
                <a:cs typeface="Times New Roman" pitchFamily="18" charset="0"/>
              </a:rPr>
              <a:t>no </a:t>
            </a:r>
            <a:r>
              <a:rPr kumimoji="1" lang="en-US" sz="2400" kern="1200" dirty="0">
                <a:solidFill>
                  <a:prstClr val="black"/>
                </a:solidFill>
                <a:latin typeface="Times New Roman" pitchFamily="18" charset="0"/>
                <a:ea typeface="+mn-ea"/>
                <a:cs typeface="Times New Roman" pitchFamily="18" charset="0"/>
              </a:rPr>
              <a:t>transition at start of bit period representing </a:t>
            </a:r>
            <a:r>
              <a:rPr kumimoji="1" lang="en-US" sz="2400" kern="1200" dirty="0" smtClean="0">
                <a:solidFill>
                  <a:prstClr val="black"/>
                </a:solidFill>
                <a:latin typeface="Times New Roman" pitchFamily="18" charset="0"/>
                <a:ea typeface="+mn-ea"/>
                <a:cs typeface="Times New Roman" pitchFamily="18" charset="0"/>
              </a:rPr>
              <a:t>1</a:t>
            </a:r>
            <a:endParaRPr kumimoji="1" lang="en-US" sz="2400" kern="1200" dirty="0">
              <a:solidFill>
                <a:prstClr val="black"/>
              </a:solidFill>
              <a:latin typeface="Times New Roman" pitchFamily="18" charset="0"/>
              <a:ea typeface="+mn-ea"/>
              <a:cs typeface="Times New Roman" pitchFamily="18" charset="0"/>
            </a:endParaRPr>
          </a:p>
          <a:p>
            <a:pPr lvl="1" eaLnBrk="1" hangingPunct="1">
              <a:lnSpc>
                <a:spcPct val="90000"/>
              </a:lnSpc>
              <a:buClr>
                <a:srgbClr val="FF0000"/>
              </a:buClr>
            </a:pPr>
            <a:r>
              <a:rPr kumimoji="1" lang="en-US" sz="2400" kern="1200" dirty="0" smtClean="0">
                <a:solidFill>
                  <a:prstClr val="black"/>
                </a:solidFill>
                <a:latin typeface="Times New Roman" pitchFamily="18" charset="0"/>
                <a:ea typeface="+mn-ea"/>
                <a:cs typeface="Times New Roman" pitchFamily="18" charset="0"/>
              </a:rPr>
              <a:t>used </a:t>
            </a:r>
            <a:r>
              <a:rPr kumimoji="1" lang="en-US" sz="2400" kern="1200" dirty="0">
                <a:solidFill>
                  <a:prstClr val="black"/>
                </a:solidFill>
                <a:latin typeface="Times New Roman" pitchFamily="18" charset="0"/>
                <a:ea typeface="+mn-ea"/>
                <a:cs typeface="Times New Roman" pitchFamily="18" charset="0"/>
              </a:rPr>
              <a:t>by IEEE 802.5 (T</a:t>
            </a:r>
            <a:r>
              <a:rPr lang="en-US" sz="2400" kern="1200" dirty="0">
                <a:solidFill>
                  <a:prstClr val="black"/>
                </a:solidFill>
                <a:latin typeface="Times New Roman" pitchFamily="18" charset="0"/>
                <a:ea typeface="+mn-ea"/>
                <a:cs typeface="Times New Roman" pitchFamily="18" charset="0"/>
              </a:rPr>
              <a:t>oken Ring LAN</a:t>
            </a:r>
            <a:r>
              <a:rPr lang="en-US" sz="2400" kern="1200" dirty="0" smtClean="0">
                <a:solidFill>
                  <a:prstClr val="black"/>
                </a:solidFill>
                <a:latin typeface="Times New Roman" pitchFamily="18" charset="0"/>
                <a:ea typeface="+mn-ea"/>
                <a:cs typeface="Times New Roman" pitchFamily="18" charset="0"/>
              </a:rPr>
              <a:t>) with shielded twisted pair.</a:t>
            </a:r>
            <a:endParaRPr kumimoji="1" lang="en-US" sz="2400" kern="1200" dirty="0">
              <a:solidFill>
                <a:prstClr val="black"/>
              </a:solidFill>
              <a:latin typeface="Times New Roman" pitchFamily="18" charset="0"/>
              <a:ea typeface="+mn-ea"/>
              <a:cs typeface="Times New Roman" pitchFamily="18" charset="0"/>
            </a:endParaRPr>
          </a:p>
          <a:p>
            <a:pPr lvl="2" eaLnBrk="1" fontAlgn="auto" hangingPunct="1">
              <a:lnSpc>
                <a:spcPct val="90000"/>
              </a:lnSpc>
              <a:spcAft>
                <a:spcPts val="0"/>
              </a:spcAft>
              <a:buClrTx/>
              <a:buSzTx/>
              <a:buFont typeface="Wingdings" charset="2"/>
              <a:buChar char="l"/>
              <a:defRPr/>
            </a:pPr>
            <a:r>
              <a:rPr kumimoji="1" lang="en-US" kern="1200" dirty="0">
                <a:solidFill>
                  <a:prstClr val="black"/>
                </a:solidFill>
                <a:latin typeface="Times New Roman" pitchFamily="18" charset="0"/>
                <a:ea typeface="+mn-ea"/>
                <a:cs typeface="Times New Roman" pitchFamily="18" charset="0"/>
              </a:rPr>
              <a:t>This is a differential encoding scheme</a:t>
            </a:r>
          </a:p>
          <a:p>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1C1C1C"/>
                </a:solidFill>
              </a:rPr>
              <a:t>4.</a:t>
            </a:r>
            <a:fld id="{CAEAC263-E967-42F4-8365-25AF809FE964}" type="slidenum">
              <a:rPr lang="en-US" smtClean="0">
                <a:solidFill>
                  <a:srgbClr val="1C1C1C"/>
                </a:solidFill>
              </a:rPr>
              <a:pPr>
                <a:defRPr/>
              </a:pPr>
              <a:t>36</a:t>
            </a:fld>
            <a:endParaRPr lang="en-US">
              <a:solidFill>
                <a:srgbClr val="1C1C1C"/>
              </a:solidFill>
            </a:endParaRPr>
          </a:p>
        </p:txBody>
      </p:sp>
    </p:spTree>
    <p:extLst>
      <p:ext uri="{BB962C8B-B14F-4D97-AF65-F5344CB8AC3E}">
        <p14:creationId xmlns="" xmlns:p14="http://schemas.microsoft.com/office/powerpoint/2010/main" val="21080656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p:cNvSpPr>
            <a:spLocks noGrp="1"/>
          </p:cNvSpPr>
          <p:nvPr>
            <p:ph type="sldNum" sz="quarter" idx="10"/>
          </p:nvPr>
        </p:nvSpPr>
        <p:spPr>
          <a:noFill/>
        </p:spPr>
        <p:txBody>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r>
              <a:rPr lang="en-US" baseline="0" smtClean="0">
                <a:solidFill>
                  <a:srgbClr val="1C1C1C"/>
                </a:solidFill>
                <a:latin typeface="Arial" charset="0"/>
              </a:rPr>
              <a:t>4.</a:t>
            </a:r>
            <a:fld id="{EF092574-E7B4-45E1-813F-5EE99A8B497E}" type="slidenum">
              <a:rPr lang="en-US" baseline="0" smtClean="0">
                <a:solidFill>
                  <a:srgbClr val="1C1C1C"/>
                </a:solidFill>
                <a:latin typeface="Arial" charset="0"/>
              </a:rPr>
              <a:pPr/>
              <a:t>37</a:t>
            </a:fld>
            <a:endParaRPr lang="en-US" baseline="0" smtClean="0">
              <a:solidFill>
                <a:srgbClr val="1C1C1C"/>
              </a:solidFill>
              <a:latin typeface="Arial" charset="0"/>
            </a:endParaRPr>
          </a:p>
        </p:txBody>
      </p:sp>
      <p:sp>
        <p:nvSpPr>
          <p:cNvPr id="34819"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sp>
        <p:nvSpPr>
          <p:cNvPr id="34820"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sp>
        <p:nvSpPr>
          <p:cNvPr id="34821" name="Text Box 4"/>
          <p:cNvSpPr txBox="1">
            <a:spLocks noChangeArrowheads="1"/>
          </p:cNvSpPr>
          <p:nvPr/>
        </p:nvSpPr>
        <p:spPr bwMode="auto">
          <a:xfrm>
            <a:off x="304800" y="762000"/>
            <a:ext cx="84296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pPr eaLnBrk="0" fontAlgn="base" hangingPunct="0">
              <a:spcBef>
                <a:spcPct val="0"/>
              </a:spcBef>
              <a:spcAft>
                <a:spcPct val="0"/>
              </a:spcAft>
            </a:pPr>
            <a:r>
              <a:rPr lang="en-US" sz="2400" b="1" baseline="0" dirty="0" smtClean="0">
                <a:solidFill>
                  <a:srgbClr val="3333CC"/>
                </a:solidFill>
              </a:rPr>
              <a:t>Figure 4.8  </a:t>
            </a:r>
            <a:r>
              <a:rPr lang="en-US" b="1" i="1" baseline="0" dirty="0" smtClean="0">
                <a:solidFill>
                  <a:srgbClr val="000000"/>
                </a:solidFill>
              </a:rPr>
              <a:t>Polar biphase: Manchester and differential Manchester schemes</a:t>
            </a:r>
          </a:p>
        </p:txBody>
      </p:sp>
      <p:sp>
        <p:nvSpPr>
          <p:cNvPr id="34822"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000" baseline="-14000" smtClean="0">
              <a:solidFill>
                <a:srgbClr val="000000"/>
              </a:solidFill>
              <a:latin typeface="Times New Roman" pitchFamily="1" charset="0"/>
            </a:endParaRPr>
          </a:p>
        </p:txBody>
      </p:sp>
      <p:pic>
        <p:nvPicPr>
          <p:cNvPr id="34823" name="Picture 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28613" y="1560513"/>
            <a:ext cx="8510587" cy="4086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628686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kumimoji="1" lang="en-US" sz="3600" dirty="0">
                <a:solidFill>
                  <a:schemeClr val="tx2"/>
                </a:solidFill>
                <a:latin typeface="Times New Roman" pitchFamily="18" charset="0"/>
                <a:cs typeface="Times New Roman" pitchFamily="18" charset="0"/>
              </a:rPr>
              <a:t>Biphase Pros and Cons</a:t>
            </a:r>
            <a:endParaRPr lang="en-US" sz="3600"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562600"/>
          </a:xfrm>
        </p:spPr>
        <p:txBody>
          <a:bodyPr>
            <a:normAutofit lnSpcReduction="10000"/>
          </a:bodyPr>
          <a:lstStyle/>
          <a:p>
            <a:pPr lvl="0">
              <a:buFont typeface="Wingdings" charset="2"/>
              <a:buChar char="Ø"/>
              <a:defRPr/>
            </a:pPr>
            <a:r>
              <a:rPr kumimoji="1" lang="en-US" sz="2800" dirty="0">
                <a:solidFill>
                  <a:srgbClr val="FF0000"/>
                </a:solidFill>
                <a:latin typeface="Times New Roman" pitchFamily="18" charset="0"/>
                <a:cs typeface="Times New Roman" pitchFamily="18" charset="0"/>
              </a:rPr>
              <a:t>Con</a:t>
            </a:r>
          </a:p>
          <a:p>
            <a:pPr lvl="1">
              <a:buFont typeface="Wingdings" charset="2"/>
              <a:buChar char="l"/>
              <a:defRPr/>
            </a:pPr>
            <a:r>
              <a:rPr kumimoji="1" lang="en-US" sz="2400" dirty="0">
                <a:solidFill>
                  <a:prstClr val="black"/>
                </a:solidFill>
                <a:latin typeface="Times New Roman" pitchFamily="18" charset="0"/>
                <a:cs typeface="Times New Roman" pitchFamily="18" charset="0"/>
              </a:rPr>
              <a:t>at least one transition per bit time and possibly two</a:t>
            </a:r>
          </a:p>
          <a:p>
            <a:pPr lvl="1">
              <a:buFont typeface="Wingdings" charset="2"/>
              <a:buChar char="l"/>
              <a:defRPr/>
            </a:pPr>
            <a:r>
              <a:rPr kumimoji="1" lang="en-US" sz="2400" dirty="0">
                <a:solidFill>
                  <a:prstClr val="black"/>
                </a:solidFill>
                <a:latin typeface="Times New Roman" pitchFamily="18" charset="0"/>
                <a:cs typeface="Times New Roman" pitchFamily="18" charset="0"/>
              </a:rPr>
              <a:t>maximum modulation </a:t>
            </a:r>
            <a:r>
              <a:rPr kumimoji="1" lang="en-US" sz="2400" dirty="0" smtClean="0">
                <a:solidFill>
                  <a:prstClr val="black"/>
                </a:solidFill>
                <a:latin typeface="Times New Roman" pitchFamily="18" charset="0"/>
                <a:cs typeface="Times New Roman" pitchFamily="18" charset="0"/>
              </a:rPr>
              <a:t>rate(signal rate) </a:t>
            </a:r>
            <a:r>
              <a:rPr kumimoji="1" lang="en-US" sz="2400" dirty="0">
                <a:solidFill>
                  <a:prstClr val="black"/>
                </a:solidFill>
                <a:latin typeface="Times New Roman" pitchFamily="18" charset="0"/>
                <a:cs typeface="Times New Roman" pitchFamily="18" charset="0"/>
              </a:rPr>
              <a:t>is twice </a:t>
            </a:r>
            <a:r>
              <a:rPr kumimoji="1" lang="en-US" sz="2400" dirty="0" smtClean="0">
                <a:solidFill>
                  <a:prstClr val="black"/>
                </a:solidFill>
                <a:latin typeface="Times New Roman" pitchFamily="18" charset="0"/>
                <a:cs typeface="Times New Roman" pitchFamily="18" charset="0"/>
              </a:rPr>
              <a:t> as NRZ</a:t>
            </a:r>
            <a:endParaRPr kumimoji="1" lang="en-US" sz="2400" dirty="0">
              <a:solidFill>
                <a:prstClr val="black"/>
              </a:solidFill>
              <a:latin typeface="Times New Roman" pitchFamily="18" charset="0"/>
              <a:cs typeface="Times New Roman" pitchFamily="18" charset="0"/>
            </a:endParaRPr>
          </a:p>
          <a:p>
            <a:pPr lvl="1">
              <a:buFont typeface="Wingdings" charset="2"/>
              <a:buChar char="l"/>
              <a:defRPr/>
            </a:pPr>
            <a:r>
              <a:rPr kumimoji="1" lang="en-US" sz="2400" dirty="0">
                <a:latin typeface="Times New Roman" pitchFamily="18" charset="0"/>
                <a:cs typeface="Times New Roman" pitchFamily="18" charset="0"/>
              </a:rPr>
              <a:t>requires more </a:t>
            </a:r>
            <a:r>
              <a:rPr kumimoji="1" lang="en-US" sz="2400" dirty="0" smtClean="0">
                <a:latin typeface="Times New Roman" pitchFamily="18" charset="0"/>
                <a:cs typeface="Times New Roman" pitchFamily="18" charset="0"/>
              </a:rPr>
              <a:t>bandwidth</a:t>
            </a:r>
          </a:p>
          <a:p>
            <a:pPr lvl="0">
              <a:buFont typeface="Wingdings" charset="2"/>
              <a:buChar char="Ø"/>
              <a:defRPr/>
            </a:pPr>
            <a:r>
              <a:rPr kumimoji="1" lang="en-US" sz="2800" dirty="0" smtClean="0">
                <a:solidFill>
                  <a:srgbClr val="FF0000"/>
                </a:solidFill>
                <a:latin typeface="Times New Roman" pitchFamily="18" charset="0"/>
                <a:cs typeface="Times New Roman" pitchFamily="18" charset="0"/>
              </a:rPr>
              <a:t>Pros</a:t>
            </a:r>
            <a:endParaRPr kumimoji="1" lang="en-US" sz="2800" dirty="0">
              <a:solidFill>
                <a:srgbClr val="FF0000"/>
              </a:solidFill>
              <a:latin typeface="Times New Roman" pitchFamily="18" charset="0"/>
              <a:cs typeface="Times New Roman" pitchFamily="18" charset="0"/>
            </a:endParaRPr>
          </a:p>
          <a:p>
            <a:pPr lvl="1">
              <a:buFont typeface="Wingdings" charset="2"/>
              <a:buChar char="l"/>
              <a:defRPr/>
            </a:pPr>
            <a:r>
              <a:rPr kumimoji="1" lang="en-US" sz="2400" dirty="0">
                <a:latin typeface="Times New Roman" pitchFamily="18" charset="0"/>
                <a:cs typeface="Times New Roman" pitchFamily="18" charset="0"/>
              </a:rPr>
              <a:t>synchronization on </a:t>
            </a:r>
            <a:r>
              <a:rPr kumimoji="1" lang="en-US" sz="2400" dirty="0" smtClean="0">
                <a:latin typeface="Times New Roman" pitchFamily="18" charset="0"/>
                <a:cs typeface="Times New Roman" pitchFamily="18" charset="0"/>
              </a:rPr>
              <a:t>mid-bit </a:t>
            </a:r>
            <a:r>
              <a:rPr kumimoji="1" lang="en-US" sz="2400" dirty="0">
                <a:latin typeface="Times New Roman" pitchFamily="18" charset="0"/>
                <a:cs typeface="Times New Roman" pitchFamily="18" charset="0"/>
              </a:rPr>
              <a:t>transition (self </a:t>
            </a:r>
            <a:r>
              <a:rPr kumimoji="1" lang="en-US" sz="2400" dirty="0" smtClean="0">
                <a:latin typeface="Times New Roman" pitchFamily="18" charset="0"/>
                <a:cs typeface="Times New Roman" pitchFamily="18" charset="0"/>
              </a:rPr>
              <a:t>clocking codes)</a:t>
            </a:r>
          </a:p>
          <a:p>
            <a:pPr lvl="2">
              <a:buFont typeface="Wingdings" charset="2"/>
              <a:buChar char="l"/>
              <a:defRPr/>
            </a:pPr>
            <a:r>
              <a:rPr kumimoji="1" lang="en-US" sz="2000" dirty="0" smtClean="0">
                <a:latin typeface="Times New Roman" pitchFamily="18" charset="0"/>
                <a:cs typeface="Times New Roman" pitchFamily="18" charset="0"/>
              </a:rPr>
              <a:t>Receiver can synchronize on that transition</a:t>
            </a:r>
            <a:endParaRPr kumimoji="1" lang="en-US" sz="2000" dirty="0">
              <a:latin typeface="Times New Roman" pitchFamily="18" charset="0"/>
              <a:cs typeface="Times New Roman" pitchFamily="18" charset="0"/>
            </a:endParaRPr>
          </a:p>
          <a:p>
            <a:pPr lvl="1">
              <a:buFont typeface="Wingdings" charset="2"/>
              <a:buChar char="l"/>
              <a:defRPr/>
            </a:pPr>
            <a:r>
              <a:rPr kumimoji="1" lang="en-US" sz="2400" dirty="0">
                <a:latin typeface="Times New Roman" pitchFamily="18" charset="0"/>
                <a:cs typeface="Times New Roman" pitchFamily="18" charset="0"/>
              </a:rPr>
              <a:t>has no dc </a:t>
            </a:r>
            <a:r>
              <a:rPr kumimoji="1" lang="en-US" sz="2400" dirty="0" smtClean="0">
                <a:latin typeface="Times New Roman" pitchFamily="18" charset="0"/>
                <a:cs typeface="Times New Roman" pitchFamily="18" charset="0"/>
              </a:rPr>
              <a:t>component, because each bit has a positive and negative voltage contribution.</a:t>
            </a:r>
          </a:p>
          <a:p>
            <a:pPr lvl="1">
              <a:buFont typeface="Wingdings" charset="2"/>
              <a:buChar char="l"/>
              <a:defRPr/>
            </a:pPr>
            <a:r>
              <a:rPr kumimoji="1" lang="en-US" sz="2400" dirty="0" smtClean="0">
                <a:latin typeface="Times New Roman" pitchFamily="18" charset="0"/>
                <a:cs typeface="Times New Roman" pitchFamily="18" charset="0"/>
              </a:rPr>
              <a:t>No baseline wandering </a:t>
            </a:r>
            <a:endParaRPr kumimoji="1" lang="en-US" sz="2400" dirty="0">
              <a:latin typeface="Times New Roman" pitchFamily="18" charset="0"/>
              <a:cs typeface="Times New Roman" pitchFamily="18" charset="0"/>
            </a:endParaRPr>
          </a:p>
          <a:p>
            <a:pPr lvl="1">
              <a:buFont typeface="Wingdings" charset="2"/>
              <a:buChar char="l"/>
              <a:defRPr/>
            </a:pPr>
            <a:r>
              <a:rPr kumimoji="1" lang="en-US" sz="2400" dirty="0">
                <a:latin typeface="Times New Roman" pitchFamily="18" charset="0"/>
                <a:cs typeface="Times New Roman" pitchFamily="18" charset="0"/>
              </a:rPr>
              <a:t>has error </a:t>
            </a:r>
            <a:r>
              <a:rPr kumimoji="1" lang="en-US" sz="2400" dirty="0" smtClean="0">
                <a:latin typeface="Times New Roman" pitchFamily="18" charset="0"/>
                <a:cs typeface="Times New Roman" pitchFamily="18" charset="0"/>
              </a:rPr>
              <a:t>detection</a:t>
            </a:r>
          </a:p>
          <a:p>
            <a:pPr lvl="2">
              <a:buFont typeface="Wingdings" charset="2"/>
              <a:buChar char="l"/>
              <a:defRPr/>
            </a:pPr>
            <a:r>
              <a:rPr kumimoji="1" lang="en-US" sz="2000" dirty="0" smtClean="0">
                <a:latin typeface="Times New Roman" pitchFamily="18" charset="0"/>
                <a:cs typeface="Times New Roman" pitchFamily="18" charset="0"/>
              </a:rPr>
              <a:t>Absence of an expected transition can be used to detect errors.</a:t>
            </a:r>
          </a:p>
          <a:p>
            <a:pPr lvl="2">
              <a:buFont typeface="Wingdings" charset="2"/>
              <a:buChar char="l"/>
              <a:defRPr/>
            </a:pPr>
            <a:r>
              <a:rPr kumimoji="1" lang="en-US" sz="2000" dirty="0" smtClean="0">
                <a:latin typeface="Times New Roman" pitchFamily="18" charset="0"/>
                <a:cs typeface="Times New Roman" pitchFamily="18" charset="0"/>
              </a:rPr>
              <a:t>Noise on the line has to invert both the signal before and after the expected transition to cause an undetected error.</a:t>
            </a:r>
            <a:endParaRPr kumimoji="1" lang="en-US" sz="2000" dirty="0">
              <a:latin typeface="Times New Roman" pitchFamily="18" charset="0"/>
              <a:cs typeface="Times New Roman" pitchFamily="18" charset="0"/>
            </a:endParaRPr>
          </a:p>
          <a:p>
            <a:pPr lvl="1">
              <a:buFont typeface="Wingdings" charset="2"/>
              <a:buChar char="l"/>
              <a:defRPr/>
            </a:pPr>
            <a:endParaRPr kumimoji="1" lang="en-US" sz="2400" dirty="0">
              <a:solidFill>
                <a:prstClr val="black"/>
              </a:solidFill>
            </a:endParaRPr>
          </a:p>
          <a:p>
            <a:endParaRPr lang="en-US" dirty="0"/>
          </a:p>
        </p:txBody>
      </p:sp>
    </p:spTree>
    <p:extLst>
      <p:ext uri="{BB962C8B-B14F-4D97-AF65-F5344CB8AC3E}">
        <p14:creationId xmlns="" xmlns:p14="http://schemas.microsoft.com/office/powerpoint/2010/main" val="19130964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sz="3600" dirty="0" smtClean="0">
                <a:solidFill>
                  <a:schemeClr val="tx2"/>
                </a:solidFill>
                <a:latin typeface="Times New Roman" pitchFamily="18" charset="0"/>
                <a:cs typeface="Times New Roman" pitchFamily="18" charset="0"/>
              </a:rPr>
              <a:t>Modulation rate</a:t>
            </a:r>
            <a:endParaRPr lang="en-US" sz="3600" dirty="0">
              <a:solidFill>
                <a:schemeClr val="tx2"/>
              </a:solidFill>
              <a:latin typeface="Times New Roman" pitchFamily="18" charset="0"/>
              <a:cs typeface="Times New Roman" pitchFamily="18" charset="0"/>
            </a:endParaRPr>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838200"/>
                <a:ext cx="8229600" cy="5791200"/>
              </a:xfrm>
            </p:spPr>
            <p:txBody>
              <a:bodyPr/>
              <a:lstStyle/>
              <a:p>
                <a:r>
                  <a:rPr lang="en-US" dirty="0" smtClean="0">
                    <a:solidFill>
                      <a:srgbClr val="FF0000"/>
                    </a:solidFill>
                    <a:latin typeface="Times New Roman" pitchFamily="18" charset="0"/>
                    <a:cs typeface="Times New Roman" pitchFamily="18" charset="0"/>
                  </a:rPr>
                  <a:t>Data rate: </a:t>
                </a:r>
                <a:r>
                  <a:rPr lang="en-US" dirty="0" smtClean="0">
                    <a:latin typeface="Times New Roman" pitchFamily="18" charset="0"/>
                    <a:cs typeface="Times New Roman" pitchFamily="18" charset="0"/>
                  </a:rPr>
                  <a:t>expressed in bits per second</a:t>
                </a:r>
              </a:p>
              <a:p>
                <a:pPr marL="914400" lvl="2" indent="0">
                  <a:buNone/>
                </a:pPr>
                <a:r>
                  <a:rPr lang="en-US" dirty="0" smtClean="0">
                    <a:latin typeface="Times New Roman" pitchFamily="18" charset="0"/>
                    <a:cs typeface="Times New Roman" pitchFamily="18" charset="0"/>
                  </a:rPr>
                  <a:t>Data rate=</a:t>
                </a:r>
                <a14:m>
                  <m:oMath xmlns:m="http://schemas.openxmlformats.org/officeDocument/2006/math">
                    <m:f>
                      <m:fPr>
                        <m:ctrlPr>
                          <a:rPr lang="en-US" i="1" smtClean="0">
                            <a:latin typeface="Cambria Math"/>
                            <a:cs typeface="Times New Roman" pitchFamily="18" charset="0"/>
                          </a:rPr>
                        </m:ctrlPr>
                      </m:fPr>
                      <m:num>
                        <m:r>
                          <a:rPr lang="en-US" b="0" i="1" smtClean="0">
                            <a:latin typeface="Cambria Math"/>
                            <a:cs typeface="Times New Roman" pitchFamily="18" charset="0"/>
                          </a:rPr>
                          <m:t>1</m:t>
                        </m:r>
                      </m:num>
                      <m:den>
                        <m:sSub>
                          <m:sSubPr>
                            <m:ctrlPr>
                              <a:rPr lang="en-US" i="1" smtClean="0">
                                <a:latin typeface="Cambria Math"/>
                                <a:cs typeface="Times New Roman" pitchFamily="18" charset="0"/>
                              </a:rPr>
                            </m:ctrlPr>
                          </m:sSubPr>
                          <m:e>
                            <m:r>
                              <a:rPr lang="en-US" b="0" i="1" smtClean="0">
                                <a:latin typeface="Cambria Math"/>
                                <a:cs typeface="Times New Roman" pitchFamily="18" charset="0"/>
                              </a:rPr>
                              <m:t>𝑇</m:t>
                            </m:r>
                          </m:e>
                          <m:sub>
                            <m:r>
                              <a:rPr lang="en-US" b="0" i="1" smtClean="0">
                                <a:latin typeface="Cambria Math"/>
                                <a:cs typeface="Times New Roman" pitchFamily="18" charset="0"/>
                              </a:rPr>
                              <m:t>𝑏</m:t>
                            </m:r>
                          </m:sub>
                        </m:sSub>
                      </m:den>
                    </m:f>
                  </m:oMath>
                </a14:m>
                <a:r>
                  <a:rPr lang="en-US" dirty="0" smtClean="0">
                    <a:latin typeface="Times New Roman" pitchFamily="18" charset="0"/>
                    <a:cs typeface="Times New Roman" pitchFamily="18" charset="0"/>
                  </a:rPr>
                  <a:t>, </a:t>
                </a:r>
                <a14:m>
                  <m:oMath xmlns:m="http://schemas.openxmlformats.org/officeDocument/2006/math">
                    <m:sSub>
                      <m:sSubPr>
                        <m:ctrlPr>
                          <a:rPr lang="en-US" i="1" dirty="0" smtClean="0">
                            <a:latin typeface="Cambria Math"/>
                            <a:cs typeface="Times New Roman" pitchFamily="18" charset="0"/>
                          </a:rPr>
                        </m:ctrlPr>
                      </m:sSubPr>
                      <m:e>
                        <m:r>
                          <a:rPr lang="en-US" b="0" i="1" dirty="0" smtClean="0">
                            <a:latin typeface="Cambria Math"/>
                            <a:cs typeface="Times New Roman" pitchFamily="18" charset="0"/>
                          </a:rPr>
                          <m:t>𝑇</m:t>
                        </m:r>
                      </m:e>
                      <m:sub>
                        <m:r>
                          <a:rPr lang="en-US" b="0" i="1" dirty="0" smtClean="0">
                            <a:latin typeface="Cambria Math"/>
                            <a:cs typeface="Times New Roman" pitchFamily="18" charset="0"/>
                          </a:rPr>
                          <m:t>𝑏</m:t>
                        </m:r>
                      </m:sub>
                    </m:sSub>
                  </m:oMath>
                </a14:m>
                <a:r>
                  <a:rPr lang="en-US" dirty="0" smtClean="0">
                    <a:latin typeface="Times New Roman" pitchFamily="18" charset="0"/>
                    <a:cs typeface="Times New Roman" pitchFamily="18" charset="0"/>
                    <a:sym typeface="Wingdings" pitchFamily="2" charset="2"/>
                  </a:rPr>
                  <a:t>bit duration</a:t>
                </a:r>
                <a:endParaRPr lang="en-US" dirty="0" smtClean="0">
                  <a:latin typeface="Times New Roman" pitchFamily="18" charset="0"/>
                  <a:cs typeface="Times New Roman" pitchFamily="18" charset="0"/>
                </a:endParaRPr>
              </a:p>
              <a:p>
                <a:r>
                  <a:rPr lang="en-US" dirty="0" smtClean="0">
                    <a:solidFill>
                      <a:srgbClr val="FF0000"/>
                    </a:solidFill>
                    <a:latin typeface="Times New Roman" pitchFamily="18" charset="0"/>
                    <a:cs typeface="Times New Roman" pitchFamily="18" charset="0"/>
                  </a:rPr>
                  <a:t>Modulation rate: </a:t>
                </a:r>
                <a:r>
                  <a:rPr lang="en-US" dirty="0" smtClean="0">
                    <a:latin typeface="Times New Roman" pitchFamily="18" charset="0"/>
                    <a:cs typeface="Times New Roman" pitchFamily="18" charset="0"/>
                  </a:rPr>
                  <a:t>expressed in baud.</a:t>
                </a:r>
              </a:p>
              <a:p>
                <a:pPr lvl="2"/>
                <a:r>
                  <a:rPr lang="en-US" dirty="0" smtClean="0">
                    <a:latin typeface="Times New Roman" pitchFamily="18" charset="0"/>
                    <a:cs typeface="Times New Roman" pitchFamily="18" charset="0"/>
                  </a:rPr>
                  <a:t>Rate at which signal elements are generated.</a:t>
                </a:r>
              </a:p>
              <a:p>
                <a:pPr marL="914400" lvl="2" indent="0">
                  <a:buNone/>
                </a:pPr>
                <a:endParaRPr lang="en-US" dirty="0">
                  <a:latin typeface="Times New Roman" pitchFamily="18" charset="0"/>
                  <a:cs typeface="Times New Roman" pitchFamily="18" charset="0"/>
                </a:endParaRPr>
              </a:p>
              <a:p>
                <a:pPr lvl="0"/>
                <a:r>
                  <a:rPr lang="en-US" sz="2400" dirty="0" smtClean="0">
                    <a:solidFill>
                      <a:schemeClr val="tx1"/>
                    </a:solidFill>
                    <a:latin typeface="Times New Roman" pitchFamily="18" charset="0"/>
                    <a:cs typeface="Times New Roman" pitchFamily="18" charset="0"/>
                  </a:rPr>
                  <a:t>For </a:t>
                </a:r>
                <a:r>
                  <a:rPr lang="en-US" sz="2400" dirty="0">
                    <a:latin typeface="Times New Roman" pitchFamily="18" charset="0"/>
                    <a:cs typeface="Times New Roman" pitchFamily="18" charset="0"/>
                  </a:rPr>
                  <a:t>M</a:t>
                </a:r>
                <a:r>
                  <a:rPr lang="en-US" sz="2400" dirty="0" smtClean="0">
                    <a:solidFill>
                      <a:schemeClr val="tx1"/>
                    </a:solidFill>
                    <a:latin typeface="Times New Roman" pitchFamily="18" charset="0"/>
                    <a:cs typeface="Times New Roman" pitchFamily="18" charset="0"/>
                  </a:rPr>
                  <a:t>anchester encoding ,the minimum size signal element is a pulse of one-half   the duration of a bit interval</a:t>
                </a:r>
              </a:p>
              <a:p>
                <a:pPr lvl="0"/>
                <a:r>
                  <a:rPr lang="en-US" sz="2800" dirty="0" smtClean="0">
                    <a:solidFill>
                      <a:srgbClr val="FF0000"/>
                    </a:solidFill>
                    <a:latin typeface="Times New Roman" pitchFamily="18" charset="0"/>
                    <a:cs typeface="Times New Roman" pitchFamily="18" charset="0"/>
                  </a:rPr>
                  <a:t>Maximum modulation rate= </a:t>
                </a:r>
                <a14:m>
                  <m:oMath xmlns:m="http://schemas.openxmlformats.org/officeDocument/2006/math">
                    <m:f>
                      <m:fPr>
                        <m:ctrlPr>
                          <a:rPr lang="en-US" sz="2800" i="1">
                            <a:solidFill>
                              <a:srgbClr val="FF0000"/>
                            </a:solidFill>
                            <a:latin typeface="Cambria Math"/>
                            <a:cs typeface="Times New Roman" pitchFamily="18" charset="0"/>
                          </a:rPr>
                        </m:ctrlPr>
                      </m:fPr>
                      <m:num>
                        <m:r>
                          <a:rPr lang="en-US" sz="2800" b="0" i="1" smtClean="0">
                            <a:solidFill>
                              <a:srgbClr val="FF0000"/>
                            </a:solidFill>
                            <a:latin typeface="Cambria Math"/>
                            <a:cs typeface="Times New Roman" pitchFamily="18" charset="0"/>
                          </a:rPr>
                          <m:t>2</m:t>
                        </m:r>
                      </m:num>
                      <m:den>
                        <m:sSub>
                          <m:sSubPr>
                            <m:ctrlPr>
                              <a:rPr lang="en-US" sz="2800" i="1">
                                <a:solidFill>
                                  <a:srgbClr val="FF0000"/>
                                </a:solidFill>
                                <a:latin typeface="Cambria Math"/>
                                <a:cs typeface="Times New Roman" pitchFamily="18" charset="0"/>
                              </a:rPr>
                            </m:ctrlPr>
                          </m:sSubPr>
                          <m:e>
                            <m:r>
                              <a:rPr lang="en-US" sz="2800" i="1">
                                <a:solidFill>
                                  <a:srgbClr val="FF0000"/>
                                </a:solidFill>
                                <a:latin typeface="Cambria Math"/>
                                <a:cs typeface="Times New Roman" pitchFamily="18" charset="0"/>
                              </a:rPr>
                              <m:t>𝑇</m:t>
                            </m:r>
                          </m:e>
                          <m:sub>
                            <m:r>
                              <a:rPr lang="en-US" sz="2800" i="1">
                                <a:solidFill>
                                  <a:srgbClr val="FF0000"/>
                                </a:solidFill>
                                <a:latin typeface="Cambria Math"/>
                                <a:cs typeface="Times New Roman" pitchFamily="18" charset="0"/>
                              </a:rPr>
                              <m:t>𝑏</m:t>
                            </m:r>
                          </m:sub>
                        </m:sSub>
                      </m:den>
                    </m:f>
                  </m:oMath>
                </a14:m>
                <a:endParaRPr lang="en-US" sz="2800" dirty="0">
                  <a:solidFill>
                    <a:srgbClr val="FF0000"/>
                  </a:solidFill>
                  <a:latin typeface="Times New Roman" pitchFamily="18" charset="0"/>
                  <a:cs typeface="Times New Roman" pitchFamily="18" charset="0"/>
                </a:endParaRPr>
              </a:p>
              <a:p>
                <a:pPr marL="914400" lvl="2" indent="0">
                  <a:buNone/>
                </a:pPr>
                <a:endParaRPr lang="en-US" dirty="0" smtClean="0">
                  <a:latin typeface="Times New Roman" pitchFamily="18" charset="0"/>
                  <a:cs typeface="Times New Roman" pitchFamily="18" charset="0"/>
                </a:endParaRP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791200"/>
              </a:xfrm>
              <a:blipFill rotWithShape="1">
                <a:blip r:embed="rId2" cstate="print"/>
                <a:stretch>
                  <a:fillRect l="-1852" t="-1474" r="-370"/>
                </a:stretch>
              </a:blipFill>
            </p:spPr>
            <p:txBody>
              <a:bodyPr/>
              <a:lstStyle/>
              <a:p>
                <a:r>
                  <a:rPr lang="en-US">
                    <a:noFill/>
                  </a:rPr>
                  <a:t> </a:t>
                </a:r>
              </a:p>
            </p:txBody>
          </p:sp>
        </mc:Fallback>
      </mc:AlternateContent>
    </p:spTree>
    <p:extLst>
      <p:ext uri="{BB962C8B-B14F-4D97-AF65-F5344CB8AC3E}">
        <p14:creationId xmlns="" xmlns:p14="http://schemas.microsoft.com/office/powerpoint/2010/main" val="2768611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1F497D"/>
                </a:solidFill>
                <a:latin typeface="Times New Roman" pitchFamily="18" charset="0"/>
                <a:cs typeface="Times New Roman" pitchFamily="18" charset="0"/>
              </a:rPr>
              <a:t>Signal Encoding Techniques</a:t>
            </a:r>
            <a:endParaRPr lang="en-US" dirty="0"/>
          </a:p>
        </p:txBody>
      </p:sp>
      <p:pic>
        <p:nvPicPr>
          <p:cNvPr id="1026"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977372" y="1600200"/>
            <a:ext cx="7189255"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5783606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1F497D"/>
                </a:solidFill>
                <a:latin typeface="Times New Roman" pitchFamily="18" charset="0"/>
                <a:cs typeface="Times New Roman" pitchFamily="18" charset="0"/>
              </a:rPr>
              <a:t>Modulation rate</a:t>
            </a:r>
            <a:endParaRPr lang="en-US"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lstStyle/>
              <a:p>
                <a:r>
                  <a:rPr lang="en-US" sz="2800" dirty="0" smtClean="0">
                    <a:latin typeface="Times New Roman" pitchFamily="18" charset="0"/>
                    <a:cs typeface="Times New Roman" pitchFamily="18" charset="0"/>
                  </a:rPr>
                  <a:t>In general,</a:t>
                </a:r>
              </a:p>
              <a:p>
                <a:pPr marL="457200" lvl="1" indent="0">
                  <a:buNone/>
                </a:pP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D=</a:t>
                </a:r>
                <a14:m>
                  <m:oMath xmlns:m="http://schemas.openxmlformats.org/officeDocument/2006/math">
                    <m:f>
                      <m:fPr>
                        <m:ctrlPr>
                          <a:rPr lang="en-US" i="1" smtClean="0">
                            <a:solidFill>
                              <a:srgbClr val="FF0000"/>
                            </a:solidFill>
                            <a:latin typeface="Cambria Math"/>
                          </a:rPr>
                        </m:ctrlPr>
                      </m:fPr>
                      <m:num>
                        <m:r>
                          <a:rPr lang="en-US" b="0" i="1" smtClean="0">
                            <a:solidFill>
                              <a:srgbClr val="FF0000"/>
                            </a:solidFill>
                            <a:latin typeface="Cambria Math"/>
                          </a:rPr>
                          <m:t>𝑅</m:t>
                        </m:r>
                      </m:num>
                      <m:den>
                        <m:r>
                          <a:rPr lang="en-US" b="0" i="1" smtClean="0">
                            <a:solidFill>
                              <a:srgbClr val="FF0000"/>
                            </a:solidFill>
                            <a:latin typeface="Cambria Math"/>
                          </a:rPr>
                          <m:t>𝐿</m:t>
                        </m:r>
                      </m:den>
                    </m:f>
                  </m:oMath>
                </a14:m>
                <a:endParaRPr lang="en-US" dirty="0" smtClean="0">
                  <a:solidFill>
                    <a:srgbClr val="FF0000"/>
                  </a:solidFill>
                  <a:latin typeface="Times New Roman" pitchFamily="18" charset="0"/>
                  <a:cs typeface="Times New Roman" pitchFamily="18" charset="0"/>
                </a:endParaRPr>
              </a:p>
              <a:p>
                <a:pPr marL="457200" lvl="1" indent="0">
                  <a:buNone/>
                </a:pPr>
                <a:r>
                  <a:rPr lang="en-US" dirty="0" smtClean="0">
                    <a:solidFill>
                      <a:srgbClr val="FF0000"/>
                    </a:solidFill>
                    <a:latin typeface="Times New Roman" pitchFamily="18" charset="0"/>
                    <a:cs typeface="Times New Roman" pitchFamily="18" charset="0"/>
                  </a:rPr>
                  <a:t>			   =</a:t>
                </a:r>
                <a14:m>
                  <m:oMath xmlns:m="http://schemas.openxmlformats.org/officeDocument/2006/math">
                    <m:f>
                      <m:fPr>
                        <m:ctrlPr>
                          <a:rPr lang="en-US" i="1" smtClean="0">
                            <a:solidFill>
                              <a:srgbClr val="FF0000"/>
                            </a:solidFill>
                            <a:latin typeface="Cambria Math"/>
                          </a:rPr>
                        </m:ctrlPr>
                      </m:fPr>
                      <m:num>
                        <m:r>
                          <a:rPr lang="en-US" b="0" i="1" smtClean="0">
                            <a:solidFill>
                              <a:srgbClr val="FF0000"/>
                            </a:solidFill>
                            <a:latin typeface="Cambria Math"/>
                          </a:rPr>
                          <m:t>𝑅</m:t>
                        </m:r>
                      </m:num>
                      <m:den>
                        <m:sSub>
                          <m:sSubPr>
                            <m:ctrlPr>
                              <a:rPr lang="en-US" i="1" smtClean="0">
                                <a:solidFill>
                                  <a:srgbClr val="FF0000"/>
                                </a:solidFill>
                                <a:latin typeface="Cambria Math"/>
                              </a:rPr>
                            </m:ctrlPr>
                          </m:sSubPr>
                          <m:e>
                            <m:r>
                              <a:rPr lang="en-US" b="0" i="1" smtClean="0">
                                <a:solidFill>
                                  <a:srgbClr val="FF0000"/>
                                </a:solidFill>
                                <a:latin typeface="Cambria Math"/>
                              </a:rPr>
                              <m:t>𝑙𝑜𝑔</m:t>
                            </m:r>
                          </m:e>
                          <m:sub>
                            <m:r>
                              <a:rPr lang="en-US" b="0" i="1" smtClean="0">
                                <a:solidFill>
                                  <a:srgbClr val="FF0000"/>
                                </a:solidFill>
                                <a:latin typeface="Cambria Math"/>
                              </a:rPr>
                              <m:t>2</m:t>
                            </m:r>
                          </m:sub>
                        </m:sSub>
                        <m:r>
                          <a:rPr lang="en-US" b="0" i="1" smtClean="0">
                            <a:solidFill>
                              <a:srgbClr val="FF0000"/>
                            </a:solidFill>
                            <a:latin typeface="Cambria Math"/>
                          </a:rPr>
                          <m:t>𝑀</m:t>
                        </m:r>
                      </m:den>
                    </m:f>
                  </m:oMath>
                </a14:m>
                <a:endParaRPr lang="en-US" dirty="0" smtClean="0">
                  <a:solidFill>
                    <a:srgbClr val="FF0000"/>
                  </a:solidFill>
                  <a:latin typeface="Times New Roman" pitchFamily="18" charset="0"/>
                  <a:cs typeface="Times New Roman" pitchFamily="18" charset="0"/>
                </a:endParaRPr>
              </a:p>
              <a:p>
                <a:pPr marL="457200" lvl="1" indent="0">
                  <a:buNone/>
                </a:pPr>
                <a:r>
                  <a:rPr lang="en-US" dirty="0" err="1" smtClean="0">
                    <a:latin typeface="Times New Roman" pitchFamily="18" charset="0"/>
                    <a:cs typeface="Times New Roman" pitchFamily="18" charset="0"/>
                  </a:rPr>
                  <a:t>D</a:t>
                </a:r>
                <a:r>
                  <a:rPr lang="en-US" dirty="0" err="1" smtClean="0">
                    <a:latin typeface="Times New Roman" pitchFamily="18" charset="0"/>
                    <a:cs typeface="Times New Roman" pitchFamily="18" charset="0"/>
                    <a:sym typeface="Wingdings" pitchFamily="2" charset="2"/>
                  </a:rPr>
                  <a:t>Modulation</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rate,baud</a:t>
                </a:r>
                <a:endParaRPr lang="en-US" dirty="0" smtClean="0">
                  <a:latin typeface="Times New Roman" pitchFamily="18" charset="0"/>
                  <a:cs typeface="Times New Roman" pitchFamily="18" charset="0"/>
                  <a:sym typeface="Wingdings" pitchFamily="2" charset="2"/>
                </a:endParaRPr>
              </a:p>
              <a:p>
                <a:pPr marL="457200" lvl="1" indent="0">
                  <a:buNone/>
                </a:pPr>
                <a:r>
                  <a:rPr lang="en-US" dirty="0" err="1" smtClean="0">
                    <a:latin typeface="Times New Roman" pitchFamily="18" charset="0"/>
                    <a:cs typeface="Times New Roman" pitchFamily="18" charset="0"/>
                    <a:sym typeface="Wingdings" pitchFamily="2" charset="2"/>
                  </a:rPr>
                  <a:t>Rdata</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rate,bps</a:t>
                </a:r>
                <a:endParaRPr lang="en-US" dirty="0" smtClean="0">
                  <a:latin typeface="Times New Roman" pitchFamily="18" charset="0"/>
                  <a:cs typeface="Times New Roman" pitchFamily="18" charset="0"/>
                  <a:sym typeface="Wingdings" pitchFamily="2" charset="2"/>
                </a:endParaRPr>
              </a:p>
              <a:p>
                <a:pPr marL="457200" lvl="1" indent="0">
                  <a:buNone/>
                </a:pPr>
                <a:r>
                  <a:rPr lang="en-US" dirty="0" err="1" smtClean="0">
                    <a:latin typeface="Times New Roman" pitchFamily="18" charset="0"/>
                    <a:cs typeface="Times New Roman" pitchFamily="18" charset="0"/>
                    <a:sym typeface="Wingdings" pitchFamily="2" charset="2"/>
                  </a:rPr>
                  <a:t>Mnumber</a:t>
                </a:r>
                <a:r>
                  <a:rPr lang="en-US" dirty="0" smtClean="0">
                    <a:latin typeface="Times New Roman" pitchFamily="18" charset="0"/>
                    <a:cs typeface="Times New Roman" pitchFamily="18" charset="0"/>
                    <a:sym typeface="Wingdings" pitchFamily="2" charset="2"/>
                  </a:rPr>
                  <a:t> of different signal elements=</a:t>
                </a:r>
                <a14:m>
                  <m:oMath xmlns:m="http://schemas.openxmlformats.org/officeDocument/2006/math">
                    <m:sSup>
                      <m:sSupPr>
                        <m:ctrlPr>
                          <a:rPr lang="en-US" i="1" smtClean="0">
                            <a:latin typeface="Cambria Math"/>
                            <a:cs typeface="Times New Roman" pitchFamily="18" charset="0"/>
                            <a:sym typeface="Wingdings" pitchFamily="2" charset="2"/>
                          </a:rPr>
                        </m:ctrlPr>
                      </m:sSupPr>
                      <m:e>
                        <m:r>
                          <a:rPr lang="en-US" b="0" i="1" smtClean="0">
                            <a:latin typeface="Cambria Math"/>
                            <a:cs typeface="Times New Roman" pitchFamily="18" charset="0"/>
                            <a:sym typeface="Wingdings" pitchFamily="2" charset="2"/>
                          </a:rPr>
                          <m:t>2</m:t>
                        </m:r>
                      </m:e>
                      <m:sup>
                        <m:r>
                          <a:rPr lang="en-US" b="0" i="1" smtClean="0">
                            <a:latin typeface="Cambria Math"/>
                            <a:cs typeface="Times New Roman" pitchFamily="18" charset="0"/>
                            <a:sym typeface="Wingdings" pitchFamily="2" charset="2"/>
                          </a:rPr>
                          <m:t>𝐿</m:t>
                        </m:r>
                      </m:sup>
                    </m:sSup>
                  </m:oMath>
                </a14:m>
                <a:endParaRPr lang="en-US" dirty="0" smtClean="0">
                  <a:latin typeface="Times New Roman" pitchFamily="18" charset="0"/>
                  <a:cs typeface="Times New Roman" pitchFamily="18" charset="0"/>
                  <a:sym typeface="Wingdings" pitchFamily="2" charset="2"/>
                </a:endParaRPr>
              </a:p>
              <a:p>
                <a:pPr marL="457200" lvl="1" indent="0">
                  <a:buNone/>
                </a:pPr>
                <a:r>
                  <a:rPr lang="en-US" dirty="0" err="1" smtClean="0">
                    <a:latin typeface="Times New Roman" pitchFamily="18" charset="0"/>
                    <a:cs typeface="Times New Roman" pitchFamily="18" charset="0"/>
                    <a:sym typeface="Wingdings" pitchFamily="2" charset="2"/>
                  </a:rPr>
                  <a:t>Lnumber</a:t>
                </a:r>
                <a:r>
                  <a:rPr lang="en-US" dirty="0" smtClean="0">
                    <a:latin typeface="Times New Roman" pitchFamily="18" charset="0"/>
                    <a:cs typeface="Times New Roman" pitchFamily="18" charset="0"/>
                    <a:sym typeface="Wingdings" pitchFamily="2" charset="2"/>
                  </a:rPr>
                  <a:t> of bits per signal element</a:t>
                </a:r>
                <a:endParaRPr lang="en-US"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l="-1259" t="-1348"/>
                </a:stretch>
              </a:blipFill>
            </p:spPr>
            <p:txBody>
              <a:bodyPr/>
              <a:lstStyle/>
              <a:p>
                <a:r>
                  <a:rPr lang="en-US">
                    <a:noFill/>
                  </a:rPr>
                  <a:t> </a:t>
                </a:r>
              </a:p>
            </p:txBody>
          </p:sp>
        </mc:Fallback>
      </mc:AlternateContent>
    </p:spTree>
    <p:extLst>
      <p:ext uri="{BB962C8B-B14F-4D97-AF65-F5344CB8AC3E}">
        <p14:creationId xmlns="" xmlns:p14="http://schemas.microsoft.com/office/powerpoint/2010/main" val="17037451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p:spPr>
        <p:txBody>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r>
              <a:rPr lang="en-US" baseline="0" smtClean="0">
                <a:solidFill>
                  <a:schemeClr val="bg2"/>
                </a:solidFill>
                <a:latin typeface="Arial" charset="0"/>
              </a:rPr>
              <a:t>4.</a:t>
            </a:r>
            <a:fld id="{9618558D-277D-4BF5-B6A5-9F4DB5465830}" type="slidenum">
              <a:rPr lang="en-US" baseline="0" smtClean="0">
                <a:solidFill>
                  <a:schemeClr val="bg2"/>
                </a:solidFill>
                <a:latin typeface="Arial" charset="0"/>
              </a:rPr>
              <a:pPr/>
              <a:t>41</a:t>
            </a:fld>
            <a:endParaRPr lang="en-US" baseline="0" smtClean="0">
              <a:solidFill>
                <a:schemeClr val="bg2"/>
              </a:solidFill>
              <a:latin typeface="Arial" charset="0"/>
            </a:endParaRPr>
          </a:p>
        </p:txBody>
      </p:sp>
      <p:sp>
        <p:nvSpPr>
          <p:cNvPr id="37891" name="Rectangle 2"/>
          <p:cNvSpPr>
            <a:spLocks noGrp="1" noChangeArrowheads="1"/>
          </p:cNvSpPr>
          <p:nvPr>
            <p:ph type="title"/>
          </p:nvPr>
        </p:nvSpPr>
        <p:spPr bwMode="auto">
          <a:xfrm>
            <a:off x="685800" y="0"/>
            <a:ext cx="7772400" cy="609600"/>
          </a:xfr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90000"/>
          </a:bodyPr>
          <a:lstStyle/>
          <a:p>
            <a:pPr eaLnBrk="1" hangingPunct="1"/>
            <a:r>
              <a:rPr lang="en-US" sz="3600" dirty="0" smtClean="0">
                <a:solidFill>
                  <a:schemeClr val="accent1"/>
                </a:solidFill>
                <a:latin typeface="Times New Roman" pitchFamily="18" charset="0"/>
                <a:cs typeface="Times New Roman" pitchFamily="18" charset="0"/>
              </a:rPr>
              <a:t>Bipolar</a:t>
            </a:r>
          </a:p>
        </p:txBody>
      </p:sp>
      <p:sp>
        <p:nvSpPr>
          <p:cNvPr id="37892" name="Rectangle 3"/>
          <p:cNvSpPr>
            <a:spLocks noGrp="1" noChangeArrowheads="1"/>
          </p:cNvSpPr>
          <p:nvPr>
            <p:ph type="body" idx="1"/>
          </p:nvPr>
        </p:nvSpPr>
        <p:spPr bwMode="auto">
          <a:xfrm>
            <a:off x="685800" y="533400"/>
            <a:ext cx="8229600" cy="6172200"/>
          </a:xfr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lnSpcReduction="10000"/>
          </a:bodyPr>
          <a:lstStyle/>
          <a:p>
            <a:pPr eaLnBrk="1" hangingPunct="1"/>
            <a:r>
              <a:rPr lang="en-US" sz="2400" dirty="0" smtClean="0">
                <a:latin typeface="Times New Roman" pitchFamily="18" charset="0"/>
                <a:cs typeface="Times New Roman" pitchFamily="18" charset="0"/>
              </a:rPr>
              <a:t>In bipolar  encoding, there are  3 voltage levels: - positive, negative and zero to represent the symbols (no transitions to zero as in RZ).</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Voltage level for one data element is at “0” and the other alternates between positive &amp; negative.</a:t>
            </a:r>
          </a:p>
          <a:p>
            <a:pPr eaLnBrk="1" hangingPunct="1"/>
            <a:r>
              <a:rPr lang="en-US" sz="2400" dirty="0" smtClean="0">
                <a:latin typeface="Times New Roman" pitchFamily="18" charset="0"/>
                <a:cs typeface="Times New Roman" pitchFamily="18" charset="0"/>
              </a:rPr>
              <a:t>Two variations of bipolar encoding</a:t>
            </a:r>
          </a:p>
          <a:p>
            <a:pPr lvl="2"/>
            <a:r>
              <a:rPr lang="en-US" dirty="0" smtClean="0">
                <a:solidFill>
                  <a:srgbClr val="FF0000"/>
                </a:solidFill>
                <a:latin typeface="Times New Roman" pitchFamily="18" charset="0"/>
                <a:cs typeface="Times New Roman" pitchFamily="18" charset="0"/>
              </a:rPr>
              <a:t>Bipolar-AMI</a:t>
            </a:r>
          </a:p>
          <a:p>
            <a:pPr lvl="2"/>
            <a:r>
              <a:rPr lang="en-US" dirty="0" smtClean="0">
                <a:solidFill>
                  <a:srgbClr val="FF0000"/>
                </a:solidFill>
                <a:latin typeface="Times New Roman" pitchFamily="18" charset="0"/>
                <a:cs typeface="Times New Roman" pitchFamily="18" charset="0"/>
              </a:rPr>
              <a:t>Pseudoternary</a:t>
            </a:r>
          </a:p>
          <a:p>
            <a:pPr lvl="2"/>
            <a:endParaRPr lang="en-US" dirty="0" smtClean="0">
              <a:solidFill>
                <a:srgbClr val="FF0000"/>
              </a:solidFill>
              <a:latin typeface="Times New Roman" pitchFamily="18" charset="0"/>
              <a:cs typeface="Times New Roman" pitchFamily="18" charset="0"/>
            </a:endParaRPr>
          </a:p>
          <a:p>
            <a:pPr eaLnBrk="1" hangingPunct="1"/>
            <a:r>
              <a:rPr lang="en-US" sz="2400" dirty="0" smtClean="0">
                <a:solidFill>
                  <a:srgbClr val="FF0000"/>
                </a:solidFill>
                <a:latin typeface="Times New Roman" pitchFamily="18" charset="0"/>
                <a:cs typeface="Times New Roman" pitchFamily="18" charset="0"/>
              </a:rPr>
              <a:t>Bipolar Alternate Mark Inversion (AMI)</a:t>
            </a:r>
            <a:r>
              <a:rPr lang="en-US" sz="2400" dirty="0" smtClean="0">
                <a:latin typeface="Times New Roman" pitchFamily="18" charset="0"/>
                <a:cs typeface="Times New Roman" pitchFamily="18" charset="0"/>
              </a:rPr>
              <a:t> - the “0” symbol is represented by zero voltage and the “1” symbol alternates between +V and -V.</a:t>
            </a:r>
          </a:p>
          <a:p>
            <a:pPr eaLnBrk="1" hangingPunct="1"/>
            <a:endParaRPr lang="en-US" sz="2400" dirty="0" smtClean="0">
              <a:latin typeface="Times New Roman" pitchFamily="18" charset="0"/>
              <a:cs typeface="Times New Roman" pitchFamily="18" charset="0"/>
            </a:endParaRPr>
          </a:p>
          <a:p>
            <a:pPr eaLnBrk="1" hangingPunct="1"/>
            <a:r>
              <a:rPr lang="en-US" sz="2400" dirty="0" smtClean="0">
                <a:solidFill>
                  <a:srgbClr val="FF0000"/>
                </a:solidFill>
                <a:latin typeface="Times New Roman" pitchFamily="18" charset="0"/>
                <a:cs typeface="Times New Roman" pitchFamily="18" charset="0"/>
              </a:rPr>
              <a:t>Pseudoternary</a:t>
            </a:r>
            <a:r>
              <a:rPr lang="en-US" sz="2400" dirty="0" smtClean="0">
                <a:latin typeface="Times New Roman" pitchFamily="18" charset="0"/>
                <a:cs typeface="Times New Roman" pitchFamily="18" charset="0"/>
              </a:rPr>
              <a:t> is the reverse of AMI.</a:t>
            </a:r>
          </a:p>
        </p:txBody>
      </p:sp>
    </p:spTree>
    <p:extLst>
      <p:ext uri="{BB962C8B-B14F-4D97-AF65-F5344CB8AC3E}">
        <p14:creationId xmlns="" xmlns:p14="http://schemas.microsoft.com/office/powerpoint/2010/main" val="2488766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p:cNvSpPr>
            <a:spLocks noGrp="1"/>
          </p:cNvSpPr>
          <p:nvPr>
            <p:ph type="sldNum" sz="quarter" idx="10"/>
          </p:nvPr>
        </p:nvSpPr>
        <p:spPr>
          <a:noFill/>
        </p:spPr>
        <p:txBody>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r>
              <a:rPr lang="en-US" baseline="0" smtClean="0">
                <a:solidFill>
                  <a:schemeClr val="bg2"/>
                </a:solidFill>
                <a:latin typeface="Arial" charset="0"/>
              </a:rPr>
              <a:t>4.</a:t>
            </a:r>
            <a:fld id="{037E8862-8397-4347-888F-FDD8016F6867}" type="slidenum">
              <a:rPr lang="en-US" baseline="0" smtClean="0">
                <a:solidFill>
                  <a:schemeClr val="bg2"/>
                </a:solidFill>
                <a:latin typeface="Arial" charset="0"/>
              </a:rPr>
              <a:pPr/>
              <a:t>42</a:t>
            </a:fld>
            <a:endParaRPr lang="en-US" baseline="0" smtClean="0">
              <a:solidFill>
                <a:schemeClr val="bg2"/>
              </a:solidFill>
              <a:latin typeface="Arial" charset="0"/>
            </a:endParaRPr>
          </a:p>
        </p:txBody>
      </p:sp>
      <p:sp>
        <p:nvSpPr>
          <p:cNvPr id="38915"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6"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7" name="Text Box 4"/>
          <p:cNvSpPr txBox="1">
            <a:spLocks noChangeArrowheads="1"/>
          </p:cNvSpPr>
          <p:nvPr/>
        </p:nvSpPr>
        <p:spPr bwMode="auto">
          <a:xfrm>
            <a:off x="304800" y="762000"/>
            <a:ext cx="604678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r>
              <a:rPr lang="en-US" sz="2400" b="1" baseline="0" dirty="0">
                <a:solidFill>
                  <a:schemeClr val="folHlink"/>
                </a:solidFill>
              </a:rPr>
              <a:t>Figure 4.9  </a:t>
            </a:r>
            <a:r>
              <a:rPr lang="en-US" b="1" i="1" baseline="0" dirty="0"/>
              <a:t>Bipolar schemes: AMI and </a:t>
            </a:r>
            <a:r>
              <a:rPr lang="en-US" b="1" i="1" baseline="0" dirty="0" err="1"/>
              <a:t>pseudoternary</a:t>
            </a:r>
            <a:endParaRPr lang="en-US" b="1" i="1" baseline="0" dirty="0"/>
          </a:p>
        </p:txBody>
      </p:sp>
      <p:sp>
        <p:nvSpPr>
          <p:cNvPr id="38918"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8919" name="Picture 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82575" y="2344738"/>
            <a:ext cx="8556625" cy="23796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9051210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p:spPr>
        <p:txBody>
          <a:bodyPr/>
          <a:lstStyle>
            <a:lvl1pPr>
              <a:defRPr sz="2000" baseline="-14000">
                <a:solidFill>
                  <a:schemeClr val="tx1"/>
                </a:solidFill>
                <a:latin typeface="Times New Roman" pitchFamily="1" charset="0"/>
              </a:defRPr>
            </a:lvl1pPr>
            <a:lvl2pPr marL="742950" indent="-285750">
              <a:defRPr sz="2000" baseline="-14000">
                <a:solidFill>
                  <a:schemeClr val="tx1"/>
                </a:solidFill>
                <a:latin typeface="Times New Roman" pitchFamily="1" charset="0"/>
              </a:defRPr>
            </a:lvl2pPr>
            <a:lvl3pPr marL="1143000" indent="-228600">
              <a:defRPr sz="2000" baseline="-14000">
                <a:solidFill>
                  <a:schemeClr val="tx1"/>
                </a:solidFill>
                <a:latin typeface="Times New Roman" pitchFamily="1" charset="0"/>
              </a:defRPr>
            </a:lvl3pPr>
            <a:lvl4pPr marL="1600200" indent="-228600">
              <a:defRPr sz="2000" baseline="-14000">
                <a:solidFill>
                  <a:schemeClr val="tx1"/>
                </a:solidFill>
                <a:latin typeface="Times New Roman" pitchFamily="1" charset="0"/>
              </a:defRPr>
            </a:lvl4pPr>
            <a:lvl5pPr marL="2057400" indent="-228600">
              <a:defRPr sz="2000" baseline="-14000">
                <a:solidFill>
                  <a:schemeClr val="tx1"/>
                </a:solidFill>
                <a:latin typeface="Times New Roman" pitchFamily="1" charset="0"/>
              </a:defRPr>
            </a:lvl5pPr>
            <a:lvl6pPr marL="2514600" indent="-228600" eaLnBrk="0" fontAlgn="base" hangingPunct="0">
              <a:spcBef>
                <a:spcPct val="0"/>
              </a:spcBef>
              <a:spcAft>
                <a:spcPct val="0"/>
              </a:spcAft>
              <a:defRPr sz="2000" baseline="-14000">
                <a:solidFill>
                  <a:schemeClr val="tx1"/>
                </a:solidFill>
                <a:latin typeface="Times New Roman" pitchFamily="1" charset="0"/>
              </a:defRPr>
            </a:lvl6pPr>
            <a:lvl7pPr marL="2971800" indent="-228600" eaLnBrk="0" fontAlgn="base" hangingPunct="0">
              <a:spcBef>
                <a:spcPct val="0"/>
              </a:spcBef>
              <a:spcAft>
                <a:spcPct val="0"/>
              </a:spcAft>
              <a:defRPr sz="2000" baseline="-14000">
                <a:solidFill>
                  <a:schemeClr val="tx1"/>
                </a:solidFill>
                <a:latin typeface="Times New Roman" pitchFamily="1" charset="0"/>
              </a:defRPr>
            </a:lvl7pPr>
            <a:lvl8pPr marL="3429000" indent="-228600" eaLnBrk="0" fontAlgn="base" hangingPunct="0">
              <a:spcBef>
                <a:spcPct val="0"/>
              </a:spcBef>
              <a:spcAft>
                <a:spcPct val="0"/>
              </a:spcAft>
              <a:defRPr sz="2000" baseline="-14000">
                <a:solidFill>
                  <a:schemeClr val="tx1"/>
                </a:solidFill>
                <a:latin typeface="Times New Roman" pitchFamily="1" charset="0"/>
              </a:defRPr>
            </a:lvl8pPr>
            <a:lvl9pPr marL="3886200" indent="-228600" eaLnBrk="0" fontAlgn="base" hangingPunct="0">
              <a:spcBef>
                <a:spcPct val="0"/>
              </a:spcBef>
              <a:spcAft>
                <a:spcPct val="0"/>
              </a:spcAft>
              <a:defRPr sz="2000" baseline="-14000">
                <a:solidFill>
                  <a:schemeClr val="tx1"/>
                </a:solidFill>
                <a:latin typeface="Times New Roman" pitchFamily="1" charset="0"/>
              </a:defRPr>
            </a:lvl9pPr>
          </a:lstStyle>
          <a:p>
            <a:r>
              <a:rPr lang="en-US" baseline="0" smtClean="0">
                <a:solidFill>
                  <a:schemeClr val="bg2"/>
                </a:solidFill>
                <a:latin typeface="Arial" charset="0"/>
              </a:rPr>
              <a:t>4.</a:t>
            </a:r>
            <a:fld id="{23CB6249-7DAF-4DED-9BE4-6DD57E5F9A92}" type="slidenum">
              <a:rPr lang="en-US" baseline="0" smtClean="0">
                <a:solidFill>
                  <a:schemeClr val="bg2"/>
                </a:solidFill>
                <a:latin typeface="Arial" charset="0"/>
              </a:rPr>
              <a:pPr/>
              <a:t>43</a:t>
            </a:fld>
            <a:endParaRPr lang="en-US" baseline="0" smtClean="0">
              <a:solidFill>
                <a:schemeClr val="bg2"/>
              </a:solidFill>
              <a:latin typeface="Arial" charset="0"/>
            </a:endParaRPr>
          </a:p>
        </p:txBody>
      </p:sp>
      <p:sp>
        <p:nvSpPr>
          <p:cNvPr id="39939" name="Rectangle 2"/>
          <p:cNvSpPr>
            <a:spLocks noGrp="1" noChangeArrowheads="1"/>
          </p:cNvSpPr>
          <p:nvPr>
            <p:ph type="title"/>
          </p:nvPr>
        </p:nvSpPr>
        <p:spPr bwMode="auto">
          <a:xfrm>
            <a:off x="685800" y="0"/>
            <a:ext cx="7772400" cy="609600"/>
          </a:xfr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90000"/>
          </a:bodyPr>
          <a:lstStyle/>
          <a:p>
            <a:pPr eaLnBrk="1" hangingPunct="1"/>
            <a:r>
              <a:rPr lang="en-US" sz="3600" dirty="0" smtClean="0">
                <a:solidFill>
                  <a:schemeClr val="accent1"/>
                </a:solidFill>
                <a:latin typeface="Times New Roman" pitchFamily="18" charset="0"/>
                <a:cs typeface="Times New Roman" pitchFamily="18" charset="0"/>
              </a:rPr>
              <a:t>Bipolar</a:t>
            </a:r>
          </a:p>
        </p:txBody>
      </p:sp>
      <p:sp>
        <p:nvSpPr>
          <p:cNvPr id="39940" name="Rectangle 3"/>
          <p:cNvSpPr>
            <a:spLocks noGrp="1" noChangeArrowheads="1"/>
          </p:cNvSpPr>
          <p:nvPr>
            <p:ph type="body" idx="1"/>
          </p:nvPr>
        </p:nvSpPr>
        <p:spPr bwMode="auto">
          <a:xfrm>
            <a:off x="685800" y="533400"/>
            <a:ext cx="8153400" cy="6096000"/>
          </a:xfr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eaLnBrk="1" hangingPunct="1"/>
            <a:r>
              <a:rPr lang="en-US" sz="2400" dirty="0" smtClean="0">
                <a:latin typeface="Times New Roman" pitchFamily="18" charset="0"/>
                <a:cs typeface="Times New Roman" pitchFamily="18" charset="0"/>
              </a:rPr>
              <a:t>It is a better alternative to NRZ.</a:t>
            </a:r>
          </a:p>
          <a:p>
            <a:pPr eaLnBrk="1" hangingPunct="1"/>
            <a:r>
              <a:rPr lang="en-US" sz="2400" dirty="0" smtClean="0">
                <a:latin typeface="Times New Roman" pitchFamily="18" charset="0"/>
                <a:cs typeface="Times New Roman" pitchFamily="18" charset="0"/>
              </a:rPr>
              <a:t>Bipolar has the same signal rate as NRZ.</a:t>
            </a:r>
          </a:p>
          <a:p>
            <a:pPr eaLnBrk="1" hangingPunct="1"/>
            <a:r>
              <a:rPr lang="en-US" sz="2400" dirty="0" smtClean="0">
                <a:latin typeface="Times New Roman" pitchFamily="18" charset="0"/>
                <a:cs typeface="Times New Roman" pitchFamily="18" charset="0"/>
              </a:rPr>
              <a:t>Has </a:t>
            </a:r>
            <a:r>
              <a:rPr lang="en-US" sz="2400" dirty="0" smtClean="0">
                <a:solidFill>
                  <a:srgbClr val="FF0000"/>
                </a:solidFill>
                <a:latin typeface="Times New Roman" pitchFamily="18" charset="0"/>
                <a:cs typeface="Times New Roman" pitchFamily="18" charset="0"/>
              </a:rPr>
              <a:t>no DC component </a:t>
            </a:r>
            <a:r>
              <a:rPr lang="en-US" sz="2400" dirty="0" smtClean="0">
                <a:latin typeface="Times New Roman" pitchFamily="18" charset="0"/>
                <a:cs typeface="Times New Roman" pitchFamily="18" charset="0"/>
              </a:rPr>
              <a:t>or </a:t>
            </a:r>
            <a:r>
              <a:rPr lang="en-US" sz="2400" dirty="0" smtClean="0">
                <a:solidFill>
                  <a:srgbClr val="FF0000"/>
                </a:solidFill>
                <a:latin typeface="Times New Roman" pitchFamily="18" charset="0"/>
                <a:cs typeface="Times New Roman" pitchFamily="18" charset="0"/>
              </a:rPr>
              <a:t>baseline wandering</a:t>
            </a:r>
            <a:r>
              <a:rPr lang="en-US" sz="2400" dirty="0" smtClean="0">
                <a:latin typeface="Times New Roman" pitchFamily="18" charset="0"/>
                <a:cs typeface="Times New Roman" pitchFamily="18" charset="0"/>
              </a:rPr>
              <a:t>.</a:t>
            </a:r>
          </a:p>
          <a:p>
            <a:pPr lvl="1"/>
            <a:r>
              <a:rPr lang="en-US" sz="2000" dirty="0" smtClean="0">
                <a:latin typeface="Times New Roman" pitchFamily="18" charset="0"/>
                <a:cs typeface="Times New Roman" pitchFamily="18" charset="0"/>
              </a:rPr>
              <a:t>This is because ,even though we have a long sequence of 1’s,the voltage alternates between positive and negative, it is not constant.</a:t>
            </a:r>
          </a:p>
          <a:p>
            <a:pPr lvl="1"/>
            <a:r>
              <a:rPr lang="en-US" sz="2000" dirty="0" smtClean="0">
                <a:latin typeface="Times New Roman" pitchFamily="18" charset="0"/>
                <a:cs typeface="Times New Roman" pitchFamily="18" charset="0"/>
              </a:rPr>
              <a:t>For a long sequence of 0’s,the voltage remains constant, but its amplitude is zero, which is same as having no DC component.</a:t>
            </a:r>
          </a:p>
          <a:p>
            <a:pPr lvl="1"/>
            <a:r>
              <a:rPr lang="en-US" sz="2000" dirty="0" smtClean="0">
                <a:latin typeface="Times New Roman" pitchFamily="18" charset="0"/>
                <a:cs typeface="Times New Roman" pitchFamily="18" charset="0"/>
              </a:rPr>
              <a:t>i.e. A sequence that creates a constant zero voltage does not have a DC component.</a:t>
            </a:r>
          </a:p>
          <a:p>
            <a:pPr eaLnBrk="1" hangingPunct="1"/>
            <a:r>
              <a:rPr lang="en-US" sz="2400" dirty="0" smtClean="0">
                <a:latin typeface="Times New Roman" pitchFamily="18" charset="0"/>
                <a:cs typeface="Times New Roman" pitchFamily="18" charset="0"/>
              </a:rPr>
              <a:t>The concentration of </a:t>
            </a:r>
            <a:r>
              <a:rPr lang="en-US" sz="2400" dirty="0" smtClean="0">
                <a:solidFill>
                  <a:srgbClr val="FF0000"/>
                </a:solidFill>
                <a:latin typeface="Times New Roman" pitchFamily="18" charset="0"/>
                <a:cs typeface="Times New Roman" pitchFamily="18" charset="0"/>
              </a:rPr>
              <a:t>energy </a:t>
            </a:r>
            <a:r>
              <a:rPr lang="en-US" sz="2400" dirty="0" smtClean="0">
                <a:latin typeface="Times New Roman" pitchFamily="18" charset="0"/>
                <a:cs typeface="Times New Roman" pitchFamily="18" charset="0"/>
              </a:rPr>
              <a:t>in bipolar encoding is around frequency </a:t>
            </a:r>
            <a:r>
              <a:rPr lang="en-US" sz="2400" dirty="0" smtClean="0">
                <a:solidFill>
                  <a:srgbClr val="FF0000"/>
                </a:solidFill>
                <a:latin typeface="Times New Roman" pitchFamily="18" charset="0"/>
                <a:cs typeface="Times New Roman" pitchFamily="18" charset="0"/>
              </a:rPr>
              <a:t>N/2.</a:t>
            </a:r>
          </a:p>
          <a:p>
            <a:pPr eaLnBrk="1" hangingPunct="1"/>
            <a:r>
              <a:rPr lang="en-US" sz="2400" dirty="0" smtClean="0">
                <a:latin typeface="Times New Roman" pitchFamily="18" charset="0"/>
                <a:cs typeface="Times New Roman" pitchFamily="18" charset="0"/>
              </a:rPr>
              <a:t>Bipolar coding is used in long-distance communication, and has </a:t>
            </a:r>
            <a:r>
              <a:rPr lang="en-US" sz="2400" dirty="0" smtClean="0">
                <a:solidFill>
                  <a:srgbClr val="FF0000"/>
                </a:solidFill>
                <a:latin typeface="Times New Roman" pitchFamily="18" charset="0"/>
                <a:cs typeface="Times New Roman" pitchFamily="18" charset="0"/>
              </a:rPr>
              <a:t>no self synchronization </a:t>
            </a:r>
            <a:r>
              <a:rPr lang="en-US" sz="2400" dirty="0" smtClean="0">
                <a:latin typeface="Times New Roman" pitchFamily="18" charset="0"/>
                <a:cs typeface="Times New Roman" pitchFamily="18" charset="0"/>
              </a:rPr>
              <a:t>because long runs of “0”s results in no signal transitions.</a:t>
            </a:r>
          </a:p>
          <a:p>
            <a:pPr eaLnBrk="1" hangingPunct="1"/>
            <a:r>
              <a:rPr lang="en-US" sz="2400" dirty="0" smtClean="0">
                <a:latin typeface="Times New Roman" pitchFamily="18" charset="0"/>
                <a:cs typeface="Times New Roman" pitchFamily="18" charset="0"/>
              </a:rPr>
              <a:t>No </a:t>
            </a:r>
            <a:r>
              <a:rPr lang="en-US" sz="2400" dirty="0" smtClean="0">
                <a:solidFill>
                  <a:srgbClr val="FF0000"/>
                </a:solidFill>
                <a:latin typeface="Times New Roman" pitchFamily="18" charset="0"/>
                <a:cs typeface="Times New Roman" pitchFamily="18" charset="0"/>
              </a:rPr>
              <a:t>error detection</a:t>
            </a:r>
            <a:r>
              <a:rPr lang="en-US" sz="2400" dirty="0" smtClean="0">
                <a:latin typeface="Times New Roman" pitchFamily="18" charset="0"/>
                <a:cs typeface="Times New Roman" pitchFamily="18" charset="0"/>
              </a:rPr>
              <a:t>.</a:t>
            </a:r>
          </a:p>
        </p:txBody>
      </p:sp>
    </p:spTree>
    <p:extLst>
      <p:ext uri="{BB962C8B-B14F-4D97-AF65-F5344CB8AC3E}">
        <p14:creationId xmlns="" xmlns:p14="http://schemas.microsoft.com/office/powerpoint/2010/main" val="10455370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3600" dirty="0" smtClean="0">
                <a:solidFill>
                  <a:schemeClr val="accent1"/>
                </a:solidFill>
                <a:latin typeface="Times New Roman" pitchFamily="18" charset="0"/>
                <a:cs typeface="Times New Roman" pitchFamily="18" charset="0"/>
              </a:rPr>
              <a:t>Scrambling Techniques</a:t>
            </a:r>
            <a:endParaRPr lang="en-US" sz="3600" dirty="0">
              <a:solidFill>
                <a:schemeClr val="accent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791200"/>
          </a:xfrm>
        </p:spPr>
        <p:txBody>
          <a:bodyPr/>
          <a:lstStyle/>
          <a:p>
            <a:r>
              <a:rPr lang="en-US" sz="2400" dirty="0" smtClean="0">
                <a:latin typeface="Times New Roman" pitchFamily="18" charset="0"/>
                <a:cs typeface="Times New Roman" pitchFamily="18" charset="0"/>
              </a:rPr>
              <a:t>Although the biphase techniques have achieved widespread use in local area network applications at relatively high data rates (upto 10 Mbps),they have not been widely used in long-distance applications.</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reason is that it require a high signaling rate i.e. a wider bandwidth requirement.</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To solve this </a:t>
            </a:r>
            <a:r>
              <a:rPr lang="en-US" sz="2400" dirty="0" smtClean="0">
                <a:solidFill>
                  <a:srgbClr val="FF0000"/>
                </a:solidFill>
                <a:latin typeface="Times New Roman" pitchFamily="18" charset="0"/>
                <a:cs typeface="Times New Roman" pitchFamily="18" charset="0"/>
              </a:rPr>
              <a:t>Scrambling schemes </a:t>
            </a:r>
            <a:r>
              <a:rPr lang="en-US" sz="2400" dirty="0" smtClean="0">
                <a:latin typeface="Times New Roman" pitchFamily="18" charset="0"/>
                <a:cs typeface="Times New Roman" pitchFamily="18" charset="0"/>
              </a:rPr>
              <a:t>are used.</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i.e. Sequences that would result in constant voltage level on the line are replaced by filling sequences that will provide sufficient transition for the receiver’s clock to maintain synchronization.</a:t>
            </a:r>
          </a:p>
          <a:p>
            <a:pPr marL="0" indent="0">
              <a:buNone/>
            </a:pPr>
            <a:endParaRPr lang="en-US" dirty="0" smtClean="0"/>
          </a:p>
          <a:p>
            <a:pPr marL="0" indent="0">
              <a:buNone/>
            </a:pPr>
            <a:endParaRPr lang="en-US" dirty="0"/>
          </a:p>
        </p:txBody>
      </p:sp>
    </p:spTree>
    <p:extLst>
      <p:ext uri="{BB962C8B-B14F-4D97-AF65-F5344CB8AC3E}">
        <p14:creationId xmlns="" xmlns:p14="http://schemas.microsoft.com/office/powerpoint/2010/main" val="32738475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dirty="0">
                <a:solidFill>
                  <a:srgbClr val="4F81BD"/>
                </a:solidFill>
                <a:latin typeface="Times New Roman" pitchFamily="18" charset="0"/>
                <a:cs typeface="Times New Roman" pitchFamily="18" charset="0"/>
              </a:rPr>
              <a:t>Scrambling Techniques</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r>
              <a:rPr lang="en-US" sz="2400" dirty="0" smtClean="0">
                <a:latin typeface="Times New Roman" pitchFamily="18" charset="0"/>
                <a:cs typeface="Times New Roman" pitchFamily="18" charset="0"/>
              </a:rPr>
              <a:t>The filling sequence must be recognized by the receiver and replaced with the original data sequence.</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filling sequence is the same length as the original sequence ,so there is no data rate penalty.</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design goals for this approach are:</a:t>
            </a:r>
          </a:p>
          <a:p>
            <a:pPr lvl="2"/>
            <a:r>
              <a:rPr lang="en-US" dirty="0" smtClean="0">
                <a:solidFill>
                  <a:srgbClr val="FF0000"/>
                </a:solidFill>
                <a:latin typeface="Times New Roman" pitchFamily="18" charset="0"/>
                <a:cs typeface="Times New Roman" pitchFamily="18" charset="0"/>
              </a:rPr>
              <a:t>No dc component</a:t>
            </a:r>
          </a:p>
          <a:p>
            <a:pPr lvl="2"/>
            <a:r>
              <a:rPr lang="en-US" dirty="0" smtClean="0">
                <a:solidFill>
                  <a:srgbClr val="FF0000"/>
                </a:solidFill>
                <a:latin typeface="Times New Roman" pitchFamily="18" charset="0"/>
                <a:cs typeface="Times New Roman" pitchFamily="18" charset="0"/>
              </a:rPr>
              <a:t>No long sequences of zero-level line signals.</a:t>
            </a:r>
          </a:p>
          <a:p>
            <a:pPr lvl="2"/>
            <a:r>
              <a:rPr lang="en-US" dirty="0" smtClean="0">
                <a:solidFill>
                  <a:srgbClr val="FF0000"/>
                </a:solidFill>
                <a:latin typeface="Times New Roman" pitchFamily="18" charset="0"/>
                <a:cs typeface="Times New Roman" pitchFamily="18" charset="0"/>
              </a:rPr>
              <a:t>No reduction in data rate.</a:t>
            </a:r>
          </a:p>
          <a:p>
            <a:pPr lvl="2"/>
            <a:r>
              <a:rPr lang="en-US" dirty="0" smtClean="0">
                <a:solidFill>
                  <a:srgbClr val="FF0000"/>
                </a:solidFill>
                <a:latin typeface="Times New Roman" pitchFamily="18" charset="0"/>
                <a:cs typeface="Times New Roman" pitchFamily="18" charset="0"/>
              </a:rPr>
              <a:t>Error-detection capability.</a:t>
            </a:r>
          </a:p>
          <a:p>
            <a:pPr lvl="2"/>
            <a:endParaRPr lang="en-US" sz="1600" dirty="0">
              <a:solidFill>
                <a:srgbClr val="FF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6297483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3600" dirty="0">
                <a:solidFill>
                  <a:srgbClr val="4F81BD"/>
                </a:solidFill>
                <a:latin typeface="Times New Roman" pitchFamily="18" charset="0"/>
                <a:cs typeface="Times New Roman" pitchFamily="18" charset="0"/>
              </a:rPr>
              <a:t>Scrambling Techniques</a:t>
            </a:r>
            <a:endParaRPr lang="en-US" dirty="0"/>
          </a:p>
        </p:txBody>
      </p:sp>
      <p:sp>
        <p:nvSpPr>
          <p:cNvPr id="3" name="Content Placeholder 2"/>
          <p:cNvSpPr>
            <a:spLocks noGrp="1"/>
          </p:cNvSpPr>
          <p:nvPr>
            <p:ph idx="1"/>
          </p:nvPr>
        </p:nvSpPr>
        <p:spPr>
          <a:xfrm>
            <a:off x="457200" y="838200"/>
            <a:ext cx="8229600" cy="5287963"/>
          </a:xfrm>
        </p:spPr>
        <p:txBody>
          <a:bodyPr>
            <a:normAutofit/>
          </a:bodyPr>
          <a:lstStyle/>
          <a:p>
            <a:r>
              <a:rPr lang="en-US" sz="2800" dirty="0" smtClean="0">
                <a:latin typeface="Times New Roman" pitchFamily="18" charset="0"/>
                <a:cs typeface="Times New Roman" pitchFamily="18" charset="0"/>
              </a:rPr>
              <a:t>Two scrambling techniques are </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pPr lvl="3">
              <a:buFont typeface="Arial" pitchFamily="34" charset="0"/>
              <a:buChar char="•"/>
            </a:pPr>
            <a:r>
              <a:rPr lang="en-US" sz="2800" dirty="0" smtClean="0">
                <a:solidFill>
                  <a:srgbClr val="FF0000"/>
                </a:solidFill>
                <a:latin typeface="Times New Roman" pitchFamily="18" charset="0"/>
                <a:cs typeface="Times New Roman" pitchFamily="18" charset="0"/>
              </a:rPr>
              <a:t>B8ZS</a:t>
            </a:r>
          </a:p>
          <a:p>
            <a:pPr lvl="3">
              <a:buFont typeface="Arial" pitchFamily="34" charset="0"/>
              <a:buChar char="•"/>
            </a:pPr>
            <a:r>
              <a:rPr lang="en-US" sz="2800" dirty="0" smtClean="0">
                <a:solidFill>
                  <a:srgbClr val="FF0000"/>
                </a:solidFill>
                <a:latin typeface="Times New Roman" pitchFamily="18" charset="0"/>
                <a:cs typeface="Times New Roman" pitchFamily="18" charset="0"/>
              </a:rPr>
              <a:t>HDB3</a:t>
            </a:r>
            <a:endParaRPr lang="en-US" sz="2800" dirty="0">
              <a:solidFill>
                <a:srgbClr val="FF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4804661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3600" dirty="0">
                <a:solidFill>
                  <a:srgbClr val="4F81BD"/>
                </a:solidFill>
                <a:latin typeface="Times New Roman" pitchFamily="18" charset="0"/>
                <a:cs typeface="Times New Roman" pitchFamily="18" charset="0"/>
              </a:rPr>
              <a:t>Scrambling Techniques</a:t>
            </a:r>
            <a:endParaRPr lang="en-US" dirty="0"/>
          </a:p>
        </p:txBody>
      </p:sp>
      <p:sp>
        <p:nvSpPr>
          <p:cNvPr id="3" name="Content Placeholder 2"/>
          <p:cNvSpPr>
            <a:spLocks noGrp="1"/>
          </p:cNvSpPr>
          <p:nvPr>
            <p:ph idx="1"/>
          </p:nvPr>
        </p:nvSpPr>
        <p:spPr>
          <a:xfrm>
            <a:off x="457200" y="914400"/>
            <a:ext cx="8229600" cy="5791200"/>
          </a:xfrm>
        </p:spPr>
        <p:txBody>
          <a:bodyPr>
            <a:normAutofit lnSpcReduction="10000"/>
          </a:bodyPr>
          <a:lstStyle/>
          <a:p>
            <a:r>
              <a:rPr lang="en-US" u="sng" dirty="0" smtClean="0">
                <a:solidFill>
                  <a:srgbClr val="FF0000"/>
                </a:solidFill>
                <a:latin typeface="Times New Roman" pitchFamily="18" charset="0"/>
                <a:cs typeface="Times New Roman" pitchFamily="18" charset="0"/>
              </a:rPr>
              <a:t>B8ZS[Bipolar with 8 zero substitution]</a:t>
            </a:r>
          </a:p>
          <a:p>
            <a:pPr lvl="1"/>
            <a:r>
              <a:rPr lang="en-US" sz="2400" dirty="0" smtClean="0">
                <a:latin typeface="Times New Roman" pitchFamily="18" charset="0"/>
                <a:cs typeface="Times New Roman" pitchFamily="18" charset="0"/>
              </a:rPr>
              <a:t>Commonly used in North America</a:t>
            </a:r>
          </a:p>
          <a:p>
            <a:pPr lvl="1"/>
            <a:r>
              <a:rPr lang="en-US" sz="2400" dirty="0" smtClean="0">
                <a:latin typeface="Times New Roman" pitchFamily="18" charset="0"/>
                <a:cs typeface="Times New Roman" pitchFamily="18" charset="0"/>
              </a:rPr>
              <a:t>This scheme is based on bipolar-AMI.</a:t>
            </a:r>
          </a:p>
          <a:p>
            <a:pPr lvl="1"/>
            <a:r>
              <a:rPr lang="en-US" sz="2400" dirty="0" smtClean="0">
                <a:latin typeface="Times New Roman" pitchFamily="18" charset="0"/>
                <a:cs typeface="Times New Roman" pitchFamily="18" charset="0"/>
              </a:rPr>
              <a:t>The drawback of AMI code is that a long string of zeros may result in loss of synchronization.</a:t>
            </a:r>
          </a:p>
          <a:p>
            <a:pPr lvl="1"/>
            <a:r>
              <a:rPr lang="en-US" sz="2400" dirty="0" smtClean="0">
                <a:latin typeface="Times New Roman" pitchFamily="18" charset="0"/>
                <a:cs typeface="Times New Roman" pitchFamily="18" charset="0"/>
              </a:rPr>
              <a:t>To overcome this problem, the encoding is amended with the following rules:</a:t>
            </a:r>
          </a:p>
          <a:p>
            <a:pPr lvl="1"/>
            <a:endParaRPr lang="en-US" sz="2400" dirty="0" smtClean="0">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If an octet of all zeros occurs and the last voltage pulse preceding this octet was positive ,then eight zeros of the octet are encoded as </a:t>
            </a:r>
            <a:r>
              <a:rPr lang="en-US" dirty="0" smtClean="0">
                <a:solidFill>
                  <a:srgbClr val="FF0000"/>
                </a:solidFill>
                <a:latin typeface="Times New Roman" pitchFamily="18" charset="0"/>
                <a:cs typeface="Times New Roman" pitchFamily="18" charset="0"/>
              </a:rPr>
              <a:t>000+-0-+  (000VB0VB)</a:t>
            </a:r>
          </a:p>
          <a:p>
            <a:pPr lvl="2"/>
            <a:endParaRPr lang="en-US" dirty="0" smtClean="0">
              <a:solidFill>
                <a:srgbClr val="FF0000"/>
              </a:solidFill>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If an octet of all zeros occurs and the last voltage preceding the octet was negative ,then the eight zeros of the octet are encoded as </a:t>
            </a:r>
            <a:r>
              <a:rPr lang="en-US" dirty="0" smtClean="0">
                <a:solidFill>
                  <a:srgbClr val="FF0000"/>
                </a:solidFill>
                <a:latin typeface="Times New Roman" pitchFamily="18" charset="0"/>
                <a:cs typeface="Times New Roman" pitchFamily="18" charset="0"/>
              </a:rPr>
              <a:t>000-+0+-  (000VB0VB)</a:t>
            </a:r>
            <a:endParaRPr lang="en-US" dirty="0">
              <a:solidFill>
                <a:srgbClr val="FF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8293974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3600" dirty="0">
                <a:solidFill>
                  <a:srgbClr val="4F81BD"/>
                </a:solidFill>
                <a:latin typeface="Times New Roman" pitchFamily="18" charset="0"/>
                <a:cs typeface="Times New Roman" pitchFamily="18" charset="0"/>
              </a:rPr>
              <a:t>Scrambling Techniques</a:t>
            </a:r>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lvl="2"/>
            <a:r>
              <a:rPr lang="en-US" sz="2000" dirty="0" smtClean="0">
                <a:solidFill>
                  <a:srgbClr val="FF0000"/>
                </a:solidFill>
                <a:latin typeface="Times New Roman" pitchFamily="18" charset="0"/>
                <a:cs typeface="Times New Roman" pitchFamily="18" charset="0"/>
              </a:rPr>
              <a:t>B-Valid Bipolar signal</a:t>
            </a:r>
          </a:p>
          <a:p>
            <a:pPr lvl="2"/>
            <a:r>
              <a:rPr lang="en-US" sz="2000" dirty="0" smtClean="0">
                <a:solidFill>
                  <a:srgbClr val="FF0000"/>
                </a:solidFill>
                <a:latin typeface="Times New Roman" pitchFamily="18" charset="0"/>
                <a:cs typeface="Times New Roman" pitchFamily="18" charset="0"/>
              </a:rPr>
              <a:t>V-Bipolar violation</a:t>
            </a:r>
          </a:p>
          <a:p>
            <a:pPr lvl="2"/>
            <a:endParaRPr lang="en-US" sz="2000" dirty="0" smtClean="0">
              <a:solidFill>
                <a:srgbClr val="FF0000"/>
              </a:solidFill>
              <a:latin typeface="Times New Roman" pitchFamily="18" charset="0"/>
              <a:cs typeface="Times New Roman" pitchFamily="18" charset="0"/>
            </a:endParaRPr>
          </a:p>
          <a:p>
            <a:r>
              <a:rPr lang="en-US" sz="2400" dirty="0" smtClean="0">
                <a:latin typeface="Times New Roman" pitchFamily="18" charset="0"/>
                <a:cs typeface="Times New Roman" pitchFamily="18" charset="0"/>
              </a:rPr>
              <a:t>This technique forces two code violations (signal patterns not allowed in AMI) of the AMI code.</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receiver  recognizes  the pattern and interprets the octet as consisting of all zeros.</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40516817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sz="3600" dirty="0">
                <a:solidFill>
                  <a:srgbClr val="4F81BD"/>
                </a:solidFill>
                <a:latin typeface="Times New Roman" pitchFamily="18" charset="0"/>
                <a:cs typeface="Times New Roman" pitchFamily="18" charset="0"/>
              </a:rPr>
              <a:t>Scrambling Techniques</a:t>
            </a:r>
            <a:endParaRPr lang="en-US" dirty="0"/>
          </a:p>
        </p:txBody>
      </p:sp>
      <p:sp>
        <p:nvSpPr>
          <p:cNvPr id="3" name="Content Placeholder 2"/>
          <p:cNvSpPr>
            <a:spLocks noGrp="1"/>
          </p:cNvSpPr>
          <p:nvPr>
            <p:ph idx="1"/>
          </p:nvPr>
        </p:nvSpPr>
        <p:spPr>
          <a:xfrm>
            <a:off x="457200" y="990600"/>
            <a:ext cx="8229600" cy="5867400"/>
          </a:xfrm>
        </p:spPr>
        <p:txBody>
          <a:bodyPr>
            <a:normAutofit fontScale="92500" lnSpcReduction="10000"/>
          </a:bodyPr>
          <a:lstStyle/>
          <a:p>
            <a:r>
              <a:rPr lang="en-US" sz="2800" u="sng" dirty="0" smtClean="0">
                <a:solidFill>
                  <a:srgbClr val="FF0000"/>
                </a:solidFill>
                <a:latin typeface="Times New Roman" pitchFamily="18" charset="0"/>
                <a:cs typeface="Times New Roman" pitchFamily="18" charset="0"/>
              </a:rPr>
              <a:t>HDB3(High-Density  Bipolar-3 Zeros)</a:t>
            </a:r>
          </a:p>
          <a:p>
            <a:pPr lvl="1"/>
            <a:r>
              <a:rPr lang="en-US" sz="2400" dirty="0" smtClean="0">
                <a:latin typeface="Times New Roman" pitchFamily="18" charset="0"/>
                <a:cs typeface="Times New Roman" pitchFamily="18" charset="0"/>
              </a:rPr>
              <a:t>A coding scheme that is commonly used in Europe and Japan</a:t>
            </a:r>
          </a:p>
          <a:p>
            <a:pPr lvl="1"/>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It is also based on AMI encoding</a:t>
            </a:r>
          </a:p>
          <a:p>
            <a:pPr lvl="1"/>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In this case, the scheme </a:t>
            </a:r>
            <a:r>
              <a:rPr lang="en-US" sz="2400" dirty="0" smtClean="0">
                <a:solidFill>
                  <a:srgbClr val="FF0000"/>
                </a:solidFill>
                <a:latin typeface="Times New Roman" pitchFamily="18" charset="0"/>
                <a:cs typeface="Times New Roman" pitchFamily="18" charset="0"/>
              </a:rPr>
              <a:t>replaces strings of four zeros </a:t>
            </a:r>
            <a:r>
              <a:rPr lang="en-US" sz="2400" dirty="0" smtClean="0">
                <a:latin typeface="Times New Roman" pitchFamily="18" charset="0"/>
                <a:cs typeface="Times New Roman" pitchFamily="18" charset="0"/>
              </a:rPr>
              <a:t>with sequences containing one or two pulses.</a:t>
            </a:r>
          </a:p>
          <a:p>
            <a:pPr lvl="1"/>
            <a:endParaRPr lang="en-US" sz="2400" dirty="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In each case ,the fourth zero is replaced with a code violation.</a:t>
            </a:r>
          </a:p>
          <a:p>
            <a:pPr lvl="1"/>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In addition, a rule is needed to ensure that successive violations are of the alternate polarity so that no dc component is introduced.</a:t>
            </a:r>
          </a:p>
          <a:p>
            <a:pPr lvl="1"/>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Thus if the last violation was positive ,this violation must be negative and vice versa.</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854552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600" dirty="0">
                <a:solidFill>
                  <a:srgbClr val="1F497D"/>
                </a:solidFill>
                <a:latin typeface="Times New Roman" pitchFamily="18" charset="0"/>
                <a:cs typeface="Times New Roman" pitchFamily="18" charset="0"/>
              </a:rPr>
              <a:t>Signal Encoding Techniques</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sz="2400" dirty="0">
                <a:solidFill>
                  <a:srgbClr val="FF0000"/>
                </a:solidFill>
                <a:latin typeface="Times New Roman" pitchFamily="18" charset="0"/>
                <a:ea typeface="+mj-ea"/>
                <a:cs typeface="Times New Roman" pitchFamily="18" charset="0"/>
              </a:rPr>
              <a:t>Digital </a:t>
            </a:r>
            <a:r>
              <a:rPr lang="en-US" sz="2400" dirty="0" smtClean="0">
                <a:solidFill>
                  <a:srgbClr val="FF0000"/>
                </a:solidFill>
                <a:latin typeface="Times New Roman" pitchFamily="18" charset="0"/>
                <a:ea typeface="+mj-ea"/>
                <a:cs typeface="Times New Roman" pitchFamily="18" charset="0"/>
              </a:rPr>
              <a:t>Signaling</a:t>
            </a:r>
          </a:p>
          <a:p>
            <a:pPr lvl="2"/>
            <a:r>
              <a:rPr lang="en-US" dirty="0" smtClean="0">
                <a:latin typeface="Times New Roman" pitchFamily="18" charset="0"/>
                <a:ea typeface="+mj-ea"/>
                <a:cs typeface="Times New Roman" pitchFamily="18" charset="0"/>
              </a:rPr>
              <a:t>For digital signaling, a data source </a:t>
            </a:r>
            <a:r>
              <a:rPr lang="en-US" dirty="0" smtClean="0">
                <a:solidFill>
                  <a:srgbClr val="FF0000"/>
                </a:solidFill>
                <a:latin typeface="Times New Roman" pitchFamily="18" charset="0"/>
                <a:ea typeface="+mj-ea"/>
                <a:cs typeface="Times New Roman" pitchFamily="18" charset="0"/>
              </a:rPr>
              <a:t>g(t)</a:t>
            </a:r>
            <a:r>
              <a:rPr lang="en-US" dirty="0" smtClean="0">
                <a:latin typeface="Times New Roman" pitchFamily="18" charset="0"/>
                <a:ea typeface="+mj-ea"/>
                <a:cs typeface="Times New Roman" pitchFamily="18" charset="0"/>
              </a:rPr>
              <a:t>,which may be either digital or analog is encoded into a digital signal x(t).</a:t>
            </a:r>
          </a:p>
          <a:p>
            <a:pPr lvl="2"/>
            <a:endParaRPr lang="en-US" dirty="0">
              <a:latin typeface="Times New Roman" pitchFamily="18" charset="0"/>
              <a:ea typeface="+mj-ea"/>
              <a:cs typeface="Times New Roman" pitchFamily="18" charset="0"/>
            </a:endParaRPr>
          </a:p>
          <a:p>
            <a:pPr lvl="2"/>
            <a:r>
              <a:rPr lang="en-US" dirty="0" smtClean="0">
                <a:latin typeface="Times New Roman" pitchFamily="18" charset="0"/>
                <a:ea typeface="+mj-ea"/>
                <a:cs typeface="Times New Roman" pitchFamily="18" charset="0"/>
              </a:rPr>
              <a:t>The actual form of x(t) depends on the encoding technique and is chosen to optimize use of the transmission medium.</a:t>
            </a:r>
          </a:p>
          <a:p>
            <a:pPr lvl="2"/>
            <a:endParaRPr lang="en-US" dirty="0">
              <a:latin typeface="Times New Roman" pitchFamily="18" charset="0"/>
              <a:ea typeface="+mj-ea"/>
              <a:cs typeface="Times New Roman" pitchFamily="18" charset="0"/>
            </a:endParaRPr>
          </a:p>
          <a:p>
            <a:pPr lvl="2"/>
            <a:r>
              <a:rPr lang="en-US" dirty="0" smtClean="0">
                <a:latin typeface="Times New Roman" pitchFamily="18" charset="0"/>
                <a:ea typeface="+mj-ea"/>
                <a:cs typeface="Times New Roman" pitchFamily="18" charset="0"/>
              </a:rPr>
              <a:t>For e.g. encoding may be chosen to conserve the bandwidth or to minimize errors.</a:t>
            </a:r>
          </a:p>
          <a:p>
            <a:pPr lvl="2"/>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6388820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sz="3600" dirty="0">
                <a:solidFill>
                  <a:srgbClr val="4F81BD"/>
                </a:solidFill>
                <a:latin typeface="Times New Roman" pitchFamily="18" charset="0"/>
                <a:cs typeface="Times New Roman" pitchFamily="18" charset="0"/>
              </a:rPr>
              <a:t>Scrambling Techniques</a:t>
            </a:r>
            <a:endParaRPr lang="en-US" dirty="0"/>
          </a:p>
        </p:txBody>
      </p:sp>
      <p:sp>
        <p:nvSpPr>
          <p:cNvPr id="3" name="Content Placeholder 2"/>
          <p:cNvSpPr>
            <a:spLocks noGrp="1"/>
          </p:cNvSpPr>
          <p:nvPr>
            <p:ph idx="1"/>
          </p:nvPr>
        </p:nvSpPr>
        <p:spPr>
          <a:xfrm>
            <a:off x="457200" y="838200"/>
            <a:ext cx="8229600" cy="5867400"/>
          </a:xfrm>
        </p:spPr>
        <p:txBody>
          <a:bodyPr/>
          <a:lstStyle/>
          <a:p>
            <a:pPr marL="0" indent="0">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This condition is tested for by determining:</a:t>
            </a:r>
          </a:p>
          <a:p>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1)whether the number of pulses since the  last 	  	  violation is even or odd  and</a:t>
            </a:r>
          </a:p>
          <a:p>
            <a:pPr marL="0" indent="0">
              <a:buNone/>
            </a:pPr>
            <a:endParaRPr lang="en-US" sz="2400" dirty="0" smtClean="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2)the polarity of the first pulse before the occurrence 	   of the four zeros</a:t>
            </a:r>
          </a:p>
          <a:p>
            <a:pPr marL="0" indent="0">
              <a:buNone/>
            </a:pPr>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5521471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solidFill>
                  <a:schemeClr val="tx2"/>
                </a:solidFill>
                <a:latin typeface="Times New Roman" pitchFamily="18" charset="0"/>
                <a:cs typeface="Times New Roman" pitchFamily="18" charset="0"/>
              </a:rPr>
              <a:t>Scrambling Techniques</a:t>
            </a:r>
            <a:endParaRPr lang="en-US"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r>
              <a:rPr lang="en-US" sz="2400" dirty="0">
                <a:solidFill>
                  <a:prstClr val="black"/>
                </a:solidFill>
                <a:latin typeface="Times New Roman" pitchFamily="18" charset="0"/>
                <a:cs typeface="Times New Roman" pitchFamily="18" charset="0"/>
              </a:rPr>
              <a:t>This is given in the table below:</a:t>
            </a:r>
          </a:p>
          <a:p>
            <a:endParaRPr lang="en-US" dirty="0"/>
          </a:p>
        </p:txBody>
      </p:sp>
      <p:graphicFrame>
        <p:nvGraphicFramePr>
          <p:cNvPr id="8" name="Table 7"/>
          <p:cNvGraphicFramePr>
            <a:graphicFrameLocks noGrp="1"/>
          </p:cNvGraphicFramePr>
          <p:nvPr>
            <p:extLst>
              <p:ext uri="{D42A27DB-BD31-4B8C-83A1-F6EECF244321}">
                <p14:modId xmlns="" xmlns:p14="http://schemas.microsoft.com/office/powerpoint/2010/main" val="4225734777"/>
              </p:ext>
            </p:extLst>
          </p:nvPr>
        </p:nvGraphicFramePr>
        <p:xfrm>
          <a:off x="1524000" y="2667000"/>
          <a:ext cx="7010400" cy="3352800"/>
        </p:xfrm>
        <a:graphic>
          <a:graphicData uri="http://schemas.openxmlformats.org/drawingml/2006/table">
            <a:tbl>
              <a:tblPr firstRow="1" bandRow="1">
                <a:tableStyleId>{5C22544A-7EE6-4342-B048-85BDC9FD1C3A}</a:tableStyleId>
              </a:tblPr>
              <a:tblGrid>
                <a:gridCol w="3505200"/>
                <a:gridCol w="1752600"/>
                <a:gridCol w="1752600"/>
              </a:tblGrid>
              <a:tr h="836282">
                <a:tc rowSpan="2">
                  <a:txBody>
                    <a:bodyPr/>
                    <a:lstStyle/>
                    <a:p>
                      <a:pPr algn="ctr"/>
                      <a:r>
                        <a:rPr lang="en-US" dirty="0" smtClean="0"/>
                        <a:t>Polarity of preceding pulses</a:t>
                      </a:r>
                      <a:r>
                        <a:rPr lang="en-US" baseline="0" dirty="0" smtClean="0"/>
                        <a:t> </a:t>
                      </a:r>
                      <a:endParaRPr lang="en-US" dirty="0"/>
                    </a:p>
                  </a:txBody>
                  <a:tcPr/>
                </a:tc>
                <a:tc gridSpan="2">
                  <a:txBody>
                    <a:bodyPr/>
                    <a:lstStyle/>
                    <a:p>
                      <a:r>
                        <a:rPr lang="en-US" dirty="0" smtClean="0"/>
                        <a:t>Number of Bipolar pulses(ones) since last substitution</a:t>
                      </a:r>
                      <a:endParaRPr lang="en-US" dirty="0"/>
                    </a:p>
                  </a:txBody>
                  <a:tcPr/>
                </a:tc>
                <a:tc hMerge="1">
                  <a:txBody>
                    <a:bodyPr/>
                    <a:lstStyle/>
                    <a:p>
                      <a:endParaRPr lang="en-US"/>
                    </a:p>
                  </a:txBody>
                  <a:tcPr/>
                </a:tc>
              </a:tr>
              <a:tr h="836282">
                <a:tc vMerge="1">
                  <a:txBody>
                    <a:bodyPr/>
                    <a:lstStyle/>
                    <a:p>
                      <a:endParaRPr lang="en-US"/>
                    </a:p>
                  </a:txBody>
                  <a:tcPr/>
                </a:tc>
                <a:tc>
                  <a:txBody>
                    <a:bodyPr/>
                    <a:lstStyle/>
                    <a:p>
                      <a:pPr algn="ctr"/>
                      <a:r>
                        <a:rPr lang="en-US" b="1" dirty="0" smtClean="0">
                          <a:latin typeface="Times New Roman" pitchFamily="18" charset="0"/>
                          <a:cs typeface="Times New Roman" pitchFamily="18" charset="0"/>
                        </a:rPr>
                        <a:t>Odd</a:t>
                      </a:r>
                      <a:endParaRPr lang="en-US"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Even</a:t>
                      </a:r>
                      <a:endParaRPr lang="en-US" b="1" dirty="0">
                        <a:latin typeface="Times New Roman" pitchFamily="18" charset="0"/>
                        <a:cs typeface="Times New Roman" pitchFamily="18" charset="0"/>
                      </a:endParaRPr>
                    </a:p>
                  </a:txBody>
                  <a:tcPr/>
                </a:tc>
              </a:tr>
              <a:tr h="840118">
                <a:tc>
                  <a:txBody>
                    <a:bodyPr/>
                    <a:lstStyle/>
                    <a:p>
                      <a:pPr algn="ctr"/>
                      <a:r>
                        <a:rPr lang="en-US" sz="3200" b="1" dirty="0" smtClean="0">
                          <a:latin typeface="Times New Roman" pitchFamily="18" charset="0"/>
                          <a:cs typeface="Times New Roman" pitchFamily="18" charset="0"/>
                        </a:rPr>
                        <a:t>-</a:t>
                      </a:r>
                      <a:endParaRPr lang="en-US" sz="3200" b="1" dirty="0">
                        <a:latin typeface="Times New Roman" pitchFamily="18" charset="0"/>
                        <a:cs typeface="Times New Roman" pitchFamily="18" charset="0"/>
                      </a:endParaRPr>
                    </a:p>
                  </a:txBody>
                  <a:tcPr/>
                </a:tc>
                <a:tc>
                  <a:txBody>
                    <a:bodyPr/>
                    <a:lstStyle/>
                    <a:p>
                      <a:pPr algn="ctr"/>
                      <a:r>
                        <a:rPr lang="en-US" sz="2800" dirty="0" smtClean="0"/>
                        <a:t>000-</a:t>
                      </a:r>
                      <a:endParaRPr lang="en-US" sz="2800" dirty="0"/>
                    </a:p>
                  </a:txBody>
                  <a:tcPr/>
                </a:tc>
                <a:tc>
                  <a:txBody>
                    <a:bodyPr/>
                    <a:lstStyle/>
                    <a:p>
                      <a:pPr algn="ctr"/>
                      <a:r>
                        <a:rPr lang="en-US" sz="2800" dirty="0" smtClean="0"/>
                        <a:t>+00+</a:t>
                      </a:r>
                      <a:endParaRPr lang="en-US" sz="2800" dirty="0"/>
                    </a:p>
                  </a:txBody>
                  <a:tcPr/>
                </a:tc>
              </a:tr>
              <a:tr h="840118">
                <a:tc>
                  <a:txBody>
                    <a:bodyPr/>
                    <a:lstStyle/>
                    <a:p>
                      <a:pPr algn="ctr"/>
                      <a:r>
                        <a:rPr lang="en-US" sz="3200" dirty="0" smtClean="0"/>
                        <a:t>+</a:t>
                      </a:r>
                      <a:endParaRPr lang="en-US" sz="3200" dirty="0"/>
                    </a:p>
                  </a:txBody>
                  <a:tcPr/>
                </a:tc>
                <a:tc>
                  <a:txBody>
                    <a:bodyPr/>
                    <a:lstStyle/>
                    <a:p>
                      <a:pPr algn="ctr"/>
                      <a:r>
                        <a:rPr lang="en-US" sz="2800" dirty="0" smtClean="0"/>
                        <a:t>000+</a:t>
                      </a:r>
                      <a:endParaRPr lang="en-US" sz="2800" dirty="0"/>
                    </a:p>
                  </a:txBody>
                  <a:tcPr/>
                </a:tc>
                <a:tc>
                  <a:txBody>
                    <a:bodyPr/>
                    <a:lstStyle/>
                    <a:p>
                      <a:pPr algn="ctr"/>
                      <a:r>
                        <a:rPr lang="en-US" sz="2800" dirty="0" smtClean="0"/>
                        <a:t>-00-</a:t>
                      </a:r>
                      <a:endParaRPr lang="en-US" sz="2800" dirty="0"/>
                    </a:p>
                  </a:txBody>
                  <a:tcPr/>
                </a:tc>
              </a:tr>
            </a:tbl>
          </a:graphicData>
        </a:graphic>
      </p:graphicFrame>
    </p:spTree>
    <p:extLst>
      <p:ext uri="{BB962C8B-B14F-4D97-AF65-F5344CB8AC3E}">
        <p14:creationId xmlns="" xmlns:p14="http://schemas.microsoft.com/office/powerpoint/2010/main" val="30078978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en-US" sz="3600" dirty="0">
                <a:solidFill>
                  <a:schemeClr val="tx2"/>
                </a:solidFill>
                <a:latin typeface="Times New Roman" pitchFamily="18" charset="0"/>
                <a:cs typeface="Times New Roman" pitchFamily="18" charset="0"/>
              </a:rPr>
              <a:t>B8ZS and HDB3</a:t>
            </a:r>
            <a:endParaRPr lang="en-US" sz="3600" dirty="0">
              <a:solidFill>
                <a:schemeClr val="tx2"/>
              </a:solidFill>
              <a:latin typeface="Times New Roman" pitchFamily="18" charset="0"/>
              <a:cs typeface="Times New Roman" pitchFamily="18" charset="0"/>
            </a:endParaRPr>
          </a:p>
        </p:txBody>
      </p:sp>
      <p:pic>
        <p:nvPicPr>
          <p:cNvPr id="8194"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951229" y="1600200"/>
            <a:ext cx="7802880" cy="487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1941918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rmAutofit fontScale="90000"/>
          </a:bodyPr>
          <a:lstStyle/>
          <a:p>
            <a:r>
              <a:rPr lang="en-US" sz="3600" dirty="0" smtClean="0">
                <a:solidFill>
                  <a:schemeClr val="accent1"/>
                </a:solidFill>
                <a:latin typeface="Times New Roman" pitchFamily="18" charset="0"/>
                <a:cs typeface="Times New Roman" pitchFamily="18" charset="0"/>
              </a:rPr>
              <a:t>Analog Data to Digital Signals</a:t>
            </a:r>
            <a:endParaRPr lang="en-US" sz="3600" dirty="0">
              <a:solidFill>
                <a:schemeClr val="accent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6172200"/>
          </a:xfrm>
        </p:spPr>
        <p:txBody>
          <a:bodyPr>
            <a:normAutofit/>
          </a:bodyPr>
          <a:lstStyle/>
          <a:p>
            <a:r>
              <a:rPr lang="en-US" sz="2400" dirty="0" smtClean="0">
                <a:latin typeface="Times New Roman" pitchFamily="18" charset="0"/>
                <a:cs typeface="Times New Roman" pitchFamily="18" charset="0"/>
              </a:rPr>
              <a:t>The process of transforming analog data into digital data is known as </a:t>
            </a:r>
            <a:r>
              <a:rPr lang="en-US" sz="2400" dirty="0" smtClean="0">
                <a:solidFill>
                  <a:srgbClr val="FF0000"/>
                </a:solidFill>
                <a:latin typeface="Times New Roman" pitchFamily="18" charset="0"/>
                <a:cs typeface="Times New Roman" pitchFamily="18" charset="0"/>
              </a:rPr>
              <a:t>digitization</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After the digital data are created (digitization),any one of the line coding techniques can be used to convert digital data to digital signal.</a:t>
            </a:r>
          </a:p>
          <a:p>
            <a:endParaRPr lang="en-US" sz="2400" dirty="0" smtClean="0">
              <a:latin typeface="Times New Roman" pitchFamily="18" charset="0"/>
              <a:cs typeface="Times New Roman" pitchFamily="18" charset="0"/>
            </a:endParaRPr>
          </a:p>
          <a:p>
            <a:endParaRPr lang="en-US" sz="2400" dirty="0" smtClean="0">
              <a:solidFill>
                <a:srgbClr val="FF0000"/>
              </a:solidFill>
              <a:latin typeface="Times New Roman" pitchFamily="18" charset="0"/>
              <a:cs typeface="Times New Roman" pitchFamily="18" charset="0"/>
            </a:endParaRPr>
          </a:p>
          <a:p>
            <a:r>
              <a:rPr lang="en-US" sz="2400" dirty="0" smtClean="0">
                <a:solidFill>
                  <a:srgbClr val="FF0000"/>
                </a:solidFill>
                <a:latin typeface="Times New Roman" pitchFamily="18" charset="0"/>
                <a:cs typeface="Times New Roman" pitchFamily="18" charset="0"/>
              </a:rPr>
              <a:t>After converting analog data to digital data , 3 things can happen</a:t>
            </a:r>
          </a:p>
          <a:p>
            <a:pPr lvl="2" fontAlgn="base">
              <a:spcAft>
                <a:spcPct val="0"/>
              </a:spcAft>
              <a:buClr>
                <a:schemeClr val="tx1"/>
              </a:buClr>
              <a:buSzPct val="50000"/>
            </a:pPr>
            <a:r>
              <a:rPr kumimoji="1" lang="en-US" kern="0" dirty="0" smtClean="0">
                <a:latin typeface="Times New Roman" pitchFamily="18" charset="0"/>
                <a:cs typeface="Times New Roman" pitchFamily="18" charset="0"/>
              </a:rPr>
              <a:t>be </a:t>
            </a:r>
            <a:r>
              <a:rPr kumimoji="1" lang="en-US" kern="0" dirty="0">
                <a:latin typeface="Times New Roman" pitchFamily="18" charset="0"/>
                <a:cs typeface="Times New Roman" pitchFamily="18" charset="0"/>
              </a:rPr>
              <a:t>transmitted using NRZ-L</a:t>
            </a:r>
          </a:p>
          <a:p>
            <a:pPr lvl="2" fontAlgn="base">
              <a:spcAft>
                <a:spcPct val="0"/>
              </a:spcAft>
              <a:buClr>
                <a:schemeClr val="tx1"/>
              </a:buClr>
              <a:buSzPct val="50000"/>
            </a:pPr>
            <a:r>
              <a:rPr kumimoji="1" lang="en-US" kern="0" dirty="0">
                <a:latin typeface="Times New Roman" pitchFamily="18" charset="0"/>
                <a:cs typeface="Times New Roman" pitchFamily="18" charset="0"/>
              </a:rPr>
              <a:t>be transmitted using code other than NRZ-L</a:t>
            </a:r>
          </a:p>
          <a:p>
            <a:pPr lvl="2" fontAlgn="base">
              <a:spcAft>
                <a:spcPct val="0"/>
              </a:spcAft>
              <a:buClr>
                <a:schemeClr val="tx1"/>
              </a:buClr>
              <a:buSzPct val="50000"/>
            </a:pPr>
            <a:r>
              <a:rPr kumimoji="1" lang="en-US" kern="0" dirty="0" smtClean="0">
                <a:latin typeface="Times New Roman" pitchFamily="18" charset="0"/>
                <a:cs typeface="Times New Roman" pitchFamily="18" charset="0"/>
              </a:rPr>
              <a:t>be </a:t>
            </a:r>
            <a:r>
              <a:rPr kumimoji="1" lang="en-US" kern="0" dirty="0">
                <a:latin typeface="Times New Roman" pitchFamily="18" charset="0"/>
                <a:cs typeface="Times New Roman" pitchFamily="18" charset="0"/>
              </a:rPr>
              <a:t>converted to analog </a:t>
            </a:r>
            <a:r>
              <a:rPr kumimoji="1" lang="en-US" kern="0" dirty="0" smtClean="0">
                <a:latin typeface="Times New Roman" pitchFamily="18" charset="0"/>
                <a:cs typeface="Times New Roman" pitchFamily="18" charset="0"/>
              </a:rPr>
              <a:t>signal using one of the modulation techniques.</a:t>
            </a:r>
            <a:endParaRPr kumimoji="1" lang="en-US" kern="0" dirty="0">
              <a:latin typeface="Times New Roman" pitchFamily="18" charset="0"/>
              <a:cs typeface="Times New Roman" pitchFamily="18" charset="0"/>
            </a:endParaRPr>
          </a:p>
          <a:p>
            <a:pPr>
              <a:buClr>
                <a:schemeClr val="tx1"/>
              </a:buClr>
            </a:pPr>
            <a:endParaRPr lang="en-US" sz="2400" dirty="0">
              <a:latin typeface="Times New Roman" pitchFamily="18" charset="0"/>
              <a:cs typeface="Times New Roman" pitchFamily="18" charset="0"/>
            </a:endParaRPr>
          </a:p>
          <a:p>
            <a:pPr>
              <a:buClr>
                <a:schemeClr val="tx1"/>
              </a:buClr>
            </a:pP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6787028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152400"/>
            <a:ext cx="8229600" cy="563562"/>
          </a:xfrm>
        </p:spPr>
        <p:txBody>
          <a:bodyPr>
            <a:noAutofit/>
          </a:bodyPr>
          <a:lstStyle/>
          <a:p>
            <a:pPr eaLnBrk="1" hangingPunct="1">
              <a:defRPr/>
            </a:pPr>
            <a:r>
              <a:rPr kumimoji="1" lang="en-GB" sz="3600" dirty="0" smtClean="0">
                <a:solidFill>
                  <a:schemeClr val="accent1"/>
                </a:solidFill>
                <a:latin typeface="Times New Roman" pitchFamily="18" charset="0"/>
                <a:cs typeface="Times New Roman" pitchFamily="18" charset="0"/>
              </a:rPr>
              <a:t>Digitizing Analog Data</a:t>
            </a:r>
          </a:p>
        </p:txBody>
      </p:sp>
      <p:sp>
        <p:nvSpPr>
          <p:cNvPr id="2" name="Content Placeholder 1"/>
          <p:cNvSpPr>
            <a:spLocks noGrp="1"/>
          </p:cNvSpPr>
          <p:nvPr>
            <p:ph sz="half" idx="1"/>
          </p:nvPr>
        </p:nvSpPr>
        <p:spPr>
          <a:xfrm>
            <a:off x="152400" y="1828800"/>
            <a:ext cx="8763000" cy="4953000"/>
          </a:xfrm>
        </p:spPr>
        <p:txBody>
          <a:bodyPr>
            <a:normAutofit/>
          </a:bodyPr>
          <a:lstStyle/>
          <a:p>
            <a:pPr marL="0" indent="0">
              <a:buNone/>
            </a:pPr>
            <a:endParaRPr lang="en-US" dirty="0"/>
          </a:p>
        </p:txBody>
      </p:sp>
      <p:sp>
        <p:nvSpPr>
          <p:cNvPr id="3" name="Content Placeholder 2"/>
          <p:cNvSpPr>
            <a:spLocks noGrp="1"/>
          </p:cNvSpPr>
          <p:nvPr>
            <p:ph sz="half" idx="2"/>
          </p:nvPr>
        </p:nvSpPr>
        <p:spPr>
          <a:xfrm>
            <a:off x="457200" y="685800"/>
            <a:ext cx="8229600" cy="1066800"/>
          </a:xfrm>
        </p:spPr>
        <p:txBody>
          <a:bodyPr>
            <a:normAutofit/>
          </a:bodyPr>
          <a:lstStyle/>
          <a:p>
            <a:r>
              <a:rPr lang="en-US" sz="2400" dirty="0">
                <a:solidFill>
                  <a:prstClr val="black"/>
                </a:solidFill>
                <a:latin typeface="Times New Roman" pitchFamily="18" charset="0"/>
                <a:cs typeface="Times New Roman" pitchFamily="18" charset="0"/>
              </a:rPr>
              <a:t>The procedure for converting analog data into digital data and </a:t>
            </a:r>
            <a:r>
              <a:rPr lang="en-US" sz="2400" dirty="0" smtClean="0">
                <a:solidFill>
                  <a:prstClr val="black"/>
                </a:solidFill>
                <a:latin typeface="Times New Roman" pitchFamily="18" charset="0"/>
                <a:cs typeface="Times New Roman" pitchFamily="18" charset="0"/>
              </a:rPr>
              <a:t>then </a:t>
            </a:r>
            <a:r>
              <a:rPr lang="en-US" sz="2400" dirty="0">
                <a:solidFill>
                  <a:prstClr val="black"/>
                </a:solidFill>
                <a:latin typeface="Times New Roman" pitchFamily="18" charset="0"/>
                <a:cs typeface="Times New Roman" pitchFamily="18" charset="0"/>
              </a:rPr>
              <a:t>converted  to an analog ASK signal is shown </a:t>
            </a:r>
            <a:r>
              <a:rPr lang="en-US" sz="2400" dirty="0" smtClean="0">
                <a:solidFill>
                  <a:prstClr val="black"/>
                </a:solidFill>
                <a:latin typeface="Times New Roman" pitchFamily="18" charset="0"/>
                <a:cs typeface="Times New Roman" pitchFamily="18" charset="0"/>
              </a:rPr>
              <a:t>below:</a:t>
            </a:r>
            <a:endParaRPr lang="en-US" sz="2400" dirty="0">
              <a:latin typeface="Times New Roman" pitchFamily="18" charset="0"/>
              <a:cs typeface="Times New Roman" pitchFamily="18" charset="0"/>
            </a:endParaRPr>
          </a:p>
        </p:txBody>
      </p:sp>
      <p:pic>
        <p:nvPicPr>
          <p:cNvPr id="45059"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r="25389" b="47284"/>
          <a:stretch>
            <a:fillRect/>
          </a:stretch>
        </p:blipFill>
        <p:spPr bwMode="auto">
          <a:xfrm>
            <a:off x="457200" y="3104383"/>
            <a:ext cx="7923213" cy="2198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060"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l="63153" b="47284"/>
          <a:stretch>
            <a:fillRect/>
          </a:stretch>
        </p:blipFill>
        <p:spPr bwMode="auto">
          <a:xfrm>
            <a:off x="3352800" y="5105400"/>
            <a:ext cx="3913187" cy="1589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9847146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4F81BD"/>
                </a:solidFill>
                <a:latin typeface="Times New Roman" pitchFamily="18" charset="0"/>
                <a:cs typeface="Times New Roman" pitchFamily="18" charset="0"/>
              </a:rPr>
              <a:t>Analog Data to Digital Signals</a:t>
            </a:r>
            <a:endParaRPr lang="en-US" dirty="0"/>
          </a:p>
        </p:txBody>
      </p:sp>
      <p:sp>
        <p:nvSpPr>
          <p:cNvPr id="3" name="Content Placeholder 2"/>
          <p:cNvSpPr>
            <a:spLocks noGrp="1"/>
          </p:cNvSpPr>
          <p:nvPr>
            <p:ph idx="1"/>
          </p:nvPr>
        </p:nvSpPr>
        <p:spPr>
          <a:xfrm>
            <a:off x="457200" y="1219200"/>
            <a:ext cx="8229600" cy="4906963"/>
          </a:xfrm>
        </p:spPr>
        <p:txBody>
          <a:bodyPr/>
          <a:lstStyle/>
          <a:p>
            <a:pPr lvl="0"/>
            <a:r>
              <a:rPr lang="en-US" sz="2200" dirty="0">
                <a:solidFill>
                  <a:prstClr val="black"/>
                </a:solidFill>
                <a:latin typeface="Times New Roman" pitchFamily="18" charset="0"/>
                <a:cs typeface="Times New Roman" pitchFamily="18" charset="0"/>
              </a:rPr>
              <a:t>The device used for converting analog data into digital form for transmission and subsequently recovering the original analog data from the digital is known as </a:t>
            </a:r>
            <a:r>
              <a:rPr lang="en-US" sz="2200" dirty="0">
                <a:solidFill>
                  <a:srgbClr val="FF0000"/>
                </a:solidFill>
                <a:latin typeface="Times New Roman" pitchFamily="18" charset="0"/>
                <a:cs typeface="Times New Roman" pitchFamily="18" charset="0"/>
              </a:rPr>
              <a:t>codec(coder-decoder)</a:t>
            </a:r>
          </a:p>
          <a:p>
            <a:pPr lvl="0"/>
            <a:endParaRPr lang="en-US" sz="2400" dirty="0" smtClean="0">
              <a:solidFill>
                <a:prstClr val="black"/>
              </a:solidFill>
              <a:latin typeface="Times New Roman" pitchFamily="18" charset="0"/>
              <a:cs typeface="Times New Roman" pitchFamily="18" charset="0"/>
            </a:endParaRPr>
          </a:p>
          <a:p>
            <a:pPr lvl="0"/>
            <a:r>
              <a:rPr lang="en-US" sz="2400" dirty="0" smtClean="0">
                <a:solidFill>
                  <a:prstClr val="black"/>
                </a:solidFill>
                <a:latin typeface="Times New Roman" pitchFamily="18" charset="0"/>
                <a:cs typeface="Times New Roman" pitchFamily="18" charset="0"/>
              </a:rPr>
              <a:t>Two </a:t>
            </a:r>
            <a:r>
              <a:rPr lang="en-US" sz="2400" dirty="0">
                <a:solidFill>
                  <a:prstClr val="black"/>
                </a:solidFill>
                <a:latin typeface="Times New Roman" pitchFamily="18" charset="0"/>
                <a:cs typeface="Times New Roman" pitchFamily="18" charset="0"/>
              </a:rPr>
              <a:t>principal techniques used in codecs:</a:t>
            </a:r>
          </a:p>
          <a:p>
            <a:pPr lvl="2"/>
            <a:r>
              <a:rPr lang="en-US" dirty="0">
                <a:solidFill>
                  <a:srgbClr val="FF0000"/>
                </a:solidFill>
                <a:latin typeface="Times New Roman" pitchFamily="18" charset="0"/>
                <a:cs typeface="Times New Roman" pitchFamily="18" charset="0"/>
              </a:rPr>
              <a:t>Pulse code modulation</a:t>
            </a:r>
          </a:p>
          <a:p>
            <a:pPr lvl="2"/>
            <a:r>
              <a:rPr lang="en-US" dirty="0">
                <a:solidFill>
                  <a:srgbClr val="FF0000"/>
                </a:solidFill>
                <a:latin typeface="Times New Roman" pitchFamily="18" charset="0"/>
                <a:cs typeface="Times New Roman" pitchFamily="18" charset="0"/>
              </a:rPr>
              <a:t>Delta modulation</a:t>
            </a:r>
          </a:p>
          <a:p>
            <a:endParaRPr lang="en-US" dirty="0"/>
          </a:p>
        </p:txBody>
      </p:sp>
    </p:spTree>
    <p:extLst>
      <p:ext uri="{BB962C8B-B14F-4D97-AF65-F5344CB8AC3E}">
        <p14:creationId xmlns="" xmlns:p14="http://schemas.microsoft.com/office/powerpoint/2010/main" val="18944095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600" dirty="0" smtClean="0">
                <a:solidFill>
                  <a:schemeClr val="tx2"/>
                </a:solidFill>
                <a:latin typeface="Times New Roman" pitchFamily="18" charset="0"/>
                <a:cs typeface="Times New Roman" pitchFamily="18" charset="0"/>
              </a:rPr>
              <a:t>Pulse Code Modulation(PCM)</a:t>
            </a:r>
            <a:endParaRPr lang="en-US" sz="3600"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943600"/>
          </a:xfrm>
        </p:spPr>
        <p:txBody>
          <a:bodyPr>
            <a:normAutofit/>
          </a:bodyPr>
          <a:lstStyle/>
          <a:p>
            <a:r>
              <a:rPr lang="en-US" sz="2400" dirty="0" smtClean="0">
                <a:latin typeface="Times New Roman" pitchFamily="18" charset="0"/>
                <a:cs typeface="Times New Roman" pitchFamily="18" charset="0"/>
              </a:rPr>
              <a:t>Pulse code modulation is based on </a:t>
            </a:r>
            <a:r>
              <a:rPr lang="en-US" sz="2400" dirty="0" smtClean="0">
                <a:solidFill>
                  <a:srgbClr val="FF0000"/>
                </a:solidFill>
                <a:latin typeface="Times New Roman" pitchFamily="18" charset="0"/>
                <a:cs typeface="Times New Roman" pitchFamily="18" charset="0"/>
              </a:rPr>
              <a:t>sampling theorem</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800" u="sng" dirty="0" smtClean="0">
                <a:solidFill>
                  <a:schemeClr val="tx2"/>
                </a:solidFill>
                <a:latin typeface="Times New Roman" pitchFamily="18" charset="0"/>
                <a:cs typeface="Times New Roman" pitchFamily="18" charset="0"/>
              </a:rPr>
              <a:t>Sampling theorem</a:t>
            </a:r>
          </a:p>
          <a:p>
            <a:pPr lvl="2"/>
            <a:r>
              <a:rPr lang="en-US" dirty="0" smtClean="0">
                <a:latin typeface="Times New Roman" pitchFamily="18" charset="0"/>
                <a:cs typeface="Times New Roman" pitchFamily="18" charset="0"/>
              </a:rPr>
              <a:t>If a signal </a:t>
            </a:r>
            <a:r>
              <a:rPr lang="en-US" i="1" dirty="0" smtClean="0">
                <a:solidFill>
                  <a:srgbClr val="FF0000"/>
                </a:solidFill>
                <a:latin typeface="Times New Roman" pitchFamily="18" charset="0"/>
                <a:cs typeface="Times New Roman" pitchFamily="18" charset="0"/>
              </a:rPr>
              <a:t>f(t)</a:t>
            </a:r>
            <a:r>
              <a:rPr lang="en-US" dirty="0" smtClean="0">
                <a:latin typeface="Times New Roman" pitchFamily="18" charset="0"/>
                <a:cs typeface="Times New Roman" pitchFamily="18" charset="0"/>
              </a:rPr>
              <a:t> is sampled at regular intervals of time and at a rate higher than twice the highest signal frequency, then the samples contain all information of the original signal. The function </a:t>
            </a:r>
            <a:r>
              <a:rPr lang="en-US" i="1" dirty="0" smtClean="0">
                <a:solidFill>
                  <a:srgbClr val="FF0000"/>
                </a:solidFill>
                <a:latin typeface="Times New Roman" pitchFamily="18" charset="0"/>
                <a:cs typeface="Times New Roman" pitchFamily="18" charset="0"/>
              </a:rPr>
              <a:t>f(t)</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may be reconstructed from these samples by the use of a </a:t>
            </a:r>
            <a:r>
              <a:rPr lang="en-US" dirty="0" smtClean="0">
                <a:solidFill>
                  <a:srgbClr val="FF0000"/>
                </a:solidFill>
                <a:latin typeface="Times New Roman" pitchFamily="18" charset="0"/>
                <a:cs typeface="Times New Roman" pitchFamily="18" charset="0"/>
              </a:rPr>
              <a:t>low-pass filter.</a:t>
            </a:r>
          </a:p>
          <a:p>
            <a:pPr lvl="2"/>
            <a:endParaRPr lang="en-US" dirty="0">
              <a:latin typeface="Times New Roman" pitchFamily="18" charset="0"/>
              <a:cs typeface="Times New Roman" pitchFamily="18" charset="0"/>
            </a:endParaRPr>
          </a:p>
          <a:p>
            <a:pPr lvl="2"/>
            <a:r>
              <a:rPr lang="en-US" dirty="0">
                <a:solidFill>
                  <a:srgbClr val="000000"/>
                </a:solidFill>
                <a:latin typeface="Times" charset="0"/>
              </a:rPr>
              <a:t>Hence if voice data is limited to frequencies below 4000 Hz (a conservative procedure for intelligibility), 8000 samples per second would be sufficient to characterize the voice signal completely. </a:t>
            </a:r>
            <a:endParaRPr lang="en-US" dirty="0" smtClean="0">
              <a:solidFill>
                <a:srgbClr val="000000"/>
              </a:solidFill>
              <a:latin typeface="Times" charset="0"/>
            </a:endParaRPr>
          </a:p>
          <a:p>
            <a:pPr lvl="2"/>
            <a:endParaRPr lang="en-US" dirty="0">
              <a:solidFill>
                <a:srgbClr val="000000"/>
              </a:solidFill>
              <a:latin typeface="Times" charset="0"/>
              <a:cs typeface="Times New Roman" pitchFamily="18" charset="0"/>
            </a:endParaRPr>
          </a:p>
        </p:txBody>
      </p:sp>
    </p:spTree>
    <p:extLst>
      <p:ext uri="{BB962C8B-B14F-4D97-AF65-F5344CB8AC3E}">
        <p14:creationId xmlns="" xmlns:p14="http://schemas.microsoft.com/office/powerpoint/2010/main" val="38871334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3600" dirty="0">
                <a:solidFill>
                  <a:srgbClr val="1F497D"/>
                </a:solidFill>
                <a:latin typeface="Times New Roman" pitchFamily="18" charset="0"/>
                <a:cs typeface="Times New Roman" pitchFamily="18" charset="0"/>
              </a:rPr>
              <a:t>Pulse Code Modulation(PCM)</a:t>
            </a:r>
            <a:endParaRPr lang="en-US" dirty="0"/>
          </a:p>
        </p:txBody>
      </p:sp>
      <p:sp>
        <p:nvSpPr>
          <p:cNvPr id="3" name="Content Placeholder 2"/>
          <p:cNvSpPr>
            <a:spLocks noGrp="1"/>
          </p:cNvSpPr>
          <p:nvPr>
            <p:ph idx="1"/>
          </p:nvPr>
        </p:nvSpPr>
        <p:spPr>
          <a:xfrm>
            <a:off x="457200" y="1066800"/>
            <a:ext cx="8229600" cy="5059363"/>
          </a:xfrm>
        </p:spPr>
        <p:txBody>
          <a:bodyPr/>
          <a:lstStyle/>
          <a:p>
            <a:pPr marL="342900" lvl="2" indent="-342900"/>
            <a:r>
              <a:rPr lang="en-US" dirty="0">
                <a:solidFill>
                  <a:srgbClr val="000000"/>
                </a:solidFill>
                <a:latin typeface="Times" charset="0"/>
                <a:cs typeface="Times New Roman" pitchFamily="18" charset="0"/>
              </a:rPr>
              <a:t>These samples are analog samples and are called </a:t>
            </a:r>
            <a:r>
              <a:rPr lang="en-US" dirty="0">
                <a:solidFill>
                  <a:srgbClr val="FF0000"/>
                </a:solidFill>
                <a:latin typeface="Times" charset="0"/>
                <a:cs typeface="Times New Roman" pitchFamily="18" charset="0"/>
              </a:rPr>
              <a:t>P</a:t>
            </a:r>
            <a:r>
              <a:rPr lang="en-US" dirty="0" smtClean="0">
                <a:solidFill>
                  <a:srgbClr val="FF0000"/>
                </a:solidFill>
                <a:latin typeface="Times" charset="0"/>
                <a:cs typeface="Times New Roman" pitchFamily="18" charset="0"/>
              </a:rPr>
              <a:t>ulse Amplitude Modulation </a:t>
            </a:r>
            <a:r>
              <a:rPr lang="en-US" dirty="0">
                <a:solidFill>
                  <a:srgbClr val="FF0000"/>
                </a:solidFill>
                <a:latin typeface="Times" charset="0"/>
                <a:cs typeface="Times New Roman" pitchFamily="18" charset="0"/>
              </a:rPr>
              <a:t>(PAM) samples.</a:t>
            </a:r>
            <a:endParaRPr lang="en-US" dirty="0">
              <a:solidFill>
                <a:srgbClr val="FF0000"/>
              </a:solidFill>
              <a:latin typeface="Times New Roman" pitchFamily="18" charset="0"/>
              <a:cs typeface="Times New Roman" pitchFamily="18" charset="0"/>
            </a:endParaRPr>
          </a:p>
          <a:p>
            <a:endParaRPr lang="en-US" dirty="0" smtClean="0"/>
          </a:p>
          <a:p>
            <a:r>
              <a:rPr lang="en-US" sz="2400" dirty="0" smtClean="0">
                <a:latin typeface="Times New Roman" pitchFamily="18" charset="0"/>
                <a:cs typeface="Times New Roman" pitchFamily="18" charset="0"/>
              </a:rPr>
              <a:t>To convert to digital ,each of these analog samples must be assigned a binary code.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Fig . Shows an example.</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4287392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a:bodyPr>
          <a:lstStyle/>
          <a:p>
            <a:pPr eaLnBrk="1" hangingPunct="1">
              <a:defRPr/>
            </a:pPr>
            <a:r>
              <a:rPr kumimoji="1" lang="en-GB" sz="3600" dirty="0" smtClean="0">
                <a:solidFill>
                  <a:schemeClr val="accent1"/>
                </a:solidFill>
                <a:latin typeface="Times New Roman" pitchFamily="18" charset="0"/>
                <a:cs typeface="Times New Roman" pitchFamily="18" charset="0"/>
              </a:rPr>
              <a:t>PCM Example</a:t>
            </a:r>
          </a:p>
        </p:txBody>
      </p:sp>
      <p:pic>
        <p:nvPicPr>
          <p:cNvPr id="47107" name="Picture 5" descr="PCM                                                            00282837  Mnementh                      BEAE7A2F:"/>
          <p:cNvPicPr>
            <a:picLocks noChangeAspect="1" noChangeArrowheads="1"/>
          </p:cNvPicPr>
          <p:nvPr/>
        </p:nvPicPr>
        <p:blipFill>
          <a:blip r:embed="rId3" cstate="print">
            <a:extLst>
              <a:ext uri="{28A0092B-C50C-407E-A947-70E740481C1C}">
                <a14:useLocalDpi xmlns="" xmlns:a14="http://schemas.microsoft.com/office/drawing/2010/main" val="0"/>
              </a:ext>
            </a:extLst>
          </a:blip>
          <a:srcRect l="7159" t="4633" r="14319" b="27794"/>
          <a:stretch>
            <a:fillRect/>
          </a:stretch>
        </p:blipFill>
        <p:spPr bwMode="auto">
          <a:xfrm>
            <a:off x="685800" y="1371600"/>
            <a:ext cx="7896225" cy="5251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7948350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kumimoji="1" lang="en-GB" sz="3600" dirty="0">
                <a:solidFill>
                  <a:srgbClr val="4F81BD"/>
                </a:solidFill>
                <a:latin typeface="Times New Roman" pitchFamily="18" charset="0"/>
                <a:cs typeface="Times New Roman" pitchFamily="18" charset="0"/>
              </a:rPr>
              <a:t>PCM Example</a:t>
            </a:r>
            <a:endParaRPr lang="en-US"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838200"/>
                <a:ext cx="8229600" cy="5715000"/>
              </a:xfrm>
            </p:spPr>
            <p:txBody>
              <a:bodyPr>
                <a:normAutofit/>
              </a:bodyPr>
              <a:lstStyle/>
              <a:p>
                <a:r>
                  <a:rPr lang="en-US" sz="2400" dirty="0" smtClean="0">
                    <a:latin typeface="Times New Roman" pitchFamily="18" charset="0"/>
                    <a:cs typeface="Times New Roman" pitchFamily="18" charset="0"/>
                  </a:rPr>
                  <a:t>The original signal is assumed to be bandlimited with a bandwidth of B.</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PAM samples are taken at a rate of 2B,or once every </a:t>
                </a:r>
                <a14:m>
                  <m:oMath xmlns:m="http://schemas.openxmlformats.org/officeDocument/2006/math">
                    <m:sSub>
                      <m:sSubPr>
                        <m:ctrlPr>
                          <a:rPr lang="en-US" sz="2400" i="1" smtClean="0">
                            <a:latin typeface="Cambria Math"/>
                          </a:rPr>
                        </m:ctrlPr>
                      </m:sSubPr>
                      <m:e>
                        <m:r>
                          <a:rPr lang="en-US" sz="2400" b="0" i="1" smtClean="0">
                            <a:latin typeface="Cambria Math"/>
                          </a:rPr>
                          <m:t>𝑇</m:t>
                        </m:r>
                      </m:e>
                      <m:sub>
                        <m:r>
                          <a:rPr lang="en-US" sz="2400" b="0" i="1" smtClean="0">
                            <a:latin typeface="Cambria Math"/>
                          </a:rPr>
                          <m:t>𝑠</m:t>
                        </m:r>
                      </m:sub>
                    </m:sSub>
                  </m:oMath>
                </a14:m>
                <a:r>
                  <a:rPr lang="en-US" sz="2400" dirty="0" smtClean="0">
                    <a:latin typeface="Times New Roman" pitchFamily="18" charset="0"/>
                    <a:cs typeface="Times New Roman" pitchFamily="18" charset="0"/>
                  </a:rPr>
                  <a:t>=1/2B seconds</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Each PAM sample is approximated by being quantized into one of 16 different levels.</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Each sample can then be represented by 4-bits.</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But because the quantized values are only approximations, it is impossible to recover the original signal exactly.</a:t>
                </a:r>
                <a:endParaRPr lang="en-US" sz="24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715000"/>
              </a:xfrm>
              <a:blipFill rotWithShape="1">
                <a:blip r:embed="rId2" cstate="print"/>
                <a:stretch>
                  <a:fillRect l="-963" t="-854" r="-1704"/>
                </a:stretch>
              </a:blipFill>
            </p:spPr>
            <p:txBody>
              <a:bodyPr/>
              <a:lstStyle/>
              <a:p>
                <a:r>
                  <a:rPr lang="en-US">
                    <a:noFill/>
                  </a:rPr>
                  <a:t> </a:t>
                </a:r>
              </a:p>
            </p:txBody>
          </p:sp>
        </mc:Fallback>
      </mc:AlternateContent>
    </p:spTree>
    <p:extLst>
      <p:ext uri="{BB962C8B-B14F-4D97-AF65-F5344CB8AC3E}">
        <p14:creationId xmlns="" xmlns:p14="http://schemas.microsoft.com/office/powerpoint/2010/main" val="24445536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sz="3600" dirty="0">
                <a:solidFill>
                  <a:srgbClr val="1F497D"/>
                </a:solidFill>
                <a:latin typeface="Times New Roman" pitchFamily="18" charset="0"/>
                <a:cs typeface="Times New Roman" pitchFamily="18" charset="0"/>
              </a:rPr>
              <a:t>Signal Encoding Techniques</a:t>
            </a:r>
            <a:endParaRPr lang="en-US"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609600" y="762000"/>
                <a:ext cx="8229600" cy="5943600"/>
              </a:xfrm>
            </p:spPr>
            <p:txBody>
              <a:bodyPr>
                <a:normAutofit/>
              </a:bodyPr>
              <a:lstStyle/>
              <a:p>
                <a:pPr lvl="0"/>
                <a:r>
                  <a:rPr lang="en-US" sz="2400" dirty="0" smtClean="0">
                    <a:solidFill>
                      <a:srgbClr val="FF0000"/>
                    </a:solidFill>
                    <a:latin typeface="Times New Roman" pitchFamily="18" charset="0"/>
                    <a:cs typeface="Times New Roman" pitchFamily="18" charset="0"/>
                  </a:rPr>
                  <a:t>Analog Signaling</a:t>
                </a:r>
              </a:p>
              <a:p>
                <a:pPr lvl="1"/>
                <a:r>
                  <a:rPr lang="en-US" sz="2400" dirty="0" smtClean="0">
                    <a:latin typeface="Times New Roman" pitchFamily="18" charset="0"/>
                    <a:cs typeface="Times New Roman" pitchFamily="18" charset="0"/>
                  </a:rPr>
                  <a:t>The basis of analog signaling is a continuous constant frequency signal known as the </a:t>
                </a:r>
                <a:r>
                  <a:rPr lang="en-US" sz="2400" dirty="0" smtClean="0">
                    <a:solidFill>
                      <a:srgbClr val="FF0000"/>
                    </a:solidFill>
                    <a:latin typeface="Times New Roman" pitchFamily="18" charset="0"/>
                    <a:cs typeface="Times New Roman" pitchFamily="18" charset="0"/>
                  </a:rPr>
                  <a:t>carrier signal.</a:t>
                </a:r>
              </a:p>
              <a:p>
                <a:pPr lvl="1"/>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The frequency of the carrier signal is chosen to be compatible with the transmission media being used.</a:t>
                </a:r>
              </a:p>
              <a:p>
                <a:pPr lvl="1"/>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Data may be transmitted using a carrier signal by modulation</a:t>
                </a:r>
              </a:p>
              <a:p>
                <a:pPr lvl="1"/>
                <a:endParaRPr lang="en-US" sz="2400" dirty="0" smtClean="0">
                  <a:latin typeface="Times New Roman" pitchFamily="18" charset="0"/>
                  <a:cs typeface="Times New Roman" pitchFamily="18" charset="0"/>
                </a:endParaRPr>
              </a:p>
              <a:p>
                <a:pPr lvl="1"/>
                <a:r>
                  <a:rPr lang="en-US" sz="2400" dirty="0" smtClean="0">
                    <a:solidFill>
                      <a:srgbClr val="FF0000"/>
                    </a:solidFill>
                    <a:latin typeface="Times New Roman" pitchFamily="18" charset="0"/>
                    <a:cs typeface="Times New Roman" pitchFamily="18" charset="0"/>
                  </a:rPr>
                  <a:t>Modulation </a:t>
                </a:r>
                <a:r>
                  <a:rPr lang="en-US" sz="2400" dirty="0" smtClean="0">
                    <a:latin typeface="Times New Roman" pitchFamily="18" charset="0"/>
                    <a:cs typeface="Times New Roman" pitchFamily="18" charset="0"/>
                  </a:rPr>
                  <a:t>is the process of encoding the source data into a carrier signal with frequency </a:t>
                </a:r>
                <a14:m>
                  <m:oMath xmlns:m="http://schemas.openxmlformats.org/officeDocument/2006/math">
                    <m:sSub>
                      <m:sSubPr>
                        <m:ctrlPr>
                          <a:rPr lang="en-US" sz="2400" i="1" smtClean="0">
                            <a:solidFill>
                              <a:srgbClr val="FF0000"/>
                            </a:solidFill>
                            <a:latin typeface="Cambria Math"/>
                            <a:cs typeface="Times New Roman" pitchFamily="18" charset="0"/>
                          </a:rPr>
                        </m:ctrlPr>
                      </m:sSubPr>
                      <m:e>
                        <m:r>
                          <a:rPr lang="en-US" sz="2400" b="0" i="1" smtClean="0">
                            <a:solidFill>
                              <a:srgbClr val="FF0000"/>
                            </a:solidFill>
                            <a:latin typeface="Cambria Math"/>
                            <a:cs typeface="Times New Roman" pitchFamily="18" charset="0"/>
                          </a:rPr>
                          <m:t>𝑓</m:t>
                        </m:r>
                      </m:e>
                      <m:sub>
                        <m:r>
                          <a:rPr lang="en-US" sz="2400" b="0" i="1" smtClean="0">
                            <a:solidFill>
                              <a:srgbClr val="FF0000"/>
                            </a:solidFill>
                            <a:latin typeface="Cambria Math"/>
                            <a:cs typeface="Times New Roman" pitchFamily="18" charset="0"/>
                          </a:rPr>
                          <m:t>𝑐</m:t>
                        </m:r>
                      </m:sub>
                    </m:sSub>
                  </m:oMath>
                </a14:m>
                <a:r>
                  <a:rPr lang="en-US" sz="2400" dirty="0" smtClean="0">
                    <a:latin typeface="Times New Roman" pitchFamily="18" charset="0"/>
                    <a:cs typeface="Times New Roman" pitchFamily="18" charset="0"/>
                  </a:rPr>
                  <a:t>.</a:t>
                </a:r>
              </a:p>
              <a:p>
                <a:pPr lvl="1"/>
                <a:endParaRPr lang="en-US" sz="2400" dirty="0" smtClean="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762000"/>
                <a:ext cx="8229600" cy="5943600"/>
              </a:xfrm>
              <a:blipFill rotWithShape="1">
                <a:blip r:embed="rId2" cstate="print"/>
                <a:stretch>
                  <a:fillRect l="-963" t="-821" b="-10769"/>
                </a:stretch>
              </a:blipFill>
            </p:spPr>
            <p:txBody>
              <a:bodyPr/>
              <a:lstStyle/>
              <a:p>
                <a:r>
                  <a:rPr lang="en-US">
                    <a:noFill/>
                  </a:rPr>
                  <a:t> </a:t>
                </a:r>
              </a:p>
            </p:txBody>
          </p:sp>
        </mc:Fallback>
      </mc:AlternateContent>
    </p:spTree>
    <p:extLst>
      <p:ext uri="{BB962C8B-B14F-4D97-AF65-F5344CB8AC3E}">
        <p14:creationId xmlns="" xmlns:p14="http://schemas.microsoft.com/office/powerpoint/2010/main" val="22222872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kumimoji="1" lang="en-GB" sz="3600" dirty="0">
                <a:solidFill>
                  <a:srgbClr val="4F81BD"/>
                </a:solidFill>
                <a:latin typeface="Times New Roman" pitchFamily="18" charset="0"/>
                <a:cs typeface="Times New Roman" pitchFamily="18" charset="0"/>
              </a:rPr>
              <a:t>PCM Example</a:t>
            </a:r>
            <a:endParaRPr lang="en-US" dirty="0"/>
          </a:p>
        </p:txBody>
      </p:sp>
      <p:sp>
        <p:nvSpPr>
          <p:cNvPr id="3" name="Content Placeholder 2"/>
          <p:cNvSpPr>
            <a:spLocks noGrp="1"/>
          </p:cNvSpPr>
          <p:nvPr>
            <p:ph idx="1"/>
          </p:nvPr>
        </p:nvSpPr>
        <p:spPr>
          <a:xfrm>
            <a:off x="457200" y="914400"/>
            <a:ext cx="8229600" cy="5211763"/>
          </a:xfrm>
        </p:spPr>
        <p:txBody>
          <a:bodyPr/>
          <a:lstStyle/>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By using an 8-bit sample, which allows 256 quantizing levels ,the quality of the recovered voice signal is comparable with that  achieved via analog transmission.</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This implies that a data rate of </a:t>
            </a:r>
            <a:r>
              <a:rPr lang="en-US" sz="2400" dirty="0" smtClean="0">
                <a:solidFill>
                  <a:srgbClr val="FF0000"/>
                </a:solidFill>
                <a:latin typeface="Times New Roman" pitchFamily="18" charset="0"/>
                <a:cs typeface="Times New Roman" pitchFamily="18" charset="0"/>
              </a:rPr>
              <a:t>8000 samples per second× 8 bits per sample= 64 kbps</a:t>
            </a:r>
            <a:r>
              <a:rPr lang="en-US" sz="2400" dirty="0" smtClean="0">
                <a:latin typeface="Times New Roman" pitchFamily="18" charset="0"/>
                <a:cs typeface="Times New Roman" pitchFamily="18" charset="0"/>
              </a:rPr>
              <a:t> is needed for a voice channel.</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choice of </a:t>
            </a:r>
            <a:r>
              <a:rPr lang="en-US" sz="2400" dirty="0" err="1" smtClean="0">
                <a:solidFill>
                  <a:srgbClr val="FF0000"/>
                </a:solidFill>
                <a:latin typeface="Times New Roman" pitchFamily="18" charset="0"/>
                <a:cs typeface="Times New Roman" pitchFamily="18" charset="0"/>
              </a:rPr>
              <a:t>L</a:t>
            </a:r>
            <a:r>
              <a:rPr lang="en-US" sz="2400" dirty="0" err="1" smtClean="0">
                <a:latin typeface="Times New Roman" pitchFamily="18" charset="0"/>
                <a:cs typeface="Times New Roman" pitchFamily="18" charset="0"/>
              </a:rPr>
              <a:t>,the</a:t>
            </a:r>
            <a:r>
              <a:rPr lang="en-US" sz="2400" dirty="0" smtClean="0">
                <a:latin typeface="Times New Roman" pitchFamily="18" charset="0"/>
                <a:cs typeface="Times New Roman" pitchFamily="18" charset="0"/>
              </a:rPr>
              <a:t> number of levels ,depends on the range of the amplitudes of the analog signal and how accurately we need to recover the signal.</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0382768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GB" sz="3600" dirty="0">
                <a:solidFill>
                  <a:srgbClr val="4F81BD"/>
                </a:solidFill>
                <a:latin typeface="Times New Roman" pitchFamily="18" charset="0"/>
                <a:cs typeface="Times New Roman" pitchFamily="18" charset="0"/>
              </a:rPr>
              <a:t>PCM Example</a:t>
            </a:r>
            <a:endParaRPr lang="en-US" dirty="0"/>
          </a:p>
        </p:txBody>
      </p:sp>
      <p:sp>
        <p:nvSpPr>
          <p:cNvPr id="3" name="Content Placeholder 2"/>
          <p:cNvSpPr>
            <a:spLocks noGrp="1"/>
          </p:cNvSpPr>
          <p:nvPr>
            <p:ph idx="1"/>
          </p:nvPr>
        </p:nvSpPr>
        <p:spPr>
          <a:xfrm>
            <a:off x="457200" y="1295400"/>
            <a:ext cx="8229600" cy="5334000"/>
          </a:xfrm>
        </p:spPr>
        <p:txBody>
          <a:bodyPr>
            <a:normAutofit/>
          </a:bodyPr>
          <a:lstStyle/>
          <a:p>
            <a:r>
              <a:rPr lang="en-US" sz="2400" dirty="0" smtClean="0">
                <a:latin typeface="Times New Roman" pitchFamily="18" charset="0"/>
                <a:cs typeface="Times New Roman" pitchFamily="18" charset="0"/>
              </a:rPr>
              <a:t>If the signal fluctuates between two values only, we need only two levels.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signals like noise, which has many amplitude values ,we need more quantization levels.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a:t>
            </a:r>
            <a:r>
              <a:rPr lang="en-US" sz="2400" dirty="0" smtClean="0">
                <a:solidFill>
                  <a:srgbClr val="FF0000"/>
                </a:solidFill>
                <a:latin typeface="Times New Roman" pitchFamily="18" charset="0"/>
                <a:cs typeface="Times New Roman" pitchFamily="18" charset="0"/>
              </a:rPr>
              <a:t>audio</a:t>
            </a:r>
            <a:r>
              <a:rPr lang="en-US" sz="2400" dirty="0" smtClean="0">
                <a:latin typeface="Times New Roman" pitchFamily="18" charset="0"/>
                <a:cs typeface="Times New Roman" pitchFamily="18" charset="0"/>
              </a:rPr>
              <a:t>, L is normally chosen as 256.</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a:t>
            </a:r>
            <a:r>
              <a:rPr lang="en-US" sz="2400" dirty="0" smtClean="0">
                <a:solidFill>
                  <a:srgbClr val="FF0000"/>
                </a:solidFill>
                <a:latin typeface="Times New Roman" pitchFamily="18" charset="0"/>
                <a:cs typeface="Times New Roman" pitchFamily="18" charset="0"/>
              </a:rPr>
              <a:t>video</a:t>
            </a:r>
            <a:r>
              <a:rPr lang="en-US" sz="2400" dirty="0" smtClean="0">
                <a:latin typeface="Times New Roman" pitchFamily="18" charset="0"/>
                <a:cs typeface="Times New Roman" pitchFamily="18" charset="0"/>
              </a:rPr>
              <a:t>, it is normally thousands.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Lower value of </a:t>
            </a:r>
            <a:r>
              <a:rPr lang="en-US" sz="2400" dirty="0" smtClean="0">
                <a:solidFill>
                  <a:srgbClr val="FF0000"/>
                </a:solidFill>
                <a:latin typeface="Times New Roman" pitchFamily="18" charset="0"/>
                <a:cs typeface="Times New Roman" pitchFamily="18" charset="0"/>
              </a:rPr>
              <a:t>L</a:t>
            </a:r>
            <a:r>
              <a:rPr lang="en-US" sz="2400" dirty="0" smtClean="0">
                <a:latin typeface="Times New Roman" pitchFamily="18" charset="0"/>
                <a:cs typeface="Times New Roman" pitchFamily="18" charset="0"/>
              </a:rPr>
              <a:t> increases quantization error.</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1019695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274638"/>
            <a:ext cx="8229600" cy="563562"/>
          </a:xfrm>
        </p:spPr>
        <p:txBody>
          <a:bodyPr>
            <a:normAutofit fontScale="90000"/>
          </a:bodyPr>
          <a:lstStyle/>
          <a:p>
            <a:pPr eaLnBrk="1" hangingPunct="1">
              <a:defRPr/>
            </a:pPr>
            <a:r>
              <a:rPr kumimoji="1" lang="en-GB" sz="3600" dirty="0" smtClean="0">
                <a:solidFill>
                  <a:schemeClr val="accent1"/>
                </a:solidFill>
                <a:latin typeface="Times New Roman" pitchFamily="18" charset="0"/>
                <a:cs typeface="Times New Roman" pitchFamily="18" charset="0"/>
              </a:rPr>
              <a:t>PCM Block Diagram</a:t>
            </a:r>
          </a:p>
        </p:txBody>
      </p:sp>
      <p:sp>
        <p:nvSpPr>
          <p:cNvPr id="2" name="Content Placeholder 1"/>
          <p:cNvSpPr>
            <a:spLocks noGrp="1"/>
          </p:cNvSpPr>
          <p:nvPr>
            <p:ph sz="half" idx="1"/>
          </p:nvPr>
        </p:nvSpPr>
        <p:spPr>
          <a:xfrm>
            <a:off x="152400" y="990600"/>
            <a:ext cx="8763000" cy="2590799"/>
          </a:xfrm>
        </p:spPr>
        <p:txBody>
          <a:bodyPr>
            <a:normAutofit/>
          </a:bodyPr>
          <a:lstStyle/>
          <a:p>
            <a:r>
              <a:rPr lang="en-US" sz="2400" dirty="0" smtClean="0">
                <a:latin typeface="Times New Roman" pitchFamily="18" charset="0"/>
                <a:cs typeface="Times New Roman" pitchFamily="18" charset="0"/>
              </a:rPr>
              <a:t>PCM starts with a continuous-time ,continuous-amplitude(analog ) signal,from which a digital signal is produced.</a:t>
            </a:r>
          </a:p>
          <a:p>
            <a:r>
              <a:rPr lang="en-US" sz="2400" dirty="0" smtClean="0">
                <a:latin typeface="Times New Roman" pitchFamily="18" charset="0"/>
                <a:cs typeface="Times New Roman" pitchFamily="18" charset="0"/>
              </a:rPr>
              <a:t>The digital signal consists of blocks of n-bits ,where each n-bit number is the amplitude of the PCM pulse.</a:t>
            </a:r>
          </a:p>
          <a:p>
            <a:r>
              <a:rPr lang="en-US" sz="2400" dirty="0" smtClean="0">
                <a:latin typeface="Times New Roman" pitchFamily="18" charset="0"/>
                <a:cs typeface="Times New Roman" pitchFamily="18" charset="0"/>
              </a:rPr>
              <a:t>On reception ,the process is reversed to reproduce the analog signal.</a:t>
            </a:r>
            <a:endParaRPr lang="en-US" sz="2400" dirty="0">
              <a:latin typeface="Times New Roman" pitchFamily="18" charset="0"/>
              <a:cs typeface="Times New Roman" pitchFamily="18" charset="0"/>
            </a:endParaRPr>
          </a:p>
        </p:txBody>
      </p:sp>
      <p:sp>
        <p:nvSpPr>
          <p:cNvPr id="3" name="Content Placeholder 2"/>
          <p:cNvSpPr>
            <a:spLocks noGrp="1"/>
          </p:cNvSpPr>
          <p:nvPr>
            <p:ph sz="half" idx="2"/>
          </p:nvPr>
        </p:nvSpPr>
        <p:spPr>
          <a:xfrm>
            <a:off x="76200" y="3733800"/>
            <a:ext cx="8915400" cy="2819400"/>
          </a:xfrm>
        </p:spPr>
        <p:txBody>
          <a:bodyPr/>
          <a:lstStyle/>
          <a:p>
            <a:endParaRPr lang="en-US" dirty="0"/>
          </a:p>
        </p:txBody>
      </p:sp>
      <p:pic>
        <p:nvPicPr>
          <p:cNvPr id="48131" name="Picture 5" descr="PCM Block Diagram                                              00282837  Mnementh                      BEAE7A2F:"/>
          <p:cNvPicPr>
            <a:picLocks noChangeAspect="1" noChangeArrowheads="1"/>
          </p:cNvPicPr>
          <p:nvPr/>
        </p:nvPicPr>
        <p:blipFill>
          <a:blip r:embed="rId3" cstate="print">
            <a:extLst>
              <a:ext uri="{28A0092B-C50C-407E-A947-70E740481C1C}">
                <a14:useLocalDpi xmlns="" xmlns:a14="http://schemas.microsoft.com/office/drawing/2010/main" val="0"/>
              </a:ext>
            </a:extLst>
          </a:blip>
          <a:srcRect l="7159" t="32426" r="7159" b="32426"/>
          <a:stretch>
            <a:fillRect/>
          </a:stretch>
        </p:blipFill>
        <p:spPr bwMode="auto">
          <a:xfrm>
            <a:off x="0" y="3733800"/>
            <a:ext cx="9144000" cy="312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1399511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762000"/>
          </a:xfrm>
        </p:spPr>
        <p:txBody>
          <a:bodyPr>
            <a:normAutofit/>
          </a:bodyPr>
          <a:lstStyle/>
          <a:p>
            <a:r>
              <a:rPr lang="en-US" sz="3600" dirty="0" smtClean="0">
                <a:solidFill>
                  <a:schemeClr val="accent1"/>
                </a:solidFill>
                <a:latin typeface="Times New Roman" pitchFamily="18" charset="0"/>
                <a:cs typeface="Times New Roman" pitchFamily="18" charset="0"/>
              </a:rPr>
              <a:t>Pulse Code Modulation</a:t>
            </a:r>
            <a:endParaRPr lang="en-US" sz="3600" dirty="0">
              <a:solidFill>
                <a:schemeClr val="accent1"/>
              </a:solidFill>
              <a:latin typeface="Times New Roman" pitchFamily="18" charset="0"/>
              <a:cs typeface="Times New Roman" pitchFamily="18" charset="0"/>
            </a:endParaRPr>
          </a:p>
        </p:txBody>
      </p:sp>
      <mc:AlternateContent xmlns:mc="http://schemas.openxmlformats.org/markup-compatibility/2006">
        <mc:Choice xmlns="" xmlns:a14="http://schemas.microsoft.com/office/drawing/2010/main" Requires="a14">
          <p:sp>
            <p:nvSpPr>
              <p:cNvPr id="6" name="Content Placeholder 5"/>
              <p:cNvSpPr>
                <a:spLocks noGrp="1"/>
              </p:cNvSpPr>
              <p:nvPr>
                <p:ph idx="1"/>
              </p:nvPr>
            </p:nvSpPr>
            <p:spPr>
              <a:xfrm>
                <a:off x="457200" y="838200"/>
                <a:ext cx="8382000" cy="5715000"/>
              </a:xfrm>
            </p:spPr>
            <p:txBody>
              <a:bodyPr/>
              <a:lstStyle/>
              <a:p>
                <a:r>
                  <a:rPr lang="en-US" sz="2400" dirty="0" smtClean="0">
                    <a:latin typeface="Times New Roman" pitchFamily="18" charset="0"/>
                    <a:cs typeface="Times New Roman" pitchFamily="18" charset="0"/>
                  </a:rPr>
                  <a:t>By quantizing the PAM pulse, the original signal is now only approximated and cannot be recovered exactly.</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This effect is known as </a:t>
                </a:r>
                <a:r>
                  <a:rPr lang="en-US" sz="2400" dirty="0" smtClean="0">
                    <a:solidFill>
                      <a:srgbClr val="FF0000"/>
                    </a:solidFill>
                    <a:latin typeface="Times New Roman" pitchFamily="18" charset="0"/>
                    <a:cs typeface="Times New Roman" pitchFamily="18" charset="0"/>
                  </a:rPr>
                  <a:t>quantizing error </a:t>
                </a:r>
                <a:r>
                  <a:rPr lang="en-US" sz="2400" dirty="0" smtClean="0">
                    <a:latin typeface="Times New Roman" pitchFamily="18" charset="0"/>
                    <a:cs typeface="Times New Roman" pitchFamily="18" charset="0"/>
                  </a:rPr>
                  <a:t>or </a:t>
                </a:r>
                <a:r>
                  <a:rPr lang="en-US" sz="2400" dirty="0" smtClean="0">
                    <a:solidFill>
                      <a:srgbClr val="FF0000"/>
                    </a:solidFill>
                    <a:latin typeface="Times New Roman" pitchFamily="18" charset="0"/>
                    <a:cs typeface="Times New Roman" pitchFamily="18" charset="0"/>
                  </a:rPr>
                  <a:t>quantizing noise.</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signal-to-noise ratio for quantizing noise can be expressed as:</a:t>
                </a:r>
              </a:p>
              <a:p>
                <a:pPr marL="0" indent="0">
                  <a:buNone/>
                </a:pPr>
                <a:r>
                  <a:rPr lang="en-US" dirty="0"/>
                  <a:t>	</a:t>
                </a:r>
                <a14:m>
                  <m:oMath xmlns:m="http://schemas.openxmlformats.org/officeDocument/2006/math">
                    <m:sSub>
                      <m:sSubPr>
                        <m:ctrlPr>
                          <a:rPr lang="en-US" i="1" smtClean="0">
                            <a:solidFill>
                              <a:srgbClr val="FF0000"/>
                            </a:solidFill>
                            <a:latin typeface="Cambria Math"/>
                          </a:rPr>
                        </m:ctrlPr>
                      </m:sSubPr>
                      <m:e>
                        <m:r>
                          <a:rPr lang="en-US" b="0" i="1" smtClean="0">
                            <a:solidFill>
                              <a:srgbClr val="FF0000"/>
                            </a:solidFill>
                            <a:latin typeface="Cambria Math"/>
                          </a:rPr>
                          <m:t>𝑆𝑁𝑅</m:t>
                        </m:r>
                      </m:e>
                      <m:sub>
                        <m:r>
                          <a:rPr lang="en-US" b="0" i="1" smtClean="0">
                            <a:solidFill>
                              <a:srgbClr val="FF0000"/>
                            </a:solidFill>
                            <a:latin typeface="Cambria Math"/>
                          </a:rPr>
                          <m:t>𝑑𝐵</m:t>
                        </m:r>
                      </m:sub>
                    </m:sSub>
                    <m:r>
                      <a:rPr lang="en-US" b="0" i="1" smtClean="0">
                        <a:solidFill>
                          <a:srgbClr val="FF0000"/>
                        </a:solidFill>
                        <a:latin typeface="Cambria Math"/>
                      </a:rPr>
                      <m:t> </m:t>
                    </m:r>
                  </m:oMath>
                </a14:m>
                <a:r>
                  <a:rPr lang="en-US" dirty="0" smtClean="0">
                    <a:solidFill>
                      <a:srgbClr val="FF0000"/>
                    </a:solidFill>
                  </a:rPr>
                  <a:t>= 20 </a:t>
                </a:r>
                <a14:m>
                  <m:oMath xmlns:m="http://schemas.openxmlformats.org/officeDocument/2006/math">
                    <m:sSup>
                      <m:sSupPr>
                        <m:ctrlPr>
                          <a:rPr lang="en-US" i="1" smtClean="0">
                            <a:solidFill>
                              <a:srgbClr val="FF0000"/>
                            </a:solidFill>
                            <a:latin typeface="Cambria Math"/>
                          </a:rPr>
                        </m:ctrlPr>
                      </m:sSupPr>
                      <m:e>
                        <m:func>
                          <m:funcPr>
                            <m:ctrlPr>
                              <a:rPr lang="en-US" b="0" i="1" smtClean="0">
                                <a:solidFill>
                                  <a:srgbClr val="FF0000"/>
                                </a:solidFill>
                                <a:latin typeface="Cambria Math"/>
                              </a:rPr>
                            </m:ctrlPr>
                          </m:funcPr>
                          <m:fName>
                            <m:r>
                              <m:rPr>
                                <m:sty m:val="p"/>
                              </m:rPr>
                              <a:rPr lang="en-US" b="0" i="0" smtClean="0">
                                <a:solidFill>
                                  <a:srgbClr val="FF0000"/>
                                </a:solidFill>
                                <a:latin typeface="Cambria Math"/>
                              </a:rPr>
                              <m:t>log</m:t>
                            </m:r>
                            <m:r>
                              <a:rPr lang="en-US" b="0" i="0" smtClean="0">
                                <a:solidFill>
                                  <a:srgbClr val="FF0000"/>
                                </a:solidFill>
                                <a:latin typeface="Cambria Math"/>
                              </a:rPr>
                              <m:t> </m:t>
                            </m:r>
                          </m:fName>
                          <m:e>
                            <m:r>
                              <a:rPr lang="en-US" b="0" i="1" smtClean="0">
                                <a:solidFill>
                                  <a:srgbClr val="FF0000"/>
                                </a:solidFill>
                                <a:latin typeface="Cambria Math"/>
                              </a:rPr>
                              <m:t>2</m:t>
                            </m:r>
                          </m:e>
                        </m:func>
                      </m:e>
                      <m:sup>
                        <m:r>
                          <a:rPr lang="en-US" b="0" i="1" smtClean="0">
                            <a:solidFill>
                              <a:srgbClr val="FF0000"/>
                            </a:solidFill>
                            <a:latin typeface="Cambria Math"/>
                          </a:rPr>
                          <m:t>𝑛</m:t>
                        </m:r>
                      </m:sup>
                    </m:sSup>
                  </m:oMath>
                </a14:m>
                <a:r>
                  <a:rPr lang="en-US" dirty="0" smtClean="0">
                    <a:solidFill>
                      <a:srgbClr val="FF0000"/>
                    </a:solidFill>
                  </a:rPr>
                  <a:t> + 1.76 dB</a:t>
                </a:r>
              </a:p>
              <a:p>
                <a:pPr marL="0" indent="0">
                  <a:buNone/>
                </a:pPr>
                <a:r>
                  <a:rPr lang="en-US" dirty="0">
                    <a:solidFill>
                      <a:srgbClr val="FF0000"/>
                    </a:solidFill>
                  </a:rPr>
                  <a:t>	</a:t>
                </a:r>
                <a:r>
                  <a:rPr lang="en-US" dirty="0" smtClean="0">
                    <a:solidFill>
                      <a:srgbClr val="FF0000"/>
                    </a:solidFill>
                  </a:rPr>
                  <a:t>	    =6.02n+1.76dB</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Thus each additional bit used for quantizing increases SNR by about 6dB,which is a factor of 4.</a:t>
                </a:r>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457200" y="838200"/>
                <a:ext cx="8382000" cy="5715000"/>
              </a:xfrm>
              <a:blipFill rotWithShape="1">
                <a:blip r:embed="rId2" cstate="print"/>
                <a:stretch>
                  <a:fillRect l="-1818" t="-854"/>
                </a:stretch>
              </a:blipFill>
            </p:spPr>
            <p:txBody>
              <a:bodyPr/>
              <a:lstStyle/>
              <a:p>
                <a:r>
                  <a:rPr lang="en-US">
                    <a:noFill/>
                  </a:rPr>
                  <a:t> </a:t>
                </a:r>
              </a:p>
            </p:txBody>
          </p:sp>
        </mc:Fallback>
      </mc:AlternateContent>
    </p:spTree>
    <p:extLst>
      <p:ext uri="{BB962C8B-B14F-4D97-AF65-F5344CB8AC3E}">
        <p14:creationId xmlns="" xmlns:p14="http://schemas.microsoft.com/office/powerpoint/2010/main" val="156673110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600" dirty="0" smtClean="0">
                <a:solidFill>
                  <a:schemeClr val="accent1"/>
                </a:solidFill>
                <a:latin typeface="Times New Roman" pitchFamily="18" charset="0"/>
                <a:cs typeface="Times New Roman" pitchFamily="18" charset="0"/>
              </a:rPr>
              <a:t>Non-linear encoding</a:t>
            </a:r>
            <a:endParaRPr lang="en-US" sz="3600" dirty="0">
              <a:solidFill>
                <a:schemeClr val="accent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867400"/>
          </a:xfrm>
        </p:spPr>
        <p:txBody>
          <a:bodyPr>
            <a:normAutofit/>
          </a:bodyPr>
          <a:lstStyle/>
          <a:p>
            <a:r>
              <a:rPr lang="en-US" sz="2400" dirty="0" smtClean="0">
                <a:latin typeface="Times New Roman" pitchFamily="18" charset="0"/>
                <a:cs typeface="Times New Roman" pitchFamily="18" charset="0"/>
              </a:rPr>
              <a:t>PCM scheme can refined using a technique called </a:t>
            </a:r>
            <a:r>
              <a:rPr lang="en-US" sz="2400" dirty="0" smtClean="0">
                <a:solidFill>
                  <a:srgbClr val="FF0000"/>
                </a:solidFill>
                <a:latin typeface="Times New Roman" pitchFamily="18" charset="0"/>
                <a:cs typeface="Times New Roman" pitchFamily="18" charset="0"/>
              </a:rPr>
              <a:t>non-linear encoding,</a:t>
            </a:r>
            <a:r>
              <a:rPr lang="en-US" sz="2400" dirty="0" smtClean="0">
                <a:latin typeface="Times New Roman" pitchFamily="18" charset="0"/>
                <a:cs typeface="Times New Roman" pitchFamily="18" charset="0"/>
              </a:rPr>
              <a:t> which means ,the quantization levels are not equally spaced.</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Problem with equal spacing is that the mean absolute error for each sample is the same, regardless of the signal level.</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Consequently, lower amplitude values are relatively more distorted.</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By using a greater number of quantizing steps for signals of low amplitude and a smaller number of quantizing steps for signals of large amplitude, a marked reduction in overall signal distortion is achieved.</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2139770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kumimoji="1" lang="en-GB" smtClean="0"/>
              <a:t>Non-Linear Coding</a:t>
            </a:r>
          </a:p>
        </p:txBody>
      </p:sp>
      <p:pic>
        <p:nvPicPr>
          <p:cNvPr id="49155" name="Picture 5" descr="Nonlinear Encoding                                             00282837  Mnementh                      BEAE7A2F:"/>
          <p:cNvPicPr>
            <a:picLocks noChangeAspect="1" noChangeArrowheads="1"/>
          </p:cNvPicPr>
          <p:nvPr/>
        </p:nvPicPr>
        <p:blipFill>
          <a:blip r:embed="rId3" cstate="print">
            <a:extLst>
              <a:ext uri="{28A0092B-C50C-407E-A947-70E740481C1C}">
                <a14:useLocalDpi xmlns="" xmlns:a14="http://schemas.microsoft.com/office/drawing/2010/main" val="0"/>
              </a:ext>
            </a:extLst>
          </a:blip>
          <a:srcRect l="7159" t="13898" r="7159" b="27794"/>
          <a:stretch>
            <a:fillRect/>
          </a:stretch>
        </p:blipFill>
        <p:spPr bwMode="auto">
          <a:xfrm>
            <a:off x="304800" y="1752600"/>
            <a:ext cx="8616950" cy="4532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38262758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3600" dirty="0" smtClean="0">
                <a:solidFill>
                  <a:schemeClr val="accent1"/>
                </a:solidFill>
                <a:latin typeface="Times New Roman" pitchFamily="18" charset="0"/>
                <a:cs typeface="Times New Roman" pitchFamily="18" charset="0"/>
              </a:rPr>
              <a:t>Companding</a:t>
            </a:r>
            <a:endParaRPr lang="en-US" sz="3600" dirty="0">
              <a:solidFill>
                <a:schemeClr val="accent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791200"/>
          </a:xfrm>
        </p:spPr>
        <p:txBody>
          <a:bodyPr>
            <a:normAutofit/>
          </a:bodyPr>
          <a:lstStyle/>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same effect of non-linear encoding can be achieved using uniform quantizing but </a:t>
            </a:r>
            <a:r>
              <a:rPr lang="en-US" sz="2400" dirty="0" smtClean="0">
                <a:solidFill>
                  <a:srgbClr val="FF0000"/>
                </a:solidFill>
                <a:latin typeface="Times New Roman" pitchFamily="18" charset="0"/>
                <a:cs typeface="Times New Roman" pitchFamily="18" charset="0"/>
              </a:rPr>
              <a:t>companding</a:t>
            </a:r>
            <a:r>
              <a:rPr lang="en-US" sz="2400" dirty="0" smtClean="0">
                <a:latin typeface="Times New Roman" pitchFamily="18" charset="0"/>
                <a:cs typeface="Times New Roman" pitchFamily="18" charset="0"/>
              </a:rPr>
              <a:t>(compressing and expanding) the input analog signal).</a:t>
            </a:r>
          </a:p>
          <a:p>
            <a:endParaRPr lang="en-US" sz="2400" dirty="0">
              <a:latin typeface="Times New Roman" pitchFamily="18" charset="0"/>
              <a:cs typeface="Times New Roman" pitchFamily="18" charset="0"/>
            </a:endParaRPr>
          </a:p>
          <a:p>
            <a:r>
              <a:rPr lang="en-US" sz="2400" dirty="0" smtClean="0">
                <a:solidFill>
                  <a:srgbClr val="FF0000"/>
                </a:solidFill>
                <a:latin typeface="Times New Roman" pitchFamily="18" charset="0"/>
                <a:cs typeface="Times New Roman" pitchFamily="18" charset="0"/>
              </a:rPr>
              <a:t>Companding</a:t>
            </a:r>
            <a:r>
              <a:rPr lang="en-US" sz="2400" dirty="0" smtClean="0">
                <a:latin typeface="Times New Roman" pitchFamily="18" charset="0"/>
                <a:cs typeface="Times New Roman" pitchFamily="18" charset="0"/>
              </a:rPr>
              <a:t>  is the process  that compresses the intensity range of a signal by imparting more gain to weak signals than to strong signals on input.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At the output the reverse operation is performed.</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typical companding function is shown in fig.</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7579191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274638"/>
            <a:ext cx="8229600" cy="868362"/>
          </a:xfrm>
        </p:spPr>
        <p:txBody>
          <a:bodyPr>
            <a:normAutofit/>
          </a:bodyPr>
          <a:lstStyle/>
          <a:p>
            <a:pPr eaLnBrk="1" hangingPunct="1">
              <a:defRPr/>
            </a:pPr>
            <a:r>
              <a:rPr kumimoji="1" lang="en-GB" sz="3600" dirty="0" smtClean="0">
                <a:solidFill>
                  <a:schemeClr val="accent1"/>
                </a:solidFill>
                <a:latin typeface="Times New Roman" pitchFamily="18" charset="0"/>
                <a:cs typeface="Times New Roman" pitchFamily="18" charset="0"/>
              </a:rPr>
              <a:t>Companding</a:t>
            </a:r>
          </a:p>
        </p:txBody>
      </p:sp>
      <p:pic>
        <p:nvPicPr>
          <p:cNvPr id="50179" name="Picture 5" descr="&#10;Companding                                                     00282837  Mnementh                      BEAE7A2F:"/>
          <p:cNvPicPr>
            <a:picLocks noChangeAspect="1" noChangeArrowheads="1"/>
          </p:cNvPicPr>
          <p:nvPr/>
        </p:nvPicPr>
        <p:blipFill>
          <a:blip r:embed="rId3" cstate="print">
            <a:extLst>
              <a:ext uri="{28A0092B-C50C-407E-A947-70E740481C1C}">
                <a14:useLocalDpi xmlns="" xmlns:a14="http://schemas.microsoft.com/office/drawing/2010/main" val="0"/>
              </a:ext>
            </a:extLst>
          </a:blip>
          <a:srcRect l="10739" t="13898" r="10739" b="17140"/>
          <a:stretch>
            <a:fillRect/>
          </a:stretch>
        </p:blipFill>
        <p:spPr bwMode="auto">
          <a:xfrm>
            <a:off x="698500" y="1460500"/>
            <a:ext cx="7899400" cy="5360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541630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kumimoji="1" lang="en-GB" sz="3600" dirty="0">
                <a:solidFill>
                  <a:srgbClr val="4F81BD"/>
                </a:solidFill>
                <a:latin typeface="Times New Roman" pitchFamily="18" charset="0"/>
                <a:cs typeface="Times New Roman" pitchFamily="18" charset="0"/>
              </a:rPr>
              <a:t>Companding</a:t>
            </a:r>
            <a:endParaRPr lang="en-US" dirty="0"/>
          </a:p>
        </p:txBody>
      </p:sp>
      <p:sp>
        <p:nvSpPr>
          <p:cNvPr id="3" name="Content Placeholder 2"/>
          <p:cNvSpPr>
            <a:spLocks noGrp="1"/>
          </p:cNvSpPr>
          <p:nvPr>
            <p:ph idx="1"/>
          </p:nvPr>
        </p:nvSpPr>
        <p:spPr>
          <a:xfrm>
            <a:off x="457200" y="914400"/>
            <a:ext cx="8229600" cy="5562600"/>
          </a:xfrm>
        </p:spPr>
        <p:txBody>
          <a:bodyPr>
            <a:normAutofit/>
          </a:bodyPr>
          <a:lstStyle/>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effect on the input side is to </a:t>
            </a:r>
            <a:r>
              <a:rPr lang="en-US" sz="2400" dirty="0" smtClean="0">
                <a:solidFill>
                  <a:srgbClr val="FF0000"/>
                </a:solidFill>
                <a:latin typeface="Times New Roman" pitchFamily="18" charset="0"/>
                <a:cs typeface="Times New Roman" pitchFamily="18" charset="0"/>
              </a:rPr>
              <a:t>compress </a:t>
            </a:r>
            <a:r>
              <a:rPr lang="en-US" sz="2400" dirty="0" smtClean="0">
                <a:latin typeface="Times New Roman" pitchFamily="18" charset="0"/>
                <a:cs typeface="Times New Roman" pitchFamily="18" charset="0"/>
              </a:rPr>
              <a:t>the sample so that the higher values are reduced with respect to the lower values.</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Thus with a fixed number of quantizing levels, more levels are available for lower level signals.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On the output side, the compander </a:t>
            </a:r>
            <a:r>
              <a:rPr lang="en-US" sz="2400" dirty="0" smtClean="0">
                <a:solidFill>
                  <a:srgbClr val="FF0000"/>
                </a:solidFill>
                <a:latin typeface="Times New Roman" pitchFamily="18" charset="0"/>
                <a:cs typeface="Times New Roman" pitchFamily="18" charset="0"/>
              </a:rPr>
              <a:t>expands</a:t>
            </a:r>
            <a:r>
              <a:rPr lang="en-US" sz="2400" dirty="0" smtClean="0">
                <a:latin typeface="Times New Roman" pitchFamily="18" charset="0"/>
                <a:cs typeface="Times New Roman" pitchFamily="18" charset="0"/>
              </a:rPr>
              <a:t> the samples so the compressed values are restored to their original values.</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Non-linear encoding can significantly improve the PCM SNR ratio(for voice signals about 24 to 30 dB have been achieved)</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5342030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kumimoji="1" lang="en-US" sz="3600" dirty="0">
                <a:solidFill>
                  <a:srgbClr val="4F81BD"/>
                </a:solidFill>
                <a:latin typeface="Times New Roman" pitchFamily="18" charset="0"/>
                <a:cs typeface="Times New Roman" pitchFamily="18" charset="0"/>
              </a:rPr>
              <a:t>Delta Modulation</a:t>
            </a:r>
            <a:endParaRPr lang="en-US"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914400"/>
                <a:ext cx="8229600" cy="5715000"/>
              </a:xfrm>
            </p:spPr>
            <p:txBody>
              <a:bodyPr/>
              <a:lstStyle/>
              <a:p>
                <a:r>
                  <a:rPr lang="en-US" sz="2400" dirty="0" smtClean="0">
                    <a:latin typeface="Times New Roman" pitchFamily="18" charset="0"/>
                    <a:cs typeface="Times New Roman" pitchFamily="18" charset="0"/>
                  </a:rPr>
                  <a:t>An alternative for PCM.</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PCM finds the value of the signal amplitude for each sample.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While delta modulation finds the change from the previous sample.</a:t>
                </a:r>
              </a:p>
              <a:p>
                <a:endParaRPr lang="en-US" sz="2400" dirty="0" smtClean="0">
                  <a:latin typeface="Times New Roman" pitchFamily="18" charset="0"/>
                  <a:cs typeface="Times New Roman" pitchFamily="18" charset="0"/>
                </a:endParaRPr>
              </a:p>
              <a:p>
                <a:pPr lvl="0">
                  <a:defRPr/>
                </a:pPr>
                <a:r>
                  <a:rPr kumimoji="1" lang="en-US" sz="2400" dirty="0" smtClean="0">
                    <a:solidFill>
                      <a:prstClr val="black"/>
                    </a:solidFill>
                    <a:latin typeface="Times New Roman" pitchFamily="18" charset="0"/>
                    <a:cs typeface="Times New Roman" pitchFamily="18" charset="0"/>
                  </a:rPr>
                  <a:t>With delta modulation, an analog </a:t>
                </a:r>
                <a:r>
                  <a:rPr kumimoji="1" lang="en-US" sz="2400" dirty="0">
                    <a:solidFill>
                      <a:prstClr val="black"/>
                    </a:solidFill>
                    <a:latin typeface="Times New Roman" pitchFamily="18" charset="0"/>
                    <a:cs typeface="Times New Roman" pitchFamily="18" charset="0"/>
                  </a:rPr>
                  <a:t>input is approximated by a </a:t>
                </a:r>
                <a:r>
                  <a:rPr kumimoji="1" lang="en-US" sz="2400" dirty="0">
                    <a:solidFill>
                      <a:srgbClr val="FF0000"/>
                    </a:solidFill>
                    <a:latin typeface="Times New Roman" pitchFamily="18" charset="0"/>
                    <a:cs typeface="Times New Roman" pitchFamily="18" charset="0"/>
                  </a:rPr>
                  <a:t>staircase </a:t>
                </a:r>
                <a:r>
                  <a:rPr kumimoji="1" lang="en-US" sz="2400" dirty="0" smtClean="0">
                    <a:solidFill>
                      <a:srgbClr val="FF0000"/>
                    </a:solidFill>
                    <a:latin typeface="Times New Roman" pitchFamily="18" charset="0"/>
                    <a:cs typeface="Times New Roman" pitchFamily="18" charset="0"/>
                  </a:rPr>
                  <a:t>function </a:t>
                </a:r>
                <a:r>
                  <a:rPr kumimoji="1" lang="en-US" sz="2400" dirty="0" smtClean="0">
                    <a:solidFill>
                      <a:prstClr val="black"/>
                    </a:solidFill>
                    <a:latin typeface="Times New Roman" pitchFamily="18" charset="0"/>
                    <a:cs typeface="Times New Roman" pitchFamily="18" charset="0"/>
                  </a:rPr>
                  <a:t>that makes up or down by one quantization </a:t>
                </a:r>
              </a:p>
              <a:p>
                <a:pPr marL="0" lvl="0" indent="0">
                  <a:buNone/>
                  <a:defRPr/>
                </a:pPr>
                <a:r>
                  <a:rPr kumimoji="1" lang="en-US" sz="2400" dirty="0" smtClean="0">
                    <a:solidFill>
                      <a:prstClr val="black"/>
                    </a:solidFill>
                    <a:latin typeface="Times New Roman" pitchFamily="18" charset="0"/>
                    <a:cs typeface="Times New Roman" pitchFamily="18" charset="0"/>
                  </a:rPr>
                  <a:t>     level(</a:t>
                </a:r>
                <a:r>
                  <a:rPr kumimoji="1" lang="el-GR" sz="2400" dirty="0" smtClean="0">
                    <a:solidFill>
                      <a:prstClr val="black"/>
                    </a:solidFill>
                    <a:latin typeface="Times New Roman" pitchFamily="18" charset="0"/>
                    <a:cs typeface="Times New Roman" pitchFamily="18" charset="0"/>
                  </a:rPr>
                  <a:t>δ</a:t>
                </a:r>
                <a:r>
                  <a:rPr kumimoji="1" lang="en-US" sz="2400" dirty="0" smtClean="0">
                    <a:solidFill>
                      <a:prstClr val="black"/>
                    </a:solidFill>
                    <a:latin typeface="Times New Roman" pitchFamily="18" charset="0"/>
                    <a:cs typeface="Times New Roman" pitchFamily="18" charset="0"/>
                  </a:rPr>
                  <a:t>) at each sampling interval(</a:t>
                </a:r>
                <a14:m>
                  <m:oMath xmlns:m="http://schemas.openxmlformats.org/officeDocument/2006/math">
                    <m:sSub>
                      <m:sSubPr>
                        <m:ctrlPr>
                          <a:rPr kumimoji="1" lang="en-US" sz="2400" i="1" smtClean="0">
                            <a:solidFill>
                              <a:prstClr val="black"/>
                            </a:solidFill>
                            <a:latin typeface="Cambria Math"/>
                          </a:rPr>
                        </m:ctrlPr>
                      </m:sSubPr>
                      <m:e>
                        <m:r>
                          <a:rPr kumimoji="1" lang="en-US" sz="2400" b="0" i="1" smtClean="0">
                            <a:solidFill>
                              <a:prstClr val="black"/>
                            </a:solidFill>
                            <a:latin typeface="Cambria Math"/>
                          </a:rPr>
                          <m:t>𝑇</m:t>
                        </m:r>
                      </m:e>
                      <m:sub>
                        <m:r>
                          <a:rPr kumimoji="1" lang="en-US" sz="2400" b="0" i="1" smtClean="0">
                            <a:solidFill>
                              <a:prstClr val="black"/>
                            </a:solidFill>
                            <a:latin typeface="Cambria Math"/>
                          </a:rPr>
                          <m:t>𝑠</m:t>
                        </m:r>
                      </m:sub>
                    </m:sSub>
                  </m:oMath>
                </a14:m>
                <a:r>
                  <a:rPr kumimoji="1" lang="en-US" sz="2400" dirty="0" smtClean="0">
                    <a:solidFill>
                      <a:prstClr val="black"/>
                    </a:solidFill>
                    <a:latin typeface="Times New Roman" pitchFamily="18" charset="0"/>
                    <a:cs typeface="Times New Roman" pitchFamily="18" charset="0"/>
                  </a:rPr>
                  <a:t>)</a:t>
                </a:r>
              </a:p>
              <a:p>
                <a:pPr marL="0" lvl="0" indent="0">
                  <a:buNone/>
                  <a:defRPr/>
                </a:pPr>
                <a:endParaRPr kumimoji="1" lang="en-US" sz="2400" dirty="0" smtClean="0">
                  <a:solidFill>
                    <a:prstClr val="black"/>
                  </a:solidFill>
                  <a:latin typeface="Times New Roman" pitchFamily="18" charset="0"/>
                  <a:cs typeface="Times New Roman" pitchFamily="18" charset="0"/>
                </a:endParaRPr>
              </a:p>
              <a:p>
                <a:pPr lvl="0">
                  <a:defRPr/>
                </a:pPr>
                <a:r>
                  <a:rPr kumimoji="1" lang="en-US" sz="2400" dirty="0" smtClean="0">
                    <a:solidFill>
                      <a:prstClr val="black"/>
                    </a:solidFill>
                    <a:latin typeface="Times New Roman" pitchFamily="18" charset="0"/>
                    <a:cs typeface="Times New Roman" pitchFamily="18" charset="0"/>
                  </a:rPr>
                  <a:t>An example is shown in fig.</a:t>
                </a:r>
                <a:endParaRPr kumimoji="1" lang="en-US" sz="2400" dirty="0">
                  <a:solidFill>
                    <a:prstClr val="black"/>
                  </a:solidFill>
                  <a:latin typeface="Times New Roman" pitchFamily="18" charset="0"/>
                  <a:cs typeface="Times New Roman" pitchFamily="18" charset="0"/>
                </a:endParaRP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715000"/>
              </a:xfrm>
              <a:blipFill rotWithShape="1">
                <a:blip r:embed="rId2" cstate="print"/>
                <a:stretch>
                  <a:fillRect l="-1111" t="-853" r="-74" b="-3625"/>
                </a:stretch>
              </a:blipFill>
            </p:spPr>
            <p:txBody>
              <a:bodyPr/>
              <a:lstStyle/>
              <a:p>
                <a:r>
                  <a:rPr lang="en-US">
                    <a:noFill/>
                  </a:rPr>
                  <a:t> </a:t>
                </a:r>
              </a:p>
            </p:txBody>
          </p:sp>
        </mc:Fallback>
      </mc:AlternateContent>
    </p:spTree>
    <p:extLst>
      <p:ext uri="{BB962C8B-B14F-4D97-AF65-F5344CB8AC3E}">
        <p14:creationId xmlns="" xmlns:p14="http://schemas.microsoft.com/office/powerpoint/2010/main" val="1937096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600" dirty="0">
                <a:solidFill>
                  <a:srgbClr val="1F497D"/>
                </a:solidFill>
                <a:latin typeface="Times New Roman" pitchFamily="18" charset="0"/>
                <a:cs typeface="Times New Roman" pitchFamily="18" charset="0"/>
              </a:rPr>
              <a:t>Signal Encoding Techniques</a:t>
            </a:r>
            <a:endParaRPr lang="en-US"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899160"/>
                <a:ext cx="8382000" cy="5943600"/>
              </a:xfrm>
            </p:spPr>
            <p:txBody>
              <a:bodyPr>
                <a:noAutofit/>
              </a:bodyPr>
              <a:lstStyle/>
              <a:p>
                <a:pPr lvl="1"/>
                <a:r>
                  <a:rPr lang="en-US" sz="2400" dirty="0">
                    <a:solidFill>
                      <a:prstClr val="black"/>
                    </a:solidFill>
                    <a:latin typeface="Times New Roman" pitchFamily="18" charset="0"/>
                    <a:cs typeface="Times New Roman" pitchFamily="18" charset="0"/>
                  </a:rPr>
                  <a:t>All modulation techniques involve operation on one or more of the three fundamental frequency domain parameters: </a:t>
                </a:r>
                <a:r>
                  <a:rPr lang="en-US" sz="2400" dirty="0">
                    <a:solidFill>
                      <a:srgbClr val="FF0000"/>
                    </a:solidFill>
                    <a:latin typeface="Times New Roman" pitchFamily="18" charset="0"/>
                    <a:cs typeface="Times New Roman" pitchFamily="18" charset="0"/>
                  </a:rPr>
                  <a:t>amplitude, frequency </a:t>
                </a:r>
                <a:r>
                  <a:rPr lang="en-US" sz="2400" dirty="0">
                    <a:solidFill>
                      <a:prstClr val="black"/>
                    </a:solidFill>
                    <a:latin typeface="Times New Roman" pitchFamily="18" charset="0"/>
                    <a:cs typeface="Times New Roman" pitchFamily="18" charset="0"/>
                  </a:rPr>
                  <a:t>and </a:t>
                </a:r>
                <a:r>
                  <a:rPr lang="en-US" sz="2400" dirty="0">
                    <a:solidFill>
                      <a:srgbClr val="FF0000"/>
                    </a:solidFill>
                    <a:latin typeface="Times New Roman" pitchFamily="18" charset="0"/>
                    <a:cs typeface="Times New Roman" pitchFamily="18" charset="0"/>
                  </a:rPr>
                  <a:t>phase</a:t>
                </a:r>
                <a:r>
                  <a:rPr lang="en-US" sz="2400" dirty="0" smtClean="0">
                    <a:solidFill>
                      <a:prstClr val="black"/>
                    </a:solidFill>
                    <a:latin typeface="Times New Roman" pitchFamily="18" charset="0"/>
                    <a:cs typeface="Times New Roman" pitchFamily="18" charset="0"/>
                  </a:rPr>
                  <a:t>.</a:t>
                </a:r>
              </a:p>
              <a:p>
                <a:pPr lvl="1"/>
                <a:endParaRPr lang="en-US" sz="2400" dirty="0">
                  <a:solidFill>
                    <a:prstClr val="black"/>
                  </a:solidFill>
                  <a:latin typeface="Times New Roman" pitchFamily="18" charset="0"/>
                  <a:cs typeface="Times New Roman" pitchFamily="18" charset="0"/>
                </a:endParaRPr>
              </a:p>
              <a:p>
                <a:pPr lvl="1"/>
                <a:r>
                  <a:rPr lang="en-US" sz="2400" dirty="0">
                    <a:solidFill>
                      <a:prstClr val="black"/>
                    </a:solidFill>
                    <a:latin typeface="Times New Roman" pitchFamily="18" charset="0"/>
                    <a:cs typeface="Times New Roman" pitchFamily="18" charset="0"/>
                  </a:rPr>
                  <a:t>The input signal may be analog or digital and is called the </a:t>
                </a:r>
                <a:r>
                  <a:rPr lang="en-US" sz="2400" dirty="0">
                    <a:solidFill>
                      <a:srgbClr val="FF0000"/>
                    </a:solidFill>
                    <a:latin typeface="Times New Roman" pitchFamily="18" charset="0"/>
                    <a:cs typeface="Times New Roman" pitchFamily="18" charset="0"/>
                  </a:rPr>
                  <a:t>modulating signal </a:t>
                </a:r>
                <a:r>
                  <a:rPr lang="en-US" sz="2400" dirty="0">
                    <a:latin typeface="Times New Roman" pitchFamily="18" charset="0"/>
                    <a:cs typeface="Times New Roman" pitchFamily="18" charset="0"/>
                  </a:rPr>
                  <a:t>or</a:t>
                </a:r>
                <a:r>
                  <a:rPr lang="en-US" sz="2400" dirty="0">
                    <a:solidFill>
                      <a:srgbClr val="FF0000"/>
                    </a:solidFill>
                    <a:latin typeface="Times New Roman" pitchFamily="18" charset="0"/>
                    <a:cs typeface="Times New Roman" pitchFamily="18" charset="0"/>
                  </a:rPr>
                  <a:t> baseband signal</a:t>
                </a:r>
                <a:r>
                  <a:rPr lang="en-US" sz="2400" dirty="0">
                    <a:solidFill>
                      <a:prstClr val="black"/>
                    </a:solidFill>
                    <a:latin typeface="Times New Roman" pitchFamily="18" charset="0"/>
                    <a:cs typeface="Times New Roman" pitchFamily="18" charset="0"/>
                  </a:rPr>
                  <a:t>.</a:t>
                </a:r>
              </a:p>
              <a:p>
                <a:pPr lvl="1"/>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The result of modulating the carrier signal is called </a:t>
                </a:r>
                <a:r>
                  <a:rPr lang="en-US" sz="2400" dirty="0" smtClean="0">
                    <a:solidFill>
                      <a:srgbClr val="FF0000"/>
                    </a:solidFill>
                    <a:latin typeface="Times New Roman" pitchFamily="18" charset="0"/>
                    <a:cs typeface="Times New Roman" pitchFamily="18" charset="0"/>
                  </a:rPr>
                  <a:t>modulated signal s(t).</a:t>
                </a:r>
              </a:p>
              <a:p>
                <a:pPr lvl="1"/>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The signal s(t) is also called the </a:t>
                </a:r>
                <a:r>
                  <a:rPr lang="en-US" sz="2400" dirty="0" err="1" smtClean="0">
                    <a:solidFill>
                      <a:srgbClr val="FF0000"/>
                    </a:solidFill>
                    <a:latin typeface="Times New Roman" pitchFamily="18" charset="0"/>
                    <a:cs typeface="Times New Roman" pitchFamily="18" charset="0"/>
                  </a:rPr>
                  <a:t>bandlimited</a:t>
                </a:r>
                <a:r>
                  <a:rPr lang="en-US" sz="2400" dirty="0" smtClean="0">
                    <a:solidFill>
                      <a:srgbClr val="FF0000"/>
                    </a:solidFill>
                    <a:latin typeface="Times New Roman" pitchFamily="18" charset="0"/>
                    <a:cs typeface="Times New Roman" pitchFamily="18" charset="0"/>
                  </a:rPr>
                  <a:t>(</a:t>
                </a:r>
                <a:r>
                  <a:rPr lang="en-US" sz="2400" dirty="0" err="1" smtClean="0">
                    <a:solidFill>
                      <a:srgbClr val="FF0000"/>
                    </a:solidFill>
                    <a:latin typeface="Times New Roman" pitchFamily="18" charset="0"/>
                    <a:cs typeface="Times New Roman" pitchFamily="18" charset="0"/>
                  </a:rPr>
                  <a:t>bandpass</a:t>
                </a: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signal.</a:t>
                </a:r>
              </a:p>
              <a:p>
                <a:pPr lvl="1"/>
                <a:r>
                  <a:rPr lang="en-US" sz="2400" dirty="0" smtClean="0">
                    <a:latin typeface="Times New Roman" pitchFamily="18" charset="0"/>
                    <a:cs typeface="Times New Roman" pitchFamily="18" charset="0"/>
                  </a:rPr>
                  <a:t>The location of the bandwidth on the spectrum is related to </a:t>
                </a:r>
                <a14:m>
                  <m:oMath xmlns:m="http://schemas.openxmlformats.org/officeDocument/2006/math">
                    <m:sSub>
                      <m:sSubPr>
                        <m:ctrlPr>
                          <a:rPr lang="en-US" sz="2400" i="1">
                            <a:solidFill>
                              <a:srgbClr val="FF0000"/>
                            </a:solidFill>
                            <a:latin typeface="Cambria Math"/>
                            <a:cs typeface="Times New Roman" pitchFamily="18" charset="0"/>
                          </a:rPr>
                        </m:ctrlPr>
                      </m:sSubPr>
                      <m:e>
                        <m:r>
                          <a:rPr lang="en-US" sz="2400" i="1">
                            <a:solidFill>
                              <a:srgbClr val="FF0000"/>
                            </a:solidFill>
                            <a:latin typeface="Cambria Math"/>
                            <a:cs typeface="Times New Roman" pitchFamily="18" charset="0"/>
                          </a:rPr>
                          <m:t>𝑓</m:t>
                        </m:r>
                      </m:e>
                      <m:sub>
                        <m:r>
                          <a:rPr lang="en-US" sz="2400" i="1">
                            <a:solidFill>
                              <a:srgbClr val="FF0000"/>
                            </a:solidFill>
                            <a:latin typeface="Cambria Math"/>
                            <a:cs typeface="Times New Roman" pitchFamily="18" charset="0"/>
                          </a:rPr>
                          <m:t>𝑐</m:t>
                        </m:r>
                      </m:sub>
                    </m:sSub>
                  </m:oMath>
                </a14:m>
                <a:r>
                  <a:rPr lang="en-US" sz="2400" dirty="0" smtClean="0">
                    <a:latin typeface="Times New Roman" pitchFamily="18" charset="0"/>
                    <a:cs typeface="Times New Roman" pitchFamily="18" charset="0"/>
                  </a:rPr>
                  <a:t> and is often centered at </a:t>
                </a:r>
                <a14:m>
                  <m:oMath xmlns:m="http://schemas.openxmlformats.org/officeDocument/2006/math">
                    <m:sSub>
                      <m:sSubPr>
                        <m:ctrlPr>
                          <a:rPr lang="en-US" sz="2400" i="1">
                            <a:solidFill>
                              <a:srgbClr val="FF0000"/>
                            </a:solidFill>
                            <a:latin typeface="Cambria Math"/>
                            <a:cs typeface="Times New Roman" pitchFamily="18" charset="0"/>
                          </a:rPr>
                        </m:ctrlPr>
                      </m:sSubPr>
                      <m:e>
                        <m:r>
                          <a:rPr lang="en-US" sz="2400" i="1">
                            <a:solidFill>
                              <a:srgbClr val="FF0000"/>
                            </a:solidFill>
                            <a:latin typeface="Cambria Math"/>
                            <a:cs typeface="Times New Roman" pitchFamily="18" charset="0"/>
                          </a:rPr>
                          <m:t>𝑓</m:t>
                        </m:r>
                      </m:e>
                      <m:sub>
                        <m:r>
                          <a:rPr lang="en-US" sz="2400" i="1">
                            <a:solidFill>
                              <a:srgbClr val="FF0000"/>
                            </a:solidFill>
                            <a:latin typeface="Cambria Math"/>
                            <a:cs typeface="Times New Roman" pitchFamily="18" charset="0"/>
                          </a:rPr>
                          <m:t>𝑐</m:t>
                        </m:r>
                      </m:sub>
                    </m:sSub>
                  </m:oMath>
                </a14:m>
                <a:r>
                  <a:rPr lang="en-US" sz="2400" dirty="0" smtClean="0">
                    <a:latin typeface="Times New Roman" pitchFamily="18" charset="0"/>
                    <a:cs typeface="Times New Roman" pitchFamily="18" charset="0"/>
                  </a:rP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899160"/>
                <a:ext cx="8382000" cy="5943600"/>
              </a:xfrm>
              <a:blipFill rotWithShape="1">
                <a:blip r:embed="rId2" cstate="print"/>
                <a:stretch>
                  <a:fillRect t="-821" r="-1018"/>
                </a:stretch>
              </a:blipFill>
            </p:spPr>
            <p:txBody>
              <a:bodyPr/>
              <a:lstStyle/>
              <a:p>
                <a:r>
                  <a:rPr lang="en-US">
                    <a:noFill/>
                  </a:rPr>
                  <a:t> </a:t>
                </a:r>
              </a:p>
            </p:txBody>
          </p:sp>
        </mc:Fallback>
      </mc:AlternateContent>
    </p:spTree>
    <p:extLst>
      <p:ext uri="{BB962C8B-B14F-4D97-AF65-F5344CB8AC3E}">
        <p14:creationId xmlns="" xmlns:p14="http://schemas.microsoft.com/office/powerpoint/2010/main" val="318188003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152400"/>
            <a:ext cx="8229600" cy="762000"/>
          </a:xfrm>
        </p:spPr>
        <p:txBody>
          <a:bodyPr>
            <a:normAutofit/>
          </a:bodyPr>
          <a:lstStyle/>
          <a:p>
            <a:pPr eaLnBrk="1" hangingPunct="1">
              <a:defRPr/>
            </a:pPr>
            <a:r>
              <a:rPr kumimoji="1" lang="en-US" sz="3600" dirty="0" smtClean="0">
                <a:solidFill>
                  <a:schemeClr val="accent1"/>
                </a:solidFill>
                <a:latin typeface="Times New Roman" pitchFamily="18" charset="0"/>
                <a:cs typeface="Times New Roman" pitchFamily="18" charset="0"/>
              </a:rPr>
              <a:t>Delta Modulation Example</a:t>
            </a:r>
          </a:p>
        </p:txBody>
      </p:sp>
      <p:pic>
        <p:nvPicPr>
          <p:cNvPr id="52227" name="Picture 5" descr="Delta Modulation1                                              00282837  Mnementh                      BEAE7A2F:"/>
          <p:cNvPicPr>
            <a:picLocks noChangeAspect="1" noChangeArrowheads="1"/>
          </p:cNvPicPr>
          <p:nvPr/>
        </p:nvPicPr>
        <p:blipFill>
          <a:blip r:embed="rId3" cstate="print">
            <a:extLst>
              <a:ext uri="{28A0092B-C50C-407E-A947-70E740481C1C}">
                <a14:useLocalDpi xmlns="" xmlns:a14="http://schemas.microsoft.com/office/drawing/2010/main" val="0"/>
              </a:ext>
            </a:extLst>
          </a:blip>
          <a:srcRect l="3580" t="4633" r="3580" b="13898"/>
          <a:stretch>
            <a:fillRect/>
          </a:stretch>
        </p:blipFill>
        <p:spPr bwMode="auto">
          <a:xfrm>
            <a:off x="823228" y="1143000"/>
            <a:ext cx="7469188" cy="5065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7649967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kumimoji="1" lang="en-US" sz="3600" dirty="0">
                <a:solidFill>
                  <a:srgbClr val="4F81BD"/>
                </a:solidFill>
                <a:latin typeface="Times New Roman" pitchFamily="18" charset="0"/>
                <a:cs typeface="Times New Roman" pitchFamily="18" charset="0"/>
              </a:rPr>
              <a:t>Delta Modulation</a:t>
            </a:r>
            <a:endParaRPr lang="en-US" dirty="0"/>
          </a:p>
        </p:txBody>
      </p:sp>
      <p:sp>
        <p:nvSpPr>
          <p:cNvPr id="3" name="Content Placeholder 2"/>
          <p:cNvSpPr>
            <a:spLocks noGrp="1"/>
          </p:cNvSpPr>
          <p:nvPr>
            <p:ph idx="1"/>
          </p:nvPr>
        </p:nvSpPr>
        <p:spPr>
          <a:xfrm>
            <a:off x="152400" y="457200"/>
            <a:ext cx="8686800" cy="6248400"/>
          </a:xfrm>
        </p:spPr>
        <p:txBody>
          <a:bodyPr>
            <a:noAutofit/>
          </a:bodyPr>
          <a:lstStyle/>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dirty="0" smtClean="0">
                <a:solidFill>
                  <a:srgbClr val="FF0000"/>
                </a:solidFill>
                <a:latin typeface="Times New Roman" pitchFamily="18" charset="0"/>
                <a:cs typeface="Times New Roman" pitchFamily="18" charset="0"/>
              </a:rPr>
              <a:t>staircase function </a:t>
            </a:r>
            <a:r>
              <a:rPr lang="en-US" sz="2400" dirty="0" smtClean="0">
                <a:latin typeface="Times New Roman" pitchFamily="18" charset="0"/>
                <a:cs typeface="Times New Roman" pitchFamily="18" charset="0"/>
              </a:rPr>
              <a:t>is overlaid on the original wave form.</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important characteristic of this staircase function is that its behavior is </a:t>
            </a:r>
            <a:r>
              <a:rPr lang="en-US" sz="2400" dirty="0" smtClean="0">
                <a:solidFill>
                  <a:srgbClr val="FF0000"/>
                </a:solidFill>
                <a:latin typeface="Times New Roman" pitchFamily="18" charset="0"/>
                <a:cs typeface="Times New Roman" pitchFamily="18" charset="0"/>
              </a:rPr>
              <a:t>binary.</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At each sampling time ,the function moves up or down a constant amount </a:t>
            </a:r>
            <a:r>
              <a:rPr kumimoji="1" lang="el-GR" sz="2400" dirty="0" smtClean="0">
                <a:solidFill>
                  <a:srgbClr val="FF0000"/>
                </a:solidFill>
                <a:latin typeface="Times New Roman" pitchFamily="18" charset="0"/>
                <a:cs typeface="Times New Roman" pitchFamily="18" charset="0"/>
              </a:rPr>
              <a:t>δ</a:t>
            </a:r>
            <a:r>
              <a:rPr kumimoji="1" lang="en-US" sz="2400" dirty="0" smtClean="0">
                <a:solidFill>
                  <a:srgbClr val="FF0000"/>
                </a:solidFill>
                <a:latin typeface="Times New Roman" pitchFamily="18" charset="0"/>
                <a:cs typeface="Times New Roman" pitchFamily="18" charset="0"/>
              </a:rPr>
              <a:t>.</a:t>
            </a:r>
          </a:p>
          <a:p>
            <a:endParaRPr kumimoji="1" lang="en-US" sz="2400" dirty="0">
              <a:solidFill>
                <a:srgbClr val="FF0000"/>
              </a:solidFill>
              <a:latin typeface="Times New Roman" pitchFamily="18" charset="0"/>
              <a:cs typeface="Times New Roman" pitchFamily="18" charset="0"/>
            </a:endParaRPr>
          </a:p>
          <a:p>
            <a:r>
              <a:rPr kumimoji="1" lang="en-US" sz="2400" dirty="0" smtClean="0">
                <a:latin typeface="Times New Roman" pitchFamily="18" charset="0"/>
                <a:cs typeface="Times New Roman" pitchFamily="18" charset="0"/>
              </a:rPr>
              <a:t>Thus ,the output of the delta modulation process can be represented as a single binary digit for each samples.</a:t>
            </a:r>
          </a:p>
          <a:p>
            <a:endParaRPr kumimoji="1" lang="en-US" sz="2400" dirty="0">
              <a:latin typeface="Times New Roman" pitchFamily="18" charset="0"/>
              <a:cs typeface="Times New Roman" pitchFamily="18" charset="0"/>
            </a:endParaRPr>
          </a:p>
          <a:p>
            <a:r>
              <a:rPr kumimoji="1" lang="en-US" sz="2400" dirty="0" smtClean="0">
                <a:latin typeface="Times New Roman" pitchFamily="18" charset="0"/>
                <a:cs typeface="Times New Roman" pitchFamily="18" charset="0"/>
              </a:rPr>
              <a:t>A bit stream is produced by approximating the derivative of an analog signal rather than its amplitude.</a:t>
            </a:r>
          </a:p>
          <a:p>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63884927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kumimoji="1" lang="en-US" sz="3200" dirty="0">
                <a:solidFill>
                  <a:srgbClr val="4F81BD"/>
                </a:solidFill>
                <a:latin typeface="Times New Roman" pitchFamily="18" charset="0"/>
                <a:cs typeface="Times New Roman" pitchFamily="18" charset="0"/>
              </a:rPr>
              <a:t>Delta Modulation</a:t>
            </a:r>
            <a:endParaRPr lang="en-US" dirty="0"/>
          </a:p>
        </p:txBody>
      </p:sp>
      <p:sp>
        <p:nvSpPr>
          <p:cNvPr id="3" name="Content Placeholder 2"/>
          <p:cNvSpPr>
            <a:spLocks noGrp="1"/>
          </p:cNvSpPr>
          <p:nvPr>
            <p:ph idx="1"/>
          </p:nvPr>
        </p:nvSpPr>
        <p:spPr>
          <a:xfrm>
            <a:off x="457200" y="1295400"/>
            <a:ext cx="8229600" cy="4830763"/>
          </a:xfrm>
        </p:spPr>
        <p:txBody>
          <a:bodyPr/>
          <a:lstStyle/>
          <a:p>
            <a:r>
              <a:rPr kumimoji="1" lang="en-US" sz="2400" dirty="0">
                <a:solidFill>
                  <a:prstClr val="black"/>
                </a:solidFill>
                <a:latin typeface="Times New Roman" pitchFamily="18" charset="0"/>
                <a:cs typeface="Times New Roman" pitchFamily="18" charset="0"/>
              </a:rPr>
              <a:t>As </a:t>
            </a:r>
            <a:r>
              <a:rPr kumimoji="1" lang="en-US" sz="2400" dirty="0">
                <a:solidFill>
                  <a:srgbClr val="FF0000"/>
                </a:solidFill>
                <a:latin typeface="Times New Roman" pitchFamily="18" charset="0"/>
                <a:cs typeface="Times New Roman" pitchFamily="18" charset="0"/>
              </a:rPr>
              <a:t>1</a:t>
            </a:r>
            <a:r>
              <a:rPr kumimoji="1" lang="en-US" sz="2400" dirty="0">
                <a:solidFill>
                  <a:prstClr val="black"/>
                </a:solidFill>
                <a:latin typeface="Times New Roman" pitchFamily="18" charset="0"/>
                <a:cs typeface="Times New Roman" pitchFamily="18" charset="0"/>
              </a:rPr>
              <a:t> is generated if the staircase function is to go up during the next interval ; a </a:t>
            </a:r>
            <a:r>
              <a:rPr kumimoji="1" lang="en-US" sz="2400" dirty="0">
                <a:solidFill>
                  <a:srgbClr val="FF0000"/>
                </a:solidFill>
                <a:latin typeface="Times New Roman" pitchFamily="18" charset="0"/>
                <a:cs typeface="Times New Roman" pitchFamily="18" charset="0"/>
              </a:rPr>
              <a:t>0</a:t>
            </a:r>
            <a:r>
              <a:rPr kumimoji="1" lang="en-US" sz="2400" dirty="0">
                <a:solidFill>
                  <a:prstClr val="black"/>
                </a:solidFill>
                <a:latin typeface="Times New Roman" pitchFamily="18" charset="0"/>
                <a:cs typeface="Times New Roman" pitchFamily="18" charset="0"/>
              </a:rPr>
              <a:t> is generated otherwise</a:t>
            </a:r>
            <a:r>
              <a:rPr kumimoji="1" lang="en-US" sz="2400" dirty="0" smtClean="0">
                <a:solidFill>
                  <a:prstClr val="black"/>
                </a:solidFill>
                <a:latin typeface="Times New Roman" pitchFamily="18" charset="0"/>
                <a:cs typeface="Times New Roman" pitchFamily="18" charset="0"/>
              </a:rPr>
              <a:t>.</a:t>
            </a:r>
          </a:p>
          <a:p>
            <a:endParaRPr kumimoji="1" lang="en-US" sz="2400" dirty="0">
              <a:solidFill>
                <a:prstClr val="black"/>
              </a:solidFill>
              <a:latin typeface="Times New Roman" pitchFamily="18" charset="0"/>
              <a:cs typeface="Times New Roman" pitchFamily="18" charset="0"/>
            </a:endParaRPr>
          </a:p>
          <a:p>
            <a:r>
              <a:rPr kumimoji="1" lang="en-US" sz="2400" dirty="0" smtClean="0">
                <a:solidFill>
                  <a:prstClr val="black"/>
                </a:solidFill>
                <a:latin typeface="Times New Roman" pitchFamily="18" charset="0"/>
                <a:cs typeface="Times New Roman" pitchFamily="18" charset="0"/>
              </a:rPr>
              <a:t>The transition (up  or down) that occurs at each sampling interval is chosen so that the staircase function tracks the original waveform as closely as possible.</a:t>
            </a:r>
          </a:p>
          <a:p>
            <a:endParaRPr kumimoji="1" lang="en-US" sz="2400" dirty="0">
              <a:solidFill>
                <a:prstClr val="black"/>
              </a:solidFill>
              <a:latin typeface="Times New Roman" pitchFamily="18" charset="0"/>
              <a:cs typeface="Times New Roman" pitchFamily="18" charset="0"/>
            </a:endParaRPr>
          </a:p>
          <a:p>
            <a:r>
              <a:rPr kumimoji="1" lang="en-US" sz="2400" dirty="0" smtClean="0">
                <a:solidFill>
                  <a:prstClr val="black"/>
                </a:solidFill>
                <a:latin typeface="Times New Roman" pitchFamily="18" charset="0"/>
                <a:cs typeface="Times New Roman" pitchFamily="18" charset="0"/>
              </a:rPr>
              <a:t>The logic of the process is illustrated in fig.</a:t>
            </a:r>
            <a:endParaRPr lang="en-US" dirty="0"/>
          </a:p>
        </p:txBody>
      </p:sp>
    </p:spTree>
    <p:extLst>
      <p:ext uri="{BB962C8B-B14F-4D97-AF65-F5344CB8AC3E}">
        <p14:creationId xmlns="" xmlns:p14="http://schemas.microsoft.com/office/powerpoint/2010/main" val="32109222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0"/>
            <a:ext cx="8229600" cy="838200"/>
          </a:xfrm>
        </p:spPr>
        <p:txBody>
          <a:bodyPr>
            <a:normAutofit/>
          </a:bodyPr>
          <a:lstStyle/>
          <a:p>
            <a:pPr eaLnBrk="1" hangingPunct="1">
              <a:defRPr/>
            </a:pPr>
            <a:r>
              <a:rPr kumimoji="1" lang="en-US" sz="3600" dirty="0" smtClean="0">
                <a:solidFill>
                  <a:schemeClr val="accent1"/>
                </a:solidFill>
                <a:latin typeface="Times New Roman" pitchFamily="18" charset="0"/>
                <a:cs typeface="Times New Roman" pitchFamily="18" charset="0"/>
              </a:rPr>
              <a:t>Delta Modulation Operation</a:t>
            </a:r>
          </a:p>
        </p:txBody>
      </p:sp>
      <p:pic>
        <p:nvPicPr>
          <p:cNvPr id="53251" name="Picture 5" descr="Delta Modulation                                               00282837  Mnementh                      BEAE7A2F:"/>
          <p:cNvPicPr>
            <a:picLocks noChangeAspect="1" noChangeArrowheads="1"/>
          </p:cNvPicPr>
          <p:nvPr/>
        </p:nvPicPr>
        <p:blipFill>
          <a:blip r:embed="rId3" cstate="print">
            <a:extLst>
              <a:ext uri="{28A0092B-C50C-407E-A947-70E740481C1C}">
                <a14:useLocalDpi xmlns="" xmlns:a14="http://schemas.microsoft.com/office/drawing/2010/main" val="0"/>
              </a:ext>
            </a:extLst>
          </a:blip>
          <a:srcRect l="9265" t="7159" r="9265" b="23267"/>
          <a:stretch>
            <a:fillRect/>
          </a:stretch>
        </p:blipFill>
        <p:spPr bwMode="auto">
          <a:xfrm>
            <a:off x="1524000" y="914401"/>
            <a:ext cx="5943599" cy="586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4740238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kumimoji="1" lang="en-US" sz="3600" dirty="0">
                <a:solidFill>
                  <a:srgbClr val="4F81BD"/>
                </a:solidFill>
                <a:latin typeface="Times New Roman" pitchFamily="18" charset="0"/>
                <a:cs typeface="Times New Roman" pitchFamily="18" charset="0"/>
              </a:rPr>
              <a:t>Delta Modulation Operation</a:t>
            </a:r>
            <a:endParaRPr lang="en-US" dirty="0"/>
          </a:p>
        </p:txBody>
      </p:sp>
      <p:sp>
        <p:nvSpPr>
          <p:cNvPr id="3" name="Content Placeholder 2"/>
          <p:cNvSpPr>
            <a:spLocks noGrp="1"/>
          </p:cNvSpPr>
          <p:nvPr>
            <p:ph idx="1"/>
          </p:nvPr>
        </p:nvSpPr>
        <p:spPr>
          <a:xfrm>
            <a:off x="457200" y="533400"/>
            <a:ext cx="8229600" cy="6096000"/>
          </a:xfrm>
        </p:spPr>
        <p:txBody>
          <a:bodyPr>
            <a:normAutofit/>
          </a:bodyPr>
          <a:lstStyle/>
          <a:p>
            <a:r>
              <a:rPr lang="en-US" sz="2400" dirty="0">
                <a:latin typeface="Times New Roman" pitchFamily="18" charset="0"/>
                <a:cs typeface="Times New Roman" pitchFamily="18" charset="0"/>
              </a:rPr>
              <a:t>F</a:t>
            </a:r>
            <a:r>
              <a:rPr lang="en-US" sz="2400" dirty="0" smtClean="0">
                <a:latin typeface="Times New Roman" pitchFamily="18" charset="0"/>
                <a:cs typeface="Times New Roman" pitchFamily="18" charset="0"/>
              </a:rPr>
              <a:t>or </a:t>
            </a:r>
            <a:r>
              <a:rPr lang="en-US" sz="2400" dirty="0" smtClean="0">
                <a:solidFill>
                  <a:srgbClr val="FF0000"/>
                </a:solidFill>
                <a:latin typeface="Times New Roman" pitchFamily="18" charset="0"/>
                <a:cs typeface="Times New Roman" pitchFamily="18" charset="0"/>
              </a:rPr>
              <a:t>transmission</a:t>
            </a:r>
            <a:r>
              <a:rPr lang="en-US" sz="2400" dirty="0" smtClean="0">
                <a:latin typeface="Times New Roman" pitchFamily="18" charset="0"/>
                <a:cs typeface="Times New Roman" pitchFamily="18" charset="0"/>
              </a:rPr>
              <a:t>, the following occurs:</a:t>
            </a:r>
          </a:p>
          <a:p>
            <a:pPr lvl="1"/>
            <a:r>
              <a:rPr lang="en-US" sz="2400" dirty="0" smtClean="0">
                <a:latin typeface="Times New Roman" pitchFamily="18" charset="0"/>
                <a:cs typeface="Times New Roman" pitchFamily="18" charset="0"/>
              </a:rPr>
              <a:t>At each sampling time ,the analog input is compared to the most recent value of the approximating staircase function.</a:t>
            </a:r>
          </a:p>
          <a:p>
            <a:pPr lvl="1"/>
            <a:r>
              <a:rPr lang="en-US" sz="2400" dirty="0" smtClean="0">
                <a:latin typeface="Times New Roman" pitchFamily="18" charset="0"/>
                <a:cs typeface="Times New Roman" pitchFamily="18" charset="0"/>
              </a:rPr>
              <a:t>If the value of the sampled waveform exceeds that of the staircase function , a </a:t>
            </a:r>
            <a:r>
              <a:rPr lang="en-US" sz="2400" dirty="0" smtClean="0">
                <a:solidFill>
                  <a:srgbClr val="FF0000"/>
                </a:solidFill>
                <a:latin typeface="Times New Roman" pitchFamily="18" charset="0"/>
                <a:cs typeface="Times New Roman" pitchFamily="18" charset="0"/>
              </a:rPr>
              <a:t>1</a:t>
            </a:r>
            <a:r>
              <a:rPr lang="en-US" sz="2400" dirty="0" smtClean="0">
                <a:latin typeface="Times New Roman" pitchFamily="18" charset="0"/>
                <a:cs typeface="Times New Roman" pitchFamily="18" charset="0"/>
              </a:rPr>
              <a:t> is generated ,otherwise a </a:t>
            </a:r>
            <a:r>
              <a:rPr lang="en-US" sz="2400" dirty="0" smtClean="0">
                <a:solidFill>
                  <a:srgbClr val="FF0000"/>
                </a:solidFill>
                <a:latin typeface="Times New Roman" pitchFamily="18" charset="0"/>
                <a:cs typeface="Times New Roman" pitchFamily="18" charset="0"/>
              </a:rPr>
              <a:t>0</a:t>
            </a:r>
            <a:r>
              <a:rPr lang="en-US" sz="2400" dirty="0" smtClean="0">
                <a:latin typeface="Times New Roman" pitchFamily="18" charset="0"/>
                <a:cs typeface="Times New Roman" pitchFamily="18" charset="0"/>
              </a:rPr>
              <a:t> is generated.</a:t>
            </a:r>
          </a:p>
          <a:p>
            <a:pPr lvl="1"/>
            <a:r>
              <a:rPr lang="en-US" sz="2400" dirty="0" smtClean="0">
                <a:latin typeface="Times New Roman" pitchFamily="18" charset="0"/>
                <a:cs typeface="Times New Roman" pitchFamily="18" charset="0"/>
              </a:rPr>
              <a:t>Thus the staircase is always changed in the direction of the input signal</a:t>
            </a:r>
          </a:p>
          <a:p>
            <a:pPr lvl="1"/>
            <a:r>
              <a:rPr lang="en-US" sz="2400" dirty="0" smtClean="0">
                <a:latin typeface="Times New Roman" pitchFamily="18" charset="0"/>
                <a:cs typeface="Times New Roman" pitchFamily="18" charset="0"/>
              </a:rPr>
              <a:t>The output of the DM process is therefore a binary sequence that can be used at the receiver to reconstruct the staircase function.</a:t>
            </a:r>
          </a:p>
          <a:p>
            <a:pPr lvl="1"/>
            <a:r>
              <a:rPr lang="en-US" sz="2400" dirty="0" smtClean="0">
                <a:latin typeface="Times New Roman" pitchFamily="18" charset="0"/>
                <a:cs typeface="Times New Roman" pitchFamily="18" charset="0"/>
              </a:rPr>
              <a:t>The staircase function can then be smoothed by some type of integration process or by passing it through a low pass filter to produce an analog approximation of the analog input signal.</a:t>
            </a:r>
            <a:endParaRPr lang="en-US" sz="2400"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 xmlns:p14="http://schemas.microsoft.com/office/powerpoint/2010/main" val="8499188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kumimoji="1" lang="en-US" sz="3200" dirty="0">
                <a:solidFill>
                  <a:srgbClr val="4F81BD"/>
                </a:solidFill>
                <a:latin typeface="Times New Roman" pitchFamily="18" charset="0"/>
                <a:cs typeface="Times New Roman" pitchFamily="18" charset="0"/>
              </a:rPr>
              <a:t>Delta Modulation</a:t>
            </a:r>
            <a:endParaRPr lang="en-US" dirty="0"/>
          </a:p>
        </p:txBody>
      </p:sp>
      <p:sp>
        <p:nvSpPr>
          <p:cNvPr id="3" name="Content Placeholder 2"/>
          <p:cNvSpPr>
            <a:spLocks noGrp="1"/>
          </p:cNvSpPr>
          <p:nvPr>
            <p:ph idx="1"/>
          </p:nvPr>
        </p:nvSpPr>
        <p:spPr>
          <a:xfrm>
            <a:off x="457200" y="762000"/>
            <a:ext cx="8382000" cy="6096000"/>
          </a:xfrm>
        </p:spPr>
        <p:txBody>
          <a:bodyPr>
            <a:normAutofit/>
          </a:bodyPr>
          <a:lstStyle/>
          <a:p>
            <a:r>
              <a:rPr lang="en-US" sz="2400" dirty="0" smtClean="0">
                <a:latin typeface="Times New Roman" pitchFamily="18" charset="0"/>
                <a:cs typeface="Times New Roman" pitchFamily="18" charset="0"/>
              </a:rPr>
              <a:t>There are two important parameters in a Delta modulation scheme.</a:t>
            </a:r>
          </a:p>
          <a:p>
            <a:pPr lvl="2"/>
            <a:r>
              <a:rPr lang="en-US" dirty="0" smtClean="0">
                <a:solidFill>
                  <a:srgbClr val="FF0000"/>
                </a:solidFill>
                <a:latin typeface="Times New Roman" pitchFamily="18" charset="0"/>
                <a:cs typeface="Times New Roman" pitchFamily="18" charset="0"/>
              </a:rPr>
              <a:t>The size of the step assigned to each binary digit,</a:t>
            </a:r>
            <a:r>
              <a:rPr lang="el-GR" dirty="0" smtClean="0">
                <a:solidFill>
                  <a:srgbClr val="FF0000"/>
                </a:solidFill>
                <a:latin typeface="Times New Roman" pitchFamily="18" charset="0"/>
                <a:cs typeface="Times New Roman" pitchFamily="18" charset="0"/>
              </a:rPr>
              <a:t>δ</a:t>
            </a:r>
            <a:r>
              <a:rPr lang="en-US" dirty="0" smtClean="0">
                <a:solidFill>
                  <a:srgbClr val="FF0000"/>
                </a:solidFill>
                <a:latin typeface="Times New Roman" pitchFamily="18" charset="0"/>
                <a:cs typeface="Times New Roman" pitchFamily="18" charset="0"/>
              </a:rPr>
              <a:t> and </a:t>
            </a:r>
          </a:p>
          <a:p>
            <a:pPr lvl="2"/>
            <a:r>
              <a:rPr lang="en-US" dirty="0" smtClean="0">
                <a:solidFill>
                  <a:srgbClr val="FF0000"/>
                </a:solidFill>
                <a:latin typeface="Times New Roman" pitchFamily="18" charset="0"/>
                <a:cs typeface="Times New Roman" pitchFamily="18" charset="0"/>
              </a:rPr>
              <a:t>The sampling rate</a:t>
            </a:r>
          </a:p>
          <a:p>
            <a:pPr lvl="2"/>
            <a:endParaRPr lang="en-US" dirty="0">
              <a:solidFill>
                <a:srgbClr val="FF0000"/>
              </a:solidFill>
              <a:latin typeface="Times New Roman" pitchFamily="18" charset="0"/>
              <a:cs typeface="Times New Roman" pitchFamily="18" charset="0"/>
            </a:endParaRPr>
          </a:p>
          <a:p>
            <a:pPr lvl="2"/>
            <a:r>
              <a:rPr lang="el-GR" dirty="0" smtClean="0">
                <a:latin typeface="Times New Roman" pitchFamily="18" charset="0"/>
                <a:cs typeface="Times New Roman" pitchFamily="18" charset="0"/>
              </a:rPr>
              <a:t>δ</a:t>
            </a:r>
            <a:r>
              <a:rPr lang="en-US" dirty="0" smtClean="0">
                <a:latin typeface="Times New Roman" pitchFamily="18" charset="0"/>
                <a:cs typeface="Times New Roman" pitchFamily="18" charset="0"/>
              </a:rPr>
              <a:t> must be chosen to produce a balance between two types of errors or noise.</a:t>
            </a:r>
          </a:p>
          <a:p>
            <a:pPr lvl="3"/>
            <a:r>
              <a:rPr lang="en-US" sz="2400" dirty="0" smtClean="0">
                <a:latin typeface="Times New Roman" pitchFamily="18" charset="0"/>
                <a:cs typeface="Times New Roman" pitchFamily="18" charset="0"/>
              </a:rPr>
              <a:t>When the analog waveform is changing very slowly ,there will be a </a:t>
            </a:r>
            <a:r>
              <a:rPr lang="en-US" sz="2400" dirty="0" smtClean="0">
                <a:solidFill>
                  <a:srgbClr val="FF0000"/>
                </a:solidFill>
                <a:latin typeface="Times New Roman" pitchFamily="18" charset="0"/>
                <a:cs typeface="Times New Roman" pitchFamily="18" charset="0"/>
              </a:rPr>
              <a:t>quantizing noise</a:t>
            </a:r>
            <a:r>
              <a:rPr lang="en-US" sz="2400" dirty="0" smtClean="0">
                <a:latin typeface="Times New Roman" pitchFamily="18" charset="0"/>
                <a:cs typeface="Times New Roman" pitchFamily="18" charset="0"/>
              </a:rPr>
              <a:t>.</a:t>
            </a:r>
          </a:p>
          <a:p>
            <a:pPr lvl="3"/>
            <a:r>
              <a:rPr lang="en-US" sz="2400" dirty="0" smtClean="0">
                <a:latin typeface="Times New Roman" pitchFamily="18" charset="0"/>
                <a:cs typeface="Times New Roman" pitchFamily="18" charset="0"/>
              </a:rPr>
              <a:t>This noise increases as </a:t>
            </a:r>
            <a:r>
              <a:rPr lang="el-GR" sz="2400" dirty="0" smtClean="0">
                <a:latin typeface="Times New Roman" pitchFamily="18" charset="0"/>
                <a:cs typeface="Times New Roman" pitchFamily="18" charset="0"/>
              </a:rPr>
              <a:t>δ</a:t>
            </a:r>
            <a:r>
              <a:rPr lang="en-US" sz="2400" dirty="0" smtClean="0">
                <a:latin typeface="Times New Roman" pitchFamily="18" charset="0"/>
                <a:cs typeface="Times New Roman" pitchFamily="18" charset="0"/>
              </a:rPr>
              <a:t> is increased.</a:t>
            </a:r>
          </a:p>
          <a:p>
            <a:pPr lvl="3"/>
            <a:r>
              <a:rPr lang="en-US" sz="2400" dirty="0" smtClean="0">
                <a:latin typeface="Times New Roman" pitchFamily="18" charset="0"/>
                <a:cs typeface="Times New Roman" pitchFamily="18" charset="0"/>
              </a:rPr>
              <a:t>When an analog waveform is changing more rapidly than the staircase can follow, there is a </a:t>
            </a:r>
            <a:r>
              <a:rPr lang="en-US" sz="2400" dirty="0" smtClean="0">
                <a:solidFill>
                  <a:srgbClr val="FF0000"/>
                </a:solidFill>
                <a:latin typeface="Times New Roman" pitchFamily="18" charset="0"/>
                <a:cs typeface="Times New Roman" pitchFamily="18" charset="0"/>
              </a:rPr>
              <a:t>slope overhead noise.</a:t>
            </a:r>
          </a:p>
          <a:p>
            <a:pPr lvl="3"/>
            <a:r>
              <a:rPr lang="en-US" sz="2400" dirty="0" smtClean="0">
                <a:latin typeface="Times New Roman" pitchFamily="18" charset="0"/>
                <a:cs typeface="Times New Roman" pitchFamily="18" charset="0"/>
              </a:rPr>
              <a:t>This noise increases as </a:t>
            </a:r>
            <a:r>
              <a:rPr lang="el-GR" sz="2400" dirty="0" smtClean="0">
                <a:latin typeface="Times New Roman" pitchFamily="18" charset="0"/>
                <a:cs typeface="Times New Roman" pitchFamily="18" charset="0"/>
              </a:rPr>
              <a:t>δ</a:t>
            </a:r>
            <a:r>
              <a:rPr lang="en-US" sz="2400" dirty="0" smtClean="0">
                <a:latin typeface="Times New Roman" pitchFamily="18" charset="0"/>
                <a:cs typeface="Times New Roman" pitchFamily="18" charset="0"/>
              </a:rPr>
              <a:t> is decreased.</a:t>
            </a:r>
          </a:p>
        </p:txBody>
      </p:sp>
    </p:spTree>
    <p:extLst>
      <p:ext uri="{BB962C8B-B14F-4D97-AF65-F5344CB8AC3E}">
        <p14:creationId xmlns="" xmlns:p14="http://schemas.microsoft.com/office/powerpoint/2010/main" val="2364720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533400" y="-76200"/>
            <a:ext cx="8229600" cy="914400"/>
          </a:xfrm>
        </p:spPr>
        <p:txBody>
          <a:bodyPr>
            <a:normAutofit/>
          </a:bodyPr>
          <a:lstStyle/>
          <a:p>
            <a:pPr eaLnBrk="1" hangingPunct="1">
              <a:defRPr/>
            </a:pPr>
            <a:r>
              <a:rPr kumimoji="1" lang="en-US" sz="3600" dirty="0" smtClean="0">
                <a:solidFill>
                  <a:schemeClr val="accent1"/>
                </a:solidFill>
                <a:latin typeface="Times New Roman" pitchFamily="18" charset="0"/>
                <a:cs typeface="Times New Roman" pitchFamily="18" charset="0"/>
              </a:rPr>
              <a:t>PCM verses Delta Modulation</a:t>
            </a:r>
          </a:p>
        </p:txBody>
      </p:sp>
      <p:sp>
        <p:nvSpPr>
          <p:cNvPr id="51203" name="Rectangle 3"/>
          <p:cNvSpPr>
            <a:spLocks noGrp="1" noChangeArrowheads="1"/>
          </p:cNvSpPr>
          <p:nvPr>
            <p:ph type="body" idx="1"/>
          </p:nvPr>
        </p:nvSpPr>
        <p:spPr>
          <a:xfrm>
            <a:off x="457200" y="685800"/>
            <a:ext cx="8229600" cy="6172200"/>
          </a:xfrm>
        </p:spPr>
        <p:txBody>
          <a:bodyPr>
            <a:normAutofit/>
          </a:bodyPr>
          <a:lstStyle/>
          <a:p>
            <a:pPr eaLnBrk="1" hangingPunct="1">
              <a:lnSpc>
                <a:spcPct val="90000"/>
              </a:lnSpc>
              <a:defRPr/>
            </a:pPr>
            <a:r>
              <a:rPr kumimoji="1" lang="en-US" sz="2400" dirty="0" smtClean="0">
                <a:latin typeface="Times New Roman" pitchFamily="18" charset="0"/>
                <a:cs typeface="Times New Roman" pitchFamily="18" charset="0"/>
              </a:rPr>
              <a:t>DM has </a:t>
            </a:r>
            <a:r>
              <a:rPr kumimoji="1" lang="en-US" sz="2400" dirty="0" smtClean="0">
                <a:solidFill>
                  <a:srgbClr val="FF0000"/>
                </a:solidFill>
                <a:latin typeface="Times New Roman" pitchFamily="18" charset="0"/>
                <a:cs typeface="Times New Roman" pitchFamily="18" charset="0"/>
              </a:rPr>
              <a:t>simplicity </a:t>
            </a:r>
            <a:r>
              <a:rPr kumimoji="1" lang="en-US" sz="2400" dirty="0" smtClean="0">
                <a:latin typeface="Times New Roman" pitchFamily="18" charset="0"/>
                <a:cs typeface="Times New Roman" pitchFamily="18" charset="0"/>
              </a:rPr>
              <a:t>compared to PCM</a:t>
            </a:r>
          </a:p>
          <a:p>
            <a:pPr eaLnBrk="1" hangingPunct="1">
              <a:lnSpc>
                <a:spcPct val="90000"/>
              </a:lnSpc>
              <a:defRPr/>
            </a:pPr>
            <a:r>
              <a:rPr kumimoji="1" lang="en-US" sz="2400" dirty="0" smtClean="0">
                <a:latin typeface="Times New Roman" pitchFamily="18" charset="0"/>
                <a:cs typeface="Times New Roman" pitchFamily="18" charset="0"/>
              </a:rPr>
              <a:t>but has </a:t>
            </a:r>
            <a:r>
              <a:rPr kumimoji="1" lang="en-US" sz="2400" dirty="0" smtClean="0">
                <a:solidFill>
                  <a:srgbClr val="FF0000"/>
                </a:solidFill>
                <a:latin typeface="Times New Roman" pitchFamily="18" charset="0"/>
                <a:cs typeface="Times New Roman" pitchFamily="18" charset="0"/>
              </a:rPr>
              <a:t>worse SNR</a:t>
            </a:r>
          </a:p>
          <a:p>
            <a:pPr eaLnBrk="1" hangingPunct="1">
              <a:lnSpc>
                <a:spcPct val="90000"/>
              </a:lnSpc>
              <a:defRPr/>
            </a:pPr>
            <a:r>
              <a:rPr kumimoji="1" lang="en-US" sz="2400" dirty="0" smtClean="0">
                <a:latin typeface="Times New Roman" pitchFamily="18" charset="0"/>
                <a:cs typeface="Times New Roman" pitchFamily="18" charset="0"/>
              </a:rPr>
              <a:t>issue of bandwidth used</a:t>
            </a:r>
          </a:p>
          <a:p>
            <a:pPr lvl="1" eaLnBrk="1" hangingPunct="1">
              <a:lnSpc>
                <a:spcPct val="90000"/>
              </a:lnSpc>
              <a:defRPr/>
            </a:pPr>
            <a:r>
              <a:rPr kumimoji="1" lang="en-US" sz="2400" dirty="0" smtClean="0">
                <a:latin typeface="Times New Roman" pitchFamily="18" charset="0"/>
                <a:cs typeface="Times New Roman" pitchFamily="18" charset="0"/>
              </a:rPr>
              <a:t>e.g. for good voice reproduction with PCM</a:t>
            </a:r>
          </a:p>
          <a:p>
            <a:pPr lvl="2" eaLnBrk="1" hangingPunct="1">
              <a:lnSpc>
                <a:spcPct val="90000"/>
              </a:lnSpc>
              <a:defRPr/>
            </a:pPr>
            <a:r>
              <a:rPr kumimoji="1" lang="en-US" dirty="0" smtClean="0">
                <a:latin typeface="Times New Roman" pitchFamily="18" charset="0"/>
                <a:cs typeface="Times New Roman" pitchFamily="18" charset="0"/>
              </a:rPr>
              <a:t>with 128 levels (7 -bit coding) &amp; voice bandwidth 4khz</a:t>
            </a:r>
          </a:p>
          <a:p>
            <a:pPr lvl="2" eaLnBrk="1" hangingPunct="1">
              <a:lnSpc>
                <a:spcPct val="90000"/>
              </a:lnSpc>
              <a:defRPr/>
            </a:pPr>
            <a:r>
              <a:rPr kumimoji="1" lang="en-US" dirty="0" smtClean="0">
                <a:latin typeface="Times New Roman" pitchFamily="18" charset="0"/>
                <a:cs typeface="Times New Roman" pitchFamily="18" charset="0"/>
              </a:rPr>
              <a:t>need 8000 x 7 = 56kbps for PCM encoded digital data .</a:t>
            </a:r>
          </a:p>
          <a:p>
            <a:pPr eaLnBrk="1" hangingPunct="1">
              <a:lnSpc>
                <a:spcPct val="90000"/>
              </a:lnSpc>
              <a:defRPr/>
            </a:pPr>
            <a:r>
              <a:rPr kumimoji="1" lang="en-US" sz="2400" dirty="0" smtClean="0">
                <a:solidFill>
                  <a:srgbClr val="FF0000"/>
                </a:solidFill>
                <a:latin typeface="Times New Roman" pitchFamily="18" charset="0"/>
                <a:cs typeface="Times New Roman" pitchFamily="18" charset="0"/>
              </a:rPr>
              <a:t>data compression </a:t>
            </a:r>
            <a:r>
              <a:rPr kumimoji="1" lang="en-US" sz="2400" dirty="0" smtClean="0">
                <a:latin typeface="Times New Roman" pitchFamily="18" charset="0"/>
                <a:cs typeface="Times New Roman" pitchFamily="18" charset="0"/>
              </a:rPr>
              <a:t>can improve on this</a:t>
            </a:r>
          </a:p>
          <a:p>
            <a:pPr eaLnBrk="1" hangingPunct="1">
              <a:lnSpc>
                <a:spcPct val="90000"/>
              </a:lnSpc>
              <a:defRPr/>
            </a:pPr>
            <a:r>
              <a:rPr kumimoji="1" lang="en-US" sz="2400" dirty="0" smtClean="0">
                <a:latin typeface="Times New Roman" pitchFamily="18" charset="0"/>
                <a:cs typeface="Times New Roman" pitchFamily="18" charset="0"/>
              </a:rPr>
              <a:t>still growing demand for digital signals in transmitting analog data due to various reasons:</a:t>
            </a:r>
          </a:p>
          <a:p>
            <a:pPr lvl="1" eaLnBrk="1" hangingPunct="1">
              <a:lnSpc>
                <a:spcPct val="90000"/>
              </a:lnSpc>
              <a:defRPr/>
            </a:pPr>
            <a:r>
              <a:rPr kumimoji="1" lang="en-US" sz="2400" dirty="0" smtClean="0">
                <a:latin typeface="Times New Roman" pitchFamily="18" charset="0"/>
                <a:cs typeface="Times New Roman" pitchFamily="18" charset="0"/>
              </a:rPr>
              <a:t>Since repeaters are used instead of amplifiers no cumulative noise.</a:t>
            </a:r>
          </a:p>
          <a:p>
            <a:pPr lvl="1" eaLnBrk="1" hangingPunct="1">
              <a:lnSpc>
                <a:spcPct val="90000"/>
              </a:lnSpc>
              <a:defRPr/>
            </a:pPr>
            <a:r>
              <a:rPr kumimoji="1" lang="en-US" sz="2400" dirty="0" smtClean="0">
                <a:latin typeface="Times New Roman" pitchFamily="18" charset="0"/>
                <a:cs typeface="Times New Roman" pitchFamily="18" charset="0"/>
              </a:rPr>
              <a:t>TDM is used for digital signals where there is no intermodulation  noise</a:t>
            </a:r>
            <a:endParaRPr kumimoji="1" lang="en-US" sz="2400" dirty="0">
              <a:latin typeface="Times New Roman" pitchFamily="18" charset="0"/>
              <a:cs typeface="Times New Roman" pitchFamily="18" charset="0"/>
            </a:endParaRPr>
          </a:p>
          <a:p>
            <a:pPr lvl="1" eaLnBrk="1" hangingPunct="1">
              <a:lnSpc>
                <a:spcPct val="90000"/>
              </a:lnSpc>
              <a:defRPr/>
            </a:pPr>
            <a:r>
              <a:rPr kumimoji="1" lang="en-US" sz="2400" dirty="0" smtClean="0">
                <a:latin typeface="Times New Roman" pitchFamily="18" charset="0"/>
                <a:cs typeface="Times New Roman" pitchFamily="18" charset="0"/>
              </a:rPr>
              <a:t> conversion to digital signaling allows use of efficient switching techniques.</a:t>
            </a:r>
          </a:p>
          <a:p>
            <a:pPr eaLnBrk="1" hangingPunct="1">
              <a:lnSpc>
                <a:spcPct val="90000"/>
              </a:lnSpc>
              <a:defRPr/>
            </a:pPr>
            <a:r>
              <a:rPr kumimoji="1" lang="en-US" sz="2400" dirty="0" smtClean="0">
                <a:latin typeface="Times New Roman" pitchFamily="18" charset="0"/>
                <a:cs typeface="Times New Roman" pitchFamily="18" charset="0"/>
              </a:rPr>
              <a:t>PCM preferred to DM for analog signals</a:t>
            </a:r>
          </a:p>
        </p:txBody>
      </p:sp>
    </p:spTree>
    <p:extLst>
      <p:ext uri="{BB962C8B-B14F-4D97-AF65-F5344CB8AC3E}">
        <p14:creationId xmlns="" xmlns:p14="http://schemas.microsoft.com/office/powerpoint/2010/main" val="80558929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sz="3600" dirty="0" smtClean="0">
                <a:solidFill>
                  <a:schemeClr val="accent1"/>
                </a:solidFill>
                <a:latin typeface="Times New Roman" pitchFamily="18" charset="0"/>
                <a:cs typeface="Times New Roman" pitchFamily="18" charset="0"/>
              </a:rPr>
              <a:t>Digital Data to Analog Signals</a:t>
            </a:r>
            <a:endParaRPr lang="en-US" sz="3600" dirty="0">
              <a:solidFill>
                <a:schemeClr val="accent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609600"/>
            <a:ext cx="8229600" cy="5516563"/>
          </a:xfrm>
        </p:spPr>
        <p:txBody>
          <a:bodyPr>
            <a:normAutofit lnSpcReduction="10000"/>
          </a:bodyPr>
          <a:lstStyle/>
          <a:p>
            <a:r>
              <a:rPr lang="en-US" sz="2400" dirty="0" smtClean="0">
                <a:latin typeface="Times New Roman" pitchFamily="18" charset="0"/>
                <a:cs typeface="Times New Roman" pitchFamily="18" charset="0"/>
              </a:rPr>
              <a:t>The most familiar use of this transformation is for transmitting digital data through the </a:t>
            </a:r>
            <a:r>
              <a:rPr lang="en-US" sz="2400" dirty="0" smtClean="0">
                <a:solidFill>
                  <a:srgbClr val="FF0000"/>
                </a:solidFill>
                <a:latin typeface="Times New Roman" pitchFamily="18" charset="0"/>
                <a:cs typeface="Times New Roman" pitchFamily="18" charset="0"/>
              </a:rPr>
              <a:t>public telephone network.</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telephone network was designed to receive, switch and transmit analog signals in the voice- frequency range of about 300Hz to 3400Hz.</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It cannot handle digital signals.</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So the digital devices are connected to the network via </a:t>
            </a:r>
            <a:r>
              <a:rPr lang="en-US" sz="2400" dirty="0" smtClean="0">
                <a:solidFill>
                  <a:srgbClr val="FF0000"/>
                </a:solidFill>
                <a:latin typeface="Times New Roman" pitchFamily="18" charset="0"/>
                <a:cs typeface="Times New Roman" pitchFamily="18" charset="0"/>
              </a:rPr>
              <a:t>modem(modulator-demodulator).</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For telephone network, modems are used to produce signals in the voice- frequency  range.</a:t>
            </a:r>
          </a:p>
          <a:p>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59300027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600" dirty="0">
                <a:solidFill>
                  <a:srgbClr val="4F81BD"/>
                </a:solidFill>
                <a:latin typeface="Times New Roman" pitchFamily="18" charset="0"/>
                <a:cs typeface="Times New Roman" pitchFamily="18" charset="0"/>
              </a:rPr>
              <a:t>Digital Data to Analog Signals</a:t>
            </a:r>
            <a:endParaRPr lang="en-US" dirty="0"/>
          </a:p>
        </p:txBody>
      </p:sp>
      <p:sp>
        <p:nvSpPr>
          <p:cNvPr id="3" name="Content Placeholder 2"/>
          <p:cNvSpPr>
            <a:spLocks noGrp="1"/>
          </p:cNvSpPr>
          <p:nvPr>
            <p:ph idx="1"/>
          </p:nvPr>
        </p:nvSpPr>
        <p:spPr>
          <a:xfrm>
            <a:off x="457200" y="838200"/>
            <a:ext cx="8229600" cy="5287963"/>
          </a:xfrm>
        </p:spPr>
        <p:txBody>
          <a:bodyPr>
            <a:normAutofit/>
          </a:bodyPr>
          <a:lstStyle/>
          <a:p>
            <a:r>
              <a:rPr lang="en-US" sz="2400" dirty="0" smtClean="0">
                <a:latin typeface="Times New Roman" pitchFamily="18" charset="0"/>
                <a:cs typeface="Times New Roman" pitchFamily="18" charset="0"/>
              </a:rPr>
              <a:t>Same techniques can be used to produce signal at higher frequencies (e.g. microwave)</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process of converting digital or analog data to analog signal is called </a:t>
            </a:r>
            <a:r>
              <a:rPr lang="en-US" sz="2400" dirty="0" smtClean="0">
                <a:solidFill>
                  <a:srgbClr val="FF0000"/>
                </a:solidFill>
                <a:latin typeface="Times New Roman" pitchFamily="18" charset="0"/>
                <a:cs typeface="Times New Roman" pitchFamily="18" charset="0"/>
              </a:rPr>
              <a:t>modulation</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Modulation involves operation on one or more of the three characteristics of a </a:t>
            </a:r>
            <a:r>
              <a:rPr lang="en-US" sz="2400" dirty="0" smtClean="0">
                <a:solidFill>
                  <a:schemeClr val="tx2"/>
                </a:solidFill>
                <a:latin typeface="Times New Roman" pitchFamily="18" charset="0"/>
                <a:cs typeface="Times New Roman" pitchFamily="18" charset="0"/>
              </a:rPr>
              <a:t>carrier signal</a:t>
            </a:r>
            <a:r>
              <a:rPr lang="en-US" sz="2400" dirty="0" smtClean="0">
                <a:latin typeface="Times New Roman" pitchFamily="18" charset="0"/>
                <a:cs typeface="Times New Roman" pitchFamily="18" charset="0"/>
              </a:rPr>
              <a:t>:</a:t>
            </a:r>
          </a:p>
          <a:p>
            <a:pPr lvl="2"/>
            <a:r>
              <a:rPr lang="en-US" sz="2800" dirty="0" smtClean="0">
                <a:solidFill>
                  <a:srgbClr val="FF0000"/>
                </a:solidFill>
                <a:latin typeface="Times New Roman" pitchFamily="18" charset="0"/>
                <a:cs typeface="Times New Roman" pitchFamily="18" charset="0"/>
              </a:rPr>
              <a:t>Amplitude</a:t>
            </a:r>
          </a:p>
          <a:p>
            <a:pPr lvl="2"/>
            <a:r>
              <a:rPr lang="en-US" sz="2800" dirty="0" smtClean="0">
                <a:solidFill>
                  <a:srgbClr val="FF0000"/>
                </a:solidFill>
                <a:latin typeface="Times New Roman" pitchFamily="18" charset="0"/>
                <a:cs typeface="Times New Roman" pitchFamily="18" charset="0"/>
              </a:rPr>
              <a:t>Frequency</a:t>
            </a:r>
          </a:p>
          <a:p>
            <a:pPr lvl="2"/>
            <a:r>
              <a:rPr lang="en-US" sz="2800" dirty="0" smtClean="0">
                <a:solidFill>
                  <a:srgbClr val="FF0000"/>
                </a:solidFill>
                <a:latin typeface="Times New Roman" pitchFamily="18" charset="0"/>
                <a:cs typeface="Times New Roman" pitchFamily="18" charset="0"/>
              </a:rPr>
              <a:t>Phase</a:t>
            </a:r>
          </a:p>
          <a:p>
            <a:pPr lvl="2"/>
            <a:endParaRPr lang="en-US" sz="1600" dirty="0">
              <a:latin typeface="Times New Roman" pitchFamily="18" charset="0"/>
              <a:cs typeface="Times New Roman" pitchFamily="18" charset="0"/>
            </a:endParaRPr>
          </a:p>
        </p:txBody>
      </p:sp>
    </p:spTree>
    <p:extLst>
      <p:ext uri="{BB962C8B-B14F-4D97-AF65-F5344CB8AC3E}">
        <p14:creationId xmlns="" xmlns:p14="http://schemas.microsoft.com/office/powerpoint/2010/main" val="119823357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55563" y="69850"/>
            <a:ext cx="1136650"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sz="1600" smtClean="0">
                <a:solidFill>
                  <a:srgbClr val="000000"/>
                </a:solidFill>
              </a:rPr>
              <a:t>Figure 5-22</a:t>
            </a:r>
          </a:p>
        </p:txBody>
      </p:sp>
      <p:sp>
        <p:nvSpPr>
          <p:cNvPr id="14341" name="Rectangle 5"/>
          <p:cNvSpPr>
            <a:spLocks noChangeArrowheads="1"/>
          </p:cNvSpPr>
          <p:nvPr/>
        </p:nvSpPr>
        <p:spPr bwMode="auto">
          <a:xfrm>
            <a:off x="1935163" y="709613"/>
            <a:ext cx="4899025" cy="5889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sz="3200" b="1" smtClean="0">
                <a:solidFill>
                  <a:srgbClr val="063DE8"/>
                </a:solidFill>
              </a:rPr>
              <a:t>Digital to Analog Encoding</a:t>
            </a:r>
          </a:p>
        </p:txBody>
      </p:sp>
      <p:pic>
        <p:nvPicPr>
          <p:cNvPr id="14342" name="Picture 6"/>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7000" y="2333625"/>
            <a:ext cx="8864600" cy="2152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6719873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3600" dirty="0">
                <a:solidFill>
                  <a:srgbClr val="1F497D"/>
                </a:solidFill>
                <a:latin typeface="Times New Roman" pitchFamily="18" charset="0"/>
                <a:cs typeface="Times New Roman" pitchFamily="18" charset="0"/>
              </a:rPr>
              <a:t>Signal Encoding Techniques</a:t>
            </a:r>
            <a:endParaRPr lang="en-US" dirty="0"/>
          </a:p>
        </p:txBody>
      </p:sp>
      <p:sp>
        <p:nvSpPr>
          <p:cNvPr id="3" name="Content Placeholder 2"/>
          <p:cNvSpPr>
            <a:spLocks noGrp="1"/>
          </p:cNvSpPr>
          <p:nvPr>
            <p:ph idx="1"/>
          </p:nvPr>
        </p:nvSpPr>
        <p:spPr>
          <a:xfrm>
            <a:off x="457200" y="762000"/>
            <a:ext cx="8229600" cy="6096000"/>
          </a:xfrm>
        </p:spPr>
        <p:txBody>
          <a:bodyPr>
            <a:normAutofit fontScale="92500" lnSpcReduction="20000"/>
          </a:bodyPr>
          <a:lstStyle/>
          <a:p>
            <a:pPr lvl="1"/>
            <a:r>
              <a:rPr lang="en-US" sz="2400" dirty="0">
                <a:solidFill>
                  <a:prstClr val="black"/>
                </a:solidFill>
                <a:latin typeface="Times New Roman" pitchFamily="18" charset="0"/>
                <a:cs typeface="Times New Roman" pitchFamily="18" charset="0"/>
              </a:rPr>
              <a:t>Any of the combinations of transmissions can be chosen according to the requirements</a:t>
            </a:r>
            <a:r>
              <a:rPr lang="en-US" sz="2400" dirty="0" smtClean="0">
                <a:solidFill>
                  <a:prstClr val="black"/>
                </a:solidFill>
                <a:latin typeface="Times New Roman" pitchFamily="18" charset="0"/>
                <a:cs typeface="Times New Roman" pitchFamily="18" charset="0"/>
              </a:rPr>
              <a:t>.</a:t>
            </a:r>
          </a:p>
          <a:p>
            <a:pPr lvl="1"/>
            <a:r>
              <a:rPr lang="en-US" sz="2400" dirty="0" smtClean="0">
                <a:solidFill>
                  <a:prstClr val="black"/>
                </a:solidFill>
                <a:latin typeface="Times New Roman" pitchFamily="18" charset="0"/>
                <a:cs typeface="Times New Roman" pitchFamily="18" charset="0"/>
              </a:rPr>
              <a:t>Reasons </a:t>
            </a:r>
            <a:r>
              <a:rPr lang="en-US" sz="2400" dirty="0">
                <a:solidFill>
                  <a:prstClr val="black"/>
                </a:solidFill>
                <a:latin typeface="Times New Roman" pitchFamily="18" charset="0"/>
                <a:cs typeface="Times New Roman" pitchFamily="18" charset="0"/>
              </a:rPr>
              <a:t>for using the combinations are</a:t>
            </a:r>
            <a:r>
              <a:rPr lang="en-US" sz="2400" dirty="0" smtClean="0">
                <a:solidFill>
                  <a:prstClr val="black"/>
                </a:solidFill>
                <a:latin typeface="Times New Roman" pitchFamily="18" charset="0"/>
                <a:cs typeface="Times New Roman" pitchFamily="18" charset="0"/>
              </a:rPr>
              <a:t>:</a:t>
            </a:r>
          </a:p>
          <a:p>
            <a:pPr marL="914400" lvl="1" indent="-457200">
              <a:buFont typeface="+mj-lt"/>
              <a:buAutoNum type="arabicPeriod"/>
            </a:pPr>
            <a:r>
              <a:rPr lang="en-US" sz="2400" dirty="0" smtClean="0">
                <a:solidFill>
                  <a:srgbClr val="FF0000"/>
                </a:solidFill>
                <a:latin typeface="Times New Roman" pitchFamily="18" charset="0"/>
                <a:cs typeface="Times New Roman" pitchFamily="18" charset="0"/>
              </a:rPr>
              <a:t>Digital </a:t>
            </a:r>
            <a:r>
              <a:rPr lang="en-US" sz="2400" dirty="0" err="1" smtClean="0">
                <a:solidFill>
                  <a:srgbClr val="FF0000"/>
                </a:solidFill>
                <a:latin typeface="Times New Roman" pitchFamily="18" charset="0"/>
                <a:cs typeface="Times New Roman" pitchFamily="18" charset="0"/>
              </a:rPr>
              <a:t>data,digital</a:t>
            </a:r>
            <a:r>
              <a:rPr lang="en-US" sz="2400" dirty="0" smtClean="0">
                <a:solidFill>
                  <a:srgbClr val="FF0000"/>
                </a:solidFill>
                <a:latin typeface="Times New Roman" pitchFamily="18" charset="0"/>
                <a:cs typeface="Times New Roman" pitchFamily="18" charset="0"/>
              </a:rPr>
              <a:t> signal</a:t>
            </a:r>
          </a:p>
          <a:p>
            <a:pPr marL="1657350" lvl="3" indent="-342900"/>
            <a:r>
              <a:rPr lang="en-US" dirty="0">
                <a:solidFill>
                  <a:prstClr val="black"/>
                </a:solidFill>
                <a:latin typeface="Times New Roman" pitchFamily="18" charset="0"/>
                <a:cs typeface="Times New Roman" pitchFamily="18" charset="0"/>
              </a:rPr>
              <a:t>Less expensive</a:t>
            </a:r>
          </a:p>
          <a:p>
            <a:pPr marL="1657350" lvl="3" indent="-342900"/>
            <a:r>
              <a:rPr lang="en-US" dirty="0">
                <a:solidFill>
                  <a:prstClr val="black"/>
                </a:solidFill>
                <a:latin typeface="Times New Roman" pitchFamily="18" charset="0"/>
                <a:cs typeface="Times New Roman" pitchFamily="18" charset="0"/>
              </a:rPr>
              <a:t>Less complex</a:t>
            </a:r>
            <a:endParaRPr lang="en-US" dirty="0">
              <a:solidFill>
                <a:prstClr val="black"/>
              </a:solidFill>
            </a:endParaRPr>
          </a:p>
          <a:p>
            <a:pPr marL="914400" lvl="1" indent="-457200">
              <a:buFont typeface="+mj-lt"/>
              <a:buAutoNum type="arabicPeriod"/>
            </a:pPr>
            <a:r>
              <a:rPr lang="en-US" sz="2400" dirty="0" smtClean="0">
                <a:solidFill>
                  <a:srgbClr val="FF0000"/>
                </a:solidFill>
                <a:latin typeface="Times New Roman" pitchFamily="18" charset="0"/>
                <a:cs typeface="Times New Roman" pitchFamily="18" charset="0"/>
              </a:rPr>
              <a:t>Analog data ,digital signal</a:t>
            </a:r>
          </a:p>
          <a:p>
            <a:pPr marL="1771650" lvl="3" indent="-457200"/>
            <a:r>
              <a:rPr lang="en-US" sz="2200" dirty="0" smtClean="0">
                <a:solidFill>
                  <a:prstClr val="black"/>
                </a:solidFill>
                <a:latin typeface="Times New Roman" pitchFamily="18" charset="0"/>
                <a:cs typeface="Times New Roman" pitchFamily="18" charset="0"/>
              </a:rPr>
              <a:t>Permits the use of modern digital transmission and switching equipment.</a:t>
            </a:r>
          </a:p>
          <a:p>
            <a:pPr marL="914400" lvl="1" indent="-457200">
              <a:buFont typeface="+mj-lt"/>
              <a:buAutoNum type="arabicPeriod"/>
            </a:pPr>
            <a:r>
              <a:rPr lang="en-US" sz="2400" dirty="0" smtClean="0">
                <a:solidFill>
                  <a:srgbClr val="FF0000"/>
                </a:solidFill>
                <a:latin typeface="Times New Roman" pitchFamily="18" charset="0"/>
                <a:cs typeface="Times New Roman" pitchFamily="18" charset="0"/>
              </a:rPr>
              <a:t>Digital </a:t>
            </a:r>
            <a:r>
              <a:rPr lang="en-US" sz="2400" dirty="0" err="1" smtClean="0">
                <a:solidFill>
                  <a:srgbClr val="FF0000"/>
                </a:solidFill>
                <a:latin typeface="Times New Roman" pitchFamily="18" charset="0"/>
                <a:cs typeface="Times New Roman" pitchFamily="18" charset="0"/>
              </a:rPr>
              <a:t>data,analog</a:t>
            </a:r>
            <a:r>
              <a:rPr lang="en-US" sz="2400" dirty="0" smtClean="0">
                <a:solidFill>
                  <a:srgbClr val="FF0000"/>
                </a:solidFill>
                <a:latin typeface="Times New Roman" pitchFamily="18" charset="0"/>
                <a:cs typeface="Times New Roman" pitchFamily="18" charset="0"/>
              </a:rPr>
              <a:t> signal</a:t>
            </a:r>
          </a:p>
          <a:p>
            <a:pPr marL="1771650" lvl="3" indent="-457200"/>
            <a:r>
              <a:rPr lang="en-US" sz="2200" dirty="0" smtClean="0">
                <a:solidFill>
                  <a:prstClr val="black"/>
                </a:solidFill>
                <a:latin typeface="Times New Roman" pitchFamily="18" charset="0"/>
                <a:cs typeface="Times New Roman" pitchFamily="18" charset="0"/>
              </a:rPr>
              <a:t>Transmission media such as optical fiber and unguided media will only propagate analog signals.</a:t>
            </a:r>
          </a:p>
          <a:p>
            <a:pPr marL="914400" lvl="1" indent="-457200">
              <a:buFont typeface="+mj-lt"/>
              <a:buAutoNum type="arabicPeriod"/>
            </a:pPr>
            <a:r>
              <a:rPr lang="en-US" sz="2400" dirty="0" smtClean="0">
                <a:solidFill>
                  <a:srgbClr val="FF0000"/>
                </a:solidFill>
                <a:latin typeface="Times New Roman" pitchFamily="18" charset="0"/>
                <a:cs typeface="Times New Roman" pitchFamily="18" charset="0"/>
              </a:rPr>
              <a:t>Analog </a:t>
            </a:r>
            <a:r>
              <a:rPr lang="en-US" sz="2400" dirty="0" err="1" smtClean="0">
                <a:solidFill>
                  <a:srgbClr val="FF0000"/>
                </a:solidFill>
                <a:latin typeface="Times New Roman" pitchFamily="18" charset="0"/>
                <a:cs typeface="Times New Roman" pitchFamily="18" charset="0"/>
              </a:rPr>
              <a:t>data,analog</a:t>
            </a:r>
            <a:r>
              <a:rPr lang="en-US" sz="2400" dirty="0" smtClean="0">
                <a:solidFill>
                  <a:srgbClr val="FF0000"/>
                </a:solidFill>
                <a:latin typeface="Times New Roman" pitchFamily="18" charset="0"/>
                <a:cs typeface="Times New Roman" pitchFamily="18" charset="0"/>
              </a:rPr>
              <a:t> signal</a:t>
            </a:r>
          </a:p>
          <a:p>
            <a:pPr marL="1771650" lvl="3" indent="-457200"/>
            <a:r>
              <a:rPr lang="en-US" sz="2200" dirty="0" smtClean="0">
                <a:solidFill>
                  <a:prstClr val="black"/>
                </a:solidFill>
                <a:latin typeface="Times New Roman" pitchFamily="18" charset="0"/>
                <a:cs typeface="Times New Roman" pitchFamily="18" charset="0"/>
              </a:rPr>
              <a:t>Analog data is of the electrical form</a:t>
            </a:r>
          </a:p>
          <a:p>
            <a:pPr marL="1771650" lvl="3" indent="-457200"/>
            <a:r>
              <a:rPr lang="en-US" sz="2200" dirty="0" smtClean="0">
                <a:solidFill>
                  <a:prstClr val="black"/>
                </a:solidFill>
                <a:latin typeface="Times New Roman" pitchFamily="18" charset="0"/>
                <a:cs typeface="Times New Roman" pitchFamily="18" charset="0"/>
              </a:rPr>
              <a:t>Can be transmitted as baseband signals easily and cheaply.</a:t>
            </a:r>
          </a:p>
          <a:p>
            <a:pPr marL="1771650" lvl="3" indent="-457200"/>
            <a:r>
              <a:rPr lang="en-US" sz="2200" dirty="0" smtClean="0">
                <a:solidFill>
                  <a:prstClr val="black"/>
                </a:solidFill>
                <a:latin typeface="Times New Roman" pitchFamily="18" charset="0"/>
                <a:cs typeface="Times New Roman" pitchFamily="18" charset="0"/>
              </a:rPr>
              <a:t>Modulation  shifts the bandwidth of the baseband signal to another portion of the spectrum.</a:t>
            </a:r>
          </a:p>
          <a:p>
            <a:pPr marL="1771650" lvl="3" indent="-457200"/>
            <a:r>
              <a:rPr lang="en-US" sz="2200" dirty="0" smtClean="0">
                <a:solidFill>
                  <a:prstClr val="black"/>
                </a:solidFill>
                <a:latin typeface="Times New Roman" pitchFamily="18" charset="0"/>
                <a:cs typeface="Times New Roman" pitchFamily="18" charset="0"/>
              </a:rPr>
              <a:t>Thus multiple signals can share the same transmission medium.(frequency division multiplexing)</a:t>
            </a:r>
          </a:p>
        </p:txBody>
      </p:sp>
    </p:spTree>
    <p:extLst>
      <p:ext uri="{BB962C8B-B14F-4D97-AF65-F5344CB8AC3E}">
        <p14:creationId xmlns="" xmlns:p14="http://schemas.microsoft.com/office/powerpoint/2010/main" val="261647410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Line 2"/>
          <p:cNvSpPr>
            <a:spLocks noChangeShapeType="1"/>
          </p:cNvSpPr>
          <p:nvPr/>
        </p:nvSpPr>
        <p:spPr bwMode="auto">
          <a:xfrm>
            <a:off x="152400" y="228600"/>
            <a:ext cx="8763000" cy="0"/>
          </a:xfrm>
          <a:prstGeom prst="line">
            <a:avLst/>
          </a:prstGeom>
          <a:noFill/>
          <a:ln w="7620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smtClean="0">
              <a:solidFill>
                <a:srgbClr val="000000"/>
              </a:solidFill>
              <a:latin typeface="Arial" charset="0"/>
            </a:endParaRPr>
          </a:p>
        </p:txBody>
      </p:sp>
      <p:sp>
        <p:nvSpPr>
          <p:cNvPr id="6148" name="Line 3"/>
          <p:cNvSpPr>
            <a:spLocks noChangeShapeType="1"/>
          </p:cNvSpPr>
          <p:nvPr/>
        </p:nvSpPr>
        <p:spPr bwMode="auto">
          <a:xfrm>
            <a:off x="152400" y="1066800"/>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smtClean="0">
              <a:solidFill>
                <a:srgbClr val="000000"/>
              </a:solidFill>
              <a:latin typeface="Arial" charset="0"/>
            </a:endParaRPr>
          </a:p>
        </p:txBody>
      </p:sp>
      <p:sp>
        <p:nvSpPr>
          <p:cNvPr id="6149" name="Text Box 4"/>
          <p:cNvSpPr txBox="1">
            <a:spLocks noChangeArrowheads="1"/>
          </p:cNvSpPr>
          <p:nvPr/>
        </p:nvSpPr>
        <p:spPr bwMode="auto">
          <a:xfrm>
            <a:off x="304800" y="457200"/>
            <a:ext cx="46704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eaLnBrk="0" fontAlgn="base" hangingPunct="0">
              <a:spcBef>
                <a:spcPct val="0"/>
              </a:spcBef>
              <a:spcAft>
                <a:spcPct val="0"/>
              </a:spcAft>
            </a:pPr>
            <a:r>
              <a:rPr lang="en-US" sz="2400" smtClean="0">
                <a:solidFill>
                  <a:srgbClr val="3333CC"/>
                </a:solidFill>
                <a:latin typeface="Times New Roman" pitchFamily="18" charset="0"/>
              </a:rPr>
              <a:t>Figure 5.1  </a:t>
            </a:r>
            <a:r>
              <a:rPr lang="en-US" sz="2000" i="1" smtClean="0">
                <a:solidFill>
                  <a:srgbClr val="000000"/>
                </a:solidFill>
                <a:latin typeface="Times New Roman" pitchFamily="18" charset="0"/>
              </a:rPr>
              <a:t>Digital-to-analog conversion</a:t>
            </a:r>
          </a:p>
        </p:txBody>
      </p:sp>
      <p:sp>
        <p:nvSpPr>
          <p:cNvPr id="6150"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smtClean="0">
              <a:solidFill>
                <a:srgbClr val="000000"/>
              </a:solidFill>
              <a:latin typeface="Arial" charset="0"/>
            </a:endParaRPr>
          </a:p>
        </p:txBody>
      </p:sp>
      <p:pic>
        <p:nvPicPr>
          <p:cNvPr id="6151" name="Picture 10"/>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2400" y="2127250"/>
            <a:ext cx="8885238" cy="2597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7827517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685800"/>
          </a:xfrm>
        </p:spPr>
        <p:txBody>
          <a:bodyPr/>
          <a:lstStyle/>
          <a:p>
            <a:pPr algn="ctr"/>
            <a:r>
              <a:rPr kumimoji="0" lang="en-US" sz="3600" b="0" i="0" u="none" strike="noStrike" kern="1200" cap="none" spc="0" normalizeH="0" baseline="0" noProof="0" dirty="0" smtClean="0">
                <a:ln>
                  <a:noFill/>
                </a:ln>
                <a:solidFill>
                  <a:srgbClr val="4F81BD"/>
                </a:solidFill>
                <a:effectLst/>
                <a:uLnTx/>
                <a:uFillTx/>
                <a:latin typeface="Times New Roman" pitchFamily="18" charset="0"/>
                <a:ea typeface="+mj-ea"/>
                <a:cs typeface="Times New Roman" pitchFamily="18" charset="0"/>
              </a:rPr>
              <a:t>Digital Data to Analog Signals</a:t>
            </a:r>
            <a:endParaRPr lang="en-US" dirty="0"/>
          </a:p>
        </p:txBody>
      </p:sp>
      <p:sp>
        <p:nvSpPr>
          <p:cNvPr id="4" name="Content Placeholder 3"/>
          <p:cNvSpPr>
            <a:spLocks noGrp="1"/>
          </p:cNvSpPr>
          <p:nvPr>
            <p:ph idx="1"/>
          </p:nvPr>
        </p:nvSpPr>
        <p:spPr>
          <a:xfrm>
            <a:off x="457200" y="762000"/>
            <a:ext cx="8229600" cy="5715000"/>
          </a:xfrm>
        </p:spPr>
        <p:txBody>
          <a:bodyPr/>
          <a:lstStyle/>
          <a:p>
            <a:r>
              <a:rPr lang="en-US" sz="2400" dirty="0" smtClean="0">
                <a:latin typeface="Times New Roman" pitchFamily="18" charset="0"/>
                <a:cs typeface="Times New Roman" pitchFamily="18" charset="0"/>
              </a:rPr>
              <a:t>There are three basic encoding or modulation techniques for transforming digital data into analog signals:</a:t>
            </a:r>
          </a:p>
          <a:p>
            <a:endParaRPr lang="en-US" sz="2400" dirty="0">
              <a:latin typeface="Times New Roman" pitchFamily="18" charset="0"/>
              <a:cs typeface="Times New Roman" pitchFamily="18" charset="0"/>
            </a:endParaRPr>
          </a:p>
          <a:p>
            <a:pPr lvl="1"/>
            <a:r>
              <a:rPr lang="en-US" sz="2400" dirty="0" smtClean="0">
                <a:solidFill>
                  <a:srgbClr val="FF0000"/>
                </a:solidFill>
                <a:latin typeface="Times New Roman" pitchFamily="18" charset="0"/>
                <a:cs typeface="Times New Roman" pitchFamily="18" charset="0"/>
              </a:rPr>
              <a:t>Amplitude Shift Keying</a:t>
            </a:r>
          </a:p>
          <a:p>
            <a:pPr lvl="1"/>
            <a:r>
              <a:rPr lang="en-US" sz="2400" dirty="0" smtClean="0">
                <a:solidFill>
                  <a:srgbClr val="FF0000"/>
                </a:solidFill>
                <a:latin typeface="Times New Roman" pitchFamily="18" charset="0"/>
                <a:cs typeface="Times New Roman" pitchFamily="18" charset="0"/>
              </a:rPr>
              <a:t>Frequency Shift Keying</a:t>
            </a:r>
          </a:p>
          <a:p>
            <a:pPr lvl="1"/>
            <a:r>
              <a:rPr lang="en-US" sz="2400" dirty="0" smtClean="0">
                <a:solidFill>
                  <a:srgbClr val="FF0000"/>
                </a:solidFill>
                <a:latin typeface="Times New Roman" pitchFamily="18" charset="0"/>
                <a:cs typeface="Times New Roman" pitchFamily="18" charset="0"/>
              </a:rPr>
              <a:t>Phase Shift Keying</a:t>
            </a:r>
          </a:p>
          <a:p>
            <a:pPr lvl="1"/>
            <a:endParaRPr lang="en-US" sz="2400" dirty="0" smtClean="0">
              <a:solidFill>
                <a:srgbClr val="FF0000"/>
              </a:solidFill>
              <a:latin typeface="Times New Roman" pitchFamily="18" charset="0"/>
              <a:cs typeface="Times New Roman" pitchFamily="18" charset="0"/>
            </a:endParaRPr>
          </a:p>
          <a:p>
            <a:pPr lvl="0">
              <a:buClr>
                <a:srgbClr val="3333CC"/>
              </a:buClr>
            </a:pPr>
            <a:r>
              <a:rPr lang="en-US" sz="2400" dirty="0" smtClean="0">
                <a:solidFill>
                  <a:srgbClr val="000000"/>
                </a:solidFill>
                <a:latin typeface="Times New Roman" pitchFamily="18" charset="0"/>
                <a:cs typeface="Times New Roman" pitchFamily="18" charset="0"/>
              </a:rPr>
              <a:t>In all the cases ,the resulting signal occupies a bandwidth centered  on the carrier frequency.</a:t>
            </a:r>
            <a:endParaRPr lang="en-US" sz="2400" dirty="0" smtClean="0">
              <a:solidFill>
                <a:srgbClr val="FF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50819484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rgbClr val="1C1C1C"/>
                </a:solidFill>
              </a:rPr>
              <a:t>5.</a:t>
            </a:r>
            <a:fld id="{5F386C57-B665-4296-AA2A-A4AA43DAE9EC}" type="slidenum">
              <a:rPr lang="en-US" sz="2000">
                <a:solidFill>
                  <a:srgbClr val="1C1C1C"/>
                </a:solidFill>
              </a:rPr>
              <a:pPr/>
              <a:t>82</a:t>
            </a:fld>
            <a:endParaRPr lang="en-US" sz="2000">
              <a:solidFill>
                <a:srgbClr val="1C1C1C"/>
              </a:solidFill>
            </a:endParaRPr>
          </a:p>
        </p:txBody>
      </p:sp>
      <p:sp>
        <p:nvSpPr>
          <p:cNvPr id="7171"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smtClean="0">
              <a:solidFill>
                <a:srgbClr val="000000"/>
              </a:solidFill>
              <a:latin typeface="Arial" charset="0"/>
            </a:endParaRPr>
          </a:p>
        </p:txBody>
      </p:sp>
      <p:sp>
        <p:nvSpPr>
          <p:cNvPr id="7172"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smtClean="0">
              <a:solidFill>
                <a:srgbClr val="000000"/>
              </a:solidFill>
              <a:latin typeface="Arial" charset="0"/>
            </a:endParaRPr>
          </a:p>
        </p:txBody>
      </p:sp>
      <p:sp>
        <p:nvSpPr>
          <p:cNvPr id="7173" name="Text Box 4"/>
          <p:cNvSpPr txBox="1">
            <a:spLocks noChangeArrowheads="1"/>
          </p:cNvSpPr>
          <p:nvPr/>
        </p:nvSpPr>
        <p:spPr bwMode="auto">
          <a:xfrm>
            <a:off x="304800" y="381000"/>
            <a:ext cx="55578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eaLnBrk="0" fontAlgn="base" hangingPunct="0">
              <a:spcBef>
                <a:spcPct val="0"/>
              </a:spcBef>
              <a:spcAft>
                <a:spcPct val="0"/>
              </a:spcAft>
            </a:pPr>
            <a:r>
              <a:rPr lang="en-US" sz="2400" dirty="0" smtClean="0">
                <a:solidFill>
                  <a:srgbClr val="3333CC"/>
                </a:solidFill>
                <a:latin typeface="Times New Roman" pitchFamily="18" charset="0"/>
              </a:rPr>
              <a:t>Figure 5.2  </a:t>
            </a:r>
            <a:r>
              <a:rPr lang="en-US" sz="2000" i="1" dirty="0" smtClean="0">
                <a:solidFill>
                  <a:srgbClr val="000000"/>
                </a:solidFill>
                <a:latin typeface="Times New Roman" pitchFamily="18" charset="0"/>
              </a:rPr>
              <a:t>Types of digital-to-analog conversion</a:t>
            </a:r>
          </a:p>
        </p:txBody>
      </p:sp>
      <p:sp>
        <p:nvSpPr>
          <p:cNvPr id="7174"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smtClean="0">
              <a:solidFill>
                <a:srgbClr val="000000"/>
              </a:solidFill>
              <a:latin typeface="Arial" charset="0"/>
            </a:endParaRPr>
          </a:p>
        </p:txBody>
      </p:sp>
      <p:pic>
        <p:nvPicPr>
          <p:cNvPr id="7175"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1950" y="1905000"/>
            <a:ext cx="8401050" cy="2887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861536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609600"/>
          </a:xfrm>
        </p:spPr>
        <p:txBody>
          <a:bodyPr/>
          <a:lstStyle/>
          <a:p>
            <a:pPr algn="ctr"/>
            <a:r>
              <a:rPr lang="en-US" sz="3600" dirty="0" smtClean="0">
                <a:latin typeface="Times New Roman" pitchFamily="18" charset="0"/>
                <a:cs typeface="Times New Roman" pitchFamily="18" charset="0"/>
              </a:rPr>
              <a:t>Amplitude Shift Keying</a:t>
            </a:r>
            <a:endParaRPr lang="en-US" sz="3600" dirty="0">
              <a:latin typeface="Times New Roman" pitchFamily="18" charset="0"/>
              <a:cs typeface="Times New Roman" pitchFamily="18" charset="0"/>
            </a:endParaRPr>
          </a:p>
        </p:txBody>
      </p:sp>
      <p:sp>
        <p:nvSpPr>
          <p:cNvPr id="4" name="Content Placeholder 3"/>
          <p:cNvSpPr>
            <a:spLocks noGrp="1"/>
          </p:cNvSpPr>
          <p:nvPr>
            <p:ph idx="1"/>
          </p:nvPr>
        </p:nvSpPr>
        <p:spPr>
          <a:xfrm>
            <a:off x="533400" y="712076"/>
            <a:ext cx="8153400" cy="6172200"/>
          </a:xfrm>
        </p:spPr>
        <p:txBody>
          <a:bodyPr/>
          <a:lstStyle/>
          <a:p>
            <a:r>
              <a:rPr lang="en-US" sz="2400" dirty="0" smtClean="0">
                <a:latin typeface="Times New Roman" pitchFamily="18" charset="0"/>
                <a:cs typeface="Times New Roman" pitchFamily="18" charset="0"/>
              </a:rPr>
              <a:t>In </a:t>
            </a:r>
            <a:r>
              <a:rPr lang="en-US" sz="2400" dirty="0" smtClean="0">
                <a:solidFill>
                  <a:srgbClr val="FF0000"/>
                </a:solidFill>
                <a:latin typeface="Times New Roman" pitchFamily="18" charset="0"/>
                <a:cs typeface="Times New Roman" pitchFamily="18" charset="0"/>
              </a:rPr>
              <a:t>Amplitude shift keying(ASK) </a:t>
            </a:r>
            <a:r>
              <a:rPr lang="en-US" sz="2400" dirty="0" smtClean="0">
                <a:latin typeface="Times New Roman" pitchFamily="18" charset="0"/>
                <a:cs typeface="Times New Roman" pitchFamily="18" charset="0"/>
              </a:rPr>
              <a:t>,the two binary values are represented by two different amplitudes of the carrier frequency.</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One of the amplitude is zero</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i.e. one binary digit is represented by the presence of the carrier at constant amplitude and the other by the absence of the carrier.</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For a carrier signal, the resulting transmitted signal for one bit time is </a:t>
            </a:r>
          </a:p>
          <a:p>
            <a:endParaRPr lang="en-US" sz="2400" dirty="0">
              <a:latin typeface="Times New Roman" pitchFamily="18" charset="0"/>
              <a:cs typeface="Times New Roman" pitchFamily="18" charset="0"/>
            </a:endParaRPr>
          </a:p>
        </p:txBody>
      </p:sp>
      <p:graphicFrame>
        <p:nvGraphicFramePr>
          <p:cNvPr id="5" name="Object 4"/>
          <p:cNvGraphicFramePr>
            <a:graphicFrameLocks noChangeAspect="1"/>
          </p:cNvGraphicFramePr>
          <p:nvPr>
            <p:extLst>
              <p:ext uri="{D42A27DB-BD31-4B8C-83A1-F6EECF244321}">
                <p14:modId xmlns="" xmlns:p14="http://schemas.microsoft.com/office/powerpoint/2010/main" val="2739595058"/>
              </p:ext>
            </p:extLst>
          </p:nvPr>
        </p:nvGraphicFramePr>
        <p:xfrm>
          <a:off x="2209800" y="5638800"/>
          <a:ext cx="4225925" cy="990600"/>
        </p:xfrm>
        <a:graphic>
          <a:graphicData uri="http://schemas.openxmlformats.org/presentationml/2006/ole">
            <p:oleObj spid="_x0000_s4163" name="Equation" r:id="rId3" imgW="1892300" imgH="457200" progId="Equation.3">
              <p:embed/>
            </p:oleObj>
          </a:graphicData>
        </a:graphic>
      </p:graphicFrame>
    </p:spTree>
    <p:extLst>
      <p:ext uri="{BB962C8B-B14F-4D97-AF65-F5344CB8AC3E}">
        <p14:creationId xmlns="" xmlns:p14="http://schemas.microsoft.com/office/powerpoint/2010/main" val="306316020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pPr algn="ctr"/>
            <a:r>
              <a:rPr lang="en-US" sz="3600" dirty="0">
                <a:solidFill>
                  <a:srgbClr val="333399"/>
                </a:solidFill>
                <a:latin typeface="Times New Roman" pitchFamily="18" charset="0"/>
                <a:cs typeface="Times New Roman" pitchFamily="18" charset="0"/>
              </a:rPr>
              <a:t>Amplitude Shift Keying</a:t>
            </a: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1C1C1C"/>
                </a:solidFill>
              </a:rPr>
              <a:t>5.</a:t>
            </a:r>
            <a:fld id="{B9EB1B3D-9F18-49B4-9ED7-BED637D8311F}" type="slidenum">
              <a:rPr lang="en-US" smtClean="0">
                <a:solidFill>
                  <a:srgbClr val="1C1C1C"/>
                </a:solidFill>
              </a:rPr>
              <a:pPr>
                <a:defRPr/>
              </a:pPr>
              <a:t>84</a:t>
            </a:fld>
            <a:endParaRPr lang="en-US">
              <a:solidFill>
                <a:srgbClr val="1C1C1C"/>
              </a:solidFill>
            </a:endParaRPr>
          </a:p>
        </p:txBody>
      </p:sp>
      <p:pic>
        <p:nvPicPr>
          <p:cNvPr id="5" name="Content Placeholder 4"/>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b="72662"/>
          <a:stretch>
            <a:fillRect/>
          </a:stretch>
        </p:blipFill>
        <p:spPr bwMode="auto">
          <a:xfrm>
            <a:off x="990600" y="2133600"/>
            <a:ext cx="6858000" cy="26489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11688783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p:cNvSpPr>
            <a:spLocks noGrp="1"/>
          </p:cNvSpPr>
          <p:nvPr>
            <p:ph type="sldNum" sz="quarter" idx="10"/>
          </p:nvPr>
        </p:nvSpPr>
        <p:spPr>
          <a:noFill/>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rgbClr val="1C1C1C"/>
                </a:solidFill>
              </a:rPr>
              <a:t>5.</a:t>
            </a:r>
            <a:fld id="{AC47C96E-56BD-4507-896B-A05DA776874E}" type="slidenum">
              <a:rPr lang="en-US" sz="2000">
                <a:solidFill>
                  <a:srgbClr val="1C1C1C"/>
                </a:solidFill>
              </a:rPr>
              <a:pPr/>
              <a:t>85</a:t>
            </a:fld>
            <a:endParaRPr lang="en-US" sz="2000">
              <a:solidFill>
                <a:srgbClr val="1C1C1C"/>
              </a:solidFill>
            </a:endParaRPr>
          </a:p>
        </p:txBody>
      </p:sp>
      <p:sp>
        <p:nvSpPr>
          <p:cNvPr id="13315"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smtClean="0">
              <a:solidFill>
                <a:srgbClr val="000000"/>
              </a:solidFill>
              <a:latin typeface="Arial" charset="0"/>
            </a:endParaRPr>
          </a:p>
        </p:txBody>
      </p:sp>
      <p:sp>
        <p:nvSpPr>
          <p:cNvPr id="13316"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smtClean="0">
              <a:solidFill>
                <a:srgbClr val="000000"/>
              </a:solidFill>
              <a:latin typeface="Arial" charset="0"/>
            </a:endParaRPr>
          </a:p>
        </p:txBody>
      </p:sp>
      <p:sp>
        <p:nvSpPr>
          <p:cNvPr id="13317" name="Text Box 4"/>
          <p:cNvSpPr txBox="1">
            <a:spLocks noChangeArrowheads="1"/>
          </p:cNvSpPr>
          <p:nvPr/>
        </p:nvSpPr>
        <p:spPr bwMode="auto">
          <a:xfrm>
            <a:off x="304800" y="762000"/>
            <a:ext cx="47609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eaLnBrk="0" fontAlgn="base" hangingPunct="0">
              <a:spcBef>
                <a:spcPct val="0"/>
              </a:spcBef>
              <a:spcAft>
                <a:spcPct val="0"/>
              </a:spcAft>
            </a:pPr>
            <a:r>
              <a:rPr lang="en-US" sz="2400" smtClean="0">
                <a:solidFill>
                  <a:srgbClr val="3333CC"/>
                </a:solidFill>
                <a:latin typeface="Times New Roman" pitchFamily="18" charset="0"/>
              </a:rPr>
              <a:t>Figure 5.3  </a:t>
            </a:r>
            <a:r>
              <a:rPr lang="en-US" sz="2000" i="1" smtClean="0">
                <a:solidFill>
                  <a:srgbClr val="000000"/>
                </a:solidFill>
                <a:latin typeface="Times New Roman" pitchFamily="18" charset="0"/>
              </a:rPr>
              <a:t>Binary amplitude shift keying</a:t>
            </a:r>
          </a:p>
        </p:txBody>
      </p:sp>
      <p:sp>
        <p:nvSpPr>
          <p:cNvPr id="13318"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3200" b="1" smtClean="0">
              <a:solidFill>
                <a:srgbClr val="000000"/>
              </a:solidFill>
              <a:latin typeface="Arial" charset="0"/>
            </a:endParaRPr>
          </a:p>
        </p:txBody>
      </p:sp>
      <p:pic>
        <p:nvPicPr>
          <p:cNvPr id="13319" name="Picture 8"/>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3350" y="2754313"/>
            <a:ext cx="8629650" cy="23510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10589824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533400"/>
          </a:xfrm>
        </p:spPr>
        <p:txBody>
          <a:bodyPr/>
          <a:lstStyle/>
          <a:p>
            <a:r>
              <a:rPr kumimoji="0" lang="en-US" sz="3600" b="0" i="0" u="none" strike="noStrike" kern="0" cap="none" spc="0" normalizeH="0" baseline="0" noProof="0" dirty="0" smtClean="0">
                <a:ln>
                  <a:noFill/>
                </a:ln>
                <a:solidFill>
                  <a:srgbClr val="333399"/>
                </a:solidFill>
                <a:effectLst/>
                <a:uLnTx/>
                <a:uFillTx/>
                <a:latin typeface="Times New Roman" pitchFamily="18" charset="0"/>
                <a:ea typeface="+mj-ea"/>
                <a:cs typeface="Times New Roman" pitchFamily="18" charset="0"/>
              </a:rPr>
              <a:t>Amplitude Shift Keying</a:t>
            </a:r>
            <a:endParaRPr lang="en-US" dirty="0"/>
          </a:p>
        </p:txBody>
      </p:sp>
      <p:sp>
        <p:nvSpPr>
          <p:cNvPr id="3" name="Content Placeholder 2"/>
          <p:cNvSpPr>
            <a:spLocks noGrp="1"/>
          </p:cNvSpPr>
          <p:nvPr>
            <p:ph idx="1"/>
          </p:nvPr>
        </p:nvSpPr>
        <p:spPr>
          <a:xfrm>
            <a:off x="685800" y="533400"/>
            <a:ext cx="7772400" cy="6324600"/>
          </a:xfrm>
        </p:spPr>
        <p:txBody>
          <a:bodyPr/>
          <a:lstStyle/>
          <a:p>
            <a:pPr lvl="0"/>
            <a:r>
              <a:rPr lang="en-US" sz="2400" dirty="0">
                <a:solidFill>
                  <a:srgbClr val="000000"/>
                </a:solidFill>
              </a:rPr>
              <a:t>ASK is susceptible to sudden gain changes and is rather inefficient modulation technique.</a:t>
            </a:r>
          </a:p>
          <a:p>
            <a:pPr lvl="0"/>
            <a:endParaRPr lang="en-US" sz="2400" dirty="0">
              <a:solidFill>
                <a:srgbClr val="000000"/>
              </a:solidFill>
            </a:endParaRPr>
          </a:p>
          <a:p>
            <a:pPr lvl="0"/>
            <a:r>
              <a:rPr lang="en-US" sz="2400" dirty="0">
                <a:solidFill>
                  <a:srgbClr val="000000"/>
                </a:solidFill>
              </a:rPr>
              <a:t>On </a:t>
            </a:r>
            <a:r>
              <a:rPr lang="en-US" sz="2400" dirty="0">
                <a:solidFill>
                  <a:srgbClr val="FF0000"/>
                </a:solidFill>
              </a:rPr>
              <a:t>voice-grade lines </a:t>
            </a:r>
            <a:r>
              <a:rPr lang="en-US" sz="2400" dirty="0">
                <a:solidFill>
                  <a:srgbClr val="000000"/>
                </a:solidFill>
              </a:rPr>
              <a:t>,it is typically used only up to 1200bps.</a:t>
            </a:r>
          </a:p>
          <a:p>
            <a:pPr lvl="0"/>
            <a:endParaRPr lang="en-US" sz="2400" dirty="0">
              <a:solidFill>
                <a:srgbClr val="000000"/>
              </a:solidFill>
            </a:endParaRPr>
          </a:p>
          <a:p>
            <a:pPr lvl="0"/>
            <a:r>
              <a:rPr lang="en-US" sz="2400" dirty="0">
                <a:solidFill>
                  <a:srgbClr val="000000"/>
                </a:solidFill>
              </a:rPr>
              <a:t>ASK technique is used to transmit digital data over </a:t>
            </a:r>
            <a:r>
              <a:rPr lang="en-US" sz="2400" dirty="0">
                <a:solidFill>
                  <a:srgbClr val="FF0000"/>
                </a:solidFill>
              </a:rPr>
              <a:t>optical fibers.</a:t>
            </a:r>
          </a:p>
          <a:p>
            <a:pPr lvl="0"/>
            <a:endParaRPr lang="en-US" sz="2400" dirty="0">
              <a:solidFill>
                <a:srgbClr val="000000"/>
              </a:solidFill>
            </a:endParaRPr>
          </a:p>
          <a:p>
            <a:pPr lvl="0"/>
            <a:r>
              <a:rPr lang="en-US" sz="2400" dirty="0">
                <a:solidFill>
                  <a:srgbClr val="000000"/>
                </a:solidFill>
              </a:rPr>
              <a:t>The </a:t>
            </a:r>
            <a:r>
              <a:rPr lang="en-US" sz="2400" dirty="0">
                <a:solidFill>
                  <a:srgbClr val="FF0000"/>
                </a:solidFill>
              </a:rPr>
              <a:t>light-emitting diode(LEDs</a:t>
            </a:r>
            <a:r>
              <a:rPr lang="en-US" sz="2400" dirty="0">
                <a:solidFill>
                  <a:srgbClr val="000000"/>
                </a:solidFill>
              </a:rPr>
              <a:t>) transmitters use ASK.</a:t>
            </a:r>
          </a:p>
          <a:p>
            <a:pPr lvl="0"/>
            <a:endParaRPr lang="en-US" sz="2400" dirty="0">
              <a:solidFill>
                <a:srgbClr val="000000"/>
              </a:solidFill>
            </a:endParaRPr>
          </a:p>
          <a:p>
            <a:pPr lvl="0"/>
            <a:r>
              <a:rPr lang="en-US" sz="2400" dirty="0" err="1">
                <a:solidFill>
                  <a:srgbClr val="000000"/>
                </a:solidFill>
              </a:rPr>
              <a:t>i.e</a:t>
            </a:r>
            <a:r>
              <a:rPr lang="en-US" sz="2400" dirty="0">
                <a:solidFill>
                  <a:srgbClr val="000000"/>
                </a:solidFill>
              </a:rPr>
              <a:t> one signal element is represented by a light pulse while the other signal element is represented by the absence of light.</a:t>
            </a:r>
          </a:p>
          <a:p>
            <a:endParaRPr lang="en-US" dirty="0"/>
          </a:p>
        </p:txBody>
      </p:sp>
    </p:spTree>
    <p:extLst>
      <p:ext uri="{BB962C8B-B14F-4D97-AF65-F5344CB8AC3E}">
        <p14:creationId xmlns="" xmlns:p14="http://schemas.microsoft.com/office/powerpoint/2010/main" val="23982935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p:spPr>
        <p:txBody>
          <a:bodyPr/>
          <a:lstStyle/>
          <a:p>
            <a:r>
              <a:rPr kumimoji="0" lang="en-US" sz="3600" b="0" i="0" u="none" strike="noStrike" kern="0" cap="none" spc="0" normalizeH="0" baseline="0" noProof="0" dirty="0" smtClean="0">
                <a:ln>
                  <a:noFill/>
                </a:ln>
                <a:solidFill>
                  <a:srgbClr val="333399"/>
                </a:solidFill>
                <a:effectLst/>
                <a:uLnTx/>
                <a:uFillTx/>
                <a:latin typeface="Times New Roman" pitchFamily="18" charset="0"/>
                <a:ea typeface="+mj-ea"/>
                <a:cs typeface="Times New Roman" pitchFamily="18" charset="0"/>
              </a:rPr>
              <a:t>Amplitude Shift Keying</a:t>
            </a:r>
            <a:endParaRPr lang="en-US" dirty="0"/>
          </a:p>
        </p:txBody>
      </p:sp>
      <p:sp>
        <p:nvSpPr>
          <p:cNvPr id="3" name="Content Placeholder 2"/>
          <p:cNvSpPr>
            <a:spLocks noGrp="1"/>
          </p:cNvSpPr>
          <p:nvPr>
            <p:ph idx="1"/>
          </p:nvPr>
        </p:nvSpPr>
        <p:spPr>
          <a:xfrm>
            <a:off x="685800" y="762000"/>
            <a:ext cx="7772400" cy="5334000"/>
          </a:xfrm>
        </p:spPr>
        <p:txBody>
          <a:bodyPr/>
          <a:lstStyle/>
          <a:p>
            <a:r>
              <a:rPr lang="en-US" sz="2400" dirty="0" smtClean="0">
                <a:solidFill>
                  <a:srgbClr val="FF0000"/>
                </a:solidFill>
              </a:rPr>
              <a:t>Laser transmitters </a:t>
            </a:r>
            <a:r>
              <a:rPr lang="en-US" sz="2400" dirty="0" smtClean="0"/>
              <a:t>normally have a fixed “bias “ current that causes the device to emit low light level.</a:t>
            </a:r>
          </a:p>
          <a:p>
            <a:endParaRPr lang="en-US" sz="2400" dirty="0" smtClean="0"/>
          </a:p>
          <a:p>
            <a:r>
              <a:rPr lang="en-US" sz="2400" dirty="0" smtClean="0"/>
              <a:t>This low level represents one signal element ,while a higher amplitude light wave represents another signal element.</a:t>
            </a:r>
            <a:endParaRPr lang="en-US" sz="2400" dirty="0"/>
          </a:p>
        </p:txBody>
      </p:sp>
    </p:spTree>
    <p:extLst>
      <p:ext uri="{BB962C8B-B14F-4D97-AF65-F5344CB8AC3E}">
        <p14:creationId xmlns="" xmlns:p14="http://schemas.microsoft.com/office/powerpoint/2010/main" val="302188071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sz="3600" dirty="0" smtClean="0">
                <a:solidFill>
                  <a:srgbClr val="0070C0"/>
                </a:solidFill>
                <a:latin typeface="Times New Roman" pitchFamily="18" charset="0"/>
                <a:cs typeface="Times New Roman" pitchFamily="18" charset="0"/>
              </a:rPr>
              <a:t>Frequency Shift Keying(FSK)</a:t>
            </a:r>
            <a:endParaRPr lang="en-US" sz="3600"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685800" y="914400"/>
            <a:ext cx="7772400" cy="5791200"/>
          </a:xfrm>
        </p:spPr>
        <p:txBody>
          <a:bodyPr/>
          <a:lstStyle/>
          <a:p>
            <a:r>
              <a:rPr lang="en-US" sz="2400" dirty="0" smtClean="0"/>
              <a:t>The most common form of FSK is binary FSK(BFSK),in which two binary values are represented by two different frequencies near the carrier frequency.</a:t>
            </a:r>
          </a:p>
          <a:p>
            <a:endParaRPr lang="en-US" sz="2400" dirty="0"/>
          </a:p>
          <a:p>
            <a:r>
              <a:rPr lang="en-US" sz="2400" dirty="0" smtClean="0"/>
              <a:t>The resulting transmitted signal for one bit time is </a:t>
            </a:r>
          </a:p>
          <a:p>
            <a:endParaRPr lang="en-US" sz="2400" dirty="0"/>
          </a:p>
          <a:p>
            <a:pPr marL="0" indent="0">
              <a:buNone/>
            </a:pPr>
            <a:r>
              <a:rPr lang="en-US" sz="2400" dirty="0" smtClean="0"/>
              <a:t>       BFSK</a:t>
            </a:r>
          </a:p>
          <a:p>
            <a:endParaRPr lang="en-US" sz="2400" dirty="0"/>
          </a:p>
          <a:p>
            <a:endParaRPr lang="en-US" sz="2400" dirty="0" smtClean="0"/>
          </a:p>
          <a:p>
            <a:pPr marL="0" indent="0">
              <a:buNone/>
            </a:pPr>
            <a:r>
              <a:rPr lang="en-US" sz="2400" dirty="0" smtClean="0"/>
              <a:t>	</a:t>
            </a:r>
          </a:p>
          <a:p>
            <a:pPr marL="457200" lvl="1" indent="0">
              <a:buClr>
                <a:srgbClr val="0000FF"/>
              </a:buClr>
              <a:buSzTx/>
              <a:buNone/>
            </a:pPr>
            <a:r>
              <a:rPr kumimoji="1" lang="en-US" sz="2400" dirty="0" smtClean="0">
                <a:latin typeface="Times New Roman" pitchFamily="18" charset="0"/>
                <a:cs typeface="Times New Roman" pitchFamily="18" charset="0"/>
              </a:rPr>
              <a:t>Where </a:t>
            </a:r>
            <a:r>
              <a:rPr kumimoji="1" lang="en-US" sz="2400" i="1" dirty="0" smtClean="0">
                <a:solidFill>
                  <a:srgbClr val="FF0000"/>
                </a:solidFill>
                <a:latin typeface="Times New Roman" pitchFamily="18" charset="0"/>
                <a:cs typeface="Times New Roman" pitchFamily="18" charset="0"/>
              </a:rPr>
              <a:t>f</a:t>
            </a:r>
            <a:r>
              <a:rPr kumimoji="1" lang="en-US" sz="2400" i="1" baseline="-25000" dirty="0" smtClean="0">
                <a:solidFill>
                  <a:srgbClr val="FF0000"/>
                </a:solidFill>
                <a:latin typeface="Times New Roman" pitchFamily="18" charset="0"/>
                <a:cs typeface="Times New Roman" pitchFamily="18" charset="0"/>
              </a:rPr>
              <a:t>1</a:t>
            </a:r>
            <a:r>
              <a:rPr kumimoji="1" lang="en-US" sz="2400" dirty="0" smtClean="0">
                <a:latin typeface="Times New Roman" pitchFamily="18" charset="0"/>
                <a:cs typeface="Times New Roman" pitchFamily="18" charset="0"/>
              </a:rPr>
              <a:t> </a:t>
            </a:r>
            <a:r>
              <a:rPr kumimoji="1" lang="en-US" sz="2400" dirty="0">
                <a:latin typeface="Times New Roman" pitchFamily="18" charset="0"/>
                <a:cs typeface="Times New Roman" pitchFamily="18" charset="0"/>
              </a:rPr>
              <a:t>and </a:t>
            </a:r>
            <a:r>
              <a:rPr kumimoji="1" lang="en-US" sz="2400" i="1" dirty="0">
                <a:solidFill>
                  <a:srgbClr val="FF0000"/>
                </a:solidFill>
                <a:latin typeface="Times New Roman" pitchFamily="18" charset="0"/>
                <a:cs typeface="Times New Roman" pitchFamily="18" charset="0"/>
              </a:rPr>
              <a:t>f</a:t>
            </a:r>
            <a:r>
              <a:rPr kumimoji="1" lang="en-US" sz="2400" i="1" baseline="-25000" dirty="0">
                <a:solidFill>
                  <a:srgbClr val="FF0000"/>
                </a:solidFill>
                <a:latin typeface="Times New Roman" pitchFamily="18" charset="0"/>
                <a:cs typeface="Times New Roman" pitchFamily="18" charset="0"/>
              </a:rPr>
              <a:t>2</a:t>
            </a:r>
            <a:r>
              <a:rPr kumimoji="1" lang="en-US" sz="2400" dirty="0">
                <a:latin typeface="Times New Roman" pitchFamily="18" charset="0"/>
                <a:cs typeface="Times New Roman" pitchFamily="18" charset="0"/>
              </a:rPr>
              <a:t> are offset from carrier frequency </a:t>
            </a:r>
            <a:r>
              <a:rPr kumimoji="1" lang="en-US" sz="2400" i="1" dirty="0">
                <a:solidFill>
                  <a:srgbClr val="FF0000"/>
                </a:solidFill>
                <a:latin typeface="Times New Roman" pitchFamily="18" charset="0"/>
                <a:cs typeface="Times New Roman" pitchFamily="18" charset="0"/>
              </a:rPr>
              <a:t>f</a:t>
            </a:r>
            <a:r>
              <a:rPr kumimoji="1" lang="en-US" sz="2400" i="1" baseline="-25000" dirty="0">
                <a:solidFill>
                  <a:srgbClr val="FF0000"/>
                </a:solidFill>
                <a:latin typeface="Times New Roman" pitchFamily="18" charset="0"/>
                <a:cs typeface="Times New Roman" pitchFamily="18" charset="0"/>
              </a:rPr>
              <a:t>c</a:t>
            </a:r>
            <a:r>
              <a:rPr kumimoji="1" lang="en-US" sz="2400" dirty="0">
                <a:latin typeface="Times New Roman" pitchFamily="18" charset="0"/>
                <a:cs typeface="Times New Roman" pitchFamily="18" charset="0"/>
              </a:rPr>
              <a:t> by equal but opposite amounts</a:t>
            </a:r>
          </a:p>
        </p:txBody>
      </p:sp>
      <p:graphicFrame>
        <p:nvGraphicFramePr>
          <p:cNvPr id="4" name="Object 3"/>
          <p:cNvGraphicFramePr>
            <a:graphicFrameLocks noChangeAspect="1"/>
          </p:cNvGraphicFramePr>
          <p:nvPr>
            <p:extLst>
              <p:ext uri="{D42A27DB-BD31-4B8C-83A1-F6EECF244321}">
                <p14:modId xmlns="" xmlns:p14="http://schemas.microsoft.com/office/powerpoint/2010/main" val="3542234498"/>
              </p:ext>
            </p:extLst>
          </p:nvPr>
        </p:nvGraphicFramePr>
        <p:xfrm>
          <a:off x="2438400" y="3200400"/>
          <a:ext cx="4254500" cy="1046163"/>
        </p:xfrm>
        <a:graphic>
          <a:graphicData uri="http://schemas.openxmlformats.org/presentationml/2006/ole">
            <p:oleObj spid="_x0000_s5185" name="Equation" r:id="rId3" imgW="1905000" imgH="482600" progId="Equation.3">
              <p:embed/>
            </p:oleObj>
          </a:graphicData>
        </a:graphic>
      </p:graphicFrame>
    </p:spTree>
    <p:extLst>
      <p:ext uri="{BB962C8B-B14F-4D97-AF65-F5344CB8AC3E}">
        <p14:creationId xmlns="" xmlns:p14="http://schemas.microsoft.com/office/powerpoint/2010/main" val="286850240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algn="ctr"/>
            <a:r>
              <a:rPr lang="en-US" dirty="0">
                <a:solidFill>
                  <a:srgbClr val="0070C0"/>
                </a:solidFill>
                <a:latin typeface="Times New Roman" pitchFamily="18" charset="0"/>
                <a:cs typeface="Times New Roman" pitchFamily="18" charset="0"/>
              </a:rPr>
              <a:t>Frequency Shift Keying (FSK)</a:t>
            </a:r>
          </a:p>
        </p:txBody>
      </p:sp>
      <p:sp>
        <p:nvSpPr>
          <p:cNvPr id="83971" name="Rectangle 3"/>
          <p:cNvSpPr>
            <a:spLocks noGrp="1" noChangeArrowheads="1"/>
          </p:cNvSpPr>
          <p:nvPr>
            <p:ph idx="1"/>
          </p:nvPr>
        </p:nvSpPr>
        <p:spPr/>
        <p:txBody>
          <a:bodyPr>
            <a:normAutofit lnSpcReduction="10000"/>
          </a:bodyPr>
          <a:lstStyle/>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buFont typeface="Arial" pitchFamily="34" charset="0"/>
              <a:buChar char="•"/>
            </a:pPr>
            <a:endParaRPr lang="en-US" sz="2400" dirty="0" smtClean="0">
              <a:latin typeface="Times New Roman" pitchFamily="18" charset="0"/>
              <a:cs typeface="Times New Roman" pitchFamily="18" charset="0"/>
            </a:endParaRPr>
          </a:p>
          <a:p>
            <a:pPr>
              <a:lnSpc>
                <a:spcPct val="90000"/>
              </a:lnSpc>
              <a:buFont typeface="Arial" pitchFamily="34" charset="0"/>
              <a:buChar char="•"/>
            </a:pPr>
            <a:r>
              <a:rPr lang="en-US" sz="2400" dirty="0" smtClean="0">
                <a:latin typeface="Times New Roman" pitchFamily="18" charset="0"/>
                <a:cs typeface="Times New Roman" pitchFamily="18" charset="0"/>
              </a:rPr>
              <a:t>Less </a:t>
            </a:r>
            <a:r>
              <a:rPr lang="en-US" sz="2400" dirty="0">
                <a:latin typeface="Times New Roman" pitchFamily="18" charset="0"/>
                <a:cs typeface="Times New Roman" pitchFamily="18" charset="0"/>
              </a:rPr>
              <a:t>susceptible to error than ASK</a:t>
            </a:r>
          </a:p>
          <a:p>
            <a:pPr>
              <a:lnSpc>
                <a:spcPct val="90000"/>
              </a:lnSpc>
              <a:buFont typeface="Arial" pitchFamily="34" charset="0"/>
              <a:buChar char="•"/>
            </a:pPr>
            <a:r>
              <a:rPr lang="en-US" sz="2400" dirty="0" smtClean="0">
                <a:latin typeface="Times New Roman" pitchFamily="18" charset="0"/>
                <a:cs typeface="Times New Roman" pitchFamily="18" charset="0"/>
              </a:rPr>
              <a:t>up </a:t>
            </a:r>
            <a:r>
              <a:rPr lang="en-US" sz="2400" dirty="0">
                <a:latin typeface="Times New Roman" pitchFamily="18" charset="0"/>
                <a:cs typeface="Times New Roman" pitchFamily="18" charset="0"/>
              </a:rPr>
              <a:t>to 1200bps on voice grade lines</a:t>
            </a:r>
          </a:p>
          <a:p>
            <a:pPr>
              <a:lnSpc>
                <a:spcPct val="90000"/>
              </a:lnSpc>
              <a:buFont typeface="Arial" pitchFamily="34" charset="0"/>
              <a:buChar char="•"/>
            </a:pPr>
            <a:r>
              <a:rPr lang="en-US" sz="2400" dirty="0">
                <a:latin typeface="Times New Roman" pitchFamily="18" charset="0"/>
                <a:cs typeface="Times New Roman" pitchFamily="18" charset="0"/>
              </a:rPr>
              <a:t>Used for high frequency (3 to 30 MHz) radio transmission</a:t>
            </a:r>
          </a:p>
          <a:p>
            <a:pPr>
              <a:lnSpc>
                <a:spcPct val="90000"/>
              </a:lnSpc>
              <a:buFont typeface="Arial" pitchFamily="34" charset="0"/>
              <a:buChar char="•"/>
            </a:pPr>
            <a:r>
              <a:rPr lang="en-US" sz="2400" dirty="0" smtClean="0">
                <a:latin typeface="Times New Roman" pitchFamily="18" charset="0"/>
                <a:cs typeface="Times New Roman" pitchFamily="18" charset="0"/>
              </a:rPr>
              <a:t>Used at even </a:t>
            </a:r>
            <a:r>
              <a:rPr lang="en-US" sz="2400" dirty="0">
                <a:latin typeface="Times New Roman" pitchFamily="18" charset="0"/>
                <a:cs typeface="Times New Roman" pitchFamily="18" charset="0"/>
              </a:rPr>
              <a:t>higher frequencies </a:t>
            </a:r>
            <a:r>
              <a:rPr lang="en-US" sz="2400" dirty="0" smtClean="0">
                <a:latin typeface="Times New Roman" pitchFamily="18" charset="0"/>
                <a:cs typeface="Times New Roman" pitchFamily="18" charset="0"/>
              </a:rPr>
              <a:t>on  </a:t>
            </a:r>
            <a:r>
              <a:rPr lang="en-US" sz="2400" dirty="0">
                <a:latin typeface="Times New Roman" pitchFamily="18" charset="0"/>
                <a:cs typeface="Times New Roman" pitchFamily="18" charset="0"/>
              </a:rPr>
              <a:t>LANs using coaxial cables</a:t>
            </a:r>
          </a:p>
        </p:txBody>
      </p:sp>
      <p:pic>
        <p:nvPicPr>
          <p:cNvPr id="83972"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b="72662"/>
          <a:stretch>
            <a:fillRect/>
          </a:stretch>
        </p:blipFill>
        <p:spPr bwMode="auto">
          <a:xfrm>
            <a:off x="838200" y="1524000"/>
            <a:ext cx="7772400" cy="1905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3973"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t="40935" b="39801"/>
          <a:stretch>
            <a:fillRect/>
          </a:stretch>
        </p:blipFill>
        <p:spPr bwMode="auto">
          <a:xfrm>
            <a:off x="914400" y="2286000"/>
            <a:ext cx="7620000" cy="1524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279646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kumimoji="1" lang="en-US" sz="3600" dirty="0">
                <a:solidFill>
                  <a:schemeClr val="accent1"/>
                </a:solidFill>
                <a:latin typeface="Times New Roman" pitchFamily="18" charset="0"/>
                <a:cs typeface="Times New Roman" pitchFamily="18" charset="0"/>
              </a:rPr>
              <a:t>Digital Data, Digital Signal</a:t>
            </a:r>
            <a:endParaRPr lang="en-US" sz="3600" dirty="0">
              <a:solidFill>
                <a:schemeClr val="accent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305800" cy="5791200"/>
          </a:xfrm>
        </p:spPr>
        <p:txBody>
          <a:bodyPr>
            <a:normAutofit/>
          </a:bodyPr>
          <a:lstStyle/>
          <a:p>
            <a:r>
              <a:rPr lang="en-US" sz="2400" dirty="0" smtClean="0">
                <a:solidFill>
                  <a:srgbClr val="FF0000"/>
                </a:solidFill>
                <a:latin typeface="Times New Roman" pitchFamily="18" charset="0"/>
                <a:cs typeface="Times New Roman" pitchFamily="18" charset="0"/>
              </a:rPr>
              <a:t>Signal Element versus Data Element</a:t>
            </a:r>
          </a:p>
          <a:p>
            <a:pPr lvl="1"/>
            <a:r>
              <a:rPr lang="en-US" sz="2400" dirty="0" smtClean="0">
                <a:latin typeface="Times New Roman" pitchFamily="18" charset="0"/>
                <a:cs typeface="Times New Roman" pitchFamily="18" charset="0"/>
              </a:rPr>
              <a:t>In data communication, our goal is to send data elements.</a:t>
            </a:r>
          </a:p>
          <a:p>
            <a:pPr lvl="1"/>
            <a:r>
              <a:rPr lang="en-US" sz="2400" dirty="0" smtClean="0">
                <a:latin typeface="Times New Roman" pitchFamily="18" charset="0"/>
                <a:cs typeface="Times New Roman" pitchFamily="18" charset="0"/>
              </a:rPr>
              <a:t>A  data element is the smallest entity that can represent a piece of information(bit).</a:t>
            </a:r>
          </a:p>
          <a:p>
            <a:pPr lvl="1"/>
            <a:r>
              <a:rPr lang="en-US" sz="2400" dirty="0" smtClean="0">
                <a:latin typeface="Times New Roman" pitchFamily="18" charset="0"/>
                <a:cs typeface="Times New Roman" pitchFamily="18" charset="0"/>
              </a:rPr>
              <a:t>In digital data communications ,a signal element carries data elements.</a:t>
            </a:r>
          </a:p>
          <a:p>
            <a:pPr lvl="1"/>
            <a:r>
              <a:rPr lang="en-US" sz="2400" dirty="0" smtClean="0">
                <a:latin typeface="Times New Roman" pitchFamily="18" charset="0"/>
                <a:cs typeface="Times New Roman" pitchFamily="18" charset="0"/>
              </a:rPr>
              <a:t>A signal element is the shortest unit(</a:t>
            </a:r>
            <a:r>
              <a:rPr lang="en-US" sz="2400" dirty="0" err="1" smtClean="0">
                <a:latin typeface="Times New Roman" pitchFamily="18" charset="0"/>
                <a:cs typeface="Times New Roman" pitchFamily="18" charset="0"/>
              </a:rPr>
              <a:t>timewise</a:t>
            </a:r>
            <a:r>
              <a:rPr lang="en-US" sz="2400" dirty="0" smtClean="0">
                <a:latin typeface="Times New Roman" pitchFamily="18" charset="0"/>
                <a:cs typeface="Times New Roman" pitchFamily="18" charset="0"/>
              </a:rPr>
              <a:t>) of a digital signal.</a:t>
            </a:r>
          </a:p>
          <a:p>
            <a:pPr lvl="1"/>
            <a:r>
              <a:rPr lang="en-US" sz="2400" dirty="0" smtClean="0">
                <a:latin typeface="Times New Roman" pitchFamily="18" charset="0"/>
                <a:cs typeface="Times New Roman" pitchFamily="18" charset="0"/>
              </a:rPr>
              <a:t>Data elements are being carried and the signal elements are the carriers.</a:t>
            </a:r>
          </a:p>
          <a:p>
            <a:pPr lvl="1"/>
            <a:r>
              <a:rPr lang="en-US" sz="2400" dirty="0" smtClean="0">
                <a:latin typeface="Times New Roman" pitchFamily="18" charset="0"/>
                <a:cs typeface="Times New Roman" pitchFamily="18" charset="0"/>
              </a:rPr>
              <a:t>The </a:t>
            </a:r>
            <a:r>
              <a:rPr lang="en-US" sz="2400" dirty="0" smtClean="0">
                <a:solidFill>
                  <a:srgbClr val="FF0000"/>
                </a:solidFill>
                <a:latin typeface="Times New Roman" pitchFamily="18" charset="0"/>
                <a:cs typeface="Times New Roman" pitchFamily="18" charset="0"/>
              </a:rPr>
              <a:t>ratio r </a:t>
            </a:r>
            <a:r>
              <a:rPr lang="en-US" sz="2400" dirty="0" smtClean="0">
                <a:latin typeface="Times New Roman" pitchFamily="18" charset="0"/>
                <a:cs typeface="Times New Roman" pitchFamily="18" charset="0"/>
              </a:rPr>
              <a:t>is the number of data elements carried by each signal elements.</a:t>
            </a:r>
          </a:p>
          <a:p>
            <a:pPr lvl="1"/>
            <a:r>
              <a:rPr lang="en-US" sz="2400" dirty="0" smtClean="0">
                <a:latin typeface="Times New Roman" pitchFamily="18" charset="0"/>
                <a:cs typeface="Times New Roman" pitchFamily="18" charset="0"/>
              </a:rPr>
              <a:t>Fig. shows various situations with different values of r.</a:t>
            </a:r>
          </a:p>
          <a:p>
            <a:pPr lvl="1"/>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404910128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685800"/>
          </a:xfrm>
        </p:spPr>
        <p:txBody>
          <a:bodyPr/>
          <a:lstStyle/>
          <a:p>
            <a:r>
              <a:rPr kumimoji="0" lang="en-US" sz="3600" b="0" i="0" u="none" strike="noStrike" kern="0" cap="none" spc="0" normalizeH="0" baseline="0" noProof="0" dirty="0" smtClean="0">
                <a:ln>
                  <a:noFill/>
                </a:ln>
                <a:solidFill>
                  <a:srgbClr val="0070C0"/>
                </a:solidFill>
                <a:effectLst/>
                <a:uLnTx/>
                <a:uFillTx/>
                <a:latin typeface="Times New Roman" pitchFamily="18" charset="0"/>
                <a:ea typeface="+mj-ea"/>
                <a:cs typeface="Times New Roman" pitchFamily="18" charset="0"/>
              </a:rPr>
              <a:t>Frequency Shift Keying</a:t>
            </a:r>
            <a:endParaRPr lang="en-US" dirty="0"/>
          </a:p>
        </p:txBody>
      </p:sp>
      <p:sp>
        <p:nvSpPr>
          <p:cNvPr id="3" name="Content Placeholder 2"/>
          <p:cNvSpPr>
            <a:spLocks noGrp="1"/>
          </p:cNvSpPr>
          <p:nvPr>
            <p:ph idx="1"/>
          </p:nvPr>
        </p:nvSpPr>
        <p:spPr>
          <a:xfrm>
            <a:off x="701566" y="914400"/>
            <a:ext cx="7772400" cy="5791200"/>
          </a:xfrm>
        </p:spPr>
        <p:txBody>
          <a:bodyPr/>
          <a:lstStyle/>
          <a:p>
            <a:r>
              <a:rPr lang="en-US" sz="2800" u="sng" dirty="0" smtClean="0">
                <a:solidFill>
                  <a:srgbClr val="FF0000"/>
                </a:solidFill>
              </a:rPr>
              <a:t>Multiple FSK(MFSK)</a:t>
            </a:r>
          </a:p>
          <a:p>
            <a:pPr lvl="1"/>
            <a:r>
              <a:rPr lang="en-US" sz="2400" dirty="0" smtClean="0"/>
              <a:t>A signal that is more bandwidth efficient but also more susceptible to error is </a:t>
            </a:r>
            <a:r>
              <a:rPr lang="en-US" sz="2400" dirty="0" smtClean="0">
                <a:solidFill>
                  <a:srgbClr val="FF0000"/>
                </a:solidFill>
              </a:rPr>
              <a:t>Multiple FSK </a:t>
            </a:r>
            <a:r>
              <a:rPr lang="en-US" sz="2400" dirty="0" smtClean="0"/>
              <a:t>,in which more than two frequencies are used.</a:t>
            </a:r>
          </a:p>
          <a:p>
            <a:pPr lvl="1"/>
            <a:endParaRPr lang="en-US" sz="2400" dirty="0" smtClean="0"/>
          </a:p>
          <a:p>
            <a:pPr lvl="1"/>
            <a:r>
              <a:rPr lang="en-US" sz="2400" dirty="0" smtClean="0"/>
              <a:t>In this case, each signaling element represents more than one bit.</a:t>
            </a:r>
          </a:p>
          <a:p>
            <a:pPr lvl="1"/>
            <a:endParaRPr lang="en-US" sz="2400" dirty="0"/>
          </a:p>
        </p:txBody>
      </p:sp>
    </p:spTree>
    <p:extLst>
      <p:ext uri="{BB962C8B-B14F-4D97-AF65-F5344CB8AC3E}">
        <p14:creationId xmlns="" xmlns:p14="http://schemas.microsoft.com/office/powerpoint/2010/main" val="306895604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762000"/>
          </a:xfrm>
        </p:spPr>
        <p:txBody>
          <a:bodyPr/>
          <a:lstStyle/>
          <a:p>
            <a:r>
              <a:rPr kumimoji="0" lang="en-US" sz="3600" b="0" i="0" u="none" strike="noStrike" kern="0" cap="none" spc="0" normalizeH="0" baseline="0" noProof="0" dirty="0" smtClean="0">
                <a:ln>
                  <a:noFill/>
                </a:ln>
                <a:solidFill>
                  <a:srgbClr val="0070C0"/>
                </a:solidFill>
                <a:effectLst/>
                <a:uLnTx/>
                <a:uFillTx/>
                <a:latin typeface="Times New Roman" pitchFamily="18" charset="0"/>
                <a:ea typeface="+mj-ea"/>
                <a:cs typeface="Times New Roman" pitchFamily="18" charset="0"/>
              </a:rPr>
              <a:t>Frequency Shift Keying</a:t>
            </a:r>
            <a:endParaRPr lang="en-US"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685800" y="914400"/>
                <a:ext cx="7772400" cy="5181600"/>
              </a:xfrm>
            </p:spPr>
            <p:txBody>
              <a:bodyPr/>
              <a:lstStyle/>
              <a:p>
                <a:pPr lvl="1"/>
                <a:r>
                  <a:rPr lang="en-US" sz="2400" dirty="0" smtClean="0">
                    <a:solidFill>
                      <a:srgbClr val="000000"/>
                    </a:solidFill>
                  </a:rPr>
                  <a:t>The transmitted </a:t>
                </a:r>
                <a:r>
                  <a:rPr lang="en-US" sz="2400" dirty="0" smtClean="0">
                    <a:solidFill>
                      <a:srgbClr val="FF0000"/>
                    </a:solidFill>
                  </a:rPr>
                  <a:t>MFSK signal </a:t>
                </a:r>
                <a:r>
                  <a:rPr lang="en-US" sz="2400" dirty="0" smtClean="0">
                    <a:solidFill>
                      <a:srgbClr val="000000"/>
                    </a:solidFill>
                  </a:rPr>
                  <a:t>for one signal element time can be defined as follows :</a:t>
                </a:r>
              </a:p>
              <a:p>
                <a:pPr lvl="1"/>
                <a:endParaRPr lang="en-US" sz="2400" dirty="0">
                  <a:solidFill>
                    <a:srgbClr val="000000"/>
                  </a:solidFill>
                </a:endParaRPr>
              </a:p>
              <a:p>
                <a:pPr marL="457200" lvl="1" indent="0">
                  <a:buNone/>
                </a:pPr>
                <a:r>
                  <a:rPr lang="en-US" sz="2400" dirty="0">
                    <a:solidFill>
                      <a:srgbClr val="FF0000"/>
                    </a:solidFill>
                  </a:rPr>
                  <a:t>	MFSK </a:t>
                </a:r>
                <a14:m>
                  <m:oMath xmlns:m="http://schemas.openxmlformats.org/officeDocument/2006/math">
                    <m:sSub>
                      <m:sSubPr>
                        <m:ctrlPr>
                          <a:rPr kumimoji="0" lang="en-US" sz="2400" b="0" i="1" u="none" strike="noStrike" kern="0" cap="none" spc="0" normalizeH="0" baseline="0" noProof="0" dirty="0" smtClean="0">
                            <a:ln>
                              <a:noFill/>
                            </a:ln>
                            <a:solidFill>
                              <a:srgbClr val="FF0000"/>
                            </a:solidFill>
                            <a:effectLst/>
                            <a:uLnTx/>
                            <a:uFillTx/>
                            <a:latin typeface="Cambria Math"/>
                          </a:rPr>
                        </m:ctrlPr>
                      </m:sSubPr>
                      <m:e>
                        <m:r>
                          <a:rPr kumimoji="0" lang="en-US" sz="2400" b="0" i="1" u="none" strike="noStrike" kern="0" cap="none" spc="0" normalizeH="0" baseline="0" noProof="0" dirty="0" smtClean="0">
                            <a:ln>
                              <a:noFill/>
                            </a:ln>
                            <a:solidFill>
                              <a:srgbClr val="FF0000"/>
                            </a:solidFill>
                            <a:effectLst/>
                            <a:uLnTx/>
                            <a:uFillTx/>
                            <a:latin typeface="Cambria Math"/>
                          </a:rPr>
                          <m:t>𝑆</m:t>
                        </m:r>
                      </m:e>
                      <m:sub>
                        <m:r>
                          <a:rPr kumimoji="0" lang="en-US" sz="2400" b="0" i="1" u="none" strike="noStrike" kern="0" cap="none" spc="0" normalizeH="0" baseline="0" noProof="0" dirty="0" smtClean="0">
                            <a:ln>
                              <a:noFill/>
                            </a:ln>
                            <a:solidFill>
                              <a:srgbClr val="FF0000"/>
                            </a:solidFill>
                            <a:effectLst/>
                            <a:uLnTx/>
                            <a:uFillTx/>
                            <a:latin typeface="Cambria Math"/>
                          </a:rPr>
                          <m:t>𝑖</m:t>
                        </m:r>
                      </m:sub>
                    </m:sSub>
                  </m:oMath>
                </a14:m>
                <a:r>
                  <a:rPr lang="en-US" sz="2400" dirty="0">
                    <a:solidFill>
                      <a:srgbClr val="FF0000"/>
                    </a:solidFill>
                  </a:rPr>
                  <a:t>(t)=ACos2</a:t>
                </a:r>
                <a:r>
                  <a:rPr lang="el-GR" sz="2400" dirty="0" smtClean="0">
                    <a:solidFill>
                      <a:srgbClr val="FF0000"/>
                    </a:solidFill>
                    <a:latin typeface="Comic Sans MS"/>
                  </a:rPr>
                  <a:t>π</a:t>
                </a:r>
                <a14:m>
                  <m:oMath xmlns:m="http://schemas.openxmlformats.org/officeDocument/2006/math">
                    <m:sSub>
                      <m:sSubPr>
                        <m:ctrlPr>
                          <a:rPr kumimoji="0" lang="en-US" sz="2400" b="0" i="1" u="none" strike="noStrike" kern="0" cap="none" spc="0" normalizeH="0" baseline="0" noProof="0" smtClean="0">
                            <a:ln>
                              <a:noFill/>
                            </a:ln>
                            <a:solidFill>
                              <a:srgbClr val="FF0000"/>
                            </a:solidFill>
                            <a:effectLst/>
                            <a:uLnTx/>
                            <a:uFillTx/>
                            <a:latin typeface="Cambria Math"/>
                          </a:rPr>
                        </m:ctrlPr>
                      </m:sSubPr>
                      <m:e>
                        <m:r>
                          <a:rPr kumimoji="0" lang="en-US" sz="2400" b="0" i="1" u="none" strike="noStrike" kern="0" cap="none" spc="0" normalizeH="0" baseline="0" noProof="0" smtClean="0">
                            <a:ln>
                              <a:noFill/>
                            </a:ln>
                            <a:solidFill>
                              <a:srgbClr val="FF0000"/>
                            </a:solidFill>
                            <a:effectLst/>
                            <a:uLnTx/>
                            <a:uFillTx/>
                            <a:latin typeface="Cambria Math"/>
                          </a:rPr>
                          <m:t>𝑓</m:t>
                        </m:r>
                      </m:e>
                      <m:sub>
                        <m:r>
                          <a:rPr kumimoji="0" lang="en-US" sz="2400" b="0" i="1" u="none" strike="noStrike" kern="0" cap="none" spc="0" normalizeH="0" baseline="0" noProof="0" smtClean="0">
                            <a:ln>
                              <a:noFill/>
                            </a:ln>
                            <a:solidFill>
                              <a:srgbClr val="FF0000"/>
                            </a:solidFill>
                            <a:effectLst/>
                            <a:uLnTx/>
                            <a:uFillTx/>
                            <a:latin typeface="Cambria Math"/>
                          </a:rPr>
                          <m:t>𝑖</m:t>
                        </m:r>
                      </m:sub>
                    </m:sSub>
                  </m:oMath>
                </a14:m>
                <a:r>
                  <a:rPr lang="en-US" sz="2400" dirty="0">
                    <a:solidFill>
                      <a:srgbClr val="FF0000"/>
                    </a:solidFill>
                  </a:rPr>
                  <a:t>t , 1 ≤  i ≤ M</a:t>
                </a:r>
              </a:p>
              <a:p>
                <a:pPr marL="457200" lvl="1" indent="0">
                  <a:buNone/>
                </a:pPr>
                <a:r>
                  <a:rPr lang="en-US" sz="2400" dirty="0"/>
                  <a:t>Where</a:t>
                </a:r>
                <a:r>
                  <a:rPr lang="en-US" sz="2400" dirty="0" smtClean="0"/>
                  <a:t>,</a:t>
                </a:r>
              </a:p>
              <a:p>
                <a:pPr marL="457200" lvl="1" indent="0">
                  <a:buNone/>
                </a:pPr>
                <a:r>
                  <a:rPr lang="en-US" sz="2400" dirty="0"/>
                  <a:t>	</a:t>
                </a:r>
                <a14:m>
                  <m:oMath xmlns:m="http://schemas.openxmlformats.org/officeDocument/2006/math">
                    <m:sSub>
                      <m:sSubPr>
                        <m:ctrlPr>
                          <a:rPr lang="en-US" sz="2400" i="1" smtClean="0">
                            <a:latin typeface="Cambria Math"/>
                          </a:rPr>
                        </m:ctrlPr>
                      </m:sSubPr>
                      <m:e>
                        <m:r>
                          <a:rPr lang="en-US" sz="2400" b="0" i="1" smtClean="0">
                            <a:latin typeface="Cambria Math"/>
                          </a:rPr>
                          <m:t>𝑓</m:t>
                        </m:r>
                      </m:e>
                      <m:sub>
                        <m:r>
                          <a:rPr lang="en-US" sz="2400" b="0" i="1" smtClean="0">
                            <a:latin typeface="Cambria Math"/>
                          </a:rPr>
                          <m:t>𝑖</m:t>
                        </m:r>
                      </m:sub>
                    </m:sSub>
                  </m:oMath>
                </a14:m>
                <a:r>
                  <a:rPr lang="en-US" sz="2400" dirty="0" smtClean="0"/>
                  <a:t> = </a:t>
                </a:r>
                <a14:m>
                  <m:oMath xmlns:m="http://schemas.openxmlformats.org/officeDocument/2006/math">
                    <m:sSub>
                      <m:sSubPr>
                        <m:ctrlPr>
                          <a:rPr lang="en-US" sz="2400" i="1" smtClean="0">
                            <a:latin typeface="Cambria Math"/>
                          </a:rPr>
                        </m:ctrlPr>
                      </m:sSubPr>
                      <m:e>
                        <m:r>
                          <a:rPr lang="en-US" sz="2400" b="0" i="1" smtClean="0">
                            <a:latin typeface="Cambria Math"/>
                          </a:rPr>
                          <m:t>𝑓</m:t>
                        </m:r>
                      </m:e>
                      <m:sub>
                        <m:r>
                          <a:rPr lang="en-US" sz="2400" b="0" i="1" smtClean="0">
                            <a:latin typeface="Cambria Math"/>
                          </a:rPr>
                          <m:t>𝑐</m:t>
                        </m:r>
                      </m:sub>
                    </m:sSub>
                  </m:oMath>
                </a14:m>
                <a:r>
                  <a:rPr lang="en-US" sz="2400" dirty="0" smtClean="0"/>
                  <a:t>+(2i-1-M)</a:t>
                </a:r>
                <a14:m>
                  <m:oMath xmlns:m="http://schemas.openxmlformats.org/officeDocument/2006/math">
                    <m:sSub>
                      <m:sSubPr>
                        <m:ctrlPr>
                          <a:rPr lang="en-US" sz="2400" i="1" dirty="0" smtClean="0">
                            <a:latin typeface="Cambria Math"/>
                          </a:rPr>
                        </m:ctrlPr>
                      </m:sSubPr>
                      <m:e>
                        <m:r>
                          <a:rPr lang="en-US" sz="2400" b="0" i="1" dirty="0" smtClean="0">
                            <a:latin typeface="Cambria Math"/>
                          </a:rPr>
                          <m:t>𝑓</m:t>
                        </m:r>
                      </m:e>
                      <m:sub>
                        <m:r>
                          <a:rPr lang="en-US" sz="2400" b="0" i="1" dirty="0" smtClean="0">
                            <a:latin typeface="Cambria Math"/>
                          </a:rPr>
                          <m:t>𝑑</m:t>
                        </m:r>
                      </m:sub>
                    </m:sSub>
                  </m:oMath>
                </a14:m>
                <a:endParaRPr lang="en-US" sz="2400" i="1" dirty="0" smtClean="0">
                  <a:latin typeface="Cambria Math"/>
                </a:endParaRPr>
              </a:p>
              <a:p>
                <a:pPr marL="457200" lvl="1" indent="0">
                  <a:buNone/>
                </a:pPr>
                <a:r>
                  <a:rPr lang="en-US" sz="2400" dirty="0" smtClean="0"/>
                  <a:t>      </a:t>
                </a:r>
                <a14:m>
                  <m:oMath xmlns:m="http://schemas.openxmlformats.org/officeDocument/2006/math">
                    <m:sSub>
                      <m:sSubPr>
                        <m:ctrlPr>
                          <a:rPr lang="en-US" sz="2400" i="1" smtClean="0">
                            <a:latin typeface="Cambria Math"/>
                          </a:rPr>
                        </m:ctrlPr>
                      </m:sSubPr>
                      <m:e>
                        <m:r>
                          <a:rPr lang="en-US" sz="2400" b="0" i="1" smtClean="0">
                            <a:latin typeface="Cambria Math"/>
                          </a:rPr>
                          <m:t>𝑓</m:t>
                        </m:r>
                      </m:e>
                      <m:sub>
                        <m:r>
                          <a:rPr lang="en-US" sz="2400" b="0" i="1" smtClean="0">
                            <a:latin typeface="Cambria Math"/>
                          </a:rPr>
                          <m:t>𝑐</m:t>
                        </m:r>
                      </m:sub>
                    </m:sSub>
                  </m:oMath>
                </a14:m>
                <a:r>
                  <a:rPr lang="en-US" sz="2400" dirty="0" smtClean="0"/>
                  <a:t>= the carrier frequency</a:t>
                </a:r>
              </a:p>
              <a:p>
                <a:pPr marL="457200" lvl="1" indent="0">
                  <a:buNone/>
                </a:pPr>
                <a:r>
                  <a:rPr lang="en-US" sz="2400" dirty="0"/>
                  <a:t> </a:t>
                </a:r>
                <a:r>
                  <a:rPr lang="en-US" sz="2400" dirty="0" smtClean="0"/>
                  <a:t>    </a:t>
                </a:r>
                <a14:m>
                  <m:oMath xmlns:m="http://schemas.openxmlformats.org/officeDocument/2006/math">
                    <m:sSub>
                      <m:sSubPr>
                        <m:ctrlPr>
                          <a:rPr lang="en-US" sz="2400" i="1" smtClean="0">
                            <a:latin typeface="Cambria Math"/>
                          </a:rPr>
                        </m:ctrlPr>
                      </m:sSubPr>
                      <m:e>
                        <m:r>
                          <a:rPr lang="en-US" sz="2400" b="0" i="1" smtClean="0">
                            <a:latin typeface="Cambria Math"/>
                          </a:rPr>
                          <m:t>𝑓</m:t>
                        </m:r>
                      </m:e>
                      <m:sub>
                        <m:r>
                          <a:rPr lang="en-US" sz="2400" b="0" i="1" smtClean="0">
                            <a:latin typeface="Cambria Math"/>
                          </a:rPr>
                          <m:t>𝑑</m:t>
                        </m:r>
                      </m:sub>
                    </m:sSub>
                  </m:oMath>
                </a14:m>
                <a:r>
                  <a:rPr lang="en-US" sz="2400" dirty="0" smtClean="0"/>
                  <a:t> = the difference frequency</a:t>
                </a:r>
              </a:p>
              <a:p>
                <a:pPr marL="457200" lvl="1" indent="0">
                  <a:buNone/>
                </a:pPr>
                <a:r>
                  <a:rPr lang="en-US" sz="2400" dirty="0"/>
                  <a:t> </a:t>
                </a:r>
                <a:r>
                  <a:rPr lang="en-US" sz="2400" dirty="0" smtClean="0"/>
                  <a:t>    M=number of different signal elements=</a:t>
                </a:r>
                <a14:m>
                  <m:oMath xmlns:m="http://schemas.openxmlformats.org/officeDocument/2006/math">
                    <m:sSup>
                      <m:sSupPr>
                        <m:ctrlPr>
                          <a:rPr lang="en-US" sz="2400" i="1" smtClean="0">
                            <a:latin typeface="Cambria Math"/>
                          </a:rPr>
                        </m:ctrlPr>
                      </m:sSupPr>
                      <m:e>
                        <m:r>
                          <a:rPr lang="en-US" sz="2400" b="0" i="1" smtClean="0">
                            <a:latin typeface="Cambria Math"/>
                          </a:rPr>
                          <m:t>2</m:t>
                        </m:r>
                      </m:e>
                      <m:sup>
                        <m:r>
                          <a:rPr lang="en-US" sz="2400" b="0" i="1" smtClean="0">
                            <a:latin typeface="Cambria Math"/>
                          </a:rPr>
                          <m:t>𝐿</m:t>
                        </m:r>
                      </m:sup>
                    </m:sSup>
                  </m:oMath>
                </a14:m>
                <a:endParaRPr lang="en-US" sz="2400" dirty="0" smtClean="0"/>
              </a:p>
              <a:p>
                <a:pPr marL="457200" lvl="1" indent="0">
                  <a:buNone/>
                </a:pPr>
                <a:r>
                  <a:rPr lang="en-US" sz="2400" dirty="0"/>
                  <a:t> </a:t>
                </a:r>
                <a:r>
                  <a:rPr lang="en-US" sz="2400" dirty="0" smtClean="0"/>
                  <a:t>     L=number of bits per signal element</a:t>
                </a:r>
                <a:endParaRPr lang="en-US" sz="2400" dirty="0"/>
              </a:p>
              <a:p>
                <a:pPr marL="457200" lvl="1" indent="0">
                  <a:buNone/>
                </a:pPr>
                <a:r>
                  <a:rPr lang="en-US" sz="2400" dirty="0" smtClean="0"/>
                  <a:t>	</a:t>
                </a:r>
                <a:endParaRPr lang="en-US" sz="2400"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914400"/>
                <a:ext cx="7772400" cy="5181600"/>
              </a:xfrm>
              <a:blipFill rotWithShape="1">
                <a:blip r:embed="rId2" cstate="print"/>
                <a:stretch>
                  <a:fillRect t="-941" b="-7176"/>
                </a:stretch>
              </a:blipFill>
            </p:spPr>
            <p:txBody>
              <a:bodyPr/>
              <a:lstStyle/>
              <a:p>
                <a:r>
                  <a:rPr lang="en-US">
                    <a:noFill/>
                  </a:rPr>
                  <a:t> </a:t>
                </a:r>
              </a:p>
            </p:txBody>
          </p:sp>
        </mc:Fallback>
      </mc:AlternateContent>
    </p:spTree>
    <p:extLst>
      <p:ext uri="{BB962C8B-B14F-4D97-AF65-F5344CB8AC3E}">
        <p14:creationId xmlns="" xmlns:p14="http://schemas.microsoft.com/office/powerpoint/2010/main" val="288753037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p:spPr>
        <p:txBody>
          <a:bodyPr/>
          <a:lstStyle/>
          <a:p>
            <a:r>
              <a:rPr kumimoji="0" lang="en-US" sz="3600" b="0" i="0" u="none" strike="noStrike" kern="0" cap="none" spc="0" normalizeH="0" baseline="0" noProof="0" dirty="0" smtClean="0">
                <a:ln>
                  <a:noFill/>
                </a:ln>
                <a:solidFill>
                  <a:srgbClr val="0070C0"/>
                </a:solidFill>
                <a:effectLst/>
                <a:uLnTx/>
                <a:uFillTx/>
                <a:latin typeface="Times New Roman" pitchFamily="18" charset="0"/>
                <a:ea typeface="+mj-ea"/>
                <a:cs typeface="Times New Roman" pitchFamily="18" charset="0"/>
              </a:rPr>
              <a:t>Frequency Shift Keying</a:t>
            </a:r>
            <a:endParaRPr lang="en-US"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685800" y="914400"/>
                <a:ext cx="7772400" cy="5943600"/>
              </a:xfrm>
            </p:spPr>
            <p:txBody>
              <a:bodyPr/>
              <a:lstStyle/>
              <a:p>
                <a:r>
                  <a:rPr lang="en-US" sz="2400" dirty="0" smtClean="0">
                    <a:latin typeface="+mj-lt"/>
                  </a:rPr>
                  <a:t>To match the data rate of the input bit stream, each output signal element is held for a period of </a:t>
                </a:r>
                <a14:m>
                  <m:oMath xmlns:m="http://schemas.openxmlformats.org/officeDocument/2006/math">
                    <m:sSub>
                      <m:sSubPr>
                        <m:ctrlPr>
                          <a:rPr lang="en-US" sz="2400" i="1" smtClean="0">
                            <a:solidFill>
                              <a:srgbClr val="FF0000"/>
                            </a:solidFill>
                            <a:latin typeface="Cambria Math"/>
                          </a:rPr>
                        </m:ctrlPr>
                      </m:sSubPr>
                      <m:e>
                        <m:r>
                          <a:rPr lang="en-US" sz="2400" b="0" i="1" smtClean="0">
                            <a:solidFill>
                              <a:srgbClr val="FF0000"/>
                            </a:solidFill>
                            <a:latin typeface="Cambria Math"/>
                          </a:rPr>
                          <m:t>𝑇</m:t>
                        </m:r>
                      </m:e>
                      <m:sub>
                        <m:r>
                          <a:rPr lang="en-US" sz="2400" b="0" i="1" smtClean="0">
                            <a:solidFill>
                              <a:srgbClr val="FF0000"/>
                            </a:solidFill>
                            <a:latin typeface="Cambria Math"/>
                          </a:rPr>
                          <m:t>𝑆</m:t>
                        </m:r>
                      </m:sub>
                    </m:sSub>
                  </m:oMath>
                </a14:m>
                <a:r>
                  <a:rPr lang="en-US" sz="2400" dirty="0" smtClean="0">
                    <a:solidFill>
                      <a:srgbClr val="FF0000"/>
                    </a:solidFill>
                    <a:latin typeface="+mj-lt"/>
                  </a:rPr>
                  <a:t>=LT </a:t>
                </a:r>
                <a:r>
                  <a:rPr lang="en-US" sz="2400" dirty="0" smtClean="0">
                    <a:latin typeface="+mj-lt"/>
                  </a:rPr>
                  <a:t>seconds, where T is the bit period(data rate=1/T).</a:t>
                </a:r>
              </a:p>
              <a:p>
                <a:endParaRPr lang="en-US" sz="2400" dirty="0">
                  <a:latin typeface="+mj-lt"/>
                </a:endParaRPr>
              </a:p>
              <a:p>
                <a:r>
                  <a:rPr lang="en-US" sz="2400" dirty="0" smtClean="0">
                    <a:latin typeface="+mj-lt"/>
                  </a:rPr>
                  <a:t>Thus ,one signal element ,which is a constant- frequency tone encodes </a:t>
                </a:r>
                <a:r>
                  <a:rPr lang="en-US" sz="2400" dirty="0" smtClean="0">
                    <a:solidFill>
                      <a:srgbClr val="FF0000"/>
                    </a:solidFill>
                    <a:latin typeface="+mj-lt"/>
                  </a:rPr>
                  <a:t>L</a:t>
                </a:r>
                <a:r>
                  <a:rPr lang="en-US" sz="2400" dirty="0" smtClean="0">
                    <a:latin typeface="+mj-lt"/>
                  </a:rPr>
                  <a:t> bits.</a:t>
                </a:r>
              </a:p>
              <a:p>
                <a:endParaRPr lang="en-US" sz="2400" dirty="0" smtClean="0">
                  <a:latin typeface="+mj-lt"/>
                </a:endParaRPr>
              </a:p>
              <a:p>
                <a:r>
                  <a:rPr lang="en-US" sz="2400" dirty="0" smtClean="0">
                    <a:latin typeface="+mj-lt"/>
                  </a:rPr>
                  <a:t>The </a:t>
                </a:r>
                <a:r>
                  <a:rPr lang="en-US" sz="2400" dirty="0" smtClean="0">
                    <a:solidFill>
                      <a:srgbClr val="FF0000"/>
                    </a:solidFill>
                    <a:latin typeface="+mj-lt"/>
                  </a:rPr>
                  <a:t>total bandwidth </a:t>
                </a:r>
                <a:r>
                  <a:rPr lang="en-US" sz="2400" dirty="0" smtClean="0">
                    <a:latin typeface="+mj-lt"/>
                  </a:rPr>
                  <a:t>required is </a:t>
                </a:r>
                <a:r>
                  <a:rPr lang="en-US" sz="2400" dirty="0" smtClean="0">
                    <a:solidFill>
                      <a:srgbClr val="FF0000"/>
                    </a:solidFill>
                    <a:latin typeface="+mj-lt"/>
                  </a:rPr>
                  <a:t>2M</a:t>
                </a:r>
                <a14:m>
                  <m:oMath xmlns:m="http://schemas.openxmlformats.org/officeDocument/2006/math">
                    <m:sSub>
                      <m:sSubPr>
                        <m:ctrlPr>
                          <a:rPr lang="en-US" sz="2400" i="1" smtClean="0">
                            <a:solidFill>
                              <a:srgbClr val="FF0000"/>
                            </a:solidFill>
                            <a:latin typeface="Cambria Math"/>
                          </a:rPr>
                        </m:ctrlPr>
                      </m:sSubPr>
                      <m:e>
                        <m:r>
                          <a:rPr lang="en-US" sz="2400" b="0" i="1" smtClean="0">
                            <a:solidFill>
                              <a:srgbClr val="FF0000"/>
                            </a:solidFill>
                            <a:latin typeface="Cambria Math"/>
                          </a:rPr>
                          <m:t>𝑓</m:t>
                        </m:r>
                      </m:e>
                      <m:sub>
                        <m:r>
                          <a:rPr lang="en-US" sz="2400" b="0" i="1" smtClean="0">
                            <a:solidFill>
                              <a:srgbClr val="FF0000"/>
                            </a:solidFill>
                            <a:latin typeface="Cambria Math"/>
                          </a:rPr>
                          <m:t>𝑑</m:t>
                        </m:r>
                      </m:sub>
                    </m:sSub>
                  </m:oMath>
                </a14:m>
                <a:r>
                  <a:rPr lang="en-US" sz="2400" dirty="0" smtClean="0">
                    <a:latin typeface="+mj-lt"/>
                  </a:rPr>
                  <a:t>.</a:t>
                </a:r>
              </a:p>
              <a:p>
                <a:endParaRPr lang="en-US" sz="2400" dirty="0">
                  <a:latin typeface="+mj-lt"/>
                </a:endParaRPr>
              </a:p>
              <a:p>
                <a:r>
                  <a:rPr lang="en-US" sz="2400" dirty="0" smtClean="0">
                    <a:latin typeface="+mj-lt"/>
                  </a:rPr>
                  <a:t>The minimum frequency separation required is 2</a:t>
                </a:r>
                <a14:m>
                  <m:oMath xmlns:m="http://schemas.openxmlformats.org/officeDocument/2006/math">
                    <m:sSub>
                      <m:sSubPr>
                        <m:ctrlPr>
                          <a:rPr lang="en-US" sz="2400" i="1" smtClean="0">
                            <a:latin typeface="Cambria Math"/>
                          </a:rPr>
                        </m:ctrlPr>
                      </m:sSubPr>
                      <m:e>
                        <m:r>
                          <a:rPr lang="en-US" sz="2400" b="0" i="1" smtClean="0">
                            <a:latin typeface="Cambria Math"/>
                          </a:rPr>
                          <m:t>𝑓</m:t>
                        </m:r>
                      </m:e>
                      <m:sub>
                        <m:r>
                          <a:rPr lang="en-US" sz="2400" b="0" i="1" smtClean="0">
                            <a:latin typeface="Cambria Math"/>
                          </a:rPr>
                          <m:t>𝑑</m:t>
                        </m:r>
                      </m:sub>
                    </m:sSub>
                  </m:oMath>
                </a14:m>
                <a:r>
                  <a:rPr lang="en-US" sz="2400" dirty="0" smtClean="0">
                    <a:latin typeface="+mj-lt"/>
                  </a:rPr>
                  <a:t>=1/</a:t>
                </a:r>
                <a14:m>
                  <m:oMath xmlns:m="http://schemas.openxmlformats.org/officeDocument/2006/math">
                    <m:sSub>
                      <m:sSubPr>
                        <m:ctrlPr>
                          <a:rPr lang="en-US" sz="2400" i="1" dirty="0" smtClean="0">
                            <a:latin typeface="Cambria Math"/>
                          </a:rPr>
                        </m:ctrlPr>
                      </m:sSubPr>
                      <m:e>
                        <m:r>
                          <a:rPr lang="en-US" sz="2400" b="0" i="1" dirty="0" smtClean="0">
                            <a:latin typeface="Cambria Math"/>
                          </a:rPr>
                          <m:t>𝑇</m:t>
                        </m:r>
                      </m:e>
                      <m:sub>
                        <m:r>
                          <a:rPr lang="en-US" sz="2400" b="0" i="1" dirty="0" smtClean="0">
                            <a:latin typeface="Cambria Math"/>
                          </a:rPr>
                          <m:t>𝑠</m:t>
                        </m:r>
                      </m:sub>
                    </m:sSub>
                  </m:oMath>
                </a14:m>
                <a:endParaRPr lang="en-US" sz="2400" dirty="0" smtClean="0">
                  <a:latin typeface="+mj-lt"/>
                </a:endParaRPr>
              </a:p>
              <a:p>
                <a:endParaRPr lang="en-US" sz="2400" dirty="0" smtClean="0">
                  <a:latin typeface="+mj-lt"/>
                </a:endParaRPr>
              </a:p>
              <a:p>
                <a:r>
                  <a:rPr lang="en-US" sz="2400" dirty="0" smtClean="0">
                    <a:latin typeface="+mj-lt"/>
                  </a:rPr>
                  <a:t>Therefore the modulator requires a bandwidth of </a:t>
                </a:r>
                <a:endParaRPr lang="en-US" sz="2400" i="1" dirty="0" smtClean="0">
                  <a:latin typeface="Cambria Math"/>
                </a:endParaRPr>
              </a:p>
              <a:p>
                <a:pPr marL="0" indent="0">
                  <a:buNone/>
                </a:pPr>
                <a14:m>
                  <m:oMath xmlns:m="http://schemas.openxmlformats.org/officeDocument/2006/math">
                    <m:r>
                      <a:rPr lang="en-US" sz="2400" b="0" i="1" smtClean="0">
                        <a:latin typeface="Cambria Math"/>
                      </a:rPr>
                      <m:t>     </m:t>
                    </m:r>
                    <m:sSub>
                      <m:sSubPr>
                        <m:ctrlPr>
                          <a:rPr lang="en-US" sz="2400" i="1" smtClean="0">
                            <a:latin typeface="Cambria Math"/>
                          </a:rPr>
                        </m:ctrlPr>
                      </m:sSubPr>
                      <m:e>
                        <m:r>
                          <a:rPr lang="en-US" sz="2400" b="0" i="1" smtClean="0">
                            <a:latin typeface="Cambria Math"/>
                          </a:rPr>
                          <m:t>𝑊</m:t>
                        </m:r>
                      </m:e>
                      <m:sub>
                        <m:r>
                          <a:rPr lang="en-US" sz="2400" b="0" i="1" smtClean="0">
                            <a:latin typeface="Cambria Math"/>
                          </a:rPr>
                          <m:t>𝑑</m:t>
                        </m:r>
                      </m:sub>
                    </m:sSub>
                  </m:oMath>
                </a14:m>
                <a:r>
                  <a:rPr lang="en-US" sz="2400" dirty="0" smtClean="0">
                    <a:latin typeface="+mj-lt"/>
                  </a:rPr>
                  <a:t>=</a:t>
                </a:r>
                <a:r>
                  <a:rPr lang="en-US" sz="2400" dirty="0">
                    <a:solidFill>
                      <a:srgbClr val="FF0000"/>
                    </a:solidFill>
                  </a:rPr>
                  <a:t>2M</a:t>
                </a:r>
                <a14:m>
                  <m:oMath xmlns:m="http://schemas.openxmlformats.org/officeDocument/2006/math">
                    <m:sSub>
                      <m:sSubPr>
                        <m:ctrlPr>
                          <a:rPr kumimoji="0" lang="en-US" sz="2400" b="0" i="1" u="none" strike="noStrike" kern="0" cap="none" spc="0" normalizeH="0" baseline="0" noProof="0" smtClean="0">
                            <a:ln>
                              <a:noFill/>
                            </a:ln>
                            <a:solidFill>
                              <a:srgbClr val="FF0000"/>
                            </a:solidFill>
                            <a:effectLst/>
                            <a:uLnTx/>
                            <a:uFillTx/>
                            <a:latin typeface="Cambria Math"/>
                            <a:ea typeface="+mn-ea"/>
                            <a:cs typeface="+mn-cs"/>
                          </a:rPr>
                        </m:ctrlPr>
                      </m:sSubPr>
                      <m:e>
                        <m:r>
                          <a:rPr kumimoji="0" lang="en-US" sz="2400" b="0" i="1" u="none" strike="noStrike" kern="0" cap="none" spc="0" normalizeH="0" baseline="0" noProof="0" smtClean="0">
                            <a:ln>
                              <a:noFill/>
                            </a:ln>
                            <a:solidFill>
                              <a:srgbClr val="FF0000"/>
                            </a:solidFill>
                            <a:effectLst/>
                            <a:uLnTx/>
                            <a:uFillTx/>
                            <a:latin typeface="Cambria Math"/>
                            <a:ea typeface="+mn-ea"/>
                            <a:cs typeface="+mn-cs"/>
                          </a:rPr>
                          <m:t>𝑓</m:t>
                        </m:r>
                      </m:e>
                      <m:sub>
                        <m:r>
                          <a:rPr kumimoji="0" lang="en-US" sz="2400" b="0" i="1" u="none" strike="noStrike" kern="0" cap="none" spc="0" normalizeH="0" baseline="0" noProof="0" smtClean="0">
                            <a:ln>
                              <a:noFill/>
                            </a:ln>
                            <a:solidFill>
                              <a:srgbClr val="FF0000"/>
                            </a:solidFill>
                            <a:effectLst/>
                            <a:uLnTx/>
                            <a:uFillTx/>
                            <a:latin typeface="Cambria Math"/>
                            <a:ea typeface="+mn-ea"/>
                            <a:cs typeface="+mn-cs"/>
                          </a:rPr>
                          <m:t>𝑑</m:t>
                        </m:r>
                      </m:sub>
                    </m:sSub>
                  </m:oMath>
                </a14:m>
                <a:r>
                  <a:rPr lang="en-US" sz="2400" dirty="0" smtClean="0">
                    <a:latin typeface="+mj-lt"/>
                  </a:rPr>
                  <a:t>=M/</a:t>
                </a:r>
                <a14:m>
                  <m:oMath xmlns:m="http://schemas.openxmlformats.org/officeDocument/2006/math">
                    <m:sSub>
                      <m:sSubPr>
                        <m:ctrlPr>
                          <a:rPr lang="en-US" sz="2400" i="1" dirty="0" smtClean="0">
                            <a:latin typeface="Cambria Math"/>
                          </a:rPr>
                        </m:ctrlPr>
                      </m:sSubPr>
                      <m:e>
                        <m:r>
                          <a:rPr lang="en-US" sz="2400" b="0" i="1" dirty="0" smtClean="0">
                            <a:latin typeface="Cambria Math"/>
                          </a:rPr>
                          <m:t>𝑇</m:t>
                        </m:r>
                      </m:e>
                      <m:sub>
                        <m:r>
                          <a:rPr lang="en-US" sz="2400" b="0" i="1" dirty="0" smtClean="0">
                            <a:latin typeface="Cambria Math"/>
                          </a:rPr>
                          <m:t>𝑠</m:t>
                        </m:r>
                      </m:sub>
                    </m:sSub>
                  </m:oMath>
                </a14:m>
                <a:endParaRPr lang="en-US" sz="2400" dirty="0">
                  <a:latin typeface="+mj-l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914400"/>
                <a:ext cx="7772400" cy="5943600"/>
              </a:xfrm>
              <a:blipFill rotWithShape="1">
                <a:blip r:embed="rId2" cstate="print"/>
                <a:stretch>
                  <a:fillRect l="-1098" t="-821"/>
                </a:stretch>
              </a:blipFill>
            </p:spPr>
            <p:txBody>
              <a:bodyPr/>
              <a:lstStyle/>
              <a:p>
                <a:r>
                  <a:rPr lang="en-US">
                    <a:noFill/>
                  </a:rPr>
                  <a:t> </a:t>
                </a:r>
              </a:p>
            </p:txBody>
          </p:sp>
        </mc:Fallback>
      </mc:AlternateContent>
    </p:spTree>
    <p:extLst>
      <p:ext uri="{BB962C8B-B14F-4D97-AF65-F5344CB8AC3E}">
        <p14:creationId xmlns="" xmlns:p14="http://schemas.microsoft.com/office/powerpoint/2010/main" val="390040706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70C0"/>
                </a:solidFill>
                <a:latin typeface="Times New Roman" pitchFamily="18" charset="0"/>
                <a:cs typeface="Times New Roman" pitchFamily="18" charset="0"/>
              </a:rPr>
              <a:t>Frequency Shift Keying</a:t>
            </a:r>
            <a:endParaRPr lang="en-US" dirty="0"/>
          </a:p>
        </p:txBody>
      </p:sp>
      <mc:AlternateContent xmlns:mc="http://schemas.openxmlformats.org/markup-compatibility/2006">
        <mc:Choice xmlns="" xmlns:a14="http://schemas.microsoft.com/office/drawing/2010/main" Requires="a14">
          <p:sp>
            <p:nvSpPr>
              <p:cNvPr id="3" name="Content Placeholder 2"/>
              <p:cNvSpPr>
                <a:spLocks noGrp="1"/>
              </p:cNvSpPr>
              <p:nvPr>
                <p:ph sz="half" idx="1"/>
              </p:nvPr>
            </p:nvSpPr>
            <p:spPr>
              <a:xfrm>
                <a:off x="304800" y="1981200"/>
                <a:ext cx="8229600" cy="1447800"/>
              </a:xfrm>
            </p:spPr>
            <p:txBody>
              <a:bodyPr/>
              <a:lstStyle/>
              <a:p>
                <a:r>
                  <a:rPr lang="en-US" sz="2400" dirty="0" smtClean="0">
                    <a:latin typeface="Times New Roman" pitchFamily="18" charset="0"/>
                    <a:cs typeface="Times New Roman" pitchFamily="18" charset="0"/>
                  </a:rPr>
                  <a:t>With </a:t>
                </a:r>
                <a14:m>
                  <m:oMath xmlns:m="http://schemas.openxmlformats.org/officeDocument/2006/math">
                    <m:sSub>
                      <m:sSubPr>
                        <m:ctrlPr>
                          <a:rPr lang="en-US" sz="2400" i="1" smtClean="0">
                            <a:solidFill>
                              <a:srgbClr val="FF0000"/>
                            </a:solidFill>
                            <a:latin typeface="Cambria Math"/>
                          </a:rPr>
                        </m:ctrlPr>
                      </m:sSubPr>
                      <m:e>
                        <m:r>
                          <a:rPr lang="en-US" sz="2400" i="1">
                            <a:solidFill>
                              <a:srgbClr val="FF0000"/>
                            </a:solidFill>
                            <a:latin typeface="Cambria Math"/>
                          </a:rPr>
                          <m:t>𝑓</m:t>
                        </m:r>
                      </m:e>
                      <m:sub>
                        <m:r>
                          <a:rPr lang="en-US" sz="2400" i="1">
                            <a:solidFill>
                              <a:srgbClr val="FF0000"/>
                            </a:solidFill>
                            <a:latin typeface="Cambria Math"/>
                          </a:rPr>
                          <m:t>𝑐</m:t>
                        </m:r>
                      </m:sub>
                    </m:sSub>
                  </m:oMath>
                </a14:m>
                <a:r>
                  <a:rPr lang="en-US" sz="2400" dirty="0" smtClean="0">
                    <a:latin typeface="Times New Roman" pitchFamily="18" charset="0"/>
                    <a:cs typeface="Times New Roman" pitchFamily="18" charset="0"/>
                  </a:rPr>
                  <a:t> =250kHz,</a:t>
                </a:r>
                <a:r>
                  <a:rPr lang="en-US" sz="2400" dirty="0">
                    <a:solidFill>
                      <a:srgbClr val="FF0000"/>
                    </a:solidFill>
                  </a:rPr>
                  <a:t> </a:t>
                </a:r>
                <a14:m>
                  <m:oMath xmlns:m="http://schemas.openxmlformats.org/officeDocument/2006/math">
                    <m:sSub>
                      <m:sSubPr>
                        <m:ctrlPr>
                          <a:rPr lang="en-US" sz="2400" i="1">
                            <a:solidFill>
                              <a:srgbClr val="FF0000"/>
                            </a:solidFill>
                            <a:latin typeface="Cambria Math"/>
                          </a:rPr>
                        </m:ctrlPr>
                      </m:sSubPr>
                      <m:e>
                        <m:r>
                          <a:rPr lang="en-US" sz="2400" i="1">
                            <a:solidFill>
                              <a:srgbClr val="FF0000"/>
                            </a:solidFill>
                            <a:latin typeface="Cambria Math"/>
                          </a:rPr>
                          <m:t>𝑓</m:t>
                        </m:r>
                      </m:e>
                      <m:sub>
                        <m:r>
                          <a:rPr lang="en-US" sz="2400" i="1">
                            <a:solidFill>
                              <a:srgbClr val="FF0000"/>
                            </a:solidFill>
                            <a:latin typeface="Cambria Math"/>
                          </a:rPr>
                          <m:t>𝑑</m:t>
                        </m:r>
                      </m:sub>
                    </m:sSub>
                  </m:oMath>
                </a14:m>
                <a:r>
                  <a:rPr lang="en-US" sz="2400" dirty="0" smtClean="0">
                    <a:latin typeface="Times New Roman" pitchFamily="18" charset="0"/>
                    <a:cs typeface="Times New Roman" pitchFamily="18" charset="0"/>
                  </a:rPr>
                  <a:t>=25kHz and M=8(L=3 bits),we have the following frequency assignments for each of the eight possible 3-bit data combinations</a:t>
                </a:r>
                <a:endParaRPr lang="en-US" sz="24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xfrm>
                <a:off x="304800" y="1981200"/>
                <a:ext cx="8229600" cy="1447800"/>
              </a:xfrm>
              <a:blipFill rotWithShape="1">
                <a:blip r:embed="rId2" cstate="print"/>
                <a:stretch>
                  <a:fillRect l="-1037" t="-3361" r="-1333"/>
                </a:stretch>
              </a:blipFill>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4" name="Content Placeholder 3"/>
              <p:cNvSpPr>
                <a:spLocks noGrp="1"/>
              </p:cNvSpPr>
              <p:nvPr>
                <p:ph sz="half" idx="2"/>
              </p:nvPr>
            </p:nvSpPr>
            <p:spPr>
              <a:xfrm>
                <a:off x="304800" y="3276600"/>
                <a:ext cx="8686800" cy="3581400"/>
              </a:xfrm>
            </p:spPr>
            <p:txBody>
              <a:bodyPr/>
              <a:lstStyle/>
              <a:p>
                <a14:m>
                  <m:oMath xmlns:m="http://schemas.openxmlformats.org/officeDocument/2006/math">
                    <m:sSub>
                      <m:sSubPr>
                        <m:ctrlPr>
                          <a:rPr lang="en-US" sz="2400" i="1" smtClean="0">
                            <a:solidFill>
                              <a:srgbClr val="FF0000"/>
                            </a:solidFill>
                            <a:latin typeface="Cambria Math"/>
                          </a:rPr>
                        </m:ctrlPr>
                      </m:sSubPr>
                      <m:e>
                        <m:r>
                          <a:rPr lang="en-US" sz="2400" i="1">
                            <a:solidFill>
                              <a:srgbClr val="FF0000"/>
                            </a:solidFill>
                            <a:latin typeface="Cambria Math"/>
                          </a:rPr>
                          <m:t>𝑓</m:t>
                        </m:r>
                      </m:e>
                      <m:sub>
                        <m:r>
                          <a:rPr lang="en-US" sz="2400" b="0" i="1" smtClean="0">
                            <a:solidFill>
                              <a:srgbClr val="FF0000"/>
                            </a:solidFill>
                            <a:latin typeface="Cambria Math"/>
                          </a:rPr>
                          <m:t>1</m:t>
                        </m:r>
                      </m:sub>
                    </m:sSub>
                  </m:oMath>
                </a14:m>
                <a:r>
                  <a:rPr lang="en-US" dirty="0" smtClean="0"/>
                  <a:t>=75kHz		000	</a:t>
                </a:r>
                <a14:m>
                  <m:oMath xmlns:m="http://schemas.openxmlformats.org/officeDocument/2006/math">
                    <m:sSub>
                      <m:sSubPr>
                        <m:ctrlPr>
                          <a:rPr lang="en-US" sz="2400" i="1">
                            <a:solidFill>
                              <a:srgbClr val="FF0000"/>
                            </a:solidFill>
                            <a:latin typeface="Cambria Math"/>
                          </a:rPr>
                        </m:ctrlPr>
                      </m:sSubPr>
                      <m:e>
                        <m:r>
                          <a:rPr lang="en-US" sz="2400" i="1">
                            <a:solidFill>
                              <a:srgbClr val="FF0000"/>
                            </a:solidFill>
                            <a:latin typeface="Cambria Math"/>
                          </a:rPr>
                          <m:t>𝑓</m:t>
                        </m:r>
                      </m:e>
                      <m:sub>
                        <m:r>
                          <a:rPr lang="en-US" sz="2400" b="0" i="1" smtClean="0">
                            <a:solidFill>
                              <a:srgbClr val="FF0000"/>
                            </a:solidFill>
                            <a:latin typeface="Cambria Math"/>
                          </a:rPr>
                          <m:t>2</m:t>
                        </m:r>
                      </m:sub>
                    </m:sSub>
                  </m:oMath>
                </a14:m>
                <a:r>
                  <a:rPr lang="en-US" dirty="0" smtClean="0"/>
                  <a:t>=125kHz 		001</a:t>
                </a:r>
              </a:p>
              <a:p>
                <a:pPr lvl="0"/>
                <a14:m>
                  <m:oMath xmlns:m="http://schemas.openxmlformats.org/officeDocument/2006/math">
                    <m:sSub>
                      <m:sSubPr>
                        <m:ctrlPr>
                          <a:rPr lang="en-US" i="1">
                            <a:solidFill>
                              <a:srgbClr val="FF0000"/>
                            </a:solidFill>
                            <a:latin typeface="Cambria Math"/>
                          </a:rPr>
                        </m:ctrlPr>
                      </m:sSubPr>
                      <m:e>
                        <m:r>
                          <a:rPr lang="en-US" i="1">
                            <a:solidFill>
                              <a:srgbClr val="FF0000"/>
                            </a:solidFill>
                            <a:latin typeface="Cambria Math"/>
                          </a:rPr>
                          <m:t>𝑓</m:t>
                        </m:r>
                      </m:e>
                      <m:sub>
                        <m:r>
                          <a:rPr lang="en-US" b="0" i="1" smtClean="0">
                            <a:solidFill>
                              <a:srgbClr val="FF0000"/>
                            </a:solidFill>
                            <a:latin typeface="Cambria Math"/>
                          </a:rPr>
                          <m:t>3</m:t>
                        </m:r>
                      </m:sub>
                    </m:sSub>
                  </m:oMath>
                </a14:m>
                <a:r>
                  <a:rPr lang="en-US" dirty="0" smtClean="0"/>
                  <a:t>=175kHz	010	</a:t>
                </a:r>
                <a14:m>
                  <m:oMath xmlns:m="http://schemas.openxmlformats.org/officeDocument/2006/math">
                    <m:sSub>
                      <m:sSubPr>
                        <m:ctrlPr>
                          <a:rPr lang="en-US" i="1">
                            <a:solidFill>
                              <a:srgbClr val="FF0000"/>
                            </a:solidFill>
                            <a:latin typeface="Cambria Math"/>
                          </a:rPr>
                        </m:ctrlPr>
                      </m:sSubPr>
                      <m:e>
                        <m:r>
                          <a:rPr lang="en-US" i="1">
                            <a:solidFill>
                              <a:srgbClr val="FF0000"/>
                            </a:solidFill>
                            <a:latin typeface="Cambria Math"/>
                          </a:rPr>
                          <m:t>𝑓</m:t>
                        </m:r>
                      </m:e>
                      <m:sub>
                        <m:r>
                          <a:rPr lang="en-US" i="1">
                            <a:solidFill>
                              <a:srgbClr val="FF0000"/>
                            </a:solidFill>
                            <a:latin typeface="Cambria Math"/>
                          </a:rPr>
                          <m:t>4</m:t>
                        </m:r>
                      </m:sub>
                    </m:sSub>
                  </m:oMath>
                </a14:m>
                <a:r>
                  <a:rPr lang="en-US" dirty="0">
                    <a:solidFill>
                      <a:srgbClr val="000000"/>
                    </a:solidFill>
                  </a:rPr>
                  <a:t>=</a:t>
                </a:r>
                <a:r>
                  <a:rPr lang="en-US" dirty="0" smtClean="0">
                    <a:solidFill>
                      <a:srgbClr val="000000"/>
                    </a:solidFill>
                  </a:rPr>
                  <a:t>225kHz</a:t>
                </a:r>
                <a:r>
                  <a:rPr lang="en-US" dirty="0">
                    <a:solidFill>
                      <a:srgbClr val="000000"/>
                    </a:solidFill>
                  </a:rPr>
                  <a:t>	</a:t>
                </a:r>
                <a:r>
                  <a:rPr lang="en-US" dirty="0" smtClean="0">
                    <a:solidFill>
                      <a:srgbClr val="000000"/>
                    </a:solidFill>
                  </a:rPr>
                  <a:t>	011</a:t>
                </a:r>
                <a:endParaRPr lang="en-US" dirty="0" smtClean="0"/>
              </a:p>
              <a:p>
                <a14:m>
                  <m:oMath xmlns:m="http://schemas.openxmlformats.org/officeDocument/2006/math">
                    <m:sSub>
                      <m:sSubPr>
                        <m:ctrlPr>
                          <a:rPr lang="en-US" i="1">
                            <a:solidFill>
                              <a:srgbClr val="FF0000"/>
                            </a:solidFill>
                            <a:latin typeface="Cambria Math"/>
                          </a:rPr>
                        </m:ctrlPr>
                      </m:sSubPr>
                      <m:e>
                        <m:r>
                          <a:rPr lang="en-US" i="1">
                            <a:solidFill>
                              <a:srgbClr val="FF0000"/>
                            </a:solidFill>
                            <a:latin typeface="Cambria Math"/>
                          </a:rPr>
                          <m:t>𝑓</m:t>
                        </m:r>
                      </m:e>
                      <m:sub>
                        <m:r>
                          <a:rPr lang="en-US" b="0" i="1" smtClean="0">
                            <a:solidFill>
                              <a:srgbClr val="FF0000"/>
                            </a:solidFill>
                            <a:latin typeface="Cambria Math"/>
                          </a:rPr>
                          <m:t>5</m:t>
                        </m:r>
                      </m:sub>
                    </m:sSub>
                  </m:oMath>
                </a14:m>
                <a:r>
                  <a:rPr lang="en-US" dirty="0" smtClean="0"/>
                  <a:t>=275kHz	100	</a:t>
                </a:r>
                <a14:m>
                  <m:oMath xmlns:m="http://schemas.openxmlformats.org/officeDocument/2006/math">
                    <m:sSub>
                      <m:sSubPr>
                        <m:ctrlPr>
                          <a:rPr lang="en-US" i="1">
                            <a:solidFill>
                              <a:srgbClr val="FF0000"/>
                            </a:solidFill>
                            <a:latin typeface="Cambria Math"/>
                          </a:rPr>
                        </m:ctrlPr>
                      </m:sSubPr>
                      <m:e>
                        <m:r>
                          <a:rPr lang="en-US" i="1">
                            <a:solidFill>
                              <a:srgbClr val="FF0000"/>
                            </a:solidFill>
                            <a:latin typeface="Cambria Math"/>
                          </a:rPr>
                          <m:t>𝑓</m:t>
                        </m:r>
                      </m:e>
                      <m:sub>
                        <m:r>
                          <a:rPr lang="en-US" b="0" i="1" smtClean="0">
                            <a:solidFill>
                              <a:srgbClr val="FF0000"/>
                            </a:solidFill>
                            <a:latin typeface="Cambria Math"/>
                          </a:rPr>
                          <m:t>6</m:t>
                        </m:r>
                      </m:sub>
                    </m:sSub>
                  </m:oMath>
                </a14:m>
                <a:r>
                  <a:rPr lang="en-US" dirty="0"/>
                  <a:t>=</a:t>
                </a:r>
                <a:r>
                  <a:rPr lang="en-US" dirty="0" smtClean="0"/>
                  <a:t>325kHz</a:t>
                </a:r>
                <a:r>
                  <a:rPr lang="en-US" dirty="0"/>
                  <a:t>	</a:t>
                </a:r>
                <a:r>
                  <a:rPr lang="en-US" dirty="0" smtClean="0"/>
                  <a:t>	101</a:t>
                </a:r>
                <a:endParaRPr lang="en-US" dirty="0"/>
              </a:p>
              <a:p>
                <a14:m>
                  <m:oMath xmlns:m="http://schemas.openxmlformats.org/officeDocument/2006/math">
                    <m:sSub>
                      <m:sSubPr>
                        <m:ctrlPr>
                          <a:rPr lang="en-US" i="1">
                            <a:solidFill>
                              <a:srgbClr val="FF0000"/>
                            </a:solidFill>
                            <a:latin typeface="Cambria Math"/>
                          </a:rPr>
                        </m:ctrlPr>
                      </m:sSubPr>
                      <m:e>
                        <m:r>
                          <a:rPr lang="en-US" i="1">
                            <a:solidFill>
                              <a:srgbClr val="FF0000"/>
                            </a:solidFill>
                            <a:latin typeface="Cambria Math"/>
                          </a:rPr>
                          <m:t>𝑓</m:t>
                        </m:r>
                      </m:e>
                      <m:sub>
                        <m:r>
                          <a:rPr lang="en-US" b="0" i="1" smtClean="0">
                            <a:solidFill>
                              <a:srgbClr val="FF0000"/>
                            </a:solidFill>
                            <a:latin typeface="Cambria Math"/>
                          </a:rPr>
                          <m:t>7</m:t>
                        </m:r>
                      </m:sub>
                    </m:sSub>
                  </m:oMath>
                </a14:m>
                <a:r>
                  <a:rPr lang="en-US" dirty="0"/>
                  <a:t>=375kHz	</a:t>
                </a:r>
                <a:r>
                  <a:rPr lang="en-US" dirty="0" smtClean="0"/>
                  <a:t>110	</a:t>
                </a:r>
                <a14:m>
                  <m:oMath xmlns:m="http://schemas.openxmlformats.org/officeDocument/2006/math">
                    <m:sSub>
                      <m:sSubPr>
                        <m:ctrlPr>
                          <a:rPr lang="en-US" i="1">
                            <a:solidFill>
                              <a:srgbClr val="FF0000"/>
                            </a:solidFill>
                            <a:latin typeface="Cambria Math"/>
                          </a:rPr>
                        </m:ctrlPr>
                      </m:sSubPr>
                      <m:e>
                        <m:r>
                          <a:rPr lang="en-US" i="1">
                            <a:solidFill>
                              <a:srgbClr val="FF0000"/>
                            </a:solidFill>
                            <a:latin typeface="Cambria Math"/>
                          </a:rPr>
                          <m:t>𝑓</m:t>
                        </m:r>
                      </m:e>
                      <m:sub>
                        <m:r>
                          <a:rPr lang="en-US" b="0" i="1" smtClean="0">
                            <a:solidFill>
                              <a:srgbClr val="FF0000"/>
                            </a:solidFill>
                            <a:latin typeface="Cambria Math"/>
                          </a:rPr>
                          <m:t>8</m:t>
                        </m:r>
                      </m:sub>
                    </m:sSub>
                  </m:oMath>
                </a14:m>
                <a:r>
                  <a:rPr lang="en-US" dirty="0"/>
                  <a:t>=</a:t>
                </a:r>
                <a:r>
                  <a:rPr lang="en-US" dirty="0" smtClean="0"/>
                  <a:t>425kHz	</a:t>
                </a:r>
                <a:r>
                  <a:rPr lang="en-US" dirty="0"/>
                  <a:t>	</a:t>
                </a:r>
                <a:r>
                  <a:rPr lang="en-US" dirty="0" smtClean="0"/>
                  <a:t>111</a:t>
                </a:r>
                <a:endParaRPr lang="en-US" dirty="0"/>
              </a:p>
              <a:p>
                <a:endParaRPr lang="en-US" dirty="0"/>
              </a:p>
              <a:p>
                <a:r>
                  <a:rPr lang="en-US" sz="2400" dirty="0" smtClean="0">
                    <a:latin typeface="Times New Roman" pitchFamily="18" charset="0"/>
                    <a:cs typeface="Times New Roman" pitchFamily="18" charset="0"/>
                  </a:rPr>
                  <a:t>This scheme can support a data rate of </a:t>
                </a:r>
                <a:r>
                  <a:rPr lang="en-US" sz="2400" dirty="0" smtClean="0">
                    <a:solidFill>
                      <a:srgbClr val="FF0000"/>
                    </a:solidFill>
                    <a:latin typeface="Times New Roman" pitchFamily="18" charset="0"/>
                    <a:cs typeface="Times New Roman" pitchFamily="18" charset="0"/>
                  </a:rPr>
                  <a:t>1/T</a:t>
                </a:r>
                <a:r>
                  <a:rPr lang="en-US" sz="2400" dirty="0" smtClean="0">
                    <a:latin typeface="Times New Roman" pitchFamily="18" charset="0"/>
                    <a:cs typeface="Times New Roman" pitchFamily="18" charset="0"/>
                  </a:rPr>
                  <a:t>=</a:t>
                </a:r>
                <a:r>
                  <a:rPr lang="en-US" sz="2400" dirty="0" smtClean="0">
                    <a:solidFill>
                      <a:srgbClr val="FF0000"/>
                    </a:solidFill>
                    <a:latin typeface="Times New Roman" pitchFamily="18" charset="0"/>
                    <a:cs typeface="Times New Roman" pitchFamily="18" charset="0"/>
                  </a:rPr>
                  <a:t>2L</a:t>
                </a:r>
                <a14:m>
                  <m:oMath xmlns:m="http://schemas.openxmlformats.org/officeDocument/2006/math">
                    <m:sSub>
                      <m:sSubPr>
                        <m:ctrlPr>
                          <a:rPr lang="en-US" sz="2400" i="1">
                            <a:solidFill>
                              <a:srgbClr val="FF0000"/>
                            </a:solidFill>
                            <a:latin typeface="Cambria Math"/>
                          </a:rPr>
                        </m:ctrlPr>
                      </m:sSubPr>
                      <m:e>
                        <m:r>
                          <a:rPr lang="en-US" sz="2400" i="1">
                            <a:solidFill>
                              <a:srgbClr val="FF0000"/>
                            </a:solidFill>
                            <a:latin typeface="Cambria Math"/>
                          </a:rPr>
                          <m:t>𝑓</m:t>
                        </m:r>
                      </m:e>
                      <m:sub>
                        <m:r>
                          <a:rPr lang="en-US" sz="2400" i="1">
                            <a:solidFill>
                              <a:srgbClr val="FF0000"/>
                            </a:solidFill>
                            <a:latin typeface="Cambria Math"/>
                          </a:rPr>
                          <m:t>𝑑</m:t>
                        </m:r>
                      </m:sub>
                    </m:sSub>
                  </m:oMath>
                </a14:m>
                <a:r>
                  <a:rPr lang="en-US" sz="2400" dirty="0" smtClean="0">
                    <a:latin typeface="Times New Roman" pitchFamily="18" charset="0"/>
                    <a:cs typeface="Times New Roman" pitchFamily="18" charset="0"/>
                  </a:rPr>
                  <a:t>=150kbps</a:t>
                </a:r>
              </a:p>
            </p:txBody>
          </p:sp>
        </mc:Choice>
        <mc:Fallback>
          <p:sp>
            <p:nvSpPr>
              <p:cNvPr id="4" name="Content Placeholder 3"/>
              <p:cNvSpPr>
                <a:spLocks noGrp="1" noRot="1" noChangeAspect="1" noMove="1" noResize="1" noEditPoints="1" noAdjustHandles="1" noChangeArrowheads="1" noChangeShapeType="1" noTextEdit="1"/>
              </p:cNvSpPr>
              <p:nvPr>
                <p:ph sz="half" idx="2"/>
              </p:nvPr>
            </p:nvSpPr>
            <p:spPr>
              <a:xfrm>
                <a:off x="304800" y="3276600"/>
                <a:ext cx="8686800" cy="3581400"/>
              </a:xfrm>
              <a:blipFill rotWithShape="1">
                <a:blip r:embed="rId3" cstate="print"/>
                <a:stretch>
                  <a:fillRect l="-982" t="-1874"/>
                </a:stretch>
              </a:blipFill>
            </p:spPr>
            <p:txBody>
              <a:bodyPr/>
              <a:lstStyle/>
              <a:p>
                <a:r>
                  <a:rPr lang="en-US">
                    <a:noFill/>
                  </a:rPr>
                  <a:t> </a:t>
                </a:r>
              </a:p>
            </p:txBody>
          </p:sp>
        </mc:Fallback>
      </mc:AlternateContent>
    </p:spTree>
    <p:extLst>
      <p:ext uri="{BB962C8B-B14F-4D97-AF65-F5344CB8AC3E}">
        <p14:creationId xmlns="" xmlns:p14="http://schemas.microsoft.com/office/powerpoint/2010/main" val="426778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685800"/>
          </a:xfrm>
        </p:spPr>
        <p:txBody>
          <a:bodyPr/>
          <a:lstStyle/>
          <a:p>
            <a:r>
              <a:rPr lang="en-US" sz="3600" dirty="0" smtClean="0">
                <a:solidFill>
                  <a:srgbClr val="0070C0"/>
                </a:solidFill>
              </a:rPr>
              <a:t>Example</a:t>
            </a:r>
            <a:endParaRPr lang="en-US" sz="3600" dirty="0">
              <a:solidFill>
                <a:srgbClr val="0070C0"/>
              </a:solidFill>
            </a:endParaRPr>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381000" y="838200"/>
                <a:ext cx="8458200" cy="6019800"/>
              </a:xfrm>
            </p:spPr>
            <p:txBody>
              <a:bodyPr/>
              <a:lstStyle/>
              <a:p>
                <a:r>
                  <a:rPr lang="en-US" sz="2400" dirty="0" smtClean="0">
                    <a:latin typeface="Times New Roman" pitchFamily="18" charset="0"/>
                    <a:cs typeface="Times New Roman" pitchFamily="18" charset="0"/>
                  </a:rPr>
                  <a:t>Let M=4.An input bit stream of 20 bits is encoded 2 bits a time ,with each  of the four possible 2-bit combinations transmitted at a different frequency .in the fig., the frequency(y-axis) is shown as a function of time(x-axis).Each column represents a time unit </a:t>
                </a:r>
                <a14:m>
                  <m:oMath xmlns:m="http://schemas.openxmlformats.org/officeDocument/2006/math">
                    <m:sSub>
                      <m:sSubPr>
                        <m:ctrlPr>
                          <a:rPr lang="en-US" sz="2400" i="1" smtClean="0">
                            <a:latin typeface="Cambria Math"/>
                          </a:rPr>
                        </m:ctrlPr>
                      </m:sSubPr>
                      <m:e>
                        <m:r>
                          <a:rPr lang="en-US" sz="2400" b="0" i="1" smtClean="0">
                            <a:latin typeface="Cambria Math"/>
                          </a:rPr>
                          <m:t>𝑇</m:t>
                        </m:r>
                      </m:e>
                      <m:sub>
                        <m:r>
                          <a:rPr lang="en-US" sz="2400" b="0" i="1" smtClean="0">
                            <a:latin typeface="Cambria Math"/>
                          </a:rPr>
                          <m:t>𝑠</m:t>
                        </m:r>
                      </m:sub>
                    </m:sSub>
                    <m:r>
                      <a:rPr lang="en-US" sz="2400" b="0" i="0" smtClean="0">
                        <a:latin typeface="Cambria Math"/>
                      </a:rPr>
                      <m:t> </m:t>
                    </m:r>
                  </m:oMath>
                </a14:m>
                <a:r>
                  <a:rPr lang="en-US" sz="2400" dirty="0" smtClean="0">
                    <a:latin typeface="Times New Roman" pitchFamily="18" charset="0"/>
                    <a:cs typeface="Times New Roman" pitchFamily="18" charset="0"/>
                  </a:rPr>
                  <a:t>in which a single 2-bit  signal element is transmitted .the shaded rectangle in the column indicates the frequency transmitted during that time unit.</a:t>
                </a:r>
                <a:endParaRPr lang="en-US" sz="24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81000" y="838200"/>
                <a:ext cx="8458200" cy="6019800"/>
              </a:xfrm>
              <a:blipFill rotWithShape="1">
                <a:blip r:embed="rId2" cstate="print"/>
                <a:stretch>
                  <a:fillRect l="-1009" t="-912" r="-1298"/>
                </a:stretch>
              </a:blipFill>
            </p:spPr>
            <p:txBody>
              <a:bodyPr/>
              <a:lstStyle/>
              <a:p>
                <a:r>
                  <a:rPr lang="en-US">
                    <a:noFill/>
                  </a:rPr>
                  <a:t> </a:t>
                </a:r>
              </a:p>
            </p:txBody>
          </p:sp>
        </mc:Fallback>
      </mc:AlternateContent>
    </p:spTree>
    <p:extLst>
      <p:ext uri="{BB962C8B-B14F-4D97-AF65-F5344CB8AC3E}">
        <p14:creationId xmlns="" xmlns:p14="http://schemas.microsoft.com/office/powerpoint/2010/main" val="226835320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en-US" smtClean="0"/>
              <a:t>Multiple Frequency-Shift Keying (MFSK)</a:t>
            </a:r>
          </a:p>
        </p:txBody>
      </p:sp>
      <p:pic>
        <p:nvPicPr>
          <p:cNvPr id="29699" name="Picture 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2286000"/>
            <a:ext cx="8991600" cy="3179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03375901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6" name="Picture 4" descr="C:\My Documents\coe342\F5-8.eps"/>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7200" y="2438400"/>
            <a:ext cx="8077200" cy="4419600"/>
          </a:xfrm>
          <a:prstGeom prst="rect">
            <a:avLst/>
          </a:prstGeom>
          <a:noFill/>
          <a:extLst>
            <a:ext uri="{909E8E84-426E-40DD-AFC4-6F175D3DCCD1}">
              <a14:hiddenFill xmlns="" xmlns:a14="http://schemas.microsoft.com/office/drawing/2010/main">
                <a:solidFill>
                  <a:srgbClr val="FFFFFF"/>
                </a:solidFill>
              </a14:hiddenFill>
            </a:ext>
          </a:extLst>
        </p:spPr>
      </p:pic>
      <p:sp>
        <p:nvSpPr>
          <p:cNvPr id="84994" name="Rectangle 2"/>
          <p:cNvSpPr>
            <a:spLocks noGrp="1" noChangeArrowheads="1"/>
          </p:cNvSpPr>
          <p:nvPr>
            <p:ph type="title"/>
          </p:nvPr>
        </p:nvSpPr>
        <p:spPr/>
        <p:txBody>
          <a:bodyPr>
            <a:normAutofit/>
          </a:bodyPr>
          <a:lstStyle/>
          <a:p>
            <a:r>
              <a:rPr lang="en-US" sz="3600" dirty="0">
                <a:latin typeface="Times New Roman" pitchFamily="18" charset="0"/>
                <a:cs typeface="Times New Roman" pitchFamily="18" charset="0"/>
              </a:rPr>
              <a:t>Frequency Shift Keying (FSK)</a:t>
            </a:r>
          </a:p>
        </p:txBody>
      </p:sp>
      <p:sp>
        <p:nvSpPr>
          <p:cNvPr id="84995" name="Rectangle 3"/>
          <p:cNvSpPr>
            <a:spLocks noGrp="1" noChangeArrowheads="1"/>
          </p:cNvSpPr>
          <p:nvPr>
            <p:ph idx="1"/>
          </p:nvPr>
        </p:nvSpPr>
        <p:spPr/>
        <p:txBody>
          <a:bodyPr>
            <a:normAutofit/>
          </a:bodyPr>
          <a:lstStyle/>
          <a:p>
            <a:r>
              <a:rPr lang="en-US" sz="2400" dirty="0">
                <a:latin typeface="Times New Roman" pitchFamily="18" charset="0"/>
                <a:cs typeface="Times New Roman" pitchFamily="18" charset="0"/>
              </a:rPr>
              <a:t>Full-duplex transmission over voice grade line</a:t>
            </a:r>
          </a:p>
          <a:p>
            <a:pPr lvl="1"/>
            <a:r>
              <a:rPr lang="en-US" sz="2400" dirty="0">
                <a:latin typeface="Times New Roman" pitchFamily="18" charset="0"/>
                <a:cs typeface="Times New Roman" pitchFamily="18" charset="0"/>
              </a:rPr>
              <a:t>In one direction </a:t>
            </a:r>
            <a:r>
              <a:rPr lang="en-US" sz="2400" i="1" dirty="0">
                <a:latin typeface="Times New Roman" pitchFamily="18" charset="0"/>
                <a:cs typeface="Times New Roman" pitchFamily="18" charset="0"/>
              </a:rPr>
              <a:t>f</a:t>
            </a:r>
            <a:r>
              <a:rPr lang="en-US" sz="2400" i="1" baseline="-25000" dirty="0">
                <a:latin typeface="Times New Roman" pitchFamily="18" charset="0"/>
                <a:cs typeface="Times New Roman" pitchFamily="18" charset="0"/>
              </a:rPr>
              <a:t>c</a:t>
            </a:r>
            <a:r>
              <a:rPr lang="en-US" sz="2400" dirty="0">
                <a:latin typeface="Times New Roman" pitchFamily="18" charset="0"/>
                <a:cs typeface="Times New Roman" pitchFamily="18" charset="0"/>
              </a:rPr>
              <a:t> is 1170 Hz with </a:t>
            </a:r>
            <a:r>
              <a:rPr lang="en-US" sz="2400" i="1" dirty="0">
                <a:latin typeface="Times New Roman" pitchFamily="18" charset="0"/>
                <a:cs typeface="Times New Roman" pitchFamily="18" charset="0"/>
              </a:rPr>
              <a:t>f</a:t>
            </a:r>
            <a:r>
              <a:rPr lang="en-US" sz="2400" i="1"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and </a:t>
            </a:r>
            <a:r>
              <a:rPr lang="en-US" sz="2400" i="1" dirty="0">
                <a:latin typeface="Times New Roman" pitchFamily="18" charset="0"/>
                <a:cs typeface="Times New Roman" pitchFamily="18" charset="0"/>
              </a:rPr>
              <a:t>f</a:t>
            </a:r>
            <a:r>
              <a:rPr lang="en-US" sz="2400" i="1"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given by 1170+100=1270 Hz and 1170–100=1070 Hz</a:t>
            </a:r>
          </a:p>
          <a:p>
            <a:pPr lvl="1"/>
            <a:r>
              <a:rPr lang="en-US" sz="2400" dirty="0">
                <a:latin typeface="Times New Roman" pitchFamily="18" charset="0"/>
                <a:cs typeface="Times New Roman" pitchFamily="18" charset="0"/>
              </a:rPr>
              <a:t>In other direction </a:t>
            </a:r>
            <a:r>
              <a:rPr lang="en-US" sz="2400" i="1" dirty="0">
                <a:latin typeface="Times New Roman" pitchFamily="18" charset="0"/>
                <a:cs typeface="Times New Roman" pitchFamily="18" charset="0"/>
              </a:rPr>
              <a:t>f</a:t>
            </a:r>
            <a:r>
              <a:rPr lang="en-US" sz="2400" i="1" baseline="-25000" dirty="0">
                <a:latin typeface="Times New Roman" pitchFamily="18" charset="0"/>
                <a:cs typeface="Times New Roman" pitchFamily="18" charset="0"/>
              </a:rPr>
              <a:t>c</a:t>
            </a:r>
            <a:r>
              <a:rPr lang="en-US" sz="2400" dirty="0">
                <a:latin typeface="Times New Roman" pitchFamily="18" charset="0"/>
                <a:cs typeface="Times New Roman" pitchFamily="18" charset="0"/>
              </a:rPr>
              <a:t> is 2125 Hz with </a:t>
            </a:r>
            <a:r>
              <a:rPr lang="en-US" sz="2400" i="1" dirty="0">
                <a:latin typeface="Times New Roman" pitchFamily="18" charset="0"/>
                <a:cs typeface="Times New Roman" pitchFamily="18" charset="0"/>
              </a:rPr>
              <a:t>f</a:t>
            </a:r>
            <a:r>
              <a:rPr lang="en-US" sz="2400" i="1"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and </a:t>
            </a:r>
            <a:r>
              <a:rPr lang="en-US" sz="2400" i="1" dirty="0">
                <a:latin typeface="Times New Roman" pitchFamily="18" charset="0"/>
                <a:cs typeface="Times New Roman" pitchFamily="18" charset="0"/>
              </a:rPr>
              <a:t>f</a:t>
            </a:r>
            <a:r>
              <a:rPr lang="en-US" sz="2400" i="1"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given by 2125+100=2225 Hz and 2125–100=2025 Hz</a:t>
            </a:r>
          </a:p>
        </p:txBody>
      </p:sp>
    </p:spTree>
    <p:extLst>
      <p:ext uri="{BB962C8B-B14F-4D97-AF65-F5344CB8AC3E}">
        <p14:creationId xmlns="" xmlns:p14="http://schemas.microsoft.com/office/powerpoint/2010/main" val="71019810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762000"/>
          </a:xfrm>
        </p:spPr>
        <p:txBody>
          <a:bodyPr/>
          <a:lstStyle/>
          <a:p>
            <a:r>
              <a:rPr kumimoji="1" lang="en-US" sz="3600" b="0" i="0" u="none" strike="noStrike" kern="0" cap="none" spc="0" normalizeH="0" baseline="0" noProof="0" dirty="0" smtClean="0">
                <a:ln>
                  <a:noFill/>
                </a:ln>
                <a:solidFill>
                  <a:srgbClr val="0070C0"/>
                </a:solidFill>
                <a:effectLst/>
                <a:uLnTx/>
                <a:uFillTx/>
                <a:latin typeface="Times New Roman" pitchFamily="18" charset="0"/>
                <a:ea typeface="+mj-ea"/>
                <a:cs typeface="Times New Roman" pitchFamily="18" charset="0"/>
              </a:rPr>
              <a:t>Phase Shift Keying</a:t>
            </a:r>
            <a:endParaRPr lang="en-US"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685800" y="762000"/>
                <a:ext cx="7772400" cy="5867400"/>
              </a:xfrm>
            </p:spPr>
            <p:txBody>
              <a:bodyPr/>
              <a:lstStyle/>
              <a:p>
                <a:r>
                  <a:rPr lang="en-US" sz="2400" dirty="0" smtClean="0"/>
                  <a:t>In PSK,the phase of the carrier signal is shifted to represent data.</a:t>
                </a:r>
              </a:p>
              <a:p>
                <a:endParaRPr lang="en-US" sz="2400" dirty="0"/>
              </a:p>
              <a:p>
                <a:r>
                  <a:rPr lang="en-US" sz="2400" u="sng" dirty="0" smtClean="0">
                    <a:solidFill>
                      <a:srgbClr val="FF0000"/>
                    </a:solidFill>
                  </a:rPr>
                  <a:t>Two-level PSK(BPSK)</a:t>
                </a:r>
              </a:p>
              <a:p>
                <a:pPr lvl="1"/>
                <a:r>
                  <a:rPr lang="en-US" sz="2400" dirty="0" smtClean="0"/>
                  <a:t>This scheme uses </a:t>
                </a:r>
                <a:r>
                  <a:rPr lang="en-US" sz="2400" dirty="0" smtClean="0">
                    <a:solidFill>
                      <a:srgbClr val="FF0000"/>
                    </a:solidFill>
                  </a:rPr>
                  <a:t>two phases </a:t>
                </a:r>
                <a:r>
                  <a:rPr lang="en-US" sz="2400" dirty="0" smtClean="0"/>
                  <a:t>to represent two binary digits and is known as </a:t>
                </a:r>
                <a:r>
                  <a:rPr lang="en-US" sz="2400" dirty="0" smtClean="0">
                    <a:solidFill>
                      <a:srgbClr val="FF0000"/>
                    </a:solidFill>
                  </a:rPr>
                  <a:t>Binary phase shift keying</a:t>
                </a:r>
                <a:r>
                  <a:rPr lang="en-US" sz="2400" dirty="0" smtClean="0"/>
                  <a:t>.</a:t>
                </a:r>
              </a:p>
              <a:p>
                <a:pPr lvl="1"/>
                <a:r>
                  <a:rPr lang="en-US" sz="2400" dirty="0" smtClean="0"/>
                  <a:t>The resulting transmitted signal for one bit time is </a:t>
                </a:r>
              </a:p>
              <a:p>
                <a:pPr lvl="1"/>
                <a:endParaRPr lang="en-US" sz="2400" dirty="0"/>
              </a:p>
              <a:p>
                <a:pPr marL="457200" lvl="1" indent="0">
                  <a:buNone/>
                </a:pPr>
                <a:r>
                  <a:rPr lang="en-US" sz="2400" dirty="0" smtClean="0"/>
                  <a:t>BPSK</a:t>
                </a:r>
              </a:p>
              <a:p>
                <a:pPr marL="457200" lvl="1" indent="0">
                  <a:buNone/>
                </a:pPr>
                <a:endParaRPr lang="en-US" sz="2400" dirty="0"/>
              </a:p>
              <a:p>
                <a:pPr marL="457200" lvl="1" indent="0">
                  <a:buNone/>
                </a:pPr>
                <a:endParaRPr lang="en-US" sz="2400" dirty="0" smtClean="0"/>
              </a:p>
              <a:p>
                <a:pPr marL="457200" lvl="1" indent="0">
                  <a:buNone/>
                </a:pPr>
                <a:r>
                  <a:rPr lang="en-US" dirty="0" smtClean="0"/>
                  <a:t>		</a:t>
                </a:r>
                <a:r>
                  <a:rPr lang="en-US" sz="2400" dirty="0" smtClean="0">
                    <a:latin typeface="Times New Roman" pitchFamily="18" charset="0"/>
                    <a:cs typeface="Times New Roman" pitchFamily="18" charset="0"/>
                  </a:rPr>
                  <a:t>Acos(2</a:t>
                </a:r>
                <a:r>
                  <a:rPr lang="el-GR" sz="2400" dirty="0">
                    <a:solidFill>
                      <a:srgbClr val="000000"/>
                    </a:solidFill>
                    <a:latin typeface="Times New Roman" pitchFamily="18" charset="0"/>
                    <a:cs typeface="Times New Roman" pitchFamily="18" charset="0"/>
                  </a:rPr>
                  <a:t>π</a:t>
                </a:r>
                <a14:m>
                  <m:oMath xmlns:m="http://schemas.openxmlformats.org/officeDocument/2006/math">
                    <m:sSub>
                      <m:sSubPr>
                        <m:ctrlPr>
                          <a:rPr lang="en-US" sz="2400" i="1" smtClean="0">
                            <a:latin typeface="Cambria Math"/>
                          </a:rPr>
                        </m:ctrlPr>
                      </m:sSubPr>
                      <m:e>
                        <m:r>
                          <a:rPr lang="en-US" sz="2400" b="0" i="1" smtClean="0">
                            <a:latin typeface="Cambria Math"/>
                          </a:rPr>
                          <m:t>𝑓</m:t>
                        </m:r>
                      </m:e>
                      <m:sub>
                        <m:r>
                          <a:rPr lang="en-US" sz="2400" b="0" i="1" smtClean="0">
                            <a:latin typeface="Cambria Math"/>
                          </a:rPr>
                          <m:t>𝑐</m:t>
                        </m:r>
                      </m:sub>
                    </m:sSub>
                  </m:oMath>
                </a14:m>
                <a:r>
                  <a:rPr lang="en-US" sz="2400" dirty="0" smtClean="0">
                    <a:latin typeface="Times New Roman" pitchFamily="18" charset="0"/>
                    <a:cs typeface="Times New Roman" pitchFamily="18" charset="0"/>
                  </a:rPr>
                  <a:t>t + </a:t>
                </a:r>
                <a:r>
                  <a:rPr lang="el-GR" sz="2400" dirty="0" smtClean="0">
                    <a:solidFill>
                      <a:srgbClr val="000000"/>
                    </a:solidFill>
                    <a:latin typeface="Times New Roman" pitchFamily="18" charset="0"/>
                    <a:cs typeface="Times New Roman" pitchFamily="18" charset="0"/>
                  </a:rPr>
                  <a:t>π</a:t>
                </a:r>
                <a:r>
                  <a:rPr lang="en-US" sz="2400" dirty="0" smtClean="0">
                    <a:latin typeface="Times New Roman" pitchFamily="18" charset="0"/>
                    <a:cs typeface="Times New Roman" pitchFamily="18" charset="0"/>
                  </a:rPr>
                  <a:t>) = -</a:t>
                </a:r>
                <a:r>
                  <a:rPr lang="en-US" sz="2400" dirty="0" smtClean="0">
                    <a:solidFill>
                      <a:srgbClr val="000000"/>
                    </a:solidFill>
                    <a:latin typeface="Times New Roman" pitchFamily="18" charset="0"/>
                    <a:ea typeface="+mn-ea"/>
                    <a:cs typeface="Times New Roman" pitchFamily="18" charset="0"/>
                  </a:rPr>
                  <a:t> </a:t>
                </a:r>
                <a:r>
                  <a:rPr lang="en-US" sz="2400" dirty="0">
                    <a:solidFill>
                      <a:srgbClr val="000000"/>
                    </a:solidFill>
                    <a:latin typeface="Times New Roman" pitchFamily="18" charset="0"/>
                    <a:ea typeface="+mn-ea"/>
                    <a:cs typeface="Times New Roman" pitchFamily="18" charset="0"/>
                  </a:rPr>
                  <a:t>Acos(2</a:t>
                </a:r>
                <a:r>
                  <a:rPr lang="el-GR" sz="2400" dirty="0">
                    <a:solidFill>
                      <a:srgbClr val="000000"/>
                    </a:solidFill>
                    <a:latin typeface="Times New Roman" pitchFamily="18" charset="0"/>
                    <a:cs typeface="Times New Roman" pitchFamily="18" charset="0"/>
                  </a:rPr>
                  <a:t>π</a:t>
                </a:r>
                <a14:m>
                  <m:oMath xmlns:m="http://schemas.openxmlformats.org/officeDocument/2006/math">
                    <m:sSub>
                      <m:sSubPr>
                        <m:ctrlPr>
                          <a:rPr lang="en-US" sz="2400" i="1">
                            <a:solidFill>
                              <a:srgbClr val="000000"/>
                            </a:solidFill>
                            <a:latin typeface="Cambria Math"/>
                            <a:ea typeface="+mn-ea"/>
                            <a:cs typeface="+mn-cs"/>
                          </a:rPr>
                        </m:ctrlPr>
                      </m:sSubPr>
                      <m:e>
                        <m:r>
                          <a:rPr lang="en-US" sz="2400" i="1">
                            <a:solidFill>
                              <a:srgbClr val="000000"/>
                            </a:solidFill>
                            <a:latin typeface="Cambria Math"/>
                            <a:ea typeface="+mn-ea"/>
                            <a:cs typeface="+mn-cs"/>
                          </a:rPr>
                          <m:t>𝑓</m:t>
                        </m:r>
                      </m:e>
                      <m:sub>
                        <m:r>
                          <a:rPr lang="en-US" sz="2400" i="1">
                            <a:solidFill>
                              <a:srgbClr val="000000"/>
                            </a:solidFill>
                            <a:latin typeface="Cambria Math"/>
                            <a:ea typeface="+mn-ea"/>
                            <a:cs typeface="+mn-cs"/>
                          </a:rPr>
                          <m:t>𝑐</m:t>
                        </m:r>
                      </m:sub>
                    </m:sSub>
                  </m:oMath>
                </a14:m>
                <a:r>
                  <a:rPr lang="en-US" sz="2400" dirty="0">
                    <a:solidFill>
                      <a:srgbClr val="000000"/>
                    </a:solidFill>
                    <a:latin typeface="Times New Roman" pitchFamily="18" charset="0"/>
                    <a:ea typeface="+mn-ea"/>
                    <a:cs typeface="Times New Roman" pitchFamily="18" charset="0"/>
                  </a:rPr>
                  <a:t>t </a:t>
                </a:r>
                <a:r>
                  <a:rPr lang="en-US" sz="2400" dirty="0" smtClean="0">
                    <a:solidFill>
                      <a:srgbClr val="000000"/>
                    </a:solidFill>
                    <a:latin typeface="Times New Roman" pitchFamily="18" charset="0"/>
                    <a:ea typeface="+mn-ea"/>
                    <a:cs typeface="Times New Roman" pitchFamily="18" charset="0"/>
                  </a:rPr>
                  <a:t>)[ a phase shift of 180°(</a:t>
                </a:r>
                <a:r>
                  <a:rPr lang="el-GR" sz="2400" dirty="0">
                    <a:solidFill>
                      <a:srgbClr val="000000"/>
                    </a:solidFill>
                    <a:latin typeface="Times New Roman" pitchFamily="18" charset="0"/>
                    <a:ea typeface="+mn-ea"/>
                    <a:cs typeface="Times New Roman" pitchFamily="18" charset="0"/>
                  </a:rPr>
                  <a:t>π</a:t>
                </a:r>
                <a:r>
                  <a:rPr lang="en-US" sz="2400" dirty="0" smtClean="0">
                    <a:solidFill>
                      <a:srgbClr val="000000"/>
                    </a:solidFill>
                    <a:latin typeface="Times New Roman" pitchFamily="18" charset="0"/>
                    <a:ea typeface="+mn-ea"/>
                    <a:cs typeface="Times New Roman" pitchFamily="18" charset="0"/>
                  </a:rPr>
                  <a:t>) is equivalent to flipping the sine wave or multiplying it by -1.]</a:t>
                </a:r>
                <a:endParaRPr lang="en-US" sz="2400" dirty="0" smtClean="0">
                  <a:latin typeface="Times New Roman" pitchFamily="18" charset="0"/>
                  <a:cs typeface="Times New Roman" pitchFamily="18" charset="0"/>
                </a:endParaRPr>
              </a:p>
              <a:p>
                <a:pPr marL="457200" lvl="1" indent="0">
                  <a:buNone/>
                </a:pPr>
                <a:endParaRPr lang="en-US" sz="2400" dirty="0"/>
              </a:p>
              <a:p>
                <a:pPr marL="457200" lvl="1" indent="0">
                  <a:buNone/>
                </a:pPr>
                <a:endParaRPr lang="en-US" sz="2400" dirty="0" smtClean="0"/>
              </a:p>
              <a:p>
                <a:pPr marL="457200" lvl="1" indent="0">
                  <a:buNone/>
                </a:pP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762000"/>
                <a:ext cx="7772400" cy="5867400"/>
              </a:xfrm>
              <a:blipFill rotWithShape="1">
                <a:blip r:embed="rId3" cstate="print"/>
                <a:stretch>
                  <a:fillRect l="-1098" t="-831" r="-1176" b="-26064"/>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 xmlns:p14="http://schemas.microsoft.com/office/powerpoint/2010/main" val="1332401194"/>
              </p:ext>
            </p:extLst>
          </p:nvPr>
        </p:nvGraphicFramePr>
        <p:xfrm>
          <a:off x="2362200" y="3962400"/>
          <a:ext cx="4821238" cy="1046163"/>
        </p:xfrm>
        <a:graphic>
          <a:graphicData uri="http://schemas.openxmlformats.org/presentationml/2006/ole">
            <p:oleObj spid="_x0000_s17472" name="Equation" r:id="rId4" imgW="2158920" imgH="482400" progId="Equation.3">
              <p:embed/>
            </p:oleObj>
          </a:graphicData>
        </a:graphic>
      </p:graphicFrame>
    </p:spTree>
    <p:extLst>
      <p:ext uri="{BB962C8B-B14F-4D97-AF65-F5344CB8AC3E}">
        <p14:creationId xmlns="" xmlns:p14="http://schemas.microsoft.com/office/powerpoint/2010/main" val="44939608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06400" y="0"/>
            <a:ext cx="8204200" cy="609600"/>
          </a:xfrm>
        </p:spPr>
        <p:txBody>
          <a:bodyPr>
            <a:normAutofit fontScale="90000"/>
          </a:bodyPr>
          <a:lstStyle/>
          <a:p>
            <a:pPr algn="ctr"/>
            <a:r>
              <a:rPr lang="en-US" dirty="0">
                <a:solidFill>
                  <a:srgbClr val="0070C0"/>
                </a:solidFill>
                <a:latin typeface="Times New Roman" pitchFamily="18" charset="0"/>
                <a:cs typeface="Times New Roman" pitchFamily="18" charset="0"/>
              </a:rPr>
              <a:t>Phase Shift Keying</a:t>
            </a:r>
          </a:p>
        </p:txBody>
      </p:sp>
      <p:sp>
        <p:nvSpPr>
          <p:cNvPr id="86019" name="Rectangle 3"/>
          <p:cNvSpPr>
            <a:spLocks noGrp="1" noChangeArrowheads="1"/>
          </p:cNvSpPr>
          <p:nvPr>
            <p:ph idx="1"/>
          </p:nvPr>
        </p:nvSpPr>
        <p:spPr/>
        <p:txBody>
          <a:bodyPr/>
          <a:lstStyle/>
          <a:p>
            <a:endParaRPr lang="en-US" dirty="0"/>
          </a:p>
          <a:p>
            <a:endParaRPr lang="en-US" dirty="0"/>
          </a:p>
          <a:p>
            <a:endParaRPr lang="en-US" dirty="0"/>
          </a:p>
          <a:p>
            <a:endParaRPr lang="en-US" dirty="0"/>
          </a:p>
          <a:p>
            <a:endParaRPr lang="en-US" dirty="0"/>
          </a:p>
          <a:p>
            <a:pPr marL="0" indent="0">
              <a:buNone/>
            </a:pPr>
            <a:endParaRPr lang="en-US" dirty="0"/>
          </a:p>
        </p:txBody>
      </p:sp>
      <p:pic>
        <p:nvPicPr>
          <p:cNvPr id="86020"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b="72662"/>
          <a:stretch>
            <a:fillRect/>
          </a:stretch>
        </p:blipFill>
        <p:spPr bwMode="auto">
          <a:xfrm>
            <a:off x="914400" y="1600200"/>
            <a:ext cx="7772400" cy="1905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6021"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t="73796" b="9207"/>
          <a:stretch>
            <a:fillRect/>
          </a:stretch>
        </p:blipFill>
        <p:spPr bwMode="auto">
          <a:xfrm>
            <a:off x="914400" y="2362200"/>
            <a:ext cx="7772400" cy="1600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950295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Modulation Techniques</a:t>
            </a:r>
          </a:p>
        </p:txBody>
      </p:sp>
      <p:pic>
        <p:nvPicPr>
          <p:cNvPr id="35847" name="Picture 7"/>
          <p:cNvPicPr>
            <a:picLocks noChangeAspect="1" noChangeArrowheads="1"/>
          </p:cNvPicPr>
          <p:nvPr/>
        </p:nvPicPr>
        <p:blipFill>
          <a:blip r:embed="rId2" cstate="print">
            <a:extLst>
              <a:ext uri="{28A0092B-C50C-407E-A947-70E740481C1C}">
                <a14:useLocalDpi xmlns="" xmlns:a14="http://schemas.microsoft.com/office/drawing/2010/main" val="0"/>
              </a:ext>
            </a:extLst>
          </a:blip>
          <a:srcRect r="4240" b="15945"/>
          <a:stretch>
            <a:fillRect/>
          </a:stretch>
        </p:blipFill>
        <p:spPr bwMode="auto">
          <a:xfrm>
            <a:off x="533400" y="0"/>
            <a:ext cx="7315200" cy="688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23717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14000" smtClean="0">
            <a:ln>
              <a:noFill/>
            </a:ln>
            <a:solidFill>
              <a:schemeClr val="tx1"/>
            </a:solidFill>
            <a:effectLst/>
            <a:latin typeface="Times New Roman"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14000" smtClean="0">
            <a:ln>
              <a:noFill/>
            </a:ln>
            <a:solidFill>
              <a:schemeClr val="tx1"/>
            </a:solidFill>
            <a:effectLst/>
            <a:latin typeface="Times New Roman" pitchFamily="1"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14000" smtClean="0">
            <a:ln>
              <a:noFill/>
            </a:ln>
            <a:solidFill>
              <a:schemeClr val="tx1"/>
            </a:solidFill>
            <a:effectLst/>
            <a:latin typeface="Times New Roman"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14000" smtClean="0">
            <a:ln>
              <a:noFill/>
            </a:ln>
            <a:solidFill>
              <a:schemeClr val="tx1"/>
            </a:solidFill>
            <a:effectLst/>
            <a:latin typeface="Times New Roman" pitchFamily="1"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14000" smtClean="0">
            <a:ln>
              <a:noFill/>
            </a:ln>
            <a:solidFill>
              <a:schemeClr val="tx1"/>
            </a:solidFill>
            <a:effectLst/>
            <a:latin typeface="Times New Roman"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14000" smtClean="0">
            <a:ln>
              <a:noFill/>
            </a:ln>
            <a:solidFill>
              <a:schemeClr val="tx1"/>
            </a:solidFill>
            <a:effectLst/>
            <a:latin typeface="Times New Roman" pitchFamily="1"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2_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3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4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4505</TotalTime>
  <Words>6870</Words>
  <Application>Microsoft Office PowerPoint</Application>
  <PresentationFormat>On-screen Show (4:3)</PresentationFormat>
  <Paragraphs>854</Paragraphs>
  <Slides>132</Slides>
  <Notes>28</Notes>
  <HiddenSlides>0</HiddenSlides>
  <MMClips>0</MMClips>
  <ScaleCrop>false</ScaleCrop>
  <HeadingPairs>
    <vt:vector size="6" baseType="variant">
      <vt:variant>
        <vt:lpstr>Theme</vt:lpstr>
      </vt:variant>
      <vt:variant>
        <vt:i4>11</vt:i4>
      </vt:variant>
      <vt:variant>
        <vt:lpstr>Embedded OLE Servers</vt:lpstr>
      </vt:variant>
      <vt:variant>
        <vt:i4>1</vt:i4>
      </vt:variant>
      <vt:variant>
        <vt:lpstr>Slide Titles</vt:lpstr>
      </vt:variant>
      <vt:variant>
        <vt:i4>132</vt:i4>
      </vt:variant>
    </vt:vector>
  </HeadingPairs>
  <TitlesOfParts>
    <vt:vector size="144" baseType="lpstr">
      <vt:lpstr>Office Theme</vt:lpstr>
      <vt:lpstr>Blends</vt:lpstr>
      <vt:lpstr>1_Blends</vt:lpstr>
      <vt:lpstr>1_Office Theme</vt:lpstr>
      <vt:lpstr>2_Blends</vt:lpstr>
      <vt:lpstr>3_Office Theme</vt:lpstr>
      <vt:lpstr>2_Office Theme</vt:lpstr>
      <vt:lpstr>3_Blends</vt:lpstr>
      <vt:lpstr>4_Blends</vt:lpstr>
      <vt:lpstr>4_Office Theme</vt:lpstr>
      <vt:lpstr>5_Office Theme</vt:lpstr>
      <vt:lpstr>Equation</vt:lpstr>
      <vt:lpstr>MODULE II</vt:lpstr>
      <vt:lpstr>   Signal Encoding Techniques </vt:lpstr>
      <vt:lpstr>Signal Encoding Techniques</vt:lpstr>
      <vt:lpstr>Signal Encoding Techniques</vt:lpstr>
      <vt:lpstr>Signal Encoding Techniques</vt:lpstr>
      <vt:lpstr>Signal Encoding Techniques</vt:lpstr>
      <vt:lpstr>Signal Encoding Techniques</vt:lpstr>
      <vt:lpstr>Signal Encoding Techniques</vt:lpstr>
      <vt:lpstr>Digital Data, Digital Signal</vt:lpstr>
      <vt:lpstr>Slide 10</vt:lpstr>
      <vt:lpstr>Data Rate and Signal Rate</vt:lpstr>
      <vt:lpstr>Relationship between data rate and signal rate</vt:lpstr>
      <vt:lpstr>Slide 13</vt:lpstr>
      <vt:lpstr>Encoding Digital Data to  Digital Signal</vt:lpstr>
      <vt:lpstr>Interpreting Digital Signals</vt:lpstr>
      <vt:lpstr>Comparison of Encoding Schemes</vt:lpstr>
      <vt:lpstr>Comparison of Encoding Schemes</vt:lpstr>
      <vt:lpstr>Encoding Digital Data to  Digital Signal</vt:lpstr>
      <vt:lpstr>Slide 19</vt:lpstr>
      <vt:lpstr>Line coding schemes</vt:lpstr>
      <vt:lpstr>Line coding schemes</vt:lpstr>
      <vt:lpstr>Unipolar Non-return- to- Zero(NRZ)</vt:lpstr>
      <vt:lpstr>Slide 23</vt:lpstr>
      <vt:lpstr>Unipolar Non-return- to- Zero(NRZ</vt:lpstr>
      <vt:lpstr>  Line coding schemes</vt:lpstr>
      <vt:lpstr>Line coding schemes</vt:lpstr>
      <vt:lpstr>Line coding schemes</vt:lpstr>
      <vt:lpstr>Slide 28</vt:lpstr>
      <vt:lpstr>Line coding schemes</vt:lpstr>
      <vt:lpstr>Line coding schemes</vt:lpstr>
      <vt:lpstr>Line coding schemes</vt:lpstr>
      <vt:lpstr>Line coding schemes</vt:lpstr>
      <vt:lpstr>Slide 33</vt:lpstr>
      <vt:lpstr>Line coding schemes</vt:lpstr>
      <vt:lpstr>Polar - Biphase: Manchester and Differential Manchester</vt:lpstr>
      <vt:lpstr>Polar - Biphase: Manchester and Differential Manchester</vt:lpstr>
      <vt:lpstr>Slide 37</vt:lpstr>
      <vt:lpstr>Biphase Pros and Cons</vt:lpstr>
      <vt:lpstr>Modulation rate</vt:lpstr>
      <vt:lpstr>Modulation rate</vt:lpstr>
      <vt:lpstr>Bipolar</vt:lpstr>
      <vt:lpstr>Slide 42</vt:lpstr>
      <vt:lpstr>Bipolar</vt:lpstr>
      <vt:lpstr>Scrambling Techniques</vt:lpstr>
      <vt:lpstr>Scrambling Techniques</vt:lpstr>
      <vt:lpstr>Scrambling Techniques</vt:lpstr>
      <vt:lpstr>Scrambling Techniques</vt:lpstr>
      <vt:lpstr>Scrambling Techniques</vt:lpstr>
      <vt:lpstr>Scrambling Techniques</vt:lpstr>
      <vt:lpstr>Scrambling Techniques</vt:lpstr>
      <vt:lpstr>Scrambling Techniques</vt:lpstr>
      <vt:lpstr>B8ZS and HDB3</vt:lpstr>
      <vt:lpstr>Analog Data to Digital Signals</vt:lpstr>
      <vt:lpstr>Digitizing Analog Data</vt:lpstr>
      <vt:lpstr>Analog Data to Digital Signals</vt:lpstr>
      <vt:lpstr>Pulse Code Modulation(PCM)</vt:lpstr>
      <vt:lpstr>Pulse Code Modulation(PCM)</vt:lpstr>
      <vt:lpstr>PCM Example</vt:lpstr>
      <vt:lpstr>PCM Example</vt:lpstr>
      <vt:lpstr>PCM Example</vt:lpstr>
      <vt:lpstr>PCM Example</vt:lpstr>
      <vt:lpstr>PCM Block Diagram</vt:lpstr>
      <vt:lpstr>Pulse Code Modulation</vt:lpstr>
      <vt:lpstr>Non-linear encoding</vt:lpstr>
      <vt:lpstr>Non-Linear Coding</vt:lpstr>
      <vt:lpstr>Companding</vt:lpstr>
      <vt:lpstr>Companding</vt:lpstr>
      <vt:lpstr>Companding</vt:lpstr>
      <vt:lpstr>Delta Modulation</vt:lpstr>
      <vt:lpstr>Delta Modulation Example</vt:lpstr>
      <vt:lpstr>Delta Modulation</vt:lpstr>
      <vt:lpstr>Delta Modulation</vt:lpstr>
      <vt:lpstr>Delta Modulation Operation</vt:lpstr>
      <vt:lpstr>Delta Modulation Operation</vt:lpstr>
      <vt:lpstr>Delta Modulation</vt:lpstr>
      <vt:lpstr>PCM verses Delta Modulation</vt:lpstr>
      <vt:lpstr>Digital Data to Analog Signals</vt:lpstr>
      <vt:lpstr>Digital Data to Analog Signals</vt:lpstr>
      <vt:lpstr>Slide 79</vt:lpstr>
      <vt:lpstr>Slide 80</vt:lpstr>
      <vt:lpstr>Digital Data to Analog Signals</vt:lpstr>
      <vt:lpstr>Slide 82</vt:lpstr>
      <vt:lpstr>Amplitude Shift Keying</vt:lpstr>
      <vt:lpstr>Amplitude Shift Keying</vt:lpstr>
      <vt:lpstr>Slide 85</vt:lpstr>
      <vt:lpstr>Amplitude Shift Keying</vt:lpstr>
      <vt:lpstr>Amplitude Shift Keying</vt:lpstr>
      <vt:lpstr>Frequency Shift Keying(FSK)</vt:lpstr>
      <vt:lpstr>Frequency Shift Keying (FSK)</vt:lpstr>
      <vt:lpstr>Frequency Shift Keying</vt:lpstr>
      <vt:lpstr>Frequency Shift Keying</vt:lpstr>
      <vt:lpstr>Frequency Shift Keying</vt:lpstr>
      <vt:lpstr>Frequency Shift Keying</vt:lpstr>
      <vt:lpstr>Example</vt:lpstr>
      <vt:lpstr>Multiple Frequency-Shift Keying (MFSK)</vt:lpstr>
      <vt:lpstr>Frequency Shift Keying (FSK)</vt:lpstr>
      <vt:lpstr>Phase Shift Keying</vt:lpstr>
      <vt:lpstr>Phase Shift Keying</vt:lpstr>
      <vt:lpstr>Modulation Techniques</vt:lpstr>
      <vt:lpstr>Differential PSK</vt:lpstr>
      <vt:lpstr>Differential PSK</vt:lpstr>
      <vt:lpstr>Four-level PSK</vt:lpstr>
      <vt:lpstr>QPSK And OQPSK Modulators</vt:lpstr>
      <vt:lpstr>QPSK Modulators</vt:lpstr>
      <vt:lpstr>OQPSK Modulators</vt:lpstr>
      <vt:lpstr>Examples of QPSF and OQPSK Waveforms</vt:lpstr>
      <vt:lpstr>QPSK and OQPSK</vt:lpstr>
      <vt:lpstr>Multilevel PSK</vt:lpstr>
      <vt:lpstr>Performance of Digital to Analog Modulation Schemes</vt:lpstr>
      <vt:lpstr>Performance of Digital to Analog Modulation Schemes</vt:lpstr>
      <vt:lpstr>Bandwidth Efficiency</vt:lpstr>
      <vt:lpstr>Quadrature Amplitude Modulation(QAM)</vt:lpstr>
      <vt:lpstr>Quadrature Amplitude Modulation</vt:lpstr>
      <vt:lpstr>Quadrature Amplitude Modulation(QAM)</vt:lpstr>
      <vt:lpstr>Quadrature Amplitude Modulation(QAM)</vt:lpstr>
      <vt:lpstr>QAM Levels</vt:lpstr>
      <vt:lpstr>Analog Data to Analog Signal</vt:lpstr>
      <vt:lpstr>Reasons for Analog Modulation</vt:lpstr>
      <vt:lpstr>Basic Encoding Techniques</vt:lpstr>
      <vt:lpstr>Amplitude Modulation</vt:lpstr>
      <vt:lpstr>Amplitude Modulation</vt:lpstr>
      <vt:lpstr>Amplitude Modulation</vt:lpstr>
      <vt:lpstr>Spectrum of AM signal</vt:lpstr>
      <vt:lpstr>Spectrum of AM signal</vt:lpstr>
      <vt:lpstr>Power of AM signal</vt:lpstr>
      <vt:lpstr>Single-Side Band(SSB)</vt:lpstr>
      <vt:lpstr>Double Side Band Suppressed Carrier(DSBSC)</vt:lpstr>
      <vt:lpstr>Slide 128</vt:lpstr>
      <vt:lpstr>Angle Modulation</vt:lpstr>
      <vt:lpstr>Angle Modulation</vt:lpstr>
      <vt:lpstr>Angle Modulation</vt:lpstr>
      <vt:lpstr>Angle Modulation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Signal Encoding Techniques </dc:title>
  <dc:creator>BINU</dc:creator>
  <cp:lastModifiedBy>LENOVO</cp:lastModifiedBy>
  <cp:revision>210</cp:revision>
  <dcterms:created xsi:type="dcterms:W3CDTF">2015-02-12T14:57:53Z</dcterms:created>
  <dcterms:modified xsi:type="dcterms:W3CDTF">2017-10-04T08:00:23Z</dcterms:modified>
</cp:coreProperties>
</file>