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9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9" r:id="rId31"/>
    <p:sldId id="290" r:id="rId32"/>
    <p:sldId id="291" r:id="rId33"/>
    <p:sldId id="292" r:id="rId34"/>
    <p:sldId id="293" r:id="rId35"/>
    <p:sldId id="294" r:id="rId36"/>
    <p:sldId id="288" r:id="rId37"/>
    <p:sldId id="295" r:id="rId38"/>
    <p:sldId id="296" r:id="rId39"/>
    <p:sldId id="297" r:id="rId40"/>
    <p:sldId id="298" r:id="rId41"/>
    <p:sldId id="28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7A6-3761-48B9-90D5-9D41B754282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6494-25A4-4528-A681-249F59D2B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7A6-3761-48B9-90D5-9D41B754282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6494-25A4-4528-A681-249F59D2B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7A6-3761-48B9-90D5-9D41B754282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6494-25A4-4528-A681-249F59D2B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7A6-3761-48B9-90D5-9D41B754282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6494-25A4-4528-A681-249F59D2B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7A6-3761-48B9-90D5-9D41B754282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6494-25A4-4528-A681-249F59D2B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7A6-3761-48B9-90D5-9D41B754282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6494-25A4-4528-A681-249F59D2B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7A6-3761-48B9-90D5-9D41B754282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6494-25A4-4528-A681-249F59D2B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7A6-3761-48B9-90D5-9D41B754282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6494-25A4-4528-A681-249F59D2B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7A6-3761-48B9-90D5-9D41B754282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6494-25A4-4528-A681-249F59D2B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7A6-3761-48B9-90D5-9D41B754282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6494-25A4-4528-A681-249F59D2B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57A6-3761-48B9-90D5-9D41B754282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6494-25A4-4528-A681-249F59D2B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57A6-3761-48B9-90D5-9D41B754282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C6494-25A4-4528-A681-249F59D2B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Hybrid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field of fuzzy modeling research, the </a:t>
            </a:r>
            <a:r>
              <a:rPr lang="en-US" dirty="0" err="1" smtClean="0"/>
              <a:t>neuro</a:t>
            </a:r>
            <a:r>
              <a:rPr lang="en-US" dirty="0" smtClean="0"/>
              <a:t>-fuzzy </a:t>
            </a:r>
            <a:r>
              <a:rPr lang="en-US" dirty="0"/>
              <a:t>is divided into two areas:</a:t>
            </a:r>
          </a:p>
          <a:p>
            <a:pPr lvl="1"/>
            <a:r>
              <a:rPr lang="en-US" dirty="0"/>
              <a:t>l. </a:t>
            </a:r>
            <a:r>
              <a:rPr lang="en-US" dirty="0">
                <a:solidFill>
                  <a:srgbClr val="FF0000"/>
                </a:solidFill>
              </a:rPr>
              <a:t>Linguistic fuzzy modeling </a:t>
            </a:r>
            <a:r>
              <a:rPr lang="en-US" dirty="0"/>
              <a:t>focused on </a:t>
            </a:r>
            <a:r>
              <a:rPr lang="en-US" dirty="0" smtClean="0"/>
              <a:t>interpretability </a:t>
            </a:r>
            <a:r>
              <a:rPr lang="en-US" dirty="0"/>
              <a:t>(</a:t>
            </a:r>
            <a:r>
              <a:rPr lang="en-US" dirty="0" smtClean="0"/>
              <a:t>mainly </a:t>
            </a:r>
            <a:r>
              <a:rPr lang="en-US" dirty="0"/>
              <a:t>the </a:t>
            </a:r>
            <a:r>
              <a:rPr lang="en-US" dirty="0" err="1"/>
              <a:t>Mamdani</a:t>
            </a:r>
            <a:r>
              <a:rPr lang="en-US" dirty="0"/>
              <a:t> model).</a:t>
            </a:r>
          </a:p>
          <a:p>
            <a:pPr lvl="1"/>
            <a:r>
              <a:rPr lang="en-US" dirty="0"/>
              <a:t>2. </a:t>
            </a:r>
            <a:r>
              <a:rPr lang="en-US" dirty="0">
                <a:solidFill>
                  <a:srgbClr val="FF0000"/>
                </a:solidFill>
              </a:rPr>
              <a:t>Precise fuzzy modeling </a:t>
            </a:r>
            <a:r>
              <a:rPr lang="en-US" dirty="0"/>
              <a:t>focused on accuracy [mainly the Takagi-</a:t>
            </a:r>
            <a:r>
              <a:rPr lang="en-US" dirty="0" err="1"/>
              <a:t>Sugeno</a:t>
            </a:r>
            <a:r>
              <a:rPr lang="en-US" dirty="0"/>
              <a:t>-Kang (TSK) model].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Classifications of </a:t>
            </a:r>
            <a:r>
              <a:rPr lang="en-US" u="sng" dirty="0" err="1" smtClean="0"/>
              <a:t>Neuro·Fuzzy</a:t>
            </a:r>
            <a:r>
              <a:rPr lang="en-US" u="sng" dirty="0" smtClean="0"/>
              <a:t> Hybrid Systems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Cooperative NFSs.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General </a:t>
            </a:r>
            <a:r>
              <a:rPr lang="en-US" dirty="0" err="1">
                <a:solidFill>
                  <a:srgbClr val="00B0F0"/>
                </a:solidFill>
              </a:rPr>
              <a:t>neuro</a:t>
            </a:r>
            <a:r>
              <a:rPr lang="en-US" dirty="0">
                <a:solidFill>
                  <a:srgbClr val="00B0F0"/>
                </a:solidFill>
              </a:rPr>
              <a:t>-fuzzy hybrid systems.</a:t>
            </a:r>
            <a:endParaRPr lang="en-US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>
                <a:solidFill>
                  <a:srgbClr val="00B0F0"/>
                </a:solidFill>
              </a:rPr>
              <a:t>Cooperative </a:t>
            </a:r>
            <a:r>
              <a:rPr lang="en-US" i="1" u="sng" dirty="0">
                <a:solidFill>
                  <a:srgbClr val="00B0F0"/>
                </a:solidFill>
              </a:rPr>
              <a:t>Neural Fuzzy </a:t>
            </a:r>
            <a:r>
              <a:rPr lang="en-US" i="1" u="sng" dirty="0" smtClean="0">
                <a:solidFill>
                  <a:srgbClr val="00B0F0"/>
                </a:solidFill>
              </a:rPr>
              <a:t>Systems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artificial neural network (ANN) and fuzzy system work independently from </a:t>
            </a:r>
            <a:r>
              <a:rPr lang="en-US" dirty="0" smtClean="0"/>
              <a:t>each other.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ANN attempts </a:t>
            </a:r>
            <a:r>
              <a:rPr lang="en-US" dirty="0" smtClean="0"/>
              <a:t>to </a:t>
            </a:r>
            <a:r>
              <a:rPr lang="en-US" dirty="0"/>
              <a:t>learn the parameters </a:t>
            </a:r>
            <a:r>
              <a:rPr lang="en-US" dirty="0" smtClean="0"/>
              <a:t>from </a:t>
            </a:r>
            <a:r>
              <a:rPr lang="en-US" dirty="0"/>
              <a:t>the fuzzy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Four different kinds…….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1628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505200"/>
            <a:ext cx="73056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048625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133725"/>
            <a:ext cx="75152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i="1" u="sng" dirty="0" smtClean="0">
                <a:solidFill>
                  <a:srgbClr val="00B0F0"/>
                </a:solidFill>
              </a:rPr>
              <a:t>General </a:t>
            </a:r>
            <a:r>
              <a:rPr lang="en-US" i="1" u="sng" dirty="0" err="1">
                <a:solidFill>
                  <a:srgbClr val="00B0F0"/>
                </a:solidFill>
              </a:rPr>
              <a:t>Neuro·Fuzzy</a:t>
            </a:r>
            <a:r>
              <a:rPr lang="en-US" i="1" u="sng" dirty="0">
                <a:solidFill>
                  <a:srgbClr val="00B0F0"/>
                </a:solidFill>
              </a:rPr>
              <a:t> Hybrid Systems (General NFHS</a:t>
            </a:r>
            <a:r>
              <a:rPr lang="en-US" i="1" u="sng" dirty="0" smtClean="0">
                <a:solidFill>
                  <a:srgbClr val="00B0F0"/>
                </a:solidFill>
              </a:rPr>
              <a:t>)</a:t>
            </a:r>
          </a:p>
          <a:p>
            <a:pPr lvl="1"/>
            <a:r>
              <a:rPr lang="en-US" sz="2000" dirty="0"/>
              <a:t>General </a:t>
            </a:r>
            <a:r>
              <a:rPr lang="en-US" sz="2000" dirty="0" err="1"/>
              <a:t>neuro</a:t>
            </a:r>
            <a:r>
              <a:rPr lang="en-US" sz="2000" dirty="0"/>
              <a:t>-fuzzy hybrid </a:t>
            </a:r>
            <a:r>
              <a:rPr lang="en-US" sz="2000" i="1" dirty="0"/>
              <a:t>systems (NFHS) resemble neural networks where a fuzzy system is interpreted </a:t>
            </a:r>
            <a:r>
              <a:rPr lang="en-US" sz="2000" i="1" dirty="0" smtClean="0"/>
              <a:t>as </a:t>
            </a:r>
            <a:r>
              <a:rPr lang="en-US" sz="2000" dirty="0" smtClean="0"/>
              <a:t>a </a:t>
            </a:r>
            <a:r>
              <a:rPr lang="en-US" sz="2000" dirty="0"/>
              <a:t>neural </a:t>
            </a:r>
            <a:r>
              <a:rPr lang="en-US" sz="2000" dirty="0" smtClean="0"/>
              <a:t>network </a:t>
            </a:r>
            <a:r>
              <a:rPr lang="en-US" sz="2000" dirty="0"/>
              <a:t>of special kind. </a:t>
            </a:r>
            <a:endParaRPr 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14600"/>
            <a:ext cx="7162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architecture of general NFHS gives it an advantage because there is no communication between fuzzy system and neural network. </a:t>
            </a:r>
          </a:p>
          <a:p>
            <a:r>
              <a:rPr lang="en-US" dirty="0" smtClean="0"/>
              <a:t>The rule base of a fuzzy system is assumed to be a neural network;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fuzzy sets are regarded as weights </a:t>
            </a:r>
            <a:r>
              <a:rPr lang="en-US" dirty="0" smtClean="0"/>
              <a:t>and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rules and the input and output variables as neurons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choice to include or discard neurons can be made in the </a:t>
            </a:r>
            <a:r>
              <a:rPr lang="en-US" dirty="0" smtClean="0">
                <a:solidFill>
                  <a:srgbClr val="00B0F0"/>
                </a:solidFill>
              </a:rPr>
              <a:t>learning step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Membership functions </a:t>
            </a:r>
            <a:r>
              <a:rPr lang="en-US" dirty="0"/>
              <a:t>expressing the linguistic terms of the inference rules should be formulated </a:t>
            </a:r>
            <a:r>
              <a:rPr lang="en-US" dirty="0" smtClean="0"/>
              <a:t>for building </a:t>
            </a:r>
            <a:r>
              <a:rPr lang="en-US" dirty="0"/>
              <a:t>a fuzzy controller. However, in fuzzy systems, no formal approach exists </a:t>
            </a:r>
            <a:r>
              <a:rPr lang="en-US" dirty="0" smtClean="0"/>
              <a:t>to </a:t>
            </a:r>
            <a:r>
              <a:rPr lang="en-US" dirty="0"/>
              <a:t>define these functions.</a:t>
            </a:r>
          </a:p>
          <a:p>
            <a:r>
              <a:rPr lang="en-US" dirty="0"/>
              <a:t>Any shape, such as Gaussian or triangular or bell shaped or </a:t>
            </a:r>
            <a:r>
              <a:rPr lang="en-US" dirty="0" smtClean="0"/>
              <a:t>trapezoidal</a:t>
            </a:r>
            <a:r>
              <a:rPr lang="en-US" dirty="0"/>
              <a:t>, can be considered as a </a:t>
            </a:r>
            <a:r>
              <a:rPr lang="en-US" dirty="0" smtClean="0"/>
              <a:t>membership with </a:t>
            </a:r>
            <a:r>
              <a:rPr lang="en-US" dirty="0"/>
              <a:t>an arbitrary set of parameters. </a:t>
            </a:r>
            <a:endParaRPr lang="en-US" dirty="0" smtClean="0"/>
          </a:p>
          <a:p>
            <a:r>
              <a:rPr lang="en-US" dirty="0" smtClean="0"/>
              <a:t>Thus </a:t>
            </a:r>
            <a:r>
              <a:rPr lang="en-US" dirty="0"/>
              <a:t>for </a:t>
            </a:r>
            <a:r>
              <a:rPr lang="en-US" dirty="0" smtClean="0"/>
              <a:t>fuzzy </a:t>
            </a:r>
            <a:r>
              <a:rPr lang="en-US" dirty="0"/>
              <a:t>systems, the </a:t>
            </a:r>
            <a:r>
              <a:rPr lang="en-US" dirty="0">
                <a:solidFill>
                  <a:srgbClr val="FF0000"/>
                </a:solidFill>
              </a:rPr>
              <a:t>optimization of these </a:t>
            </a:r>
            <a:r>
              <a:rPr lang="en-US" dirty="0" smtClean="0">
                <a:solidFill>
                  <a:srgbClr val="FF0000"/>
                </a:solidFill>
              </a:rPr>
              <a:t>functions </a:t>
            </a:r>
            <a:r>
              <a:rPr lang="en-US" dirty="0" smtClean="0"/>
              <a:t>in </a:t>
            </a:r>
            <a:r>
              <a:rPr lang="en-US" dirty="0"/>
              <a:t>terms of generalizing the data is very important; this problem can be </a:t>
            </a:r>
            <a:r>
              <a:rPr lang="en-US" dirty="0" smtClean="0"/>
              <a:t>solved using </a:t>
            </a:r>
            <a:r>
              <a:rPr lang="en-US" dirty="0"/>
              <a:t>neural </a:t>
            </a:r>
            <a:r>
              <a:rPr lang="en-US" dirty="0" smtClean="0"/>
              <a:t>networks.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The </a:t>
            </a:r>
            <a:r>
              <a:rPr lang="en-US" u="sng" dirty="0" err="1">
                <a:solidFill>
                  <a:srgbClr val="FF0000"/>
                </a:solidFill>
              </a:rPr>
              <a:t>neuro</a:t>
            </a:r>
            <a:r>
              <a:rPr lang="en-US" u="sng" dirty="0">
                <a:solidFill>
                  <a:srgbClr val="FF0000"/>
                </a:solidFill>
              </a:rPr>
              <a:t> fuzzy hybrid systems can also be modeled in an another method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training data </a:t>
            </a:r>
            <a:r>
              <a:rPr lang="en-US" dirty="0"/>
              <a:t>is grouped into several clusters and each duster is designed to represent a particular rule.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rules </a:t>
            </a:r>
            <a:r>
              <a:rPr lang="en-US" dirty="0" smtClean="0"/>
              <a:t>are defined </a:t>
            </a:r>
            <a:r>
              <a:rPr lang="en-US" dirty="0"/>
              <a:t>by the crisp data points and are not </a:t>
            </a:r>
            <a:r>
              <a:rPr lang="en-US" dirty="0" smtClean="0"/>
              <a:t>defined </a:t>
            </a:r>
            <a:r>
              <a:rPr lang="en-US" dirty="0"/>
              <a:t>linguistically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Hence a neural </a:t>
            </a:r>
            <a:r>
              <a:rPr lang="en-US" dirty="0" smtClean="0"/>
              <a:t>network</a:t>
            </a:r>
            <a:r>
              <a:rPr lang="en-US" dirty="0"/>
              <a:t>, in this case, </a:t>
            </a:r>
            <a:r>
              <a:rPr lang="en-US" dirty="0" smtClean="0"/>
              <a:t>might </a:t>
            </a:r>
            <a:r>
              <a:rPr lang="en-US" dirty="0"/>
              <a:t>be applied </a:t>
            </a:r>
            <a:r>
              <a:rPr lang="en-US" dirty="0" smtClean="0"/>
              <a:t>to </a:t>
            </a:r>
            <a:r>
              <a:rPr lang="en-US" dirty="0"/>
              <a:t>train the defined dusters.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resting can be carried our by presenting a random resting </a:t>
            </a:r>
            <a:r>
              <a:rPr lang="en-US" dirty="0" smtClean="0"/>
              <a:t>sample to </a:t>
            </a:r>
            <a:r>
              <a:rPr lang="en-US" dirty="0"/>
              <a:t>the trained neural </a:t>
            </a:r>
            <a:r>
              <a:rPr lang="en-US" dirty="0" smtClean="0"/>
              <a:t>network..</a:t>
            </a:r>
          </a:p>
          <a:p>
            <a:r>
              <a:rPr lang="en-US" dirty="0" smtClean="0"/>
              <a:t> </a:t>
            </a:r>
            <a:r>
              <a:rPr lang="en-US" dirty="0"/>
              <a:t>Each and every output unit will return a degree which extends to </a:t>
            </a:r>
            <a:r>
              <a:rPr lang="en-US" dirty="0" smtClean="0"/>
              <a:t>fit the antecedent of rule.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Genetic Fuzzy Rule Based Systems (GFRBSs)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For mechanizing </a:t>
            </a:r>
            <a:r>
              <a:rPr lang="en-US" dirty="0"/>
              <a:t>the </a:t>
            </a:r>
            <a:r>
              <a:rPr lang="en-US" dirty="0" smtClean="0"/>
              <a:t>definition </a:t>
            </a:r>
            <a:r>
              <a:rPr lang="en-US" dirty="0"/>
              <a:t>of the knowledge base of a fuzzy controller </a:t>
            </a:r>
            <a:r>
              <a:rPr lang="en-US" dirty="0" smtClean="0"/>
              <a:t> by GA </a:t>
            </a:r>
            <a:r>
              <a:rPr lang="en-US" dirty="0"/>
              <a:t>have proven to be a powerful </a:t>
            </a:r>
            <a:r>
              <a:rPr lang="en-US" dirty="0" smtClean="0"/>
              <a:t>tool, since </a:t>
            </a:r>
            <a:r>
              <a:rPr lang="en-US" dirty="0">
                <a:solidFill>
                  <a:srgbClr val="7030A0"/>
                </a:solidFill>
              </a:rPr>
              <a:t>adaptive </a:t>
            </a:r>
            <a:r>
              <a:rPr lang="en-US" dirty="0" smtClean="0">
                <a:solidFill>
                  <a:srgbClr val="7030A0"/>
                </a:solidFill>
              </a:rPr>
              <a:t>control</a:t>
            </a:r>
            <a:r>
              <a:rPr lang="en-US" dirty="0">
                <a:solidFill>
                  <a:srgbClr val="7030A0"/>
                </a:solidFill>
              </a:rPr>
              <a:t>, learning, and self-organization </a:t>
            </a:r>
            <a:r>
              <a:rPr lang="en-US" dirty="0"/>
              <a:t>may be considered in a </a:t>
            </a:r>
            <a:r>
              <a:rPr lang="en-US" dirty="0" smtClean="0"/>
              <a:t>lot </a:t>
            </a:r>
            <a:r>
              <a:rPr lang="en-US" dirty="0"/>
              <a:t>of cases as optimization </a:t>
            </a:r>
            <a:r>
              <a:rPr lang="en-US" dirty="0" smtClean="0"/>
              <a:t>or search </a:t>
            </a:r>
            <a:r>
              <a:rPr lang="en-US" dirty="0"/>
              <a:t>processes.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designing fuzzy </a:t>
            </a:r>
            <a:r>
              <a:rPr lang="en-US" dirty="0" smtClean="0"/>
              <a:t>controllers, in </a:t>
            </a:r>
            <a:r>
              <a:rPr lang="en-US" dirty="0"/>
              <a:t>particular, the application to the </a:t>
            </a:r>
            <a:r>
              <a:rPr lang="en-US" dirty="0" smtClean="0"/>
              <a:t>design, learning </a:t>
            </a:r>
            <a:r>
              <a:rPr lang="en-US" dirty="0"/>
              <a:t>and tuning of knowledge bases has produced quite good results.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general these approaches can </a:t>
            </a:r>
            <a:r>
              <a:rPr lang="en-US" dirty="0" smtClean="0"/>
              <a:t>be termed </a:t>
            </a:r>
            <a:r>
              <a:rPr lang="en-US" dirty="0"/>
              <a:t>as </a:t>
            </a:r>
            <a:r>
              <a:rPr lang="en-US" i="1" dirty="0" smtClean="0"/>
              <a:t>Genetic Fuzzy </a:t>
            </a:r>
            <a:r>
              <a:rPr lang="en-US" i="1" dirty="0"/>
              <a:t>Systems (GFSs</a:t>
            </a:r>
            <a:r>
              <a:rPr lang="en-US" i="1" dirty="0" smtClean="0"/>
              <a:t>}.</a:t>
            </a:r>
            <a:r>
              <a:rPr lang="en-US" dirty="0" smtClean="0"/>
              <a:t>, </a:t>
            </a:r>
          </a:p>
          <a:p>
            <a:r>
              <a:rPr lang="en-US" dirty="0" smtClean="0"/>
              <a:t>it </a:t>
            </a:r>
            <a:r>
              <a:rPr lang="en-US" dirty="0"/>
              <a:t>is possible to distinguish between </a:t>
            </a:r>
            <a:r>
              <a:rPr lang="en-US" dirty="0">
                <a:solidFill>
                  <a:srgbClr val="FF0000"/>
                </a:solidFill>
              </a:rPr>
              <a:t>either </a:t>
            </a:r>
            <a:r>
              <a:rPr lang="en-US" dirty="0" smtClean="0">
                <a:solidFill>
                  <a:srgbClr val="FF0000"/>
                </a:solidFill>
              </a:rPr>
              <a:t>parameter optimization </a:t>
            </a:r>
            <a:r>
              <a:rPr lang="en-US" dirty="0">
                <a:solidFill>
                  <a:srgbClr val="FF0000"/>
                </a:solidFill>
              </a:rPr>
              <a:t>or rule generation processes, </a:t>
            </a:r>
            <a:r>
              <a:rPr lang="en-US" dirty="0"/>
              <a:t>that is, adaptation and learning.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</a:t>
            </a:r>
            <a:r>
              <a:rPr lang="en-US" dirty="0"/>
              <a:t>-Fuzzy Hybrid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i="1" dirty="0" err="1" smtClean="0"/>
              <a:t>neuro</a:t>
            </a:r>
            <a:r>
              <a:rPr lang="en-US" i="1" dirty="0" smtClean="0"/>
              <a:t>-fuzzy </a:t>
            </a:r>
            <a:r>
              <a:rPr lang="en-US" i="1" dirty="0"/>
              <a:t>hybrid system (also called </a:t>
            </a:r>
            <a:r>
              <a:rPr lang="en-US" i="1" dirty="0" smtClean="0"/>
              <a:t>fuzzy </a:t>
            </a:r>
            <a:r>
              <a:rPr lang="en-US" i="1" dirty="0"/>
              <a:t>neural hybrid), proposed by]. S. R. Jang, is a learning </a:t>
            </a:r>
            <a:r>
              <a:rPr lang="en-US" i="1" dirty="0" smtClean="0"/>
              <a:t>mechanism </a:t>
            </a:r>
            <a:r>
              <a:rPr lang="en-US" dirty="0" smtClean="0"/>
              <a:t>that </a:t>
            </a:r>
            <a:r>
              <a:rPr lang="en-US" dirty="0"/>
              <a:t>utilizes the training and learning algorithms from neural networks to find parameters of a fuzzy </a:t>
            </a:r>
            <a:r>
              <a:rPr lang="en-US" dirty="0" smtClean="0"/>
              <a:t>system (i.e</a:t>
            </a:r>
            <a:r>
              <a:rPr lang="en-US" dirty="0"/>
              <a:t>., </a:t>
            </a:r>
            <a:r>
              <a:rPr lang="en-US" dirty="0">
                <a:solidFill>
                  <a:srgbClr val="FF0000"/>
                </a:solidFill>
              </a:rPr>
              <a:t>fuzzy sets, fuzzy rules, fuzzy numbers</a:t>
            </a:r>
            <a:r>
              <a:rPr lang="en-US" dirty="0"/>
              <a:t>, and so on</a:t>
            </a:r>
            <a:r>
              <a:rPr lang="en-US" dirty="0" smtClean="0"/>
              <a:t>).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can also be defined as a fuzzy system that </a:t>
            </a:r>
            <a:r>
              <a:rPr lang="en-US" dirty="0" smtClean="0"/>
              <a:t>determines its </a:t>
            </a:r>
            <a:r>
              <a:rPr lang="en-US" dirty="0"/>
              <a:t>parameters by processing data samples by using a learning algorithm derived from or inspired by </a:t>
            </a:r>
            <a:r>
              <a:rPr lang="en-US" dirty="0" smtClean="0"/>
              <a:t>neural network </a:t>
            </a:r>
            <a:r>
              <a:rPr lang="en-US" dirty="0"/>
              <a:t>theory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Alternately, it is a hybrid intelligent system that fuses </a:t>
            </a:r>
            <a:r>
              <a:rPr lang="en-US" dirty="0" smtClean="0"/>
              <a:t>artificial </a:t>
            </a:r>
            <a:r>
              <a:rPr lang="en-US" dirty="0"/>
              <a:t>neural </a:t>
            </a:r>
            <a:r>
              <a:rPr lang="en-US" dirty="0" smtClean="0"/>
              <a:t>networks </a:t>
            </a:r>
            <a:r>
              <a:rPr lang="en-US" dirty="0"/>
              <a:t>and </a:t>
            </a:r>
            <a:r>
              <a:rPr lang="en-US" dirty="0" smtClean="0"/>
              <a:t>fuzzy logic </a:t>
            </a:r>
            <a:r>
              <a:rPr lang="en-US" dirty="0"/>
              <a:t>by combining the learning and connectionist structure of neural </a:t>
            </a:r>
            <a:r>
              <a:rPr lang="en-US" dirty="0" smtClean="0"/>
              <a:t>networks </a:t>
            </a:r>
            <a:r>
              <a:rPr lang="en-US" dirty="0"/>
              <a:t>with human-like </a:t>
            </a:r>
            <a:r>
              <a:rPr lang="en-US" dirty="0" smtClean="0"/>
              <a:t>reasoning style </a:t>
            </a:r>
            <a:r>
              <a:rPr lang="en-US" dirty="0"/>
              <a:t>of </a:t>
            </a:r>
            <a:r>
              <a:rPr lang="en-US" dirty="0" smtClean="0"/>
              <a:t>fuzzy </a:t>
            </a:r>
            <a:r>
              <a:rPr lang="en-US" dirty="0"/>
              <a:t>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471488"/>
            <a:ext cx="876300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objectives of optimization in fuzzy rule based system are as follows: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task of finding an appropriate knowledge base (KB) for a particular problem. This is equivalent </a:t>
            </a:r>
            <a:r>
              <a:rPr lang="en-US" dirty="0" smtClean="0"/>
              <a:t>to </a:t>
            </a:r>
            <a:r>
              <a:rPr lang="en-US" dirty="0" err="1" smtClean="0"/>
              <a:t>parameterizing</a:t>
            </a:r>
            <a:r>
              <a:rPr lang="en-US" dirty="0" smtClean="0"/>
              <a:t>  the </a:t>
            </a:r>
            <a:r>
              <a:rPr lang="en-US" dirty="0"/>
              <a:t>fuzzy KB (rules and membership functions).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find those parameter values that are optimal with respect to the design criteria.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Considering a GFRBS, one has to decide which parts of the knowledge base (KB) are subject to </a:t>
            </a:r>
            <a:r>
              <a:rPr lang="en-US" dirty="0" smtClean="0"/>
              <a:t>optimization by </a:t>
            </a:r>
            <a:r>
              <a:rPr lang="en-US" dirty="0"/>
              <a:t>the GA.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KB of a fuzzy system is t</a:t>
            </a:r>
            <a:r>
              <a:rPr lang="en-US" dirty="0" smtClean="0"/>
              <a:t>he </a:t>
            </a:r>
            <a:r>
              <a:rPr lang="en-US" dirty="0"/>
              <a:t>union of qualitatively different components and not a </a:t>
            </a:r>
            <a:r>
              <a:rPr lang="en-US" dirty="0" smtClean="0"/>
              <a:t>homogeneous structure.</a:t>
            </a:r>
          </a:p>
          <a:p>
            <a:r>
              <a:rPr lang="en-US" i="1" dirty="0" smtClean="0"/>
              <a:t>As </a:t>
            </a:r>
            <a:r>
              <a:rPr lang="en-US" i="1" dirty="0"/>
              <a:t>an example, the </a:t>
            </a:r>
            <a:r>
              <a:rPr lang="en-US" i="1" dirty="0" smtClean="0"/>
              <a:t>KB of </a:t>
            </a:r>
            <a:r>
              <a:rPr lang="en-US" i="1" dirty="0" err="1" smtClean="0"/>
              <a:t>Mamdani</a:t>
            </a:r>
            <a:r>
              <a:rPr lang="en-US" i="1" dirty="0" smtClean="0"/>
              <a:t>-type fuzzy </a:t>
            </a:r>
            <a:r>
              <a:rPr lang="en-US" i="1" dirty="0"/>
              <a:t>system has two components</a:t>
            </a:r>
            <a:r>
              <a:rPr lang="en-US" i="1" dirty="0">
                <a:solidFill>
                  <a:srgbClr val="FF0000"/>
                </a:solidFill>
              </a:rPr>
              <a:t>: </a:t>
            </a:r>
            <a:r>
              <a:rPr lang="en-US" i="1" dirty="0" smtClean="0">
                <a:solidFill>
                  <a:srgbClr val="FF0000"/>
                </a:solidFill>
              </a:rPr>
              <a:t> rule base </a:t>
            </a:r>
            <a:r>
              <a:rPr lang="en-US" dirty="0" smtClean="0">
                <a:solidFill>
                  <a:srgbClr val="FF0000"/>
                </a:solidFill>
              </a:rPr>
              <a:t>(RB</a:t>
            </a:r>
            <a:r>
              <a:rPr lang="en-US" dirty="0">
                <a:solidFill>
                  <a:srgbClr val="FF0000"/>
                </a:solidFill>
              </a:rPr>
              <a:t>) containing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collection </a:t>
            </a:r>
            <a:r>
              <a:rPr lang="en-US" dirty="0" smtClean="0">
                <a:solidFill>
                  <a:srgbClr val="FF0000"/>
                </a:solidFill>
              </a:rPr>
              <a:t>of fuzzy </a:t>
            </a:r>
            <a:r>
              <a:rPr lang="en-US" dirty="0">
                <a:solidFill>
                  <a:srgbClr val="FF0000"/>
                </a:solidFill>
              </a:rPr>
              <a:t>rules and a data base {DB</a:t>
            </a:r>
            <a:r>
              <a:rPr lang="en-US" dirty="0" smtClean="0"/>
              <a:t>},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definitions of the </a:t>
            </a:r>
            <a:r>
              <a:rPr lang="en-US" dirty="0" smtClean="0"/>
              <a:t>scaling factors </a:t>
            </a:r>
            <a:r>
              <a:rPr lang="en-US" dirty="0"/>
              <a:t>and the </a:t>
            </a:r>
            <a:r>
              <a:rPr lang="en-US" dirty="0" smtClean="0"/>
              <a:t>membership </a:t>
            </a:r>
            <a:r>
              <a:rPr lang="en-US" dirty="0"/>
              <a:t>functions of the fuzzy </a:t>
            </a:r>
            <a:r>
              <a:rPr lang="en-US" dirty="0" smtClean="0"/>
              <a:t>sets </a:t>
            </a:r>
            <a:r>
              <a:rPr lang="en-US" dirty="0"/>
              <a:t>associated with the </a:t>
            </a:r>
            <a:r>
              <a:rPr lang="en-US" dirty="0" smtClean="0"/>
              <a:t>linguistic </a:t>
            </a:r>
            <a:r>
              <a:rPr lang="en-US" dirty="0"/>
              <a:t>labels.</a:t>
            </a:r>
          </a:p>
          <a:p>
            <a:r>
              <a:rPr lang="en-US" dirty="0"/>
              <a:t>In this phase. it is </a:t>
            </a:r>
            <a:r>
              <a:rPr lang="en-US" dirty="0" smtClean="0"/>
              <a:t>important to </a:t>
            </a:r>
            <a:r>
              <a:rPr lang="en-US" dirty="0"/>
              <a:t>distinguish between tuning </a:t>
            </a:r>
            <a:r>
              <a:rPr lang="en-US" dirty="0" smtClean="0"/>
              <a:t>{adaptation</a:t>
            </a:r>
            <a:r>
              <a:rPr lang="en-US" dirty="0"/>
              <a:t>) and </a:t>
            </a:r>
            <a:r>
              <a:rPr lang="en-US" dirty="0" smtClean="0"/>
              <a:t>learning problems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8153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Genetic Tuning Process</a:t>
            </a:r>
          </a:p>
          <a:p>
            <a:pPr lvl="1"/>
            <a:r>
              <a:rPr lang="en-US" dirty="0"/>
              <a:t>The task of tuning the scaling </a:t>
            </a:r>
            <a:r>
              <a:rPr lang="en-US" dirty="0" smtClean="0"/>
              <a:t>functions and fuzzy </a:t>
            </a:r>
            <a:r>
              <a:rPr lang="en-US" dirty="0"/>
              <a:t>membership </a:t>
            </a:r>
            <a:r>
              <a:rPr lang="en-US" dirty="0" smtClean="0"/>
              <a:t>functions  are important </a:t>
            </a:r>
            <a:r>
              <a:rPr lang="en-US" dirty="0"/>
              <a:t>in FRBS design.</a:t>
            </a:r>
          </a:p>
          <a:p>
            <a:pPr lvl="1"/>
            <a:r>
              <a:rPr lang="en-US" dirty="0"/>
              <a:t>The adoption of </a:t>
            </a:r>
            <a:r>
              <a:rPr lang="en-US" dirty="0" err="1" smtClean="0"/>
              <a:t>parameterised</a:t>
            </a:r>
            <a:r>
              <a:rPr lang="en-US" dirty="0" smtClean="0"/>
              <a:t> </a:t>
            </a:r>
            <a:r>
              <a:rPr lang="en-US" dirty="0"/>
              <a:t>scaling </a:t>
            </a:r>
            <a:r>
              <a:rPr lang="en-US" dirty="0" err="1" smtClean="0"/>
              <a:t>functions,membership</a:t>
            </a:r>
            <a:r>
              <a:rPr lang="en-US" dirty="0" smtClean="0"/>
              <a:t> </a:t>
            </a:r>
            <a:r>
              <a:rPr lang="en-US" dirty="0"/>
              <a:t>functions </a:t>
            </a:r>
            <a:r>
              <a:rPr lang="en-US" dirty="0" smtClean="0"/>
              <a:t>by the </a:t>
            </a:r>
            <a:r>
              <a:rPr lang="en-US" dirty="0"/>
              <a:t>GA is based on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fitness </a:t>
            </a:r>
            <a:r>
              <a:rPr lang="en-US" dirty="0">
                <a:solidFill>
                  <a:srgbClr val="00B0F0"/>
                </a:solidFill>
              </a:rPr>
              <a:t>function 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en-US" dirty="0" smtClean="0"/>
              <a:t>hat </a:t>
            </a:r>
            <a:r>
              <a:rPr lang="en-US" dirty="0"/>
              <a:t>specifies the design criteria quantitatively.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responsibility </a:t>
            </a:r>
            <a:r>
              <a:rPr lang="en-US" dirty="0" smtClean="0"/>
              <a:t>rests </a:t>
            </a:r>
            <a:r>
              <a:rPr lang="en-US" dirty="0"/>
              <a:t>with the tuning </a:t>
            </a:r>
            <a:r>
              <a:rPr lang="en-US" dirty="0" smtClean="0"/>
              <a:t>process which assume a predefined </a:t>
            </a:r>
            <a:r>
              <a:rPr lang="en-US" dirty="0"/>
              <a:t>rule </a:t>
            </a:r>
            <a:r>
              <a:rPr lang="en-US" dirty="0" smtClean="0"/>
              <a:t>base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tuning process can he performed </a:t>
            </a:r>
            <a:r>
              <a:rPr lang="en-US" i="1" dirty="0"/>
              <a:t>a priori also. </a:t>
            </a:r>
            <a:endParaRPr lang="en-US" i="1" dirty="0" smtClean="0"/>
          </a:p>
          <a:p>
            <a:pPr lvl="1">
              <a:buFont typeface="Wingdings" pitchFamily="2" charset="2"/>
              <a:buChar char="v"/>
            </a:pPr>
            <a:r>
              <a:rPr lang="en-US" i="1" dirty="0" smtClean="0"/>
              <a:t>This </a:t>
            </a:r>
            <a:r>
              <a:rPr lang="en-US" i="1" dirty="0"/>
              <a:t>can be done if </a:t>
            </a:r>
            <a:r>
              <a:rPr lang="en-US" i="1" dirty="0" smtClean="0"/>
              <a:t>a subsequent  </a:t>
            </a:r>
            <a:r>
              <a:rPr lang="en-US" dirty="0" smtClean="0"/>
              <a:t>process </a:t>
            </a:r>
            <a:r>
              <a:rPr lang="en-US" dirty="0"/>
              <a:t>derives the RB once t</a:t>
            </a:r>
            <a:r>
              <a:rPr lang="en-US" dirty="0" smtClean="0"/>
              <a:t>he DB has </a:t>
            </a:r>
            <a:r>
              <a:rPr lang="en-US" dirty="0"/>
              <a:t>been </a:t>
            </a:r>
            <a:r>
              <a:rPr lang="en-US" dirty="0" smtClean="0"/>
              <a:t>obtained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a </a:t>
            </a:r>
            <a:r>
              <a:rPr lang="en-US" i="1" dirty="0">
                <a:solidFill>
                  <a:srgbClr val="FF0000"/>
                </a:solidFill>
              </a:rPr>
              <a:t>priori generic DB learning</a:t>
            </a:r>
            <a:r>
              <a:rPr lang="en-US" i="1" dirty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638300"/>
            <a:ext cx="76581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u="sng" dirty="0" smtClean="0">
                <a:solidFill>
                  <a:srgbClr val="FF0000"/>
                </a:solidFill>
              </a:rPr>
              <a:t>Tuning </a:t>
            </a:r>
            <a:r>
              <a:rPr lang="en-US" i="1" u="sng" dirty="0">
                <a:solidFill>
                  <a:srgbClr val="FF0000"/>
                </a:solidFill>
              </a:rPr>
              <a:t>Scaling </a:t>
            </a:r>
            <a:r>
              <a:rPr lang="en-US" i="1" u="sng" dirty="0" smtClean="0">
                <a:solidFill>
                  <a:srgbClr val="FF0000"/>
                </a:solidFill>
              </a:rPr>
              <a:t>Functions</a:t>
            </a:r>
          </a:p>
          <a:p>
            <a:pPr lvl="1"/>
            <a:r>
              <a:rPr lang="en-US" dirty="0"/>
              <a:t>The universes of discourse </a:t>
            </a:r>
            <a:r>
              <a:rPr lang="en-US" dirty="0" smtClean="0"/>
              <a:t>where </a:t>
            </a:r>
            <a:r>
              <a:rPr lang="en-US" dirty="0"/>
              <a:t>fuzzy </a:t>
            </a:r>
            <a:r>
              <a:rPr lang="en-US" dirty="0" smtClean="0"/>
              <a:t>membership functions are  defined are </a:t>
            </a:r>
            <a:r>
              <a:rPr lang="en-US" dirty="0"/>
              <a:t>normalized by scaling </a:t>
            </a:r>
            <a:r>
              <a:rPr lang="en-US" dirty="0" smtClean="0"/>
              <a:t>functions applied </a:t>
            </a:r>
            <a:r>
              <a:rPr lang="en-US" dirty="0"/>
              <a:t>to the </a:t>
            </a:r>
            <a:r>
              <a:rPr lang="en-US" dirty="0" smtClean="0"/>
              <a:t>input </a:t>
            </a:r>
            <a:r>
              <a:rPr lang="en-US" dirty="0"/>
              <a:t>and </a:t>
            </a:r>
            <a:r>
              <a:rPr lang="en-US" dirty="0" smtClean="0"/>
              <a:t>output </a:t>
            </a:r>
            <a:r>
              <a:rPr lang="en-US" dirty="0"/>
              <a:t>variables of FRBSs.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case of </a:t>
            </a:r>
            <a:r>
              <a:rPr lang="en-US" dirty="0">
                <a:solidFill>
                  <a:srgbClr val="FF0000"/>
                </a:solidFill>
              </a:rPr>
              <a:t>linear </a:t>
            </a:r>
            <a:r>
              <a:rPr lang="en-US" dirty="0" smtClean="0">
                <a:solidFill>
                  <a:srgbClr val="FF0000"/>
                </a:solidFill>
              </a:rPr>
              <a:t>scaling</a:t>
            </a:r>
            <a:r>
              <a:rPr lang="en-US" dirty="0" smtClean="0"/>
              <a:t>. </a:t>
            </a:r>
            <a:r>
              <a:rPr lang="en-US" dirty="0"/>
              <a:t>the scaling functions </a:t>
            </a:r>
            <a:r>
              <a:rPr lang="en-US" dirty="0" smtClean="0"/>
              <a:t>are parameterized </a:t>
            </a:r>
            <a:r>
              <a:rPr lang="en-US" i="1" dirty="0"/>
              <a:t>by a single </a:t>
            </a:r>
            <a:r>
              <a:rPr lang="en-US" i="1" dirty="0" smtClean="0"/>
              <a:t>scaling </a:t>
            </a:r>
            <a:r>
              <a:rPr lang="en-US" i="1" dirty="0"/>
              <a:t>factor or </a:t>
            </a:r>
            <a:r>
              <a:rPr lang="en-US" i="1" dirty="0" smtClean="0"/>
              <a:t>specifying </a:t>
            </a:r>
            <a:r>
              <a:rPr lang="en-US" i="1" dirty="0"/>
              <a:t>a lower and upper bound</a:t>
            </a:r>
            <a:r>
              <a:rPr lang="en-US" i="1" dirty="0" smtClean="0"/>
              <a:t>.</a:t>
            </a:r>
          </a:p>
          <a:p>
            <a:pPr lvl="1"/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case of </a:t>
            </a:r>
            <a:r>
              <a:rPr lang="en-US" dirty="0">
                <a:solidFill>
                  <a:srgbClr val="FF0000"/>
                </a:solidFill>
              </a:rPr>
              <a:t>non-linear scaling</a:t>
            </a:r>
            <a:r>
              <a:rPr lang="en-US" dirty="0"/>
              <a:t>, the scaling functions are </a:t>
            </a:r>
            <a:r>
              <a:rPr lang="en-US" dirty="0" err="1" smtClean="0"/>
              <a:t>paramte</a:t>
            </a:r>
            <a:r>
              <a:rPr lang="en-US" dirty="0" smtClean="0"/>
              <a:t> </a:t>
            </a:r>
            <a:r>
              <a:rPr lang="en-US" dirty="0" err="1" smtClean="0"/>
              <a:t>terized</a:t>
            </a:r>
            <a:r>
              <a:rPr lang="en-US" dirty="0" smtClean="0"/>
              <a:t> </a:t>
            </a:r>
            <a:r>
              <a:rPr lang="en-US" dirty="0"/>
              <a:t>by one or several </a:t>
            </a:r>
            <a:r>
              <a:rPr lang="en-US" dirty="0" smtClean="0"/>
              <a:t>contraction /dilation parameters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parameters are adapted such </a:t>
            </a:r>
            <a:r>
              <a:rPr lang="en-US" dirty="0" smtClean="0"/>
              <a:t>that the </a:t>
            </a:r>
            <a:r>
              <a:rPr lang="en-US" dirty="0"/>
              <a:t>scaled universe of </a:t>
            </a:r>
            <a:r>
              <a:rPr lang="en-US" dirty="0" smtClean="0"/>
              <a:t>discourses matches </a:t>
            </a:r>
            <a:r>
              <a:rPr lang="en-US" dirty="0"/>
              <a:t>the </a:t>
            </a:r>
            <a:r>
              <a:rPr lang="en-US" dirty="0" smtClean="0"/>
              <a:t>underlying variable </a:t>
            </a:r>
            <a:r>
              <a:rPr lang="en-US" dirty="0"/>
              <a:t>range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approach leads </a:t>
            </a:r>
            <a:r>
              <a:rPr lang="en-US" sz="400" dirty="0" smtClean="0"/>
              <a:t>to </a:t>
            </a:r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fixed length code </a:t>
            </a:r>
            <a:r>
              <a:rPr lang="en-US" dirty="0"/>
              <a:t>as the number of variables is predefined as is </a:t>
            </a:r>
            <a:r>
              <a:rPr lang="en-US" dirty="0" smtClean="0"/>
              <a:t>the </a:t>
            </a:r>
            <a:r>
              <a:rPr lang="en-US" dirty="0"/>
              <a:t>number of parameters required </a:t>
            </a:r>
            <a:r>
              <a:rPr lang="en-US" dirty="0" smtClean="0"/>
              <a:t>to code each </a:t>
            </a:r>
            <a:r>
              <a:rPr lang="en-US" dirty="0"/>
              <a:t>scaling function.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i="1" u="sng" dirty="0">
                <a:solidFill>
                  <a:srgbClr val="FF0000"/>
                </a:solidFill>
              </a:rPr>
              <a:t>Tuning </a:t>
            </a:r>
            <a:r>
              <a:rPr lang="en-US" sz="2800" i="1" u="sng" dirty="0" smtClean="0">
                <a:solidFill>
                  <a:srgbClr val="FF0000"/>
                </a:solidFill>
              </a:rPr>
              <a:t>Membership Functions</a:t>
            </a:r>
          </a:p>
          <a:p>
            <a:pPr lvl="1"/>
            <a:r>
              <a:rPr lang="en-US" sz="2400" dirty="0"/>
              <a:t>an individual represents the entire DB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because </a:t>
            </a:r>
            <a:r>
              <a:rPr lang="en-US" sz="2400" dirty="0" smtClean="0"/>
              <a:t>its </a:t>
            </a:r>
            <a:r>
              <a:rPr lang="en-US" sz="2400" dirty="0"/>
              <a:t>chromosome encodes the parameterized membership functions associated to the linguistic </a:t>
            </a:r>
            <a:r>
              <a:rPr lang="en-US" sz="2400" dirty="0" smtClean="0"/>
              <a:t>terms in </a:t>
            </a:r>
            <a:r>
              <a:rPr lang="en-US" sz="2400" dirty="0"/>
              <a:t>every fuzzy partition considered by the fuzzy rule based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/>
              <a:t>Triangular (either isosceles </a:t>
            </a:r>
            <a:r>
              <a:rPr lang="en-US" sz="2400" dirty="0" smtClean="0"/>
              <a:t>asymmetric),Trapezoidal</a:t>
            </a:r>
            <a:r>
              <a:rPr lang="en-US" sz="2400" dirty="0"/>
              <a:t>, or Gaussian functions are </a:t>
            </a:r>
            <a:r>
              <a:rPr lang="en-US" sz="2400" dirty="0" smtClean="0"/>
              <a:t>the </a:t>
            </a:r>
            <a:r>
              <a:rPr lang="en-US" sz="2400" dirty="0"/>
              <a:t>most common shapes </a:t>
            </a:r>
            <a:r>
              <a:rPr lang="en-US" sz="2400" dirty="0" smtClean="0"/>
              <a:t>for membership function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descriptive (using linguistic variables) or the approximate (using </a:t>
            </a:r>
            <a:r>
              <a:rPr lang="en-US" sz="2400" i="1" dirty="0">
                <a:solidFill>
                  <a:srgbClr val="FF0000"/>
                </a:solidFill>
              </a:rPr>
              <a:t>fuzzy variables) </a:t>
            </a:r>
            <a:r>
              <a:rPr lang="en-US" sz="2400" i="1" dirty="0" smtClean="0">
                <a:solidFill>
                  <a:srgbClr val="FF0000"/>
                </a:solidFill>
              </a:rPr>
              <a:t>type</a:t>
            </a:r>
            <a:r>
              <a:rPr lang="en-US" sz="2400" i="1" dirty="0"/>
              <a:t>, </a:t>
            </a:r>
            <a:r>
              <a:rPr lang="en-US" sz="2400" i="1" dirty="0" smtClean="0"/>
              <a:t>the </a:t>
            </a:r>
            <a:r>
              <a:rPr lang="en-US" sz="2400" dirty="0" smtClean="0"/>
              <a:t>structure </a:t>
            </a:r>
            <a:r>
              <a:rPr lang="en-US" sz="2400" dirty="0"/>
              <a:t>of the chromosome is different.</a:t>
            </a:r>
            <a:endParaRPr lang="en-US" sz="2400" i="1" u="sng" dirty="0" smtClean="0">
              <a:solidFill>
                <a:srgbClr val="FF0000"/>
              </a:solidFill>
            </a:endParaRPr>
          </a:p>
          <a:p>
            <a:endParaRPr lang="en-US" sz="2800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In the process of </a:t>
            </a:r>
            <a:r>
              <a:rPr lang="en-US" dirty="0" smtClean="0"/>
              <a:t>tuning </a:t>
            </a:r>
            <a:r>
              <a:rPr lang="en-US" dirty="0"/>
              <a:t>the membership functions in a </a:t>
            </a:r>
            <a:r>
              <a:rPr lang="en-US" dirty="0" smtClean="0"/>
              <a:t>linguistic model</a:t>
            </a:r>
            <a:r>
              <a:rPr lang="en-US" dirty="0"/>
              <a:t>, the </a:t>
            </a:r>
            <a:r>
              <a:rPr lang="en-US" dirty="0">
                <a:solidFill>
                  <a:srgbClr val="FF0000"/>
                </a:solidFill>
              </a:rPr>
              <a:t>entire fuzzy </a:t>
            </a:r>
            <a:r>
              <a:rPr lang="en-US" dirty="0" smtClean="0">
                <a:solidFill>
                  <a:srgbClr val="FF0000"/>
                </a:solidFill>
              </a:rPr>
              <a:t>partitions </a:t>
            </a:r>
            <a:r>
              <a:rPr lang="en-US" dirty="0">
                <a:solidFill>
                  <a:srgbClr val="FF0000"/>
                </a:solidFill>
              </a:rPr>
              <a:t>are encoded into the chromosome </a:t>
            </a:r>
            <a:r>
              <a:rPr lang="en-US" dirty="0"/>
              <a:t>and in order </a:t>
            </a:r>
            <a:r>
              <a:rPr lang="en-US" dirty="0" smtClean="0"/>
              <a:t>to </a:t>
            </a:r>
            <a:r>
              <a:rPr lang="en-US" dirty="0"/>
              <a:t>maintain the </a:t>
            </a:r>
            <a:r>
              <a:rPr lang="en-US" dirty="0" smtClean="0"/>
              <a:t>global semantic </a:t>
            </a:r>
            <a:r>
              <a:rPr lang="en-US" dirty="0"/>
              <a:t>in the RB, it is globally adapted.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approaches usually consider a predefined number of </a:t>
            </a:r>
            <a:r>
              <a:rPr lang="en-US" dirty="0" smtClean="0"/>
              <a:t>linguistic terms </a:t>
            </a:r>
            <a:r>
              <a:rPr lang="en-US" dirty="0"/>
              <a:t>for each </a:t>
            </a:r>
            <a:r>
              <a:rPr lang="en-US" dirty="0" smtClean="0"/>
              <a:t>variable -which </a:t>
            </a:r>
            <a:r>
              <a:rPr lang="en-US" dirty="0"/>
              <a:t>leads to a </a:t>
            </a:r>
            <a:r>
              <a:rPr lang="en-US" dirty="0">
                <a:solidFill>
                  <a:srgbClr val="FF0000"/>
                </a:solidFill>
              </a:rPr>
              <a:t>code of </a:t>
            </a:r>
            <a:r>
              <a:rPr lang="en-US" dirty="0" smtClean="0">
                <a:solidFill>
                  <a:srgbClr val="FF0000"/>
                </a:solidFill>
              </a:rPr>
              <a:t>fixed length </a:t>
            </a:r>
            <a:r>
              <a:rPr lang="en-US" dirty="0"/>
              <a:t>in what concerns membership 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it is possible to evolve the number of </a:t>
            </a:r>
            <a:r>
              <a:rPr lang="en-US" dirty="0" smtClean="0"/>
              <a:t>linguistic terms </a:t>
            </a:r>
            <a:r>
              <a:rPr lang="en-US" dirty="0"/>
              <a:t>associated to a variable;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Descriptive </a:t>
            </a:r>
            <a:r>
              <a:rPr lang="en-US" i="1" dirty="0" smtClean="0">
                <a:solidFill>
                  <a:srgbClr val="FF0000"/>
                </a:solidFill>
              </a:rPr>
              <a:t>fuzzy </a:t>
            </a:r>
            <a:r>
              <a:rPr lang="en-US" i="1" dirty="0">
                <a:solidFill>
                  <a:srgbClr val="FF0000"/>
                </a:solidFill>
              </a:rPr>
              <a:t>systems </a:t>
            </a:r>
            <a:r>
              <a:rPr lang="en-US" i="1" dirty="0"/>
              <a:t>working with strong fuzzy partitions, is a particular case where the number </a:t>
            </a:r>
            <a:r>
              <a:rPr lang="en-US" i="1" dirty="0" smtClean="0"/>
              <a:t>of </a:t>
            </a:r>
            <a:r>
              <a:rPr lang="en-US" dirty="0" smtClean="0"/>
              <a:t>parameters </a:t>
            </a:r>
            <a:r>
              <a:rPr lang="en-US" dirty="0"/>
              <a:t>to be coded is reduced. Here, the number of parameters to code is reduced to the ones defining </a:t>
            </a:r>
            <a:r>
              <a:rPr lang="en-US" dirty="0" smtClean="0"/>
              <a:t>the core </a:t>
            </a:r>
            <a:r>
              <a:rPr lang="en-US" dirty="0"/>
              <a:t>regions of the fuzzy </a:t>
            </a:r>
            <a:r>
              <a:rPr lang="en-US" dirty="0" smtClean="0"/>
              <a:t>set :the </a:t>
            </a:r>
            <a:r>
              <a:rPr lang="en-US" dirty="0">
                <a:solidFill>
                  <a:srgbClr val="FF0000"/>
                </a:solidFill>
              </a:rPr>
              <a:t>modal point for triangles </a:t>
            </a:r>
            <a:r>
              <a:rPr lang="en-US" dirty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extreme points </a:t>
            </a:r>
            <a:r>
              <a:rPr lang="en-US" dirty="0">
                <a:solidFill>
                  <a:srgbClr val="FF0000"/>
                </a:solidFill>
              </a:rPr>
              <a:t>of the core for </a:t>
            </a:r>
            <a:r>
              <a:rPr lang="en-US" dirty="0" smtClean="0">
                <a:solidFill>
                  <a:srgbClr val="FF0000"/>
                </a:solidFill>
              </a:rPr>
              <a:t>trapezoidal </a:t>
            </a:r>
            <a:r>
              <a:rPr lang="en-US" dirty="0" smtClean="0"/>
              <a:t>shapes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widely </a:t>
            </a:r>
            <a:r>
              <a:rPr lang="en-US" dirty="0"/>
              <a:t>termed as Fully Neural </a:t>
            </a:r>
            <a:r>
              <a:rPr lang="en-US" dirty="0" smtClean="0"/>
              <a:t>Network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FNN</a:t>
            </a:r>
            <a:r>
              <a:rPr lang="en-US" dirty="0"/>
              <a:t>) or </a:t>
            </a:r>
            <a:r>
              <a:rPr lang="en-US" dirty="0" err="1"/>
              <a:t>Neuro</a:t>
            </a:r>
            <a:r>
              <a:rPr lang="en-US" dirty="0"/>
              <a:t>-Fuzzy </a:t>
            </a:r>
            <a:r>
              <a:rPr lang="en-US" dirty="0" smtClean="0"/>
              <a:t>System</a:t>
            </a:r>
            <a:r>
              <a:rPr lang="en-US" dirty="0" smtClean="0">
                <a:solidFill>
                  <a:srgbClr val="FF0000"/>
                </a:solidFill>
              </a:rPr>
              <a:t>(NFS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human  </a:t>
            </a:r>
            <a:r>
              <a:rPr lang="en-US" dirty="0">
                <a:solidFill>
                  <a:srgbClr val="FF0000"/>
                </a:solidFill>
              </a:rPr>
              <a:t>like reasoning style of </a:t>
            </a:r>
            <a:r>
              <a:rPr lang="en-US" dirty="0" smtClean="0">
                <a:solidFill>
                  <a:srgbClr val="FF0000"/>
                </a:solidFill>
              </a:rPr>
              <a:t>fuzzy </a:t>
            </a:r>
            <a:r>
              <a:rPr lang="en-US" dirty="0">
                <a:solidFill>
                  <a:srgbClr val="FF0000"/>
                </a:solidFill>
              </a:rPr>
              <a:t>systems is incorporated </a:t>
            </a:r>
            <a:r>
              <a:rPr lang="en-US" dirty="0"/>
              <a:t>by NFS (the more popular term </a:t>
            </a:r>
            <a:r>
              <a:rPr lang="en-US" dirty="0" smtClean="0"/>
              <a:t>is used </a:t>
            </a:r>
            <a:r>
              <a:rPr lang="en-US" dirty="0"/>
              <a:t>henceforth) through </a:t>
            </a:r>
            <a:r>
              <a:rPr lang="en-US" dirty="0" smtClean="0"/>
              <a:t>the </a:t>
            </a:r>
            <a:r>
              <a:rPr lang="en-US" dirty="0"/>
              <a:t>use of </a:t>
            </a:r>
            <a:r>
              <a:rPr lang="en-US" dirty="0">
                <a:solidFill>
                  <a:srgbClr val="FF0000"/>
                </a:solidFill>
              </a:rPr>
              <a:t>fuzzy sets </a:t>
            </a:r>
            <a:r>
              <a:rPr lang="en-US" dirty="0"/>
              <a:t>and a linguistic model </a:t>
            </a:r>
            <a:r>
              <a:rPr lang="en-US" dirty="0" smtClean="0"/>
              <a:t>consisting </a:t>
            </a:r>
            <a:r>
              <a:rPr lang="en-US" dirty="0"/>
              <a:t>of a set </a:t>
            </a:r>
            <a:r>
              <a:rPr lang="en-US" dirty="0" smtClean="0"/>
              <a:t>of </a:t>
            </a:r>
            <a:r>
              <a:rPr lang="en-US" dirty="0" err="1" smtClean="0">
                <a:solidFill>
                  <a:srgbClr val="FF0000"/>
                </a:solidFill>
              </a:rPr>
              <a:t>lF</a:t>
            </a:r>
            <a:r>
              <a:rPr lang="en-US" dirty="0" smtClean="0">
                <a:solidFill>
                  <a:srgbClr val="FF0000"/>
                </a:solidFill>
              </a:rPr>
              <a:t>-THEN fuzzy rules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NFSs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universal </a:t>
            </a:r>
            <a:r>
              <a:rPr lang="en-US" dirty="0" err="1">
                <a:solidFill>
                  <a:srgbClr val="FF0000"/>
                </a:solidFill>
              </a:rPr>
              <a:t>approximators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the ability to solicit </a:t>
            </a:r>
            <a:r>
              <a:rPr lang="en-US" dirty="0" smtClean="0"/>
              <a:t>interpretable </a:t>
            </a:r>
            <a:r>
              <a:rPr lang="en-US" dirty="0" err="1"/>
              <a:t>lF</a:t>
            </a:r>
            <a:r>
              <a:rPr lang="en-US" dirty="0"/>
              <a:t>-THEN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 </a:t>
            </a:r>
            <a:r>
              <a:rPr lang="en-US" dirty="0"/>
              <a:t>However, </a:t>
            </a:r>
            <a:r>
              <a:rPr lang="en-US" dirty="0" smtClean="0"/>
              <a:t>the strength of NFSs </a:t>
            </a:r>
            <a:r>
              <a:rPr lang="en-US" dirty="0"/>
              <a:t>involves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intererpretabiliry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versus accuracy, </a:t>
            </a:r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dirty="0" err="1"/>
              <a:t>equiremems</a:t>
            </a:r>
            <a:r>
              <a:rPr lang="en-US" dirty="0"/>
              <a:t> that </a:t>
            </a:r>
            <a:r>
              <a:rPr lang="en-US" dirty="0" smtClean="0"/>
              <a:t>are contradictory </a:t>
            </a:r>
            <a:r>
              <a:rPr lang="en-US" dirty="0"/>
              <a:t>in fuzzy modeling.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Tuning the membership functions of a model working with </a:t>
            </a:r>
            <a:r>
              <a:rPr lang="en-US" dirty="0" smtClean="0">
                <a:solidFill>
                  <a:srgbClr val="FF0000"/>
                </a:solidFill>
              </a:rPr>
              <a:t>fuzzy variables </a:t>
            </a:r>
            <a:r>
              <a:rPr lang="en-US" dirty="0"/>
              <a:t>(</a:t>
            </a:r>
            <a:r>
              <a:rPr lang="en-US" dirty="0" smtClean="0"/>
              <a:t>scatter </a:t>
            </a:r>
            <a:r>
              <a:rPr lang="en-US" dirty="0"/>
              <a:t>partitions), on the </a:t>
            </a:r>
            <a:r>
              <a:rPr lang="en-US" dirty="0" smtClean="0"/>
              <a:t>other hand</a:t>
            </a:r>
            <a:r>
              <a:rPr lang="en-US" dirty="0"/>
              <a:t>, is a particular instance of knowledge base learning.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because, instead of referring to </a:t>
            </a:r>
            <a:r>
              <a:rPr lang="en-US" dirty="0" smtClean="0"/>
              <a:t>linguistic terms </a:t>
            </a:r>
            <a:r>
              <a:rPr lang="en-US" dirty="0"/>
              <a:t>in the DB, the rules are defined completely by their own membership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B0F0"/>
                </a:solidFill>
              </a:rPr>
              <a:t>Genetic </a:t>
            </a:r>
            <a:r>
              <a:rPr lang="en-US" i="1" u="sng" dirty="0">
                <a:solidFill>
                  <a:srgbClr val="00B0F0"/>
                </a:solidFill>
              </a:rPr>
              <a:t>Learning of Rule Bases</a:t>
            </a:r>
            <a:endParaRPr lang="en-US" u="sng" dirty="0">
              <a:solidFill>
                <a:srgbClr val="00B0F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79057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focusing on learning rules, there are three main </a:t>
            </a:r>
            <a:r>
              <a:rPr lang="en-US" dirty="0" smtClean="0"/>
              <a:t>approaches</a:t>
            </a:r>
          </a:p>
          <a:p>
            <a:pPr lvl="2"/>
            <a:r>
              <a:rPr lang="en-US" dirty="0" err="1" smtClean="0">
                <a:solidFill>
                  <a:srgbClr val="C00000"/>
                </a:solidFill>
              </a:rPr>
              <a:t>Pitsburgh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approach.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Michigan approach.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Iterative </a:t>
            </a:r>
            <a:r>
              <a:rPr lang="en-US" dirty="0">
                <a:solidFill>
                  <a:srgbClr val="C00000"/>
                </a:solidFill>
              </a:rPr>
              <a:t>rule learning approach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The </a:t>
            </a:r>
            <a:r>
              <a:rPr lang="en-US" dirty="0" err="1" smtClean="0">
                <a:solidFill>
                  <a:srgbClr val="C00000"/>
                </a:solidFill>
              </a:rPr>
              <a:t>Pitsburgh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approach </a:t>
            </a:r>
            <a:r>
              <a:rPr lang="en-US" dirty="0"/>
              <a:t>is characterized by representing an entire rule ser as a generic code {chromosome</a:t>
            </a:r>
            <a:r>
              <a:rPr lang="en-US" dirty="0" smtClean="0"/>
              <a:t>), maintaining </a:t>
            </a:r>
            <a:r>
              <a:rPr lang="en-US" dirty="0"/>
              <a:t>a population of candidate rule </a:t>
            </a:r>
            <a:r>
              <a:rPr lang="en-US" dirty="0" smtClean="0"/>
              <a:t>sets </a:t>
            </a:r>
            <a:r>
              <a:rPr lang="en-US" dirty="0"/>
              <a:t>and using selection and generic operators to produce </a:t>
            </a:r>
            <a:r>
              <a:rPr lang="en-US" dirty="0" smtClean="0"/>
              <a:t>new generations </a:t>
            </a:r>
            <a:r>
              <a:rPr lang="en-US" dirty="0"/>
              <a:t>of rule sets. 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</a:rPr>
              <a:t>Michigan approach </a:t>
            </a:r>
            <a:r>
              <a:rPr lang="en-US" dirty="0" smtClean="0"/>
              <a:t>where </a:t>
            </a:r>
            <a:r>
              <a:rPr lang="en-US" dirty="0"/>
              <a:t>the members of </a:t>
            </a:r>
            <a:r>
              <a:rPr lang="en-US" dirty="0" smtClean="0"/>
              <a:t>the population </a:t>
            </a:r>
            <a:r>
              <a:rPr lang="en-US" dirty="0"/>
              <a:t>are individual rules and a rule set is represented </a:t>
            </a:r>
            <a:r>
              <a:rPr lang="en-US" i="1" dirty="0"/>
              <a:t>by the entire population. </a:t>
            </a:r>
            <a:endParaRPr lang="en-US" i="1" dirty="0" smtClean="0"/>
          </a:p>
          <a:p>
            <a:r>
              <a:rPr lang="en-US" i="1" dirty="0" smtClean="0"/>
              <a:t>In </a:t>
            </a:r>
            <a:r>
              <a:rPr lang="en-US" dirty="0" smtClean="0">
                <a:solidFill>
                  <a:srgbClr val="C00000"/>
                </a:solidFill>
              </a:rPr>
              <a:t>Iterative rule learning approach</a:t>
            </a:r>
            <a:r>
              <a:rPr lang="en-US" i="1" dirty="0" smtClean="0"/>
              <a:t>, </a:t>
            </a:r>
            <a:r>
              <a:rPr lang="en-US" dirty="0"/>
              <a:t>t</a:t>
            </a:r>
            <a:r>
              <a:rPr lang="en-US" dirty="0" smtClean="0"/>
              <a:t>he iterative </a:t>
            </a:r>
            <a:r>
              <a:rPr lang="en-US" dirty="0"/>
              <a:t>one, chromosomes code individual rules, and a new rule is adapted and </a:t>
            </a:r>
            <a:r>
              <a:rPr lang="en-US" dirty="0" smtClean="0"/>
              <a:t>added to the </a:t>
            </a:r>
            <a:r>
              <a:rPr lang="en-US" dirty="0"/>
              <a:t>rule set, </a:t>
            </a:r>
            <a:r>
              <a:rPr lang="en-US" dirty="0" smtClean="0"/>
              <a:t>in an </a:t>
            </a:r>
            <a:r>
              <a:rPr lang="en-US" dirty="0"/>
              <a:t>iterative fashion, in every run of the genetic algorithm.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>
                <a:solidFill>
                  <a:srgbClr val="00B0F0"/>
                </a:solidFill>
              </a:rPr>
              <a:t>Genetic Learning of Knowledge Base</a:t>
            </a:r>
            <a:endParaRPr lang="en-US" u="sng" dirty="0">
              <a:solidFill>
                <a:srgbClr val="00B0F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67000"/>
            <a:ext cx="65055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Genetic learning of a KB includes different </a:t>
            </a:r>
            <a:r>
              <a:rPr lang="en-US" dirty="0" smtClean="0"/>
              <a:t>genetic representations </a:t>
            </a:r>
            <a:r>
              <a:rPr lang="en-US" dirty="0"/>
              <a:t>such as variable length </a:t>
            </a:r>
            <a:r>
              <a:rPr lang="en-US" dirty="0" smtClean="0"/>
              <a:t>chromosomes, multi-chromosome </a:t>
            </a:r>
            <a:r>
              <a:rPr lang="en-US" dirty="0"/>
              <a:t>genomes and chromosomes encoding single rules instead of a whole KB as it deals </a:t>
            </a:r>
            <a:r>
              <a:rPr lang="en-US" dirty="0" smtClean="0"/>
              <a:t>with heterogeneous </a:t>
            </a:r>
            <a:r>
              <a:rPr lang="en-US" dirty="0"/>
              <a:t>search spaces. </a:t>
            </a:r>
            <a:endParaRPr lang="en-US" dirty="0" smtClean="0"/>
          </a:p>
          <a:p>
            <a:r>
              <a:rPr lang="en-US" i="1" dirty="0" smtClean="0"/>
              <a:t>As t he </a:t>
            </a:r>
            <a:r>
              <a:rPr lang="en-US" i="1" dirty="0"/>
              <a:t>complexity of the search space increases, </a:t>
            </a:r>
            <a:r>
              <a:rPr lang="en-US" i="1" dirty="0" smtClean="0"/>
              <a:t>the </a:t>
            </a:r>
            <a:r>
              <a:rPr lang="en-US" i="1" dirty="0"/>
              <a:t>computational cost of </a:t>
            </a:r>
            <a:r>
              <a:rPr lang="en-US" i="1" dirty="0" smtClean="0"/>
              <a:t>the </a:t>
            </a:r>
            <a:r>
              <a:rPr lang="en-US" dirty="0" smtClean="0"/>
              <a:t>generic </a:t>
            </a:r>
            <a:r>
              <a:rPr lang="en-US" dirty="0"/>
              <a:t>search also grows.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combat this issue an option is to maintain a GFRBS that encodes </a:t>
            </a:r>
            <a:r>
              <a:rPr lang="en-US" dirty="0" smtClean="0">
                <a:solidFill>
                  <a:srgbClr val="00B0F0"/>
                </a:solidFill>
              </a:rPr>
              <a:t>individual rules </a:t>
            </a:r>
            <a:r>
              <a:rPr lang="en-US" dirty="0">
                <a:solidFill>
                  <a:srgbClr val="00B0F0"/>
                </a:solidFill>
              </a:rPr>
              <a:t>rather than entire KB</a:t>
            </a:r>
            <a:r>
              <a:rPr lang="en-US" dirty="0"/>
              <a:t>. </a:t>
            </a:r>
            <a:r>
              <a:rPr lang="en-US" dirty="0" smtClean="0"/>
              <a:t>In </a:t>
            </a:r>
            <a:r>
              <a:rPr lang="en-US" dirty="0"/>
              <a:t>this manner one can maintain a flexible, complex rule space in which </a:t>
            </a:r>
            <a:r>
              <a:rPr lang="en-US" dirty="0" smtClean="0"/>
              <a:t>the search for </a:t>
            </a:r>
            <a:r>
              <a:rPr lang="en-US" dirty="0"/>
              <a:t>a solution remains feasible and efficient.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three learning approaches as used in case of rule base </a:t>
            </a:r>
            <a:r>
              <a:rPr lang="en-US" dirty="0" smtClean="0"/>
              <a:t>can also </a:t>
            </a:r>
            <a:r>
              <a:rPr lang="en-US" dirty="0"/>
              <a:t>be considered here</a:t>
            </a:r>
            <a:r>
              <a:rPr lang="en-US" dirty="0">
                <a:solidFill>
                  <a:srgbClr val="00B0F0"/>
                </a:solidFill>
              </a:rPr>
              <a:t>: Michigan, Pittsburgh, and iterative rule learning </a:t>
            </a:r>
            <a:r>
              <a:rPr lang="en-US" dirty="0"/>
              <a:t>approach.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Advantages of Genetic Fuzzy </a:t>
            </a:r>
            <a:r>
              <a:rPr lang="en-US" u="sng" dirty="0" smtClean="0">
                <a:solidFill>
                  <a:srgbClr val="00B0F0"/>
                </a:solidFill>
              </a:rPr>
              <a:t>Hybrids</a:t>
            </a:r>
          </a:p>
          <a:p>
            <a:pPr lvl="1"/>
            <a:r>
              <a:rPr lang="en-US" dirty="0"/>
              <a:t>The hybridization between fuzzy systems and GAs in GFSs became an important research area during </a:t>
            </a:r>
            <a:r>
              <a:rPr lang="en-US" dirty="0" smtClean="0"/>
              <a:t>the last </a:t>
            </a:r>
            <a:r>
              <a:rPr lang="en-US" dirty="0"/>
              <a:t>decade. </a:t>
            </a:r>
            <a:endParaRPr lang="en-US" dirty="0" smtClean="0"/>
          </a:p>
          <a:p>
            <a:pPr lvl="1"/>
            <a:r>
              <a:rPr lang="en-US" i="1" dirty="0" smtClean="0"/>
              <a:t>GAs </a:t>
            </a:r>
            <a:r>
              <a:rPr lang="en-US" i="1" dirty="0"/>
              <a:t>allow us to represent different kinds of structures, such as weights, features together </a:t>
            </a:r>
            <a:r>
              <a:rPr lang="en-US" i="1" dirty="0" smtClean="0"/>
              <a:t>with </a:t>
            </a:r>
            <a:r>
              <a:rPr lang="en-US" dirty="0" smtClean="0"/>
              <a:t>rule </a:t>
            </a:r>
            <a:r>
              <a:rPr lang="en-US" dirty="0"/>
              <a:t>parameters, ere., allowing </a:t>
            </a:r>
            <a:r>
              <a:rPr lang="en-US" dirty="0" smtClean="0"/>
              <a:t>us to code </a:t>
            </a:r>
            <a:r>
              <a:rPr lang="en-US" dirty="0"/>
              <a:t>multiple models of knowledge representation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This provides </a:t>
            </a:r>
            <a:r>
              <a:rPr lang="en-US" dirty="0" smtClean="0"/>
              <a:t>a wide </a:t>
            </a:r>
            <a:r>
              <a:rPr lang="en-US" dirty="0"/>
              <a:t>variety of approaches where it is </a:t>
            </a:r>
            <a:r>
              <a:rPr lang="en-US" dirty="0" smtClean="0"/>
              <a:t>necessary to design </a:t>
            </a:r>
            <a:r>
              <a:rPr lang="en-US" dirty="0"/>
              <a:t>specific generic components for evolving a </a:t>
            </a:r>
            <a:r>
              <a:rPr lang="en-US" dirty="0" smtClean="0"/>
              <a:t>specific representation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Generic </a:t>
            </a:r>
            <a:r>
              <a:rPr lang="en-US" dirty="0"/>
              <a:t>algorithm efficiently optimizes the rules, membership functions, DB and KB of fuzzy systems. </a:t>
            </a:r>
            <a:endParaRPr lang="en-US" dirty="0" smtClean="0"/>
          </a:p>
          <a:p>
            <a:pPr lvl="1"/>
            <a:r>
              <a:rPr lang="en-US" dirty="0" smtClean="0"/>
              <a:t>The methodology </a:t>
            </a:r>
            <a:r>
              <a:rPr lang="en-US" dirty="0"/>
              <a:t>adopted is simple and the fittest individual is identified during the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FUZZY TOLERANCE AND EQUIVALENCE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85988"/>
            <a:ext cx="80010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shown that any fuzzy tolerance </a:t>
            </a:r>
            <a:r>
              <a:rPr lang="en-US" dirty="0" err="1" smtClean="0"/>
              <a:t>relation,R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/>
              <a:t>that has properties of </a:t>
            </a:r>
            <a:r>
              <a:rPr lang="en-US" dirty="0" smtClean="0">
                <a:solidFill>
                  <a:srgbClr val="FF0000"/>
                </a:solidFill>
              </a:rPr>
              <a:t>reflexivity and </a:t>
            </a:r>
            <a:r>
              <a:rPr lang="en-US" dirty="0">
                <a:solidFill>
                  <a:srgbClr val="FF0000"/>
                </a:solidFill>
              </a:rPr>
              <a:t>symmetry</a:t>
            </a:r>
            <a:r>
              <a:rPr lang="en-US" dirty="0"/>
              <a:t> can be reformed into a fuzzy equivalence relation by at most </a:t>
            </a:r>
            <a:r>
              <a:rPr lang="en-US" i="1" dirty="0"/>
              <a:t>(n − </a:t>
            </a:r>
            <a:r>
              <a:rPr lang="en-US" i="1" dirty="0" smtClean="0"/>
              <a:t>1) </a:t>
            </a:r>
            <a:r>
              <a:rPr lang="en-US" dirty="0" smtClean="0"/>
              <a:t>compositions</a:t>
            </a:r>
            <a:r>
              <a:rPr lang="en-US" dirty="0"/>
              <a:t>, just as a crisp tolerance relation can be reformed into a crisp </a:t>
            </a:r>
            <a:r>
              <a:rPr lang="en-US" dirty="0" smtClean="0"/>
              <a:t>equivalence relation</a:t>
            </a:r>
            <a:r>
              <a:rPr lang="en-US" dirty="0"/>
              <a:t>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5029200"/>
            <a:ext cx="39528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41631"/>
            <a:ext cx="8229600" cy="424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47738"/>
            <a:ext cx="8229600" cy="530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Comparison of Fuzzy Systems with Neural Networks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971800"/>
            <a:ext cx="77247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528763"/>
            <a:ext cx="8572500" cy="441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universal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95413"/>
            <a:ext cx="104013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pattern recognition, regression, or density </a:t>
            </a:r>
            <a:r>
              <a:rPr lang="en-US" dirty="0" smtClean="0"/>
              <a:t>estimation</a:t>
            </a:r>
          </a:p>
          <a:p>
            <a:r>
              <a:rPr lang="en-US" dirty="0"/>
              <a:t>certain </a:t>
            </a:r>
            <a:r>
              <a:rPr lang="en-US" dirty="0" smtClean="0"/>
              <a:t>disadvantages are </a:t>
            </a:r>
            <a:r>
              <a:rPr lang="en-US" dirty="0"/>
              <a:t>overcome by combining both </a:t>
            </a:r>
            <a:r>
              <a:rPr lang="en-US" dirty="0" smtClean="0"/>
              <a:t>concepts</a:t>
            </a:r>
          </a:p>
          <a:p>
            <a:pPr lvl="1"/>
            <a:r>
              <a:rPr lang="en-US" dirty="0"/>
              <a:t>When </a:t>
            </a:r>
            <a:r>
              <a:rPr lang="en-US" dirty="0">
                <a:solidFill>
                  <a:srgbClr val="FF0000"/>
                </a:solidFill>
              </a:rPr>
              <a:t>neural </a:t>
            </a:r>
            <a:r>
              <a:rPr lang="en-US" dirty="0" smtClean="0">
                <a:solidFill>
                  <a:srgbClr val="FF0000"/>
                </a:solidFill>
              </a:rPr>
              <a:t>networks </a:t>
            </a:r>
            <a:r>
              <a:rPr lang="en-US" dirty="0"/>
              <a:t>are concerned, if one problem is expressed by sufficient number of </a:t>
            </a:r>
            <a:r>
              <a:rPr lang="en-US" dirty="0" smtClean="0"/>
              <a:t>observed examples </a:t>
            </a:r>
            <a:r>
              <a:rPr lang="en-US" dirty="0"/>
              <a:t>then only it can be used. These observations are used to train the </a:t>
            </a:r>
            <a:r>
              <a:rPr lang="en-US" i="1" dirty="0"/>
              <a:t>black box. </a:t>
            </a:r>
            <a:endParaRPr lang="en-US" i="1" dirty="0" smtClean="0"/>
          </a:p>
          <a:p>
            <a:pPr lvl="1"/>
            <a:r>
              <a:rPr lang="en-US" i="1" dirty="0" smtClean="0"/>
              <a:t>Though </a:t>
            </a:r>
            <a:r>
              <a:rPr lang="en-US" i="1" dirty="0"/>
              <a:t>no </a:t>
            </a:r>
            <a:r>
              <a:rPr lang="en-US" i="1" dirty="0" smtClean="0"/>
              <a:t>prior </a:t>
            </a:r>
            <a:r>
              <a:rPr lang="en-US" dirty="0" smtClean="0"/>
              <a:t>knowledge </a:t>
            </a:r>
            <a:r>
              <a:rPr lang="en-US" dirty="0"/>
              <a:t>about </a:t>
            </a:r>
            <a:r>
              <a:rPr lang="en-US" dirty="0" smtClean="0"/>
              <a:t>the </a:t>
            </a:r>
            <a:r>
              <a:rPr lang="en-US" dirty="0"/>
              <a:t>problem is needed extracting comprehensible rules from a neural </a:t>
            </a:r>
            <a:r>
              <a:rPr lang="en-US" dirty="0" smtClean="0"/>
              <a:t>network's </a:t>
            </a:r>
            <a:r>
              <a:rPr lang="en-US" dirty="0"/>
              <a:t>structure </a:t>
            </a:r>
            <a:r>
              <a:rPr lang="en-US" dirty="0" smtClean="0"/>
              <a:t>is very </a:t>
            </a:r>
            <a:r>
              <a:rPr lang="en-US" dirty="0"/>
              <a:t>difficult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fuzzy system</a:t>
            </a:r>
            <a:r>
              <a:rPr lang="en-US" dirty="0" smtClean="0"/>
              <a:t>, on the other hand, </a:t>
            </a:r>
            <a:r>
              <a:rPr lang="en-US" smtClean="0"/>
              <a:t>does </a:t>
            </a:r>
            <a:r>
              <a:rPr lang="en-US" smtClean="0"/>
              <a:t>not </a:t>
            </a:r>
            <a:r>
              <a:rPr lang="en-US" dirty="0" smtClean="0"/>
              <a:t>need learning examples as prior knowledge rather linguistic rules are required. </a:t>
            </a:r>
          </a:p>
          <a:p>
            <a:pPr lvl="1"/>
            <a:r>
              <a:rPr lang="en-US" dirty="0" smtClean="0"/>
              <a:t>Moreover, linguistic description of the input and output variables should be given. </a:t>
            </a:r>
          </a:p>
          <a:p>
            <a:pPr lvl="1"/>
            <a:r>
              <a:rPr lang="en-US" dirty="0" smtClean="0"/>
              <a:t>If</a:t>
            </a:r>
            <a:r>
              <a:rPr lang="en-US" dirty="0"/>
              <a:t> </a:t>
            </a:r>
            <a:r>
              <a:rPr lang="en-US" dirty="0" smtClean="0"/>
              <a:t>the knowledge is incomplete, wrong or contradictory, then the fuzzy system must be </a:t>
            </a:r>
            <a:r>
              <a:rPr lang="en-US" dirty="0"/>
              <a:t>t</a:t>
            </a:r>
            <a:r>
              <a:rPr lang="en-US" dirty="0" smtClean="0"/>
              <a:t>uned. This is a time consuming</a:t>
            </a:r>
            <a:r>
              <a:rPr lang="en-US" dirty="0"/>
              <a:t> </a:t>
            </a:r>
            <a:r>
              <a:rPr lang="en-US" dirty="0" smtClean="0"/>
              <a:t>process.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Characteristics </a:t>
            </a:r>
            <a:r>
              <a:rPr lang="en-US" u="sng" dirty="0"/>
              <a:t>of </a:t>
            </a:r>
            <a:r>
              <a:rPr lang="en-US" u="sng" dirty="0" err="1"/>
              <a:t>Neuro</a:t>
            </a:r>
            <a:r>
              <a:rPr lang="en-US" u="sng" dirty="0"/>
              <a:t>-Fuzzy </a:t>
            </a:r>
            <a:r>
              <a:rPr lang="en-US" u="sng" dirty="0" smtClean="0"/>
              <a:t>Hybrids</a:t>
            </a:r>
          </a:p>
          <a:p>
            <a:r>
              <a:rPr lang="en-US" dirty="0"/>
              <a:t>A fuzzy system-based </a:t>
            </a:r>
            <a:r>
              <a:rPr lang="en-US" dirty="0" smtClean="0"/>
              <a:t>NFS is </a:t>
            </a:r>
            <a:r>
              <a:rPr lang="en-US" dirty="0"/>
              <a:t>trained by means of a </a:t>
            </a:r>
            <a:r>
              <a:rPr lang="en-US" dirty="0">
                <a:solidFill>
                  <a:srgbClr val="FF0000"/>
                </a:solidFill>
              </a:rPr>
              <a:t>data-driven learning </a:t>
            </a:r>
            <a:r>
              <a:rPr lang="en-US" dirty="0"/>
              <a:t>method derived from neural </a:t>
            </a:r>
            <a:r>
              <a:rPr lang="en-US" dirty="0" smtClean="0"/>
              <a:t>network </a:t>
            </a:r>
            <a:r>
              <a:rPr lang="en-US" dirty="0"/>
              <a:t>theory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</a:t>
            </a:r>
            <a:r>
              <a:rPr lang="en-US" dirty="0"/>
              <a:t>any stage of the learning process- before, </a:t>
            </a:r>
            <a:r>
              <a:rPr lang="en-US" dirty="0" smtClean="0"/>
              <a:t>during, or </a:t>
            </a:r>
            <a:r>
              <a:rPr lang="en-US" dirty="0"/>
              <a:t>after- it can be represented as a set of </a:t>
            </a:r>
            <a:r>
              <a:rPr lang="en-US" dirty="0">
                <a:solidFill>
                  <a:srgbClr val="FF0000"/>
                </a:solidFill>
              </a:rPr>
              <a:t>fuzzy rules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ensuring the </a:t>
            </a:r>
            <a:r>
              <a:rPr lang="en-US" dirty="0">
                <a:solidFill>
                  <a:srgbClr val="FF0000"/>
                </a:solidFill>
              </a:rPr>
              <a:t>semantic properties </a:t>
            </a:r>
            <a:r>
              <a:rPr lang="en-US" dirty="0"/>
              <a:t>of the </a:t>
            </a:r>
            <a:r>
              <a:rPr lang="en-US" dirty="0" smtClean="0"/>
              <a:t>underlying fuzzy </a:t>
            </a:r>
            <a:r>
              <a:rPr lang="en-US" dirty="0"/>
              <a:t>system, the learning procedure is constrained.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NFS approximates </a:t>
            </a:r>
            <a:r>
              <a:rPr lang="en-US" dirty="0" smtClean="0"/>
              <a:t>an </a:t>
            </a:r>
            <a:r>
              <a:rPr lang="en-US" i="1" dirty="0" smtClean="0"/>
              <a:t>n</a:t>
            </a:r>
            <a:r>
              <a:rPr lang="en-US" dirty="0" smtClean="0"/>
              <a:t>-dimensional </a:t>
            </a:r>
            <a:r>
              <a:rPr lang="en-US" dirty="0"/>
              <a:t>unknown function, partly represented by training examples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Thus fuzzy </a:t>
            </a:r>
            <a:r>
              <a:rPr lang="en-US" dirty="0"/>
              <a:t>rules can be interpreted as </a:t>
            </a:r>
            <a:r>
              <a:rPr lang="en-US" dirty="0">
                <a:solidFill>
                  <a:srgbClr val="FF0000"/>
                </a:solidFill>
              </a:rPr>
              <a:t>vague prototypes of the training </a:t>
            </a:r>
            <a:r>
              <a:rPr lang="en-US" dirty="0" smtClean="0">
                <a:solidFill>
                  <a:srgbClr val="FF0000"/>
                </a:solidFill>
              </a:rPr>
              <a:t>data given </a:t>
            </a:r>
            <a:r>
              <a:rPr lang="en-US" dirty="0">
                <a:solidFill>
                  <a:srgbClr val="FF0000"/>
                </a:solidFill>
              </a:rPr>
              <a:t>by a three-layer </a:t>
            </a:r>
            <a:r>
              <a:rPr lang="en-US" dirty="0" smtClean="0">
                <a:solidFill>
                  <a:srgbClr val="FF0000"/>
                </a:solidFill>
              </a:rPr>
              <a:t>feed-forward </a:t>
            </a:r>
            <a:r>
              <a:rPr lang="en-US" dirty="0">
                <a:solidFill>
                  <a:srgbClr val="FF0000"/>
                </a:solidFill>
              </a:rPr>
              <a:t>neural </a:t>
            </a:r>
            <a:r>
              <a:rPr lang="en-US" dirty="0" err="1">
                <a:solidFill>
                  <a:srgbClr val="FF0000"/>
                </a:solidFill>
              </a:rPr>
              <a:t>nerwork</a:t>
            </a:r>
            <a:r>
              <a:rPr lang="en-US" dirty="0">
                <a:solidFill>
                  <a:srgbClr val="FF0000"/>
                </a:solidFill>
              </a:rPr>
              <a:t> model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also be observed that the first layer </a:t>
            </a:r>
            <a:r>
              <a:rPr lang="en-US" dirty="0" smtClean="0"/>
              <a:t>corresponds the </a:t>
            </a:r>
            <a:r>
              <a:rPr lang="en-US" dirty="0">
                <a:solidFill>
                  <a:srgbClr val="FF0000"/>
                </a:solidFill>
              </a:rPr>
              <a:t>input variables</a:t>
            </a:r>
            <a:r>
              <a:rPr lang="en-US" dirty="0"/>
              <a:t>·, and the second and third layers correspond to the </a:t>
            </a:r>
            <a:r>
              <a:rPr lang="en-US" dirty="0">
                <a:solidFill>
                  <a:srgbClr val="FF0000"/>
                </a:solidFill>
              </a:rPr>
              <a:t>fuzzy rules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output </a:t>
            </a:r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, respectively</a:t>
            </a:r>
            <a:r>
              <a:rPr lang="en-US" dirty="0"/>
              <a:t>. The </a:t>
            </a:r>
            <a:r>
              <a:rPr lang="en-US" dirty="0" smtClean="0"/>
              <a:t>fuzzy </a:t>
            </a:r>
            <a:r>
              <a:rPr lang="en-US" dirty="0"/>
              <a:t>sets are converted to (fuzzy) connection weights.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NFS can also be considered as a </a:t>
            </a:r>
            <a:r>
              <a:rPr lang="en-US" dirty="0" smtClean="0"/>
              <a:t>system </a:t>
            </a:r>
            <a:r>
              <a:rPr lang="en-US" dirty="0"/>
              <a:t>of fuzzy rules wherein the system can be </a:t>
            </a:r>
            <a:r>
              <a:rPr lang="en-US" dirty="0">
                <a:solidFill>
                  <a:srgbClr val="FF0000"/>
                </a:solidFill>
              </a:rPr>
              <a:t>initialized in the </a:t>
            </a:r>
            <a:r>
              <a:rPr lang="en-US" dirty="0" smtClean="0">
                <a:solidFill>
                  <a:srgbClr val="FF0000"/>
                </a:solidFill>
              </a:rPr>
              <a:t>form of </a:t>
            </a:r>
            <a:r>
              <a:rPr lang="en-US" dirty="0">
                <a:solidFill>
                  <a:srgbClr val="FF0000"/>
                </a:solidFill>
              </a:rPr>
              <a:t>fuzzy rules based on the prior knowledge available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Some researchers use five </a:t>
            </a:r>
            <a:r>
              <a:rPr lang="en-US" dirty="0" smtClean="0"/>
              <a:t>layers- the fuzzy sets being encoded in the units of the second and the fourth layer, respectively. It </a:t>
            </a:r>
            <a:r>
              <a:rPr lang="en-US" i="1" dirty="0"/>
              <a:t>is, however, also possible for </a:t>
            </a:r>
            <a:r>
              <a:rPr lang="en-US" i="1" dirty="0" smtClean="0"/>
              <a:t>these </a:t>
            </a:r>
            <a:r>
              <a:rPr lang="en-US" dirty="0" smtClean="0"/>
              <a:t>models </a:t>
            </a:r>
            <a:r>
              <a:rPr lang="en-US" dirty="0"/>
              <a:t>to be transformed into three-layer </a:t>
            </a:r>
            <a:r>
              <a:rPr lang="en-US" dirty="0" smtClean="0"/>
              <a:t>architecture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2161</Words>
  <Application>Microsoft Office PowerPoint</Application>
  <PresentationFormat>On-screen Show (4:3)</PresentationFormat>
  <Paragraphs>109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Office Theme</vt:lpstr>
      <vt:lpstr>Hybrid systems</vt:lpstr>
      <vt:lpstr>Neuro-Fuzzy Hybrid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Genetic Fuzzy Rule Based Systems (GFRBSs)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FUZZY TOLERANCE AND EQUIVALENCE RELATIONS</vt:lpstr>
      <vt:lpstr>PowerPoint Presentation</vt:lpstr>
      <vt:lpstr>PowerPoint Presentation</vt:lpstr>
      <vt:lpstr>PowerPoint Presentation</vt:lpstr>
      <vt:lpstr>PowerPoint Presentation</vt:lpstr>
      <vt:lpstr>Stochastic universal sampling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systems</dc:title>
  <dc:creator>user</dc:creator>
  <cp:lastModifiedBy>Abhi Jes Jay</cp:lastModifiedBy>
  <cp:revision>64</cp:revision>
  <dcterms:created xsi:type="dcterms:W3CDTF">2017-11-21T19:19:38Z</dcterms:created>
  <dcterms:modified xsi:type="dcterms:W3CDTF">2017-12-17T18:49:08Z</dcterms:modified>
</cp:coreProperties>
</file>