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80" r:id="rId8"/>
    <p:sldId id="275" r:id="rId9"/>
    <p:sldId id="281" r:id="rId10"/>
    <p:sldId id="276" r:id="rId11"/>
    <p:sldId id="277" r:id="rId12"/>
    <p:sldId id="278" r:id="rId13"/>
    <p:sldId id="279" r:id="rId14"/>
    <p:sldId id="259" r:id="rId15"/>
    <p:sldId id="257" r:id="rId16"/>
    <p:sldId id="258" r:id="rId17"/>
    <p:sldId id="260" r:id="rId18"/>
    <p:sldId id="261" r:id="rId19"/>
    <p:sldId id="262" r:id="rId20"/>
    <p:sldId id="263" r:id="rId21"/>
    <p:sldId id="264" r:id="rId22"/>
    <p:sldId id="265" r:id="rId23"/>
    <p:sldId id="266" r:id="rId24"/>
    <p:sldId id="267" r:id="rId25"/>
    <p:sldId id="282" r:id="rId26"/>
    <p:sldId id="268" r:id="rId27"/>
    <p:sldId id="269"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D6F3-C90D-42FA-81DF-9E2750767788}"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0F611-EBF1-46A0-B7F8-E1491E52CE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AD6F3-C90D-42FA-81DF-9E2750767788}" type="datetimeFigureOut">
              <a:rPr lang="en-US" smtClean="0"/>
              <a:pPr/>
              <a:t>12/17/2017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F611-EBF1-46A0-B7F8-E1491E52CE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ech-wonders.com/2010/12/what-is-fuzzy-set-theor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ech-wonders.com/2010/12/what-is-fuzzy-set-theor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tech-wonders.com/2010/12/what-is-fuzzy-set-theory.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Membership functions</a:t>
            </a:r>
            <a:endParaRPr lang="en-US" dirty="0"/>
          </a:p>
        </p:txBody>
      </p:sp>
      <p:sp>
        <p:nvSpPr>
          <p:cNvPr id="3" name="Subtitle 2"/>
          <p:cNvSpPr>
            <a:spLocks noGrp="1"/>
          </p:cNvSpPr>
          <p:nvPr>
            <p:ph type="subTitle" idx="1"/>
          </p:nvPr>
        </p:nvSpPr>
        <p:spPr/>
        <p:txBody>
          <a:bodyPr/>
          <a:lstStyle/>
          <a:p>
            <a:r>
              <a:rPr lang="en-US" dirty="0" smtClean="0"/>
              <a:t>Module IV</a:t>
            </a:r>
          </a:p>
          <a:p>
            <a:r>
              <a:rPr lang="en-US" dirty="0" smtClean="0"/>
              <a:t>R5 Elective II</a:t>
            </a:r>
          </a:p>
          <a:p>
            <a:r>
              <a:rPr lang="en-US" dirty="0" smtClean="0"/>
              <a:t>Soft Computing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normal-convex-fuzzy-set.png"/>
          <p:cNvPicPr>
            <a:picLocks noGrp="1" noChangeAspect="1"/>
          </p:cNvPicPr>
          <p:nvPr>
            <p:ph idx="1"/>
          </p:nvPr>
        </p:nvPicPr>
        <p:blipFill>
          <a:blip r:embed="rId2"/>
          <a:stretch>
            <a:fillRect/>
          </a:stretch>
        </p:blipFill>
        <p:spPr>
          <a:xfrm>
            <a:off x="1371600" y="1447800"/>
            <a:ext cx="2428875" cy="2305050"/>
          </a:xfrm>
        </p:spPr>
      </p:pic>
      <p:pic>
        <p:nvPicPr>
          <p:cNvPr id="5" name="Picture 4" descr="normal-non-convex-fuzzy-set.png"/>
          <p:cNvPicPr>
            <a:picLocks noChangeAspect="1"/>
          </p:cNvPicPr>
          <p:nvPr/>
        </p:nvPicPr>
        <p:blipFill>
          <a:blip r:embed="rId3"/>
          <a:stretch>
            <a:fillRect/>
          </a:stretch>
        </p:blipFill>
        <p:spPr>
          <a:xfrm>
            <a:off x="5181600" y="1600200"/>
            <a:ext cx="2514600" cy="2066925"/>
          </a:xfrm>
          <a:prstGeom prst="rect">
            <a:avLst/>
          </a:prstGeom>
        </p:spPr>
      </p:pic>
      <p:pic>
        <p:nvPicPr>
          <p:cNvPr id="6" name="Picture 5" descr="convex-subnormal-fuzzy-set.png"/>
          <p:cNvPicPr>
            <a:picLocks noChangeAspect="1"/>
          </p:cNvPicPr>
          <p:nvPr/>
        </p:nvPicPr>
        <p:blipFill>
          <a:blip r:embed="rId4"/>
          <a:stretch>
            <a:fillRect/>
          </a:stretch>
        </p:blipFill>
        <p:spPr>
          <a:xfrm>
            <a:off x="3429000" y="4038600"/>
            <a:ext cx="2543175" cy="2066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intersection of two convex fuzzy sets is also a convex fuzzy set.</a:t>
            </a:r>
          </a:p>
        </p:txBody>
      </p:sp>
      <p:pic>
        <p:nvPicPr>
          <p:cNvPr id="4" name="Picture 3" descr="intersection-of-two-convex-fuzzy-sets.png"/>
          <p:cNvPicPr>
            <a:picLocks noChangeAspect="1"/>
          </p:cNvPicPr>
          <p:nvPr/>
        </p:nvPicPr>
        <p:blipFill>
          <a:blip r:embed="rId2"/>
          <a:stretch>
            <a:fillRect/>
          </a:stretch>
        </p:blipFill>
        <p:spPr>
          <a:xfrm>
            <a:off x="1219200" y="2971800"/>
            <a:ext cx="3295650" cy="2019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solidFill>
                  <a:srgbClr val="FF0000"/>
                </a:solidFill>
              </a:rPr>
              <a:t>Fuzzy Number </a:t>
            </a:r>
            <a:r>
              <a:rPr lang="en-US" dirty="0" smtClean="0">
                <a:solidFill>
                  <a:srgbClr val="FF0000"/>
                </a:solidFill>
              </a:rPr>
              <a:t>:-</a:t>
            </a:r>
            <a:r>
              <a:rPr lang="en-US" dirty="0" smtClean="0"/>
              <a:t>If </a:t>
            </a:r>
            <a:r>
              <a:rPr lang="en-US" dirty="0"/>
              <a:t>‘A’ is a convex single point normal fuzzy set defined on real line, then ‘A’ is called Fuzzy Number.</a:t>
            </a:r>
          </a:p>
          <a:p>
            <a:endParaRPr lang="en-US" dirty="0"/>
          </a:p>
        </p:txBody>
      </p:sp>
      <p:pic>
        <p:nvPicPr>
          <p:cNvPr id="4" name="Picture 3" descr="convex-single-point-normal-fuzzy-set.png"/>
          <p:cNvPicPr>
            <a:picLocks noChangeAspect="1"/>
          </p:cNvPicPr>
          <p:nvPr/>
        </p:nvPicPr>
        <p:blipFill>
          <a:blip r:embed="rId2"/>
          <a:stretch>
            <a:fillRect/>
          </a:stretch>
        </p:blipFill>
        <p:spPr>
          <a:xfrm>
            <a:off x="2743200" y="3200400"/>
            <a:ext cx="2352675" cy="20002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err="1" smtClean="0">
                <a:solidFill>
                  <a:srgbClr val="FF0000"/>
                </a:solidFill>
              </a:rPr>
              <a:t>Fuzzification</a:t>
            </a:r>
            <a:r>
              <a:rPr lang="en-US" dirty="0" smtClean="0">
                <a:solidFill>
                  <a:srgbClr val="FF0000"/>
                </a:solidFill>
              </a:rPr>
              <a:t>:-</a:t>
            </a:r>
            <a:r>
              <a:rPr lang="en-US" dirty="0" err="1" smtClean="0"/>
              <a:t>Fuzzification</a:t>
            </a:r>
            <a:r>
              <a:rPr lang="en-US" dirty="0" smtClean="0"/>
              <a:t> </a:t>
            </a:r>
            <a:r>
              <a:rPr lang="en-US" dirty="0"/>
              <a:t>is the process of making a crisp quantity </a:t>
            </a:r>
            <a:r>
              <a:rPr lang="en-US" dirty="0">
                <a:hlinkClick r:id="rId2"/>
              </a:rPr>
              <a:t>fuzzy</a:t>
            </a:r>
            <a:r>
              <a:rPr lang="en-US" dirty="0"/>
              <a:t>. The reverse of this process is called </a:t>
            </a:r>
            <a:r>
              <a:rPr lang="en-US" dirty="0" smtClean="0"/>
              <a:t>anti-</a:t>
            </a:r>
            <a:r>
              <a:rPr lang="en-US" dirty="0" err="1" smtClean="0"/>
              <a:t>fuzzification</a:t>
            </a:r>
            <a:r>
              <a:rPr lang="en-US" dirty="0" smtClean="0"/>
              <a:t> or </a:t>
            </a:r>
            <a:r>
              <a:rPr lang="en-US" dirty="0" err="1" smtClean="0"/>
              <a:t>defuzzification</a:t>
            </a:r>
            <a:r>
              <a:rPr lang="en-US" dirty="0" smtClean="0"/>
              <a:t>.</a:t>
            </a:r>
          </a:p>
          <a:p>
            <a:pPr fontAlgn="base">
              <a:buNone/>
            </a:pPr>
            <a:r>
              <a:rPr lang="en-US" dirty="0" smtClean="0"/>
              <a:t>a)Support </a:t>
            </a:r>
            <a:r>
              <a:rPr lang="en-US" dirty="0" err="1" smtClean="0"/>
              <a:t>fuzzification</a:t>
            </a:r>
            <a:endParaRPr lang="en-US" dirty="0" smtClean="0"/>
          </a:p>
          <a:p>
            <a:pPr fontAlgn="base">
              <a:buNone/>
            </a:pPr>
            <a:r>
              <a:rPr lang="en-US" dirty="0" smtClean="0"/>
              <a:t>b)Grade </a:t>
            </a:r>
            <a:r>
              <a:rPr lang="en-US" dirty="0" err="1" smtClean="0"/>
              <a:t>fuzzification</a:t>
            </a:r>
            <a:endParaRPr lang="en-US" dirty="0" smtClean="0"/>
          </a:p>
          <a:p>
            <a:pPr fontAlgn="base"/>
            <a:endParaRPr lang="en-US" dirty="0" smtClean="0"/>
          </a:p>
          <a:p>
            <a:pPr fontAlgn="base"/>
            <a:endParaRPr lang="en-US" dirty="0" smtClean="0"/>
          </a:p>
          <a:p>
            <a:pPr fontAlgn="base">
              <a:buNone/>
            </a:pPr>
            <a:endParaRPr lang="en-US" dirty="0" smtClean="0"/>
          </a:p>
          <a:p>
            <a:pPr fontAlgn="base">
              <a:buNone/>
            </a:pPr>
            <a:r>
              <a:rPr lang="en-US" dirty="0" smtClean="0"/>
              <a:t>Q(x</a:t>
            </a:r>
            <a:r>
              <a:rPr lang="en-US" baseline="-25000" dirty="0" smtClean="0"/>
              <a:t>i</a:t>
            </a:r>
            <a:r>
              <a:rPr lang="en-US" dirty="0" smtClean="0"/>
              <a:t>)=Kernel of </a:t>
            </a:r>
            <a:r>
              <a:rPr lang="en-US" dirty="0" err="1" smtClean="0"/>
              <a:t>fuzzification</a:t>
            </a:r>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1676400" y="4267200"/>
            <a:ext cx="40386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algn="ctr">
              <a:buNone/>
            </a:pPr>
            <a:r>
              <a:rPr lang="en-US" sz="4000" dirty="0" smtClean="0">
                <a:solidFill>
                  <a:srgbClr val="00B0F0"/>
                </a:solidFill>
              </a:rPr>
              <a:t>Methods of membership value assignments</a:t>
            </a:r>
            <a:endParaRPr lang="en-US" sz="4000" dirty="0">
              <a:solidFill>
                <a:srgbClr val="00B0F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Intuition</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2133600"/>
          </a:xfrm>
        </p:spPr>
        <p:txBody>
          <a:bodyPr/>
          <a:lstStyle/>
          <a:p>
            <a:pPr fontAlgn="base"/>
            <a:r>
              <a:rPr lang="en-US" dirty="0" smtClean="0"/>
              <a:t>It </a:t>
            </a:r>
            <a:r>
              <a:rPr lang="en-US" dirty="0"/>
              <a:t>is simply derived from the capacity of human to develop membership functions through their own innate intelligence and understanding</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66800" y="1828800"/>
            <a:ext cx="68580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Inference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smtClean="0"/>
              <a:t>In </a:t>
            </a:r>
            <a:r>
              <a:rPr lang="en-US" dirty="0"/>
              <a:t>inference method we use knowledge to perform deductive reasoning. </a:t>
            </a:r>
            <a:endParaRPr lang="en-US" dirty="0" smtClean="0"/>
          </a:p>
          <a:p>
            <a:pPr fontAlgn="base"/>
            <a:r>
              <a:rPr lang="en-US" dirty="0" smtClean="0"/>
              <a:t>To </a:t>
            </a:r>
            <a:r>
              <a:rPr lang="en-US" dirty="0"/>
              <a:t>deduce or infer a conclusion, we have to use the facts and knowledge on that particular problem. </a:t>
            </a:r>
            <a:endParaRPr lang="en-US" dirty="0" smtClean="0"/>
          </a:p>
          <a:p>
            <a:pPr fontAlgn="base"/>
            <a:r>
              <a:rPr lang="en-US" dirty="0" smtClean="0"/>
              <a:t>Let </a:t>
            </a:r>
            <a:r>
              <a:rPr lang="en-US" dirty="0"/>
              <a:t>us consider the example of Geometric shapes for the identification of a triangle.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Let A, B, C be the interior angles of a triangle such that </a:t>
            </a:r>
            <a:br>
              <a:rPr lang="en-US" dirty="0"/>
            </a:br>
            <a:r>
              <a:rPr lang="en-US" dirty="0"/>
              <a:t>A ≥ B ≥ C &gt; 0° and A + B + C = 180°</a:t>
            </a:r>
          </a:p>
          <a:p>
            <a:pPr fontAlgn="base"/>
            <a:r>
              <a:rPr lang="en-US" dirty="0"/>
              <a:t>For this purpose we are having or defining 5 types of triangles namely:</a:t>
            </a:r>
          </a:p>
          <a:p>
            <a:pPr fontAlgn="base"/>
            <a:r>
              <a:rPr lang="en-US" dirty="0"/>
              <a:t>R = Approximately Right-Angle Triangle</a:t>
            </a:r>
          </a:p>
          <a:p>
            <a:pPr fontAlgn="base"/>
            <a:r>
              <a:rPr lang="en-US" dirty="0"/>
              <a:t>I = Approximately Isosceles Triangle</a:t>
            </a:r>
          </a:p>
          <a:p>
            <a:pPr fontAlgn="base"/>
            <a:r>
              <a:rPr lang="en-US" dirty="0"/>
              <a:t>E = Approximately Equilateral Triangle</a:t>
            </a:r>
          </a:p>
          <a:p>
            <a:pPr fontAlgn="base"/>
            <a:r>
              <a:rPr lang="en-US" dirty="0"/>
              <a:t>I.R = Isosceles Right-Angle Triangle</a:t>
            </a:r>
          </a:p>
          <a:p>
            <a:pPr fontAlgn="base"/>
            <a:r>
              <a:rPr lang="en-US" dirty="0"/>
              <a:t>T = Other type of Triangle</a:t>
            </a:r>
          </a:p>
          <a:p>
            <a:pPr fontAlgn="base"/>
            <a:r>
              <a:rPr lang="en-US" dirty="0"/>
              <a:t>Now we can infer membership values for all those type of triangles through the method of inference because we posses the knowledge about the geometry of their shapes for assigning membership values. Below given are the membership values for the 5 types of triangles defined above.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membership-value-for-right-angled-triangle.png"/>
          <p:cNvPicPr>
            <a:picLocks noGrp="1" noChangeAspect="1"/>
          </p:cNvPicPr>
          <p:nvPr>
            <p:ph idx="1"/>
          </p:nvPr>
        </p:nvPicPr>
        <p:blipFill>
          <a:blip r:embed="rId2"/>
          <a:stretch>
            <a:fillRect/>
          </a:stretch>
        </p:blipFill>
        <p:spPr>
          <a:xfrm>
            <a:off x="2667000" y="1828800"/>
            <a:ext cx="2447925" cy="495300"/>
          </a:xfrm>
        </p:spPr>
      </p:pic>
      <p:pic>
        <p:nvPicPr>
          <p:cNvPr id="8" name="Picture 7" descr="membership-value-for-isosceles-right-angled-triangle.png"/>
          <p:cNvPicPr>
            <a:picLocks noChangeAspect="1"/>
          </p:cNvPicPr>
          <p:nvPr/>
        </p:nvPicPr>
        <p:blipFill>
          <a:blip r:embed="rId3"/>
          <a:stretch>
            <a:fillRect/>
          </a:stretch>
        </p:blipFill>
        <p:spPr>
          <a:xfrm>
            <a:off x="2133600" y="3657600"/>
            <a:ext cx="5448300" cy="381000"/>
          </a:xfrm>
          <a:prstGeom prst="rect">
            <a:avLst/>
          </a:prstGeom>
        </p:spPr>
      </p:pic>
      <p:pic>
        <p:nvPicPr>
          <p:cNvPr id="9" name="Picture 8" descr="membership-value-for-isosceles-triangle.png"/>
          <p:cNvPicPr>
            <a:picLocks noChangeAspect="1"/>
          </p:cNvPicPr>
          <p:nvPr/>
        </p:nvPicPr>
        <p:blipFill>
          <a:blip r:embed="rId4"/>
          <a:stretch>
            <a:fillRect/>
          </a:stretch>
        </p:blipFill>
        <p:spPr>
          <a:xfrm>
            <a:off x="2438400" y="2667000"/>
            <a:ext cx="3486150" cy="495300"/>
          </a:xfrm>
          <a:prstGeom prst="rect">
            <a:avLst/>
          </a:prstGeom>
        </p:spPr>
      </p:pic>
      <p:pic>
        <p:nvPicPr>
          <p:cNvPr id="10" name="Picture 9" descr="membership-value-for-other-triangles.png"/>
          <p:cNvPicPr>
            <a:picLocks noChangeAspect="1"/>
          </p:cNvPicPr>
          <p:nvPr/>
        </p:nvPicPr>
        <p:blipFill>
          <a:blip r:embed="rId5"/>
          <a:stretch>
            <a:fillRect/>
          </a:stretch>
        </p:blipFill>
        <p:spPr>
          <a:xfrm>
            <a:off x="3048000" y="5638800"/>
            <a:ext cx="2476500" cy="323850"/>
          </a:xfrm>
          <a:prstGeom prst="rect">
            <a:avLst/>
          </a:prstGeom>
        </p:spPr>
      </p:pic>
      <p:pic>
        <p:nvPicPr>
          <p:cNvPr id="11" name="Picture 10" descr="membership-value-for-right-angled-triangle.png"/>
          <p:cNvPicPr>
            <a:picLocks noChangeAspect="1"/>
          </p:cNvPicPr>
          <p:nvPr/>
        </p:nvPicPr>
        <p:blipFill>
          <a:blip r:embed="rId2"/>
          <a:stretch>
            <a:fillRect/>
          </a:stretch>
        </p:blipFill>
        <p:spPr>
          <a:xfrm>
            <a:off x="3048000" y="5105400"/>
            <a:ext cx="2447925" cy="495300"/>
          </a:xfrm>
          <a:prstGeom prst="rect">
            <a:avLst/>
          </a:prstGeom>
        </p:spPr>
      </p:pic>
      <p:pic>
        <p:nvPicPr>
          <p:cNvPr id="4098" name="Picture 2"/>
          <p:cNvPicPr>
            <a:picLocks noChangeAspect="1" noChangeArrowheads="1"/>
          </p:cNvPicPr>
          <p:nvPr/>
        </p:nvPicPr>
        <p:blipFill>
          <a:blip r:embed="rId6"/>
          <a:srcRect/>
          <a:stretch>
            <a:fillRect/>
          </a:stretch>
        </p:blipFill>
        <p:spPr bwMode="auto">
          <a:xfrm>
            <a:off x="2895600" y="4267200"/>
            <a:ext cx="2562225"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Membership Functions</a:t>
            </a:r>
            <a:br>
              <a:rPr lang="en-US" dirty="0"/>
            </a:br>
            <a:endParaRPr lang="en-US" dirty="0"/>
          </a:p>
        </p:txBody>
      </p:sp>
      <p:sp>
        <p:nvSpPr>
          <p:cNvPr id="3" name="Content Placeholder 2"/>
          <p:cNvSpPr>
            <a:spLocks noGrp="1"/>
          </p:cNvSpPr>
          <p:nvPr>
            <p:ph idx="1"/>
          </p:nvPr>
        </p:nvSpPr>
        <p:spPr/>
        <p:txBody>
          <a:bodyPr>
            <a:normAutofit fontScale="92500"/>
          </a:bodyPr>
          <a:lstStyle/>
          <a:p>
            <a:pPr fontAlgn="base"/>
            <a:r>
              <a:rPr lang="en-US" dirty="0"/>
              <a:t>Membership functions characterize the </a:t>
            </a:r>
            <a:r>
              <a:rPr lang="en-US" dirty="0" err="1"/>
              <a:t>fuzzyness</a:t>
            </a:r>
            <a:r>
              <a:rPr lang="en-US" dirty="0"/>
              <a:t> in a fuzzy set.</a:t>
            </a:r>
          </a:p>
          <a:p>
            <a:pPr algn="ctr" fontAlgn="base">
              <a:buNone/>
            </a:pPr>
            <a:r>
              <a:rPr lang="en-US" u="sng" dirty="0">
                <a:solidFill>
                  <a:srgbClr val="00B0F0"/>
                </a:solidFill>
              </a:rPr>
              <a:t>Features of Membership Functions</a:t>
            </a:r>
            <a:r>
              <a:rPr lang="en-US" dirty="0"/>
              <a:t> </a:t>
            </a:r>
          </a:p>
          <a:p>
            <a:pPr fontAlgn="base"/>
            <a:r>
              <a:rPr lang="en-US" dirty="0">
                <a:solidFill>
                  <a:srgbClr val="FF0000"/>
                </a:solidFill>
              </a:rPr>
              <a:t>Core of a Membership Function </a:t>
            </a:r>
            <a:r>
              <a:rPr lang="en-US" dirty="0" smtClean="0">
                <a:solidFill>
                  <a:srgbClr val="FF0000"/>
                </a:solidFill>
              </a:rPr>
              <a:t>:-</a:t>
            </a:r>
            <a:r>
              <a:rPr lang="en-US" dirty="0" smtClean="0"/>
              <a:t>Core </a:t>
            </a:r>
            <a:r>
              <a:rPr lang="en-US" dirty="0"/>
              <a:t>of a membership function for a fuzzy set A is defined as that region of universe that is characterized by complete or full membership in the set A. Therefore core consists of all those elements X of universe of discourse, such that</a:t>
            </a:r>
          </a:p>
          <a:p>
            <a:endParaRPr lang="en-US" dirty="0"/>
          </a:p>
        </p:txBody>
      </p:sp>
      <p:pic>
        <p:nvPicPr>
          <p:cNvPr id="5" name="Picture 4" descr="membership-functions.png"/>
          <p:cNvPicPr>
            <a:picLocks noChangeAspect="1"/>
          </p:cNvPicPr>
          <p:nvPr/>
        </p:nvPicPr>
        <p:blipFill>
          <a:blip r:embed="rId2"/>
          <a:stretch>
            <a:fillRect/>
          </a:stretch>
        </p:blipFill>
        <p:spPr>
          <a:xfrm>
            <a:off x="3505200" y="2133600"/>
            <a:ext cx="2667000" cy="495300"/>
          </a:xfrm>
          <a:prstGeom prst="rect">
            <a:avLst/>
          </a:prstGeom>
        </p:spPr>
      </p:pic>
      <p:pic>
        <p:nvPicPr>
          <p:cNvPr id="7" name="Picture 6" descr="complete-membership-value.png"/>
          <p:cNvPicPr>
            <a:picLocks noChangeAspect="1"/>
          </p:cNvPicPr>
          <p:nvPr/>
        </p:nvPicPr>
        <p:blipFill>
          <a:blip r:embed="rId3"/>
          <a:stretch>
            <a:fillRect/>
          </a:stretch>
        </p:blipFill>
        <p:spPr>
          <a:xfrm>
            <a:off x="6096000" y="5638800"/>
            <a:ext cx="1524000" cy="609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a:t>
            </a:r>
            <a:endParaRPr lang="en-US" dirty="0"/>
          </a:p>
        </p:txBody>
      </p:sp>
      <p:pic>
        <p:nvPicPr>
          <p:cNvPr id="4" name="Content Placeholder 3" descr="example-for-inference-method-of-assigning-membership-values.png"/>
          <p:cNvPicPr>
            <a:picLocks noGrp="1" noChangeAspect="1"/>
          </p:cNvPicPr>
          <p:nvPr>
            <p:ph idx="1"/>
          </p:nvPr>
        </p:nvPicPr>
        <p:blipFill>
          <a:blip r:embed="rId2"/>
          <a:stretch>
            <a:fillRect/>
          </a:stretch>
        </p:blipFill>
        <p:spPr>
          <a:xfrm>
            <a:off x="1371600" y="1143000"/>
            <a:ext cx="6705600" cy="5333999"/>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Rank Ordering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In </a:t>
            </a:r>
            <a:r>
              <a:rPr lang="en-US" dirty="0"/>
              <a:t>Rank Ordering method preferences are assigned by a single individual, committee, a poll and other opinion methods can be used to assign membership values to </a:t>
            </a:r>
            <a:r>
              <a:rPr lang="en-US" dirty="0">
                <a:hlinkClick r:id="rId2"/>
              </a:rPr>
              <a:t>fuzzy</a:t>
            </a:r>
            <a:r>
              <a:rPr lang="en-US" dirty="0"/>
              <a:t> variables</a:t>
            </a:r>
            <a:r>
              <a:rPr lang="en-US" dirty="0" smtClean="0"/>
              <a:t>.</a:t>
            </a:r>
          </a:p>
          <a:p>
            <a:pPr fontAlgn="base"/>
            <a:r>
              <a:rPr lang="en-US" dirty="0" smtClean="0"/>
              <a:t> </a:t>
            </a:r>
            <a:r>
              <a:rPr lang="en-US" dirty="0"/>
              <a:t>Here preference is determined by </a:t>
            </a:r>
            <a:r>
              <a:rPr lang="en-US" dirty="0" err="1">
                <a:solidFill>
                  <a:srgbClr val="FF0000"/>
                </a:solidFill>
              </a:rPr>
              <a:t>pairwise</a:t>
            </a:r>
            <a:r>
              <a:rPr lang="en-US" dirty="0">
                <a:solidFill>
                  <a:srgbClr val="FF0000"/>
                </a:solidFill>
              </a:rPr>
              <a:t> comparisons</a:t>
            </a:r>
            <a:r>
              <a:rPr lang="en-US" dirty="0"/>
              <a:t> and these are used to determine ordering of the membership.</a:t>
            </a:r>
          </a:p>
          <a:p>
            <a:pPr fontAlgn="base"/>
            <a:r>
              <a:rPr lang="en-US" dirty="0"/>
              <a:t>For example let’s </a:t>
            </a:r>
            <a:r>
              <a:rPr lang="en-US"/>
              <a:t>suppose </a:t>
            </a:r>
            <a:r>
              <a:rPr lang="en-US" smtClean="0"/>
              <a:t>10000 </a:t>
            </a:r>
            <a:r>
              <a:rPr lang="en-US" dirty="0"/>
              <a:t>people respond to a questionnaire and their </a:t>
            </a:r>
            <a:r>
              <a:rPr lang="en-US" dirty="0" err="1"/>
              <a:t>pairwise</a:t>
            </a:r>
            <a:r>
              <a:rPr lang="en-US" dirty="0"/>
              <a:t> preferences among the colors red, orange, yellow and blue is given as below:</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pairwise-preferences-among-colors.png"/>
          <p:cNvPicPr>
            <a:picLocks noGrp="1" noChangeAspect="1"/>
          </p:cNvPicPr>
          <p:nvPr>
            <p:ph idx="1"/>
          </p:nvPr>
        </p:nvPicPr>
        <p:blipFill>
          <a:blip r:embed="rId2"/>
          <a:stretch>
            <a:fillRect/>
          </a:stretch>
        </p:blipFill>
        <p:spPr>
          <a:xfrm>
            <a:off x="1447800" y="1752600"/>
            <a:ext cx="6553200" cy="4343399"/>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color columns in the table represents an anti-symmetric matrix. Such a matrix is used to relate a “reciprocal relation”.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Angular Fuzzy Sets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Angular</a:t>
            </a:r>
            <a:r>
              <a:rPr lang="en-US" dirty="0"/>
              <a:t> </a:t>
            </a:r>
            <a:r>
              <a:rPr lang="en-US" dirty="0">
                <a:hlinkClick r:id="rId2"/>
              </a:rPr>
              <a:t>fuzzy sets</a:t>
            </a:r>
            <a:r>
              <a:rPr lang="en-US" dirty="0"/>
              <a:t> differ from normal standard fuzzy sets only in the their coordinate description. Angular fuzzy sets are defined on a universe of angles, hence they are of repeating shapes for every 2π cycles. Angular fuzzy sets are used in the quantitative description of the linguistic variables, which are known as “truth values”.</a:t>
            </a:r>
          </a:p>
          <a:p>
            <a:pPr fontAlgn="base"/>
            <a:r>
              <a:rPr lang="en-US" dirty="0"/>
              <a:t>For example, let’s consider that pH values of water samples are taken from a contaminated pond</a:t>
            </a:r>
            <a:r>
              <a:rPr lang="en-US" dirty="0" smtClean="0"/>
              <a:t>.</a:t>
            </a:r>
          </a:p>
          <a:p>
            <a:pPr fontAlgn="base"/>
            <a:r>
              <a:rPr lang="en-US" dirty="0" smtClean="0"/>
              <a:t> </a:t>
            </a:r>
            <a:r>
              <a:rPr lang="en-US" dirty="0"/>
              <a:t>We know </a:t>
            </a:r>
            <a:r>
              <a:rPr lang="en-US" dirty="0" smtClean="0"/>
              <a:t>that, If </a:t>
            </a:r>
            <a:r>
              <a:rPr lang="en-US" dirty="0"/>
              <a:t>pH=7, it is a neutral </a:t>
            </a:r>
            <a:r>
              <a:rPr lang="en-US" dirty="0" smtClean="0"/>
              <a:t>solution. Levels </a:t>
            </a:r>
            <a:r>
              <a:rPr lang="en-US" dirty="0"/>
              <a:t>of pH between 14 and 7 are labeled as absolute basic (AB), very basic (VB), basic, fairly basic (FB), neutral (N) drawn from θ=π/2 to θ=0</a:t>
            </a:r>
          </a:p>
          <a:p>
            <a:pPr fontAlgn="base"/>
            <a:r>
              <a:rPr lang="en-US" dirty="0"/>
              <a:t>Levels of pH between 7 to 0 are called neutral, fairly acidic (FA), acidic (A), very acidic (VA), absolutely acidic (AA), are drawn from θ=0 to θ=(-π/2).</a:t>
            </a:r>
          </a:p>
          <a:p>
            <a:pPr fontAlgn="base"/>
            <a:r>
              <a:rPr lang="en-US" dirty="0"/>
              <a:t>Linguistic values vary with θ and their membership values are given by the equation</a:t>
            </a:r>
          </a:p>
          <a:p>
            <a:pPr marL="514350" indent="-51435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81000" y="1524000"/>
            <a:ext cx="7924800"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angular-membership-value-equation.png"/>
          <p:cNvPicPr>
            <a:picLocks noGrp="1" noChangeAspect="1"/>
          </p:cNvPicPr>
          <p:nvPr>
            <p:ph idx="1"/>
          </p:nvPr>
        </p:nvPicPr>
        <p:blipFill>
          <a:blip r:embed="rId2"/>
          <a:stretch>
            <a:fillRect/>
          </a:stretch>
        </p:blipFill>
        <p:spPr>
          <a:xfrm>
            <a:off x="3352800" y="1524000"/>
            <a:ext cx="2057400" cy="761999"/>
          </a:xfrm>
        </p:spPr>
      </p:pic>
      <p:sp>
        <p:nvSpPr>
          <p:cNvPr id="6" name="TextBox 5"/>
          <p:cNvSpPr txBox="1"/>
          <p:nvPr/>
        </p:nvSpPr>
        <p:spPr>
          <a:xfrm>
            <a:off x="2209800" y="2438400"/>
            <a:ext cx="4495800" cy="646331"/>
          </a:xfrm>
          <a:prstGeom prst="rect">
            <a:avLst/>
          </a:prstGeom>
          <a:noFill/>
        </p:spPr>
        <p:txBody>
          <a:bodyPr wrap="square" rtlCol="0">
            <a:spAutoFit/>
          </a:bodyPr>
          <a:lstStyle/>
          <a:p>
            <a:r>
              <a:rPr lang="en-US" dirty="0"/>
              <a:t>here ‘t’ is the horizontal projection of the radial vector.</a:t>
            </a:r>
          </a:p>
        </p:txBody>
      </p:sp>
      <p:pic>
        <p:nvPicPr>
          <p:cNvPr id="9" name="Picture 8" descr="angular-fuzzy-set-membership-values.png"/>
          <p:cNvPicPr>
            <a:picLocks noChangeAspect="1"/>
          </p:cNvPicPr>
          <p:nvPr/>
        </p:nvPicPr>
        <p:blipFill>
          <a:blip r:embed="rId3"/>
          <a:stretch>
            <a:fillRect/>
          </a:stretch>
        </p:blipFill>
        <p:spPr>
          <a:xfrm>
            <a:off x="1219200" y="3048000"/>
            <a:ext cx="6400800" cy="31623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Neural Networks</a:t>
            </a:r>
          </a:p>
          <a:p>
            <a:r>
              <a:rPr lang="en-US" dirty="0" smtClean="0"/>
              <a:t>Genetic algorithms</a:t>
            </a:r>
          </a:p>
          <a:p>
            <a:r>
              <a:rPr lang="en-US" dirty="0" smtClean="0"/>
              <a:t>Inductive reasoning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u="sng" dirty="0" smtClean="0"/>
              <a:t>Neural Networks</a:t>
            </a:r>
            <a:br>
              <a:rPr lang="en-US" sz="3200" u="sng" dirty="0" smtClean="0"/>
            </a:br>
            <a:endParaRPr lang="en-US" sz="3200" u="sng"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838200" y="1524000"/>
            <a:ext cx="6486525" cy="481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762000" y="1905000"/>
            <a:ext cx="7467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solidFill>
                  <a:srgbClr val="FF0000"/>
                </a:solidFill>
              </a:rPr>
              <a:t>Support of a Membership Fun</a:t>
            </a:r>
            <a:r>
              <a:rPr lang="en-US" dirty="0"/>
              <a:t>ction </a:t>
            </a:r>
            <a:r>
              <a:rPr lang="en-US" dirty="0" smtClean="0"/>
              <a:t>:-Support </a:t>
            </a:r>
            <a:r>
              <a:rPr lang="en-US" dirty="0"/>
              <a:t>of a membership function for a fuzzy set A is defined as that region of universe that is characterized by non-zero membership in the fuzzy set A. So support consists of all those elements X of universe, such that</a:t>
            </a:r>
          </a:p>
          <a:p>
            <a:endParaRPr lang="en-US" dirty="0"/>
          </a:p>
        </p:txBody>
      </p:sp>
      <p:pic>
        <p:nvPicPr>
          <p:cNvPr id="7" name="Picture 6" descr="non-zero-membership.png"/>
          <p:cNvPicPr>
            <a:picLocks noChangeAspect="1"/>
          </p:cNvPicPr>
          <p:nvPr/>
        </p:nvPicPr>
        <p:blipFill>
          <a:blip r:embed="rId2"/>
          <a:stretch>
            <a:fillRect/>
          </a:stretch>
        </p:blipFill>
        <p:spPr>
          <a:xfrm>
            <a:off x="3962400" y="5029200"/>
            <a:ext cx="1981200" cy="5334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Genetic algorithms</a:t>
            </a:r>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smtClean="0"/>
              <a:t>a </a:t>
            </a:r>
            <a:r>
              <a:rPr lang="en-US" smtClean="0"/>
              <a:t>particular </a:t>
            </a:r>
            <a:r>
              <a:rPr lang="en-US" dirty="0" smtClean="0"/>
              <a:t>functional mapping system, the same membership functions and shapes are assumed for various fuzzy variables to be defined.</a:t>
            </a:r>
          </a:p>
          <a:p>
            <a:r>
              <a:rPr lang="en-US" dirty="0" smtClean="0"/>
              <a:t>These chosen membership functions are then coded into bit strings.</a:t>
            </a:r>
          </a:p>
          <a:p>
            <a:r>
              <a:rPr lang="en-US" dirty="0" smtClean="0"/>
              <a:t>Then these bit strings are concatenated together. </a:t>
            </a:r>
          </a:p>
          <a:p>
            <a:r>
              <a:rPr lang="en-US" dirty="0" smtClean="0"/>
              <a:t>The fitness function to be used here is noted. </a:t>
            </a:r>
          </a:p>
          <a:p>
            <a:r>
              <a:rPr lang="en-US" dirty="0" smtClean="0"/>
              <a:t>Evaluate each set of membership functions</a:t>
            </a:r>
          </a:p>
          <a:p>
            <a:r>
              <a:rPr lang="en-US" dirty="0" smtClean="0"/>
              <a:t>These membership functions define the functional mapping of the system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smtClean="0"/>
              <a:t>Inductive reasoning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There exist three laws of induction</a:t>
            </a:r>
          </a:p>
          <a:p>
            <a:r>
              <a:rPr lang="en-US" dirty="0" smtClean="0"/>
              <a:t>Given a set </a:t>
            </a:r>
            <a:r>
              <a:rPr lang="en-US" dirty="0" err="1" smtClean="0"/>
              <a:t>irreducibla</a:t>
            </a:r>
            <a:r>
              <a:rPr lang="en-US" dirty="0" smtClean="0"/>
              <a:t> outcomes of an experiment, the induced probabilities are those probabilities consistent with all available information that maximize the entropy of the set</a:t>
            </a:r>
          </a:p>
          <a:p>
            <a:r>
              <a:rPr lang="en-US" dirty="0" smtClean="0"/>
              <a:t> The induced probability of a set of independent observations is proportional to the probability density of the induced probability  of a single observation.</a:t>
            </a:r>
          </a:p>
          <a:p>
            <a:r>
              <a:rPr lang="en-US" dirty="0" smtClean="0"/>
              <a:t>3. The induced rule is that rule consistent with all available information of that minimizes the entropy.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smtClean="0"/>
              <a:t>The membership function using inductive reasoning are generated as follows</a:t>
            </a:r>
            <a:endParaRPr lang="en-US" b="1" i="1" u="sng" dirty="0" smtClean="0"/>
          </a:p>
          <a:p>
            <a:r>
              <a:rPr lang="en-US" dirty="0" smtClean="0"/>
              <a:t>functions using inductive reasoning are generated as follows:</a:t>
            </a:r>
          </a:p>
          <a:p>
            <a:r>
              <a:rPr lang="en-US" dirty="0" smtClean="0"/>
              <a:t>A fuzzy threshold is to be established between classes of data.</a:t>
            </a:r>
          </a:p>
          <a:p>
            <a:r>
              <a:rPr lang="en-US" dirty="0" smtClean="0"/>
              <a:t>Using entropy minimization screening method, first determine the threshold.</a:t>
            </a:r>
          </a:p>
          <a:p>
            <a:r>
              <a:rPr lang="en-US" dirty="0" smtClean="0"/>
              <a:t>Then start the segmentation process.</a:t>
            </a:r>
          </a:p>
          <a:p>
            <a:r>
              <a:rPr lang="en-US" dirty="0" smtClean="0"/>
              <a:t>The segmentation process results into two classes</a:t>
            </a:r>
          </a:p>
          <a:p>
            <a:r>
              <a:rPr lang="en-US" dirty="0" smtClean="0"/>
              <a:t>Again </a:t>
            </a:r>
            <a:r>
              <a:rPr lang="en-US" dirty="0" err="1" smtClean="0"/>
              <a:t>parridoning</a:t>
            </a:r>
            <a:r>
              <a:rPr lang="en-US" dirty="0" smtClean="0"/>
              <a:t> the first two classes one more time, we obtain three different classes.</a:t>
            </a:r>
          </a:p>
          <a:p>
            <a:r>
              <a:rPr lang="en-US" dirty="0" smtClean="0"/>
              <a:t>The partitioning is repeated with threshold value calculations, which lead Us to partition the data set into a number of classes or </a:t>
            </a:r>
            <a:r>
              <a:rPr lang="en-US" i="1" dirty="0" smtClean="0"/>
              <a:t>fuzzy sets</a:t>
            </a:r>
          </a:p>
          <a:p>
            <a:r>
              <a:rPr lang="en-US" dirty="0" smtClean="0"/>
              <a:t>Then on the basis of shapes, membership function is determined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solidFill>
                  <a:srgbClr val="FF0000"/>
                </a:solidFill>
              </a:rPr>
              <a:t>Boundary of a Membership Functions </a:t>
            </a:r>
            <a:r>
              <a:rPr lang="en-US" dirty="0" smtClean="0"/>
              <a:t>:-Boundary </a:t>
            </a:r>
            <a:r>
              <a:rPr lang="en-US" dirty="0"/>
              <a:t>of a membership function for a fuzzy set A is defined as that region of universe X, that is characterized by non-zero membership but not complete membership. Boundaries comprises that part of elements X of Universe of Discourse whose membership value is given by</a:t>
            </a:r>
          </a:p>
          <a:p>
            <a:endParaRPr lang="en-US" dirty="0"/>
          </a:p>
        </p:txBody>
      </p:sp>
      <p:pic>
        <p:nvPicPr>
          <p:cNvPr id="5" name="Picture 4" descr="non-complete-non-zero-membership.png"/>
          <p:cNvPicPr>
            <a:picLocks noChangeAspect="1"/>
          </p:cNvPicPr>
          <p:nvPr/>
        </p:nvPicPr>
        <p:blipFill>
          <a:blip r:embed="rId2"/>
          <a:stretch>
            <a:fillRect/>
          </a:stretch>
        </p:blipFill>
        <p:spPr>
          <a:xfrm>
            <a:off x="4267200" y="5486400"/>
            <a:ext cx="1905000" cy="533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600" dirty="0" smtClean="0"/>
              <a:t/>
            </a:r>
            <a:br>
              <a:rPr lang="en-US" sz="3600" dirty="0" smtClean="0"/>
            </a:br>
            <a:r>
              <a:rPr lang="en-US" sz="3600" dirty="0" smtClean="0"/>
              <a:t>Core</a:t>
            </a:r>
            <a:r>
              <a:rPr lang="en-US" sz="3600" dirty="0"/>
              <a:t>, Support and Boundary of a membership function representation</a:t>
            </a:r>
            <a:r>
              <a:rPr lang="en-US" dirty="0"/>
              <a:t/>
            </a:r>
            <a:br>
              <a:rPr lang="en-US" dirty="0"/>
            </a:br>
            <a:endParaRPr lang="en-US" dirty="0"/>
          </a:p>
        </p:txBody>
      </p:sp>
      <p:pic>
        <p:nvPicPr>
          <p:cNvPr id="4" name="Content Placeholder 3" descr="core-support-boundary-of-a-membership-function.png"/>
          <p:cNvPicPr>
            <a:picLocks noGrp="1" noChangeAspect="1"/>
          </p:cNvPicPr>
          <p:nvPr>
            <p:ph idx="1"/>
          </p:nvPr>
        </p:nvPicPr>
        <p:blipFill>
          <a:blip r:embed="rId2"/>
          <a:stretch>
            <a:fillRect/>
          </a:stretch>
        </p:blipFill>
        <p:spPr>
          <a:xfrm>
            <a:off x="990600" y="1676400"/>
            <a:ext cx="6400800" cy="4267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fontAlgn="base"/>
            <a:r>
              <a:rPr lang="en-US" dirty="0">
                <a:solidFill>
                  <a:srgbClr val="FF0000"/>
                </a:solidFill>
              </a:rPr>
              <a:t>Cross-over Points of a Membership Function </a:t>
            </a:r>
            <a:r>
              <a:rPr lang="en-US" dirty="0" smtClean="0"/>
              <a:t>:-It </a:t>
            </a:r>
            <a:r>
              <a:rPr lang="en-US" dirty="0"/>
              <a:t>is defined as the elements of a fuzzy set A whose membership value is equal to 0.5</a:t>
            </a:r>
          </a:p>
          <a:p>
            <a:pPr fontAlgn="base"/>
            <a:endParaRPr lang="en-US" dirty="0" smtClean="0">
              <a:solidFill>
                <a:srgbClr val="FF0000"/>
              </a:solidFill>
            </a:endParaRPr>
          </a:p>
          <a:p>
            <a:pPr fontAlgn="base"/>
            <a:endParaRPr lang="en-US" dirty="0">
              <a:solidFill>
                <a:srgbClr val="FF0000"/>
              </a:solidFill>
            </a:endParaRPr>
          </a:p>
          <a:p>
            <a:endParaRPr lang="en-US" dirty="0"/>
          </a:p>
        </p:txBody>
      </p:sp>
      <p:pic>
        <p:nvPicPr>
          <p:cNvPr id="5" name="Picture 4" descr="cross-over-points-of-a-membership-function.png"/>
          <p:cNvPicPr>
            <a:picLocks noChangeAspect="1"/>
          </p:cNvPicPr>
          <p:nvPr/>
        </p:nvPicPr>
        <p:blipFill>
          <a:blip r:embed="rId2"/>
          <a:stretch>
            <a:fillRect/>
          </a:stretch>
        </p:blipFill>
        <p:spPr>
          <a:xfrm>
            <a:off x="3124200" y="2895600"/>
            <a:ext cx="1600200" cy="609600"/>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838200" y="3733800"/>
            <a:ext cx="61722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Height of a Membership Functions </a:t>
            </a:r>
            <a:r>
              <a:rPr lang="en-US" dirty="0" smtClean="0"/>
              <a:t>:- Height of a membership function is the maximum value of the membership function. If the height of a fuzzy set is &lt; 1 then it subnormal fuzzy set. Whereas if its height is equal to 1 then it is a normal fuzzy set.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solidFill>
                  <a:srgbClr val="FF0000"/>
                </a:solidFill>
              </a:rPr>
              <a:t>Normal Fuzzy Set </a:t>
            </a:r>
            <a:r>
              <a:rPr lang="en-US" dirty="0" smtClean="0">
                <a:solidFill>
                  <a:srgbClr val="FF0000"/>
                </a:solidFill>
              </a:rPr>
              <a:t>:-</a:t>
            </a:r>
            <a:r>
              <a:rPr lang="en-US" dirty="0" smtClean="0"/>
              <a:t>A </a:t>
            </a:r>
            <a:r>
              <a:rPr lang="en-US" dirty="0"/>
              <a:t>normal fuzzy set is one that consists of at-least one element ‘x’ of universe whose membership value is unity. For fuzzy sets where only one element which has a membership value of unity, that particular element is called prototype of the fuzzy set or prototypical element.</a:t>
            </a:r>
          </a:p>
          <a:p>
            <a:pPr fontAlgn="base"/>
            <a:r>
              <a:rPr lang="en-US" dirty="0">
                <a:solidFill>
                  <a:srgbClr val="FF0000"/>
                </a:solidFill>
              </a:rPr>
              <a:t>Convex Fuzzy Set </a:t>
            </a:r>
            <a:r>
              <a:rPr lang="en-US" dirty="0" smtClean="0">
                <a:solidFill>
                  <a:srgbClr val="FF0000"/>
                </a:solidFill>
              </a:rPr>
              <a:t>:-</a:t>
            </a:r>
            <a:r>
              <a:rPr lang="en-US" dirty="0" smtClean="0"/>
              <a:t>Convex </a:t>
            </a:r>
            <a:r>
              <a:rPr lang="en-US" dirty="0"/>
              <a:t>fuzzy set is described by a membership function whose membership values are strictly Monotonically Increasing or Monotonically Decreasing or Initially Monotonically Increasing then Monotonically Decreasing with the increase in the values of the elements of that particular fuzzy set.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user\Desktop\pics\016.gif"/>
          <p:cNvPicPr>
            <a:picLocks noChangeAspect="1" noChangeArrowheads="1"/>
          </p:cNvPicPr>
          <p:nvPr/>
        </p:nvPicPr>
        <p:blipFill>
          <a:blip r:embed="rId2"/>
          <a:srcRect/>
          <a:stretch>
            <a:fillRect/>
          </a:stretch>
        </p:blipFill>
        <p:spPr bwMode="auto">
          <a:xfrm>
            <a:off x="914400" y="2309813"/>
            <a:ext cx="6858000" cy="37099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818</Words>
  <Application>Microsoft Office PowerPoint</Application>
  <PresentationFormat>On-screen Show (4:3)</PresentationFormat>
  <Paragraphs>99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Membership functions</vt:lpstr>
      <vt:lpstr>Membership Functions </vt:lpstr>
      <vt:lpstr>Cont…</vt:lpstr>
      <vt:lpstr>Cont…</vt:lpstr>
      <vt:lpstr> Core, Support and Boundary of a membership function representation </vt:lpstr>
      <vt:lpstr>Cont…</vt:lpstr>
      <vt:lpstr>PowerPoint Presentation</vt:lpstr>
      <vt:lpstr>Cont…</vt:lpstr>
      <vt:lpstr>Cont…</vt:lpstr>
      <vt:lpstr>Cont…</vt:lpstr>
      <vt:lpstr>Cont…</vt:lpstr>
      <vt:lpstr>Cont…</vt:lpstr>
      <vt:lpstr>Cont…</vt:lpstr>
      <vt:lpstr>PowerPoint Presentation</vt:lpstr>
      <vt:lpstr>Intuition </vt:lpstr>
      <vt:lpstr>Cont…</vt:lpstr>
      <vt:lpstr>Inference </vt:lpstr>
      <vt:lpstr>Cont…</vt:lpstr>
      <vt:lpstr>PowerPoint Presentation</vt:lpstr>
      <vt:lpstr>Cont…</vt:lpstr>
      <vt:lpstr>Rank Ordering :- </vt:lpstr>
      <vt:lpstr>Cont…</vt:lpstr>
      <vt:lpstr>Cont…</vt:lpstr>
      <vt:lpstr>Angular Fuzzy Sets </vt:lpstr>
      <vt:lpstr>Cont…</vt:lpstr>
      <vt:lpstr>Cont…</vt:lpstr>
      <vt:lpstr>Cont…</vt:lpstr>
      <vt:lpstr>Neural Networks </vt:lpstr>
      <vt:lpstr>PowerPoint Presentation</vt:lpstr>
      <vt:lpstr>Genetic algorithms</vt:lpstr>
      <vt:lpstr>Inductive reasoning </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Membership functions</dc:title>
  <dc:creator>user</dc:creator>
  <cp:lastModifiedBy>Abhi Jes Jay</cp:lastModifiedBy>
  <cp:revision>38</cp:revision>
  <dcterms:created xsi:type="dcterms:W3CDTF">2017-10-27T08:26:22Z</dcterms:created>
  <dcterms:modified xsi:type="dcterms:W3CDTF">2017-12-17T13:40:55Z</dcterms:modified>
</cp:coreProperties>
</file>