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9D7D-86C2-4975-991E-983EDC531314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C6B0-4AC3-4373-96C5-1E5CBEF5A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937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Defuzzification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 Computing</a:t>
            </a:r>
          </a:p>
          <a:p>
            <a:r>
              <a:rPr lang="en-US" dirty="0" smtClean="0"/>
              <a:t>R5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DEFUZZIFICATION TO </a:t>
            </a:r>
            <a:r>
              <a:rPr lang="en-US" b="1" dirty="0" smtClean="0"/>
              <a:t>SCALARS</a:t>
            </a:r>
          </a:p>
          <a:p>
            <a:endParaRPr lang="en-US" b="1" dirty="0"/>
          </a:p>
          <a:p>
            <a:r>
              <a:rPr lang="en-US" dirty="0" err="1"/>
              <a:t>Defuzzification</a:t>
            </a:r>
            <a:r>
              <a:rPr lang="en-US" dirty="0"/>
              <a:t> is </a:t>
            </a:r>
            <a:r>
              <a:rPr lang="en-US" dirty="0" smtClean="0"/>
              <a:t>the conversion </a:t>
            </a:r>
            <a:r>
              <a:rPr lang="en-US" dirty="0"/>
              <a:t>of a fuzzy quantity to a precise quantity, just as </a:t>
            </a:r>
            <a:r>
              <a:rPr lang="en-US" dirty="0" err="1"/>
              <a:t>fuzzification</a:t>
            </a:r>
            <a:r>
              <a:rPr lang="en-US" dirty="0"/>
              <a:t> is the </a:t>
            </a:r>
            <a:r>
              <a:rPr lang="en-US" dirty="0" smtClean="0"/>
              <a:t>conversion of </a:t>
            </a:r>
            <a:r>
              <a:rPr lang="en-US" dirty="0"/>
              <a:t>a precise quantity to a fuzzy quantity.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of a fuzzy process can be the </a:t>
            </a:r>
            <a:r>
              <a:rPr lang="en-US" dirty="0" smtClean="0"/>
              <a:t>logical union </a:t>
            </a:r>
            <a:r>
              <a:rPr lang="en-US" dirty="0"/>
              <a:t>of two or more fuzzy membership functions defined on the universe of discourse </a:t>
            </a:r>
            <a:r>
              <a:rPr lang="en-US" dirty="0" smtClean="0"/>
              <a:t>of the </a:t>
            </a:r>
            <a:r>
              <a:rPr lang="en-US" dirty="0"/>
              <a:t>output variable.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95375"/>
            <a:ext cx="7319963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Max membership </a:t>
            </a:r>
            <a:r>
              <a:rPr lang="en-US" i="1" dirty="0" smtClean="0">
                <a:solidFill>
                  <a:srgbClr val="00B0F0"/>
                </a:solidFill>
              </a:rPr>
              <a:t>principle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>
                <a:solidFill>
                  <a:srgbClr val="00B0F0"/>
                </a:solidFill>
              </a:rPr>
              <a:t>Centroid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smtClean="0">
                <a:solidFill>
                  <a:srgbClr val="00B0F0"/>
                </a:solidFill>
              </a:rPr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Weighted average method</a:t>
            </a:r>
            <a:r>
              <a:rPr lang="en-US" i="1" dirty="0" smtClean="0">
                <a:solidFill>
                  <a:srgbClr val="00B0F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Mean max </a:t>
            </a:r>
            <a:r>
              <a:rPr lang="en-US" i="1" dirty="0" smtClean="0">
                <a:solidFill>
                  <a:srgbClr val="00B0F0"/>
                </a:solidFill>
              </a:rPr>
              <a:t>membership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Center of </a:t>
            </a:r>
            <a:r>
              <a:rPr lang="en-US" i="1" dirty="0" smtClean="0">
                <a:solidFill>
                  <a:srgbClr val="00B0F0"/>
                </a:solidFill>
              </a:rPr>
              <a:t>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Center of largest </a:t>
            </a:r>
            <a:r>
              <a:rPr lang="en-US" i="1" dirty="0" smtClean="0">
                <a:solidFill>
                  <a:srgbClr val="00B0F0"/>
                </a:solidFill>
              </a:rPr>
              <a:t>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F0"/>
                </a:solidFill>
              </a:rPr>
              <a:t>First (or last) of maxima: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Max membership </a:t>
            </a:r>
            <a:r>
              <a:rPr lang="en-US" i="1" dirty="0" err="1" smtClean="0">
                <a:solidFill>
                  <a:srgbClr val="FF0000"/>
                </a:solidFill>
              </a:rPr>
              <a:t>principle</a:t>
            </a:r>
            <a:r>
              <a:rPr lang="en-US" i="1" dirty="0" err="1" smtClean="0"/>
              <a:t>: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/>
              <a:t>known as the </a:t>
            </a:r>
            <a:r>
              <a:rPr lang="en-US" i="1" dirty="0"/>
              <a:t>height method, this scheme is limited </a:t>
            </a:r>
            <a:r>
              <a:rPr lang="en-US" i="1" dirty="0" smtClean="0"/>
              <a:t>to </a:t>
            </a:r>
            <a:r>
              <a:rPr lang="en-US" dirty="0" smtClean="0"/>
              <a:t>peaked </a:t>
            </a:r>
            <a:r>
              <a:rPr lang="en-US" dirty="0"/>
              <a:t>output functions.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6962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Centroid</a:t>
            </a:r>
            <a:r>
              <a:rPr lang="en-US" i="1" dirty="0" smtClean="0">
                <a:solidFill>
                  <a:srgbClr val="FF0000"/>
                </a:solidFill>
              </a:rPr>
              <a:t> method: </a:t>
            </a:r>
            <a:r>
              <a:rPr lang="en-US" dirty="0" smtClean="0"/>
              <a:t>This </a:t>
            </a:r>
            <a:r>
              <a:rPr lang="en-US" dirty="0"/>
              <a:t>procedure (also called center of area, center of gravity) is </a:t>
            </a:r>
            <a:r>
              <a:rPr lang="en-US" dirty="0" smtClean="0"/>
              <a:t>the most </a:t>
            </a:r>
            <a:r>
              <a:rPr lang="en-US" dirty="0"/>
              <a:t>prevalent and physically appealing of all the </a:t>
            </a:r>
            <a:r>
              <a:rPr lang="en-US" dirty="0" err="1"/>
              <a:t>defuzzification</a:t>
            </a:r>
            <a:r>
              <a:rPr lang="en-US" dirty="0"/>
              <a:t> methods [</a:t>
            </a:r>
            <a:r>
              <a:rPr lang="en-US" dirty="0" smtClean="0"/>
              <a:t>Sugeno,1985</a:t>
            </a:r>
            <a:r>
              <a:rPr lang="en-US" dirty="0"/>
              <a:t>; Lee, 1990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</a:t>
            </a:r>
            <a:r>
              <a:rPr lang="en-US" dirty="0"/>
              <a:t>it is given by the algebraic expression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953000"/>
            <a:ext cx="2667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800600"/>
            <a:ext cx="2057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Weighted average method</a:t>
            </a:r>
            <a:r>
              <a:rPr lang="en-US" i="1" dirty="0"/>
              <a:t>: The weighted average method is the most frequently </a:t>
            </a:r>
            <a:r>
              <a:rPr lang="en-US" i="1" dirty="0" smtClean="0"/>
              <a:t>used </a:t>
            </a:r>
            <a:r>
              <a:rPr lang="en-US" dirty="0" smtClean="0"/>
              <a:t>in </a:t>
            </a:r>
            <a:r>
              <a:rPr lang="en-US" dirty="0"/>
              <a:t>fuzzy applications since it is one of the more computationally efficient methods.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i="1" dirty="0"/>
              <a:t>usually restricted to symmetrical output membership functions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It </a:t>
            </a:r>
            <a:r>
              <a:rPr lang="en-US" i="1" dirty="0" smtClean="0"/>
              <a:t>is </a:t>
            </a:r>
            <a:r>
              <a:rPr lang="en-US" dirty="0" smtClean="0"/>
              <a:t>given </a:t>
            </a:r>
            <a:r>
              <a:rPr lang="en-US" dirty="0"/>
              <a:t>by the algebraic expression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334000"/>
            <a:ext cx="1885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553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Mean max membership</a:t>
            </a:r>
            <a:r>
              <a:rPr lang="en-US" i="1" dirty="0"/>
              <a:t>: </a:t>
            </a:r>
            <a:r>
              <a:rPr lang="en-US" sz="2400" i="1" dirty="0"/>
              <a:t>This method (also called middle-of-maxima) is closely </a:t>
            </a:r>
            <a:r>
              <a:rPr lang="en-US" sz="2400" i="1" dirty="0" smtClean="0"/>
              <a:t>related </a:t>
            </a:r>
            <a:r>
              <a:rPr lang="en-US" sz="2400" dirty="0" smtClean="0"/>
              <a:t>to </a:t>
            </a:r>
            <a:r>
              <a:rPr lang="en-US" sz="2400" dirty="0"/>
              <a:t>the first method, except that the locations of the maximum membership can </a:t>
            </a:r>
            <a:r>
              <a:rPr lang="en-US" sz="2400" dirty="0" smtClean="0"/>
              <a:t>be </a:t>
            </a:r>
            <a:r>
              <a:rPr lang="en-US" sz="2400" dirty="0" err="1" smtClean="0"/>
              <a:t>nonunique</a:t>
            </a:r>
            <a:r>
              <a:rPr lang="en-US" sz="2400" dirty="0" smtClean="0"/>
              <a:t> </a:t>
            </a:r>
            <a:r>
              <a:rPr lang="en-US" sz="2400" dirty="0"/>
              <a:t>(i.e., the maximum membership can be a plateau rather than a single point).</a:t>
            </a:r>
          </a:p>
          <a:p>
            <a:r>
              <a:rPr lang="en-US" sz="2400" dirty="0"/>
              <a:t>This method is given by the </a:t>
            </a:r>
            <a:r>
              <a:rPr lang="en-US" sz="2400" dirty="0" smtClean="0"/>
              <a:t>expression</a:t>
            </a: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0"/>
            <a:ext cx="1590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038600"/>
            <a:ext cx="3695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Center of sums: </a:t>
            </a:r>
            <a:r>
              <a:rPr lang="en-US" sz="2600" i="1" dirty="0"/>
              <a:t>This is faster than many </a:t>
            </a:r>
            <a:r>
              <a:rPr lang="en-US" sz="2600" i="1" dirty="0" err="1"/>
              <a:t>defuzzification</a:t>
            </a:r>
            <a:r>
              <a:rPr lang="en-US" sz="2600" i="1" dirty="0"/>
              <a:t> methods that are presently </a:t>
            </a:r>
            <a:r>
              <a:rPr lang="en-US" sz="2600" i="1" dirty="0" smtClean="0"/>
              <a:t>in </a:t>
            </a:r>
            <a:r>
              <a:rPr lang="en-US" sz="2600" dirty="0" smtClean="0"/>
              <a:t>use</a:t>
            </a:r>
            <a:r>
              <a:rPr lang="en-US" sz="2600" dirty="0"/>
              <a:t>, and the method is not restricted to symmetric membership </a:t>
            </a:r>
            <a:r>
              <a:rPr lang="en-US" sz="2600" dirty="0" smtClean="0"/>
              <a:t>functions.</a:t>
            </a:r>
          </a:p>
          <a:p>
            <a:r>
              <a:rPr lang="en-US" sz="2600" dirty="0" smtClean="0"/>
              <a:t>This process involves </a:t>
            </a:r>
            <a:r>
              <a:rPr lang="en-US" sz="2600" dirty="0"/>
              <a:t>the algebraic sum of individual output fuzzy sets,  </a:t>
            </a:r>
            <a:r>
              <a:rPr lang="en-US" sz="2600" dirty="0" smtClean="0"/>
              <a:t>instead of their union. </a:t>
            </a:r>
          </a:p>
          <a:p>
            <a:r>
              <a:rPr lang="en-US" sz="2600" dirty="0" smtClean="0"/>
              <a:t>Two drawbacks to this method are that the intersecting areas are added twice, and the </a:t>
            </a:r>
            <a:r>
              <a:rPr lang="en-US" sz="2600" dirty="0"/>
              <a:t>method also involves finding the </a:t>
            </a:r>
            <a:r>
              <a:rPr lang="en-US" sz="2600" dirty="0" err="1"/>
              <a:t>centroids</a:t>
            </a:r>
            <a:r>
              <a:rPr lang="en-US" sz="2600" dirty="0"/>
              <a:t> of the individual membership functions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724400"/>
            <a:ext cx="289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542925"/>
            <a:ext cx="72199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DEFUZZIFICATION TO CRISP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fuzzy set A∼, define </a:t>
            </a:r>
            <a:r>
              <a:rPr lang="en-US" dirty="0"/>
              <a:t>a lambda-cut set, </a:t>
            </a:r>
            <a:r>
              <a:rPr lang="en-US" dirty="0" err="1"/>
              <a:t>A</a:t>
            </a:r>
            <a:r>
              <a:rPr lang="en-US" i="1" baseline="-25000" dirty="0" err="1"/>
              <a:t>λ</a:t>
            </a:r>
            <a:r>
              <a:rPr lang="en-US" i="1" dirty="0"/>
              <a:t>, where 0 ≤ λ ≤ 1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The set </a:t>
            </a:r>
            <a:r>
              <a:rPr lang="en-US" dirty="0" err="1"/>
              <a:t>A</a:t>
            </a:r>
            <a:r>
              <a:rPr lang="en-US" i="1" baseline="-25000" dirty="0" err="1"/>
              <a:t>λ</a:t>
            </a:r>
            <a:r>
              <a:rPr lang="en-US" i="1" dirty="0"/>
              <a:t> is a crisp set called the lambda (λ)-cut (or alpha-cut) set of the fuzzy set A∼</a:t>
            </a:r>
          </a:p>
          <a:p>
            <a:r>
              <a:rPr lang="en-US" dirty="0"/>
              <a:t>Any particular fuzzy set </a:t>
            </a:r>
            <a:r>
              <a:rPr lang="en-US" dirty="0" err="1"/>
              <a:t>A</a:t>
            </a:r>
            <a:r>
              <a:rPr lang="en-US" dirty="0" err="1" smtClean="0"/>
              <a:t>∼can</a:t>
            </a:r>
            <a:r>
              <a:rPr lang="en-US" dirty="0" smtClean="0"/>
              <a:t> be transformed </a:t>
            </a:r>
            <a:r>
              <a:rPr lang="en-US" dirty="0"/>
              <a:t>into an infinite number of </a:t>
            </a:r>
            <a:r>
              <a:rPr lang="en-US" i="1" dirty="0"/>
              <a:t>λ-cut sets, because there are an infinite number </a:t>
            </a:r>
            <a:r>
              <a:rPr lang="en-US" i="1" dirty="0" smtClean="0"/>
              <a:t>of </a:t>
            </a:r>
            <a:r>
              <a:rPr lang="en-US" dirty="0" smtClean="0"/>
              <a:t>values </a:t>
            </a:r>
            <a:r>
              <a:rPr lang="en-US" i="1" dirty="0"/>
              <a:t>λ on the interval [0, 1].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Center of largest area</a:t>
            </a:r>
            <a:r>
              <a:rPr lang="en-US" i="1" dirty="0"/>
              <a:t>: If the output fuzzy set has at least two convex </a:t>
            </a:r>
            <a:r>
              <a:rPr lang="en-US" i="1" dirty="0" smtClean="0"/>
              <a:t>sub regions</a:t>
            </a:r>
            <a:r>
              <a:rPr lang="en-US" i="1" dirty="0"/>
              <a:t>, </a:t>
            </a:r>
            <a:r>
              <a:rPr lang="en-US" i="1" dirty="0" err="1" smtClean="0"/>
              <a:t>then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center of gravity (i.e., </a:t>
            </a:r>
            <a:r>
              <a:rPr lang="en-US" i="1" dirty="0" smtClean="0"/>
              <a:t>z</a:t>
            </a:r>
            <a:r>
              <a:rPr lang="en-US" dirty="0" smtClean="0"/>
              <a:t>∗ </a:t>
            </a:r>
            <a:r>
              <a:rPr lang="en-US" dirty="0"/>
              <a:t>is calculated using the </a:t>
            </a:r>
            <a:r>
              <a:rPr lang="en-US" dirty="0" err="1"/>
              <a:t>centroid</a:t>
            </a:r>
            <a:r>
              <a:rPr lang="en-US" dirty="0"/>
              <a:t> method, </a:t>
            </a:r>
            <a:r>
              <a:rPr lang="en-US" dirty="0" smtClean="0"/>
              <a:t>)of the convex </a:t>
            </a:r>
            <a:r>
              <a:rPr lang="en-US" dirty="0"/>
              <a:t>fuzzy </a:t>
            </a:r>
            <a:r>
              <a:rPr lang="en-US" dirty="0" err="1"/>
              <a:t>subregion</a:t>
            </a:r>
            <a:r>
              <a:rPr lang="en-US" dirty="0"/>
              <a:t> with the largest area is used to obtain the </a:t>
            </a:r>
            <a:r>
              <a:rPr lang="en-US" dirty="0" err="1"/>
              <a:t>defuzzified</a:t>
            </a:r>
            <a:r>
              <a:rPr lang="en-US" dirty="0"/>
              <a:t>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724400"/>
            <a:ext cx="23336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93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First (or last) of maxima</a:t>
            </a:r>
            <a:r>
              <a:rPr lang="en-US" i="1" dirty="0"/>
              <a:t>: This method uses the overall output or union of all </a:t>
            </a:r>
            <a:r>
              <a:rPr lang="en-US" i="1" dirty="0" smtClean="0"/>
              <a:t>individual </a:t>
            </a:r>
            <a:r>
              <a:rPr lang="en-US" dirty="0" smtClean="0"/>
              <a:t>output </a:t>
            </a:r>
            <a:r>
              <a:rPr lang="en-US" dirty="0"/>
              <a:t>fuzzy sets </a:t>
            </a:r>
            <a:r>
              <a:rPr lang="en-US" i="1" dirty="0" smtClean="0"/>
              <a:t>to </a:t>
            </a:r>
            <a:r>
              <a:rPr lang="en-US" i="1" dirty="0"/>
              <a:t>determine the smallest value of the domain with </a:t>
            </a:r>
            <a:r>
              <a:rPr lang="en-US" i="1" dirty="0" smtClean="0"/>
              <a:t>maximized </a:t>
            </a:r>
            <a:r>
              <a:rPr lang="en-US" dirty="0" smtClean="0"/>
              <a:t>membership </a:t>
            </a:r>
            <a:r>
              <a:rPr lang="en-US" dirty="0"/>
              <a:t>degree </a:t>
            </a:r>
            <a:r>
              <a:rPr lang="en-US" dirty="0" smtClean="0"/>
              <a:t>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∼</a:t>
            </a:r>
            <a:r>
              <a:rPr lang="en-US" i="1" baseline="-25000" dirty="0" err="1" smtClean="0"/>
              <a:t>k</a:t>
            </a:r>
            <a:r>
              <a:rPr lang="en-US" i="1" dirty="0"/>
              <a:t>. The equations for </a:t>
            </a:r>
            <a:r>
              <a:rPr lang="en-US" i="1" dirty="0" smtClean="0"/>
              <a:t>z</a:t>
            </a:r>
            <a:r>
              <a:rPr lang="en-US" dirty="0" smtClean="0"/>
              <a:t>∗ </a:t>
            </a:r>
            <a:r>
              <a:rPr lang="en-US" dirty="0"/>
              <a:t>are as follows.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876800"/>
            <a:ext cx="2076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supremum</a:t>
            </a:r>
            <a:r>
              <a:rPr lang="en-US" dirty="0" smtClean="0"/>
              <a:t> </a:t>
            </a:r>
            <a:r>
              <a:rPr lang="en-US" dirty="0"/>
              <a:t>(sup) is the least upper bound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err="1"/>
              <a:t>infimum</a:t>
            </a:r>
            <a:r>
              <a:rPr lang="en-US" dirty="0"/>
              <a:t> (</a:t>
            </a:r>
            <a:r>
              <a:rPr lang="en-US" dirty="0" err="1" smtClean="0"/>
              <a:t>inf</a:t>
            </a:r>
            <a:r>
              <a:rPr lang="en-US" dirty="0" smtClean="0"/>
              <a:t>) is </a:t>
            </a:r>
            <a:r>
              <a:rPr lang="en-US" dirty="0"/>
              <a:t>the greatest lower bound.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0483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7817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219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Accoding</a:t>
            </a:r>
            <a:r>
              <a:rPr lang="en-US" sz="3600" dirty="0" smtClean="0"/>
              <a:t> to </a:t>
            </a:r>
            <a:r>
              <a:rPr lang="en-US" sz="3600" dirty="0" err="1" smtClean="0"/>
              <a:t>centroid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62484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38725" y="4191000"/>
            <a:ext cx="4105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weighted average method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743200"/>
            <a:ext cx="4914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962400"/>
            <a:ext cx="35718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mean- max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32766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11334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centre of sums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6019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657600"/>
            <a:ext cx="5791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90800"/>
            <a:ext cx="7248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267200"/>
            <a:ext cx="26384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According to first of maxima and last of maxima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5532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According to centre of largest Area</a:t>
            </a:r>
            <a:endParaRPr lang="en-US" sz="3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648200"/>
            <a:ext cx="6038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95400"/>
            <a:ext cx="4400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09638"/>
            <a:ext cx="73152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quantity </a:t>
            </a:r>
            <a:r>
              <a:rPr lang="en-US" i="1" dirty="0"/>
              <a:t>λ = 0</a:t>
            </a:r>
            <a:r>
              <a:rPr lang="en-US" i="1" baseline="30000" dirty="0"/>
              <a:t>+</a:t>
            </a:r>
            <a:r>
              <a:rPr lang="en-US" i="1" dirty="0"/>
              <a:t> is defined as a small ‘‘ε’’ value &gt;0, i.e., a value just greater </a:t>
            </a:r>
            <a:r>
              <a:rPr lang="en-US" i="1" dirty="0" smtClean="0"/>
              <a:t>than </a:t>
            </a:r>
            <a:r>
              <a:rPr lang="en-US" dirty="0" smtClean="0"/>
              <a:t>zero.</a:t>
            </a:r>
          </a:p>
          <a:p>
            <a:r>
              <a:rPr lang="en-US" dirty="0" smtClean="0"/>
              <a:t>By </a:t>
            </a:r>
            <a:r>
              <a:rPr lang="en-US" dirty="0"/>
              <a:t>definition, </a:t>
            </a:r>
            <a:r>
              <a:rPr lang="en-US" i="1" dirty="0"/>
              <a:t>λ = 0 produces the universe X, since all elements in the universe </a:t>
            </a:r>
            <a:r>
              <a:rPr lang="en-US" i="1" dirty="0" smtClean="0"/>
              <a:t>have </a:t>
            </a:r>
            <a:r>
              <a:rPr lang="en-US" dirty="0" smtClean="0"/>
              <a:t>at </a:t>
            </a:r>
            <a:r>
              <a:rPr lang="en-US" dirty="0"/>
              <a:t>least a 0 membership value in any set on the universe.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i="1" dirty="0" smtClean="0"/>
              <a:t>λ-cut sets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2281238"/>
            <a:ext cx="616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962400"/>
            <a:ext cx="6038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i="1" dirty="0"/>
              <a:t>λ-</a:t>
            </a:r>
            <a:r>
              <a:rPr lang="en-US" b="1" i="1" dirty="0"/>
              <a:t>CUTS FOR FUZZY </a:t>
            </a:r>
            <a:r>
              <a:rPr lang="en-US" b="1" i="1" dirty="0" smtClean="0"/>
              <a:t>RELATIONS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57600"/>
            <a:ext cx="34480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90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2328863"/>
            <a:ext cx="4371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λ-cuts on fuzzy relations obey certain properties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634</Words>
  <Application>Microsoft Office PowerPoint</Application>
  <PresentationFormat>On-screen Show (4:3)</PresentationFormat>
  <Paragraphs>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Defuzzification </vt:lpstr>
      <vt:lpstr>DEFUZZIFICATION TO CRISP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Accoding to centroid method</vt:lpstr>
      <vt:lpstr>PowerPoint Presentation</vt:lpstr>
      <vt:lpstr>PowerPoint Presentation</vt:lpstr>
      <vt:lpstr>PowerPoint Presentation</vt:lpstr>
      <vt:lpstr>According to first of maxima and last of maxima</vt:lpstr>
      <vt:lpstr>According to centre of largest 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Abhi Jes Jay</cp:lastModifiedBy>
  <cp:revision>15</cp:revision>
  <dcterms:created xsi:type="dcterms:W3CDTF">2017-11-18T21:01:18Z</dcterms:created>
  <dcterms:modified xsi:type="dcterms:W3CDTF">2017-12-17T15:58:19Z</dcterms:modified>
</cp:coreProperties>
</file>