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86" r:id="rId1"/>
  </p:sldMasterIdLst>
  <p:notesMasterIdLst>
    <p:notesMasterId r:id="rId27"/>
  </p:notesMasterIdLst>
  <p:sldIdLst>
    <p:sldId id="256" r:id="rId2"/>
    <p:sldId id="259" r:id="rId3"/>
    <p:sldId id="260" r:id="rId4"/>
    <p:sldId id="313" r:id="rId5"/>
    <p:sldId id="315" r:id="rId6"/>
    <p:sldId id="316" r:id="rId7"/>
    <p:sldId id="318" r:id="rId8"/>
    <p:sldId id="314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312" r:id="rId26"/>
  </p:sldIdLst>
  <p:sldSz cx="9144000" cy="5143500" type="screen16x9"/>
  <p:notesSz cx="6858000" cy="9144000"/>
  <p:embeddedFontLst>
    <p:embeddedFont>
      <p:font typeface="Muli" panose="00000500000000000000" pitchFamily="2" charset="0"/>
      <p:regular r:id="rId28"/>
    </p:embeddedFont>
    <p:embeddedFont>
      <p:font typeface="Playfair Display" panose="020B0604020202020204" charset="0"/>
      <p:regular r:id="rId29"/>
      <p:bold r:id="rId30"/>
      <p:italic r:id="rId31"/>
      <p:boldItalic r:id="rId32"/>
    </p:embeddedFont>
    <p:embeddedFont>
      <p:font typeface="Poppins" panose="00000500000000000000" pitchFamily="2" charset="0"/>
      <p:regular r:id="rId33"/>
    </p:embeddedFont>
    <p:embeddedFont>
      <p:font typeface="Roboto Slab" pitchFamily="2" charset="0"/>
      <p:regular r:id="rId34"/>
    </p:embeddedFont>
    <p:embeddedFont>
      <p:font typeface="Source Sans Pro" panose="020B0503030403020204" pitchFamily="34" charset="0"/>
      <p:regular r:id="rId35"/>
      <p:bold r:id="rId36"/>
      <p: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8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f8f17b67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f8f17b67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f9139529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f9139529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f9139529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f9139529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f9139529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f9139529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f91395297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f91395297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f9139529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f9139529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f8f17b67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f8f17b67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In - Inbox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Hp - Home Page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Sm - Sent Mail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f91395297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f91395297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In order to navigate through different mails prompt will specify which operations to perform.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f8f17b67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f8f17b67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- Inbox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Hp - Home Page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 - Sent Mail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f91395297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f91395297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f913952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f913952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IVR - Call center -- connecting --- press 1, 2, ...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f91395297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f91395297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f9139529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f9139529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f8f17b67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f8f17b67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f9139529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f9139529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will the user know where to click?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Pt 1: </a:t>
            </a:r>
            <a:br>
              <a:rPr lang="en-IN" dirty="0"/>
            </a:br>
            <a:r>
              <a:rPr lang="en-US" dirty="0"/>
              <a:t>The number one, for example, produces both a 697-Hz and a 1209-Hz tone that's universally interpreted by the public switched telephone network as a "1.“ </a:t>
            </a:r>
          </a:p>
          <a:p>
            <a:endParaRPr lang="en-US" dirty="0"/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More advanced IVR systems include speech-recognition software that allows a caller to communicate with a computer using simple voice commands. Speech recognition software has become sophisticated enough to understand names and long strings of numbers -- perhaps a credit card or flight number.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3975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f913952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f913952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IVR - Call center -- connecting --- press 1, 2, ...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1708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f9139529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f9139529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f9139529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f9139529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System primarily developed for the visually impaired, so look is not of utmost importance.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9139529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f9139529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System primarily developed for the visually impaired, so look is not of utmost importance.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f8f17b67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f8f17b67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955255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49534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9989" y="4831893"/>
            <a:ext cx="2057400" cy="273844"/>
          </a:xfrm>
        </p:spPr>
        <p:txBody>
          <a:bodyPr/>
          <a:lstStyle/>
          <a:p>
            <a:fld id="{78ABE3C1-DBE1-495D-B57B-2849774B866A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158" y="4831893"/>
            <a:ext cx="3086100" cy="273844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824" y="4831893"/>
            <a:ext cx="2066534" cy="273844"/>
          </a:xfrm>
        </p:spPr>
        <p:txBody>
          <a:bodyPr anchor="ctr"/>
          <a:lstStyle>
            <a:lvl1pPr algn="l">
              <a:defRPr sz="9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564" y="767901"/>
            <a:ext cx="2845259" cy="251223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2925" baseline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564" y="3709033"/>
            <a:ext cx="2845259" cy="77832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500" baseline="0">
                <a:solidFill>
                  <a:schemeClr val="bg2"/>
                </a:solidFill>
                <a:latin typeface="Muli" panose="000005000000000000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74851666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oppins" panose="00000500000000000000" pitchFamily="2" charset="0"/>
                <a:ea typeface="Poppins" panose="00000500000000000000" pitchFamily="2" charset="0"/>
                <a:cs typeface="Poppins" panose="00000500000000000000" pitchFamily="2" charset="0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 dirty="0"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154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338" y="425196"/>
            <a:ext cx="6673866" cy="1172718"/>
          </a:xfrm>
        </p:spPr>
        <p:txBody>
          <a:bodyPr/>
          <a:lstStyle>
            <a:lvl1pPr>
              <a:defRPr sz="3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4" y="1842306"/>
            <a:ext cx="3120390" cy="617934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1800" b="0" baseline="0">
                <a:solidFill>
                  <a:schemeClr val="accent2"/>
                </a:solidFill>
                <a:latin typeface="Muli" panose="00000500000000000000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0274" y="2487480"/>
            <a:ext cx="3120390" cy="2084521"/>
          </a:xfrm>
        </p:spPr>
        <p:txBody>
          <a:bodyPr/>
          <a:lstStyle>
            <a:lvl1pPr>
              <a:defRPr sz="2400">
                <a:latin typeface="Roboto Slab" pitchFamily="2" charset="0"/>
                <a:ea typeface="Roboto Slab" pitchFamily="2" charset="0"/>
              </a:defRPr>
            </a:lvl1pPr>
            <a:lvl2pPr>
              <a:defRPr sz="1800">
                <a:latin typeface="Roboto Slab" pitchFamily="2" charset="0"/>
                <a:ea typeface="Roboto Slab" pitchFamily="2" charset="0"/>
              </a:defRPr>
            </a:lvl2pPr>
            <a:lvl3pPr>
              <a:defRPr sz="1800">
                <a:latin typeface="Roboto Slab" pitchFamily="2" charset="0"/>
                <a:ea typeface="Roboto Slab" pitchFamily="2" charset="0"/>
              </a:defRPr>
            </a:lvl3pPr>
            <a:lvl4pPr>
              <a:defRPr sz="1400">
                <a:latin typeface="Roboto Slab" pitchFamily="2" charset="0"/>
                <a:ea typeface="Roboto Slab" pitchFamily="2" charset="0"/>
              </a:defRPr>
            </a:lvl4pPr>
            <a:lvl5pPr>
              <a:defRPr sz="1400">
                <a:latin typeface="Roboto Slab" pitchFamily="2" charset="0"/>
                <a:ea typeface="Roboto Slab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7813" y="1842306"/>
            <a:ext cx="3120390" cy="617934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1800" b="0" baseline="0">
                <a:solidFill>
                  <a:schemeClr val="accent2"/>
                </a:solidFill>
                <a:latin typeface="Muli" panose="00000500000000000000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7813" y="2487480"/>
            <a:ext cx="3120390" cy="2084521"/>
          </a:xfrm>
        </p:spPr>
        <p:txBody>
          <a:bodyPr/>
          <a:lstStyle>
            <a:lvl1pPr>
              <a:defRPr sz="2400">
                <a:latin typeface="Roboto Slab" pitchFamily="2" charset="0"/>
                <a:ea typeface="Roboto Slab" pitchFamily="2" charset="0"/>
              </a:defRPr>
            </a:lvl1pPr>
            <a:lvl2pPr>
              <a:defRPr sz="1800">
                <a:latin typeface="Roboto Slab" pitchFamily="2" charset="0"/>
                <a:ea typeface="Roboto Slab" pitchFamily="2" charset="0"/>
              </a:defRPr>
            </a:lvl2pPr>
            <a:lvl3pPr>
              <a:defRPr sz="1800">
                <a:latin typeface="Roboto Slab" pitchFamily="2" charset="0"/>
                <a:ea typeface="Roboto Slab" pitchFamily="2" charset="0"/>
              </a:defRPr>
            </a:lvl3pPr>
            <a:lvl4pPr>
              <a:defRPr sz="1400">
                <a:latin typeface="Roboto Slab" pitchFamily="2" charset="0"/>
                <a:ea typeface="Roboto Slab" pitchFamily="2" charset="0"/>
              </a:defRPr>
            </a:lvl4pPr>
            <a:lvl5pPr>
              <a:defRPr sz="1400">
                <a:latin typeface="Roboto Slab" pitchFamily="2" charset="0"/>
                <a:ea typeface="Roboto Slab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454693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244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031824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32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1800">
                <a:latin typeface="Roboto Slab" pitchFamily="2" charset="0"/>
                <a:ea typeface="Roboto Slab" pitchFamily="2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250260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4154533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99948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055723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55585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30515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66069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00" b="0" i="0" u="none" strike="noStrike" cap="none">
          <a:solidFill>
            <a:srgbClr val="000000"/>
          </a:solidFill>
          <a:latin typeface="Poppins" panose="00000500000000000000" pitchFamily="2" charset="0"/>
          <a:ea typeface="Poppins" panose="00000500000000000000" pitchFamily="2" charset="0"/>
          <a:cs typeface="Poppins" panose="00000500000000000000" pitchFamily="2" charset="0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minarsonly.com/Engineering-Projects/Computer/voice-based-email-system.php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lectronics.howstuffworks.com/interactive-voice-response1.htm" TargetMode="External"/><Relationship Id="rId5" Type="http://schemas.openxmlformats.org/officeDocument/2006/relationships/hyperlink" Target="https://www.twilio.com/learn/voice-and-video/how-ivr-works" TargetMode="External"/><Relationship Id="rId4" Type="http://schemas.openxmlformats.org/officeDocument/2006/relationships/hyperlink" Target="https://en.wikipedia.org/wiki/Interactive_voice_respons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564135" y="657004"/>
            <a:ext cx="3619447" cy="23217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ea typeface="Dancing Script"/>
                <a:sym typeface="Dancing Script"/>
              </a:rPr>
              <a:t>Voice based Email System for </a:t>
            </a:r>
            <a:r>
              <a:rPr lang="en-IN" sz="3600" dirty="0">
                <a:ea typeface="Dancing Script"/>
                <a:sym typeface="Dancing Script"/>
              </a:rPr>
              <a:t>the</a:t>
            </a:r>
            <a:r>
              <a:rPr lang="en" sz="3600" dirty="0">
                <a:ea typeface="Dancing Script"/>
                <a:sym typeface="Dancing Script"/>
              </a:rPr>
              <a:t> Visually Impaired</a:t>
            </a:r>
            <a:endParaRPr sz="3600" dirty="0">
              <a:ea typeface="Dancing Script"/>
              <a:sym typeface="Dancing Script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5368609" y="3756264"/>
            <a:ext cx="3775391" cy="13872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 Slab" pitchFamily="2" charset="0"/>
                <a:ea typeface="Roboto Slab" pitchFamily="2" charset="0"/>
                <a:cs typeface="Oswald"/>
                <a:sym typeface="Oswald"/>
              </a:rPr>
              <a:t>Team 12:</a:t>
            </a:r>
            <a:endParaRPr sz="1800" b="1" dirty="0">
              <a:latin typeface="Roboto Slab" pitchFamily="2" charset="0"/>
              <a:ea typeface="Roboto Slab" pitchFamily="2" charset="0"/>
              <a:cs typeface="Oswald"/>
              <a:sym typeface="Oswal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>
                <a:latin typeface="Roboto Slab" pitchFamily="2" charset="0"/>
                <a:ea typeface="Roboto Slab" pitchFamily="2" charset="0"/>
                <a:cs typeface="Oswald"/>
                <a:sym typeface="Oswald"/>
              </a:rPr>
              <a:t>Srividya Krishnakumar (55)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oboto Slab" pitchFamily="2" charset="0"/>
                <a:ea typeface="Roboto Slab" pitchFamily="2" charset="0"/>
                <a:cs typeface="Oswald"/>
                <a:sym typeface="Oswald"/>
              </a:rPr>
              <a:t>CS5A</a:t>
            </a:r>
            <a:endParaRPr sz="1800" b="0" dirty="0">
              <a:latin typeface="Roboto Slab" pitchFamily="2" charset="0"/>
              <a:ea typeface="Roboto Slab" pitchFamily="2" charset="0"/>
              <a:cs typeface="Oswald"/>
              <a:sym typeface="Oswald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812030B-0FFA-438B-BDDB-BE543F954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84592" y="202301"/>
            <a:ext cx="4595273" cy="39246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898217" y="1001616"/>
            <a:ext cx="76712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UI Design</a:t>
            </a:r>
            <a:endParaRPr dirty="0"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2027583"/>
            <a:ext cx="8520600" cy="25412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user interface is designed using Adobe Dreamweaver CS3.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complete website focuses more on efficiency in understanding the IVR rather than the look and feel of the system. 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865848" y="407669"/>
            <a:ext cx="741230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Design</a:t>
            </a:r>
            <a:endParaRPr dirty="0"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375556"/>
            <a:ext cx="4567797" cy="3301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database is maintained for user validation and storing user emails.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There are a total of five tables.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E-R diagram of our complete system is depicted in Fig 1.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Inbox, Sent-Mail and Trash schemas will store all mails of the respective service that belongs to that particular user. </a:t>
            </a:r>
            <a:endParaRPr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D7AF171-9DC5-406D-B31F-00CBA1601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4397" y="1542512"/>
            <a:ext cx="3823524" cy="31933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34" y="222637"/>
            <a:ext cx="8666922" cy="4737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857756" y="993665"/>
            <a:ext cx="773598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Design</a:t>
            </a:r>
            <a:endParaRPr dirty="0"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335186" y="1812897"/>
            <a:ext cx="6894414" cy="2755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Fig. 2 depicts the complete system design.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It is the level-2 data flow diagram which gives complete detailed flow of events in the system.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All operations are performed by mouse click events only.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At some places, voice input is required. 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85" y="194550"/>
            <a:ext cx="8690776" cy="47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90249" y="526350"/>
            <a:ext cx="5740617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xfrm>
            <a:off x="1088379" y="531571"/>
            <a:ext cx="696724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Registration/Login</a:t>
            </a:r>
            <a:endParaRPr dirty="0"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1"/>
          </p:nvPr>
        </p:nvSpPr>
        <p:spPr>
          <a:xfrm>
            <a:off x="4725749" y="1480842"/>
            <a:ext cx="3689968" cy="33875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New users </a:t>
            </a:r>
            <a:r>
              <a:rPr lang="en" b="1" dirty="0"/>
              <a:t>register</a:t>
            </a:r>
            <a:r>
              <a:rPr lang="en" dirty="0"/>
              <a:t> with username and password.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Necessary information about the user is prompted during registration.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Username and password accepted as speech input, and validated.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 option to </a:t>
            </a:r>
            <a:r>
              <a:rPr lang="en" b="1" dirty="0"/>
              <a:t>reset password </a:t>
            </a:r>
            <a:r>
              <a:rPr lang="en" dirty="0"/>
              <a:t>if the user forgets password. </a:t>
            </a:r>
            <a:endParaRPr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780AE7D-9881-482E-BFFD-BA1B59EB2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889" y="1755972"/>
            <a:ext cx="4185929" cy="31123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>
            <a:spLocks noGrp="1"/>
          </p:cNvSpPr>
          <p:nvPr>
            <p:ph type="title"/>
          </p:nvPr>
        </p:nvSpPr>
        <p:spPr>
          <a:xfrm>
            <a:off x="428879" y="485555"/>
            <a:ext cx="840342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 Page</a:t>
            </a:r>
            <a:endParaRPr dirty="0"/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1"/>
          </p:nvPr>
        </p:nvSpPr>
        <p:spPr>
          <a:xfrm>
            <a:off x="311700" y="1262358"/>
            <a:ext cx="8520600" cy="37708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redirected to the home page upon successful login.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Options available for the user: 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Inbox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Compose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Sent Mail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Trash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Double click is reserved for logout.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The mouse click operation that needs to be performed is prompted by the IVR. 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title"/>
          </p:nvPr>
        </p:nvSpPr>
        <p:spPr>
          <a:xfrm>
            <a:off x="837526" y="574626"/>
            <a:ext cx="74689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Compose Email</a:t>
            </a:r>
            <a:endParaRPr dirty="0"/>
          </a:p>
        </p:txBody>
      </p:sp>
      <p:sp>
        <p:nvSpPr>
          <p:cNvPr id="137" name="Google Shape;137;p27"/>
          <p:cNvSpPr txBox="1">
            <a:spLocks noGrp="1"/>
          </p:cNvSpPr>
          <p:nvPr>
            <p:ph type="body" idx="1"/>
          </p:nvPr>
        </p:nvSpPr>
        <p:spPr>
          <a:xfrm>
            <a:off x="311700" y="1432291"/>
            <a:ext cx="5344633" cy="3136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records a message that needs to be sent.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voice message goes in the form of an attachment.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Once the message is recorded, the user hears an audio playback to verify the recording.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message is then sent to the intended recipient.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receiver downloads the attachment and plays the audio message. </a:t>
            </a:r>
            <a:endParaRPr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C0D7794-9F64-4E32-8931-DBBB12730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3195" y="1147326"/>
            <a:ext cx="4710805" cy="319331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0" y="0"/>
            <a:ext cx="38423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849664" y="906201"/>
            <a:ext cx="78330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1197621" y="1663625"/>
            <a:ext cx="6473629" cy="29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Most systems emphasize more on user friendliness of normal users, but not that of  all types of people including normal people visually impaired people as well as the illiterate. 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complete system is based on IVR - interactive voice response. 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>
            <a:spLocks noGrp="1"/>
          </p:cNvSpPr>
          <p:nvPr>
            <p:ph type="title"/>
          </p:nvPr>
        </p:nvSpPr>
        <p:spPr>
          <a:xfrm>
            <a:off x="841572" y="364035"/>
            <a:ext cx="74608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Inbox</a:t>
            </a:r>
            <a:endParaRPr dirty="0"/>
          </a:p>
        </p:txBody>
      </p:sp>
      <p:sp>
        <p:nvSpPr>
          <p:cNvPr id="148" name="Google Shape;148;p29"/>
          <p:cNvSpPr txBox="1">
            <a:spLocks noGrp="1"/>
          </p:cNvSpPr>
          <p:nvPr>
            <p:ph type="body" idx="1"/>
          </p:nvPr>
        </p:nvSpPr>
        <p:spPr>
          <a:xfrm>
            <a:off x="311700" y="1092424"/>
            <a:ext cx="4389773" cy="3789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V</a:t>
            </a:r>
            <a:r>
              <a:rPr lang="en" dirty="0"/>
              <a:t>iew all emails received by the user.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L</a:t>
            </a:r>
            <a:r>
              <a:rPr lang="en" dirty="0"/>
              <a:t>isten to mails by performing the click operation specified by the prompt.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Each time a mail is selected, the user will be informed about its sender and the subject.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can decide whether the mail needs to be read or not, or whether it should be deleted.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Deleted mails saved in Trash.  </a:t>
            </a:r>
            <a:endParaRPr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91983F5-8CFB-4C61-A1B4-C0C95A4B5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3169" y="179939"/>
            <a:ext cx="2903299" cy="288352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BD3F72B-F70B-4415-81DE-EAC9DFF5FB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86014" y="2102849"/>
            <a:ext cx="2557986" cy="300486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074" y="0"/>
            <a:ext cx="366096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>
            <a:spLocks noGrp="1"/>
          </p:cNvSpPr>
          <p:nvPr>
            <p:ph type="title"/>
          </p:nvPr>
        </p:nvSpPr>
        <p:spPr>
          <a:xfrm>
            <a:off x="873940" y="420786"/>
            <a:ext cx="7541777" cy="6364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Sent Mails</a:t>
            </a:r>
            <a:endParaRPr dirty="0"/>
          </a:p>
        </p:txBody>
      </p:sp>
      <p:sp>
        <p:nvSpPr>
          <p:cNvPr id="159" name="Google Shape;159;p31"/>
          <p:cNvSpPr txBox="1">
            <a:spLocks noGrp="1"/>
          </p:cNvSpPr>
          <p:nvPr>
            <p:ph type="body" idx="1"/>
          </p:nvPr>
        </p:nvSpPr>
        <p:spPr>
          <a:xfrm>
            <a:off x="311700" y="1480752"/>
            <a:ext cx="4171288" cy="3088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Keeps track of the mails sent by the user.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order to access the sent mails user will need to perform the actions provided by the prompt.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When the control lands on particular mail, the user is prompted about the receiver and the subject of the mail. </a:t>
            </a:r>
            <a:endParaRPr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7FDF72E-09CE-44F9-A4AF-777F09234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5691" y="1904234"/>
            <a:ext cx="5128309" cy="308812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>
            <a:spLocks noGrp="1"/>
          </p:cNvSpPr>
          <p:nvPr>
            <p:ph type="title"/>
          </p:nvPr>
        </p:nvSpPr>
        <p:spPr>
          <a:xfrm>
            <a:off x="841572" y="938006"/>
            <a:ext cx="756605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Trash</a:t>
            </a:r>
            <a:endParaRPr dirty="0"/>
          </a:p>
        </p:txBody>
      </p:sp>
      <p:sp>
        <p:nvSpPr>
          <p:cNvPr id="165" name="Google Shape;165;p32"/>
          <p:cNvSpPr txBox="1">
            <a:spLocks noGrp="1"/>
          </p:cNvSpPr>
          <p:nvPr>
            <p:ph type="body" idx="1"/>
          </p:nvPr>
        </p:nvSpPr>
        <p:spPr>
          <a:xfrm>
            <a:off x="4822853" y="1804524"/>
            <a:ext cx="3965530" cy="25412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Keeps track of all the emails deleted by the user.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Mails can be deleted from the inbox or sent mail.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message can be restored if the user wishes to. </a:t>
            </a:r>
            <a:endParaRPr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10BDC2A-1AE5-4900-8518-9BAF2DCF8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04524"/>
            <a:ext cx="3965530" cy="333897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>
            <a:spLocks noGrp="1"/>
          </p:cNvSpPr>
          <p:nvPr>
            <p:ph type="body" idx="1"/>
          </p:nvPr>
        </p:nvSpPr>
        <p:spPr>
          <a:xfrm>
            <a:off x="640079" y="616891"/>
            <a:ext cx="3120390" cy="6179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200" b="1" dirty="0">
                <a:solidFill>
                  <a:srgbClr val="0000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Advantages: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36AE6D-8D92-496B-B2CF-7FADDDD2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5799" y="1310911"/>
            <a:ext cx="3777324" cy="3436018"/>
          </a:xfrm>
        </p:spPr>
        <p:txBody>
          <a:bodyPr>
            <a:noAutofit/>
          </a:bodyPr>
          <a:lstStyle/>
          <a:p>
            <a:pPr marL="457200" lvl="0" indent="-342900" algn="just">
              <a:spcBef>
                <a:spcPts val="1600"/>
              </a:spcBef>
              <a:buSzPts val="1800"/>
              <a:buChar char="●"/>
            </a:pPr>
            <a:r>
              <a:rPr lang="en-US" sz="1700" dirty="0"/>
              <a:t>User doesn’t have to use the keyboard. </a:t>
            </a:r>
          </a:p>
          <a:p>
            <a:pPr marL="457200" lvl="0" indent="-342900" algn="just">
              <a:spcBef>
                <a:spcPts val="0"/>
              </a:spcBef>
              <a:buSzPts val="1800"/>
              <a:buChar char="●"/>
            </a:pPr>
            <a:r>
              <a:rPr lang="en-US" sz="1700" dirty="0"/>
              <a:t>User need not worry about the mouse pointer location. </a:t>
            </a:r>
          </a:p>
          <a:p>
            <a:pPr marL="457200" lvl="0" indent="-342900" algn="just">
              <a:spcBef>
                <a:spcPts val="0"/>
              </a:spcBef>
              <a:buSzPts val="1800"/>
              <a:buChar char="●"/>
            </a:pPr>
            <a:r>
              <a:rPr lang="en-US" sz="1700" dirty="0"/>
              <a:t>Accessible to all types of users – visually impaired, literate, illiterate. </a:t>
            </a:r>
          </a:p>
        </p:txBody>
      </p:sp>
      <p:sp>
        <p:nvSpPr>
          <p:cNvPr id="171" name="Google Shape;171;p33"/>
          <p:cNvSpPr txBox="1">
            <a:spLocks noGrp="1"/>
          </p:cNvSpPr>
          <p:nvPr>
            <p:ph type="body" sz="quarter" idx="3"/>
          </p:nvPr>
        </p:nvSpPr>
        <p:spPr>
          <a:xfrm>
            <a:off x="5657813" y="616891"/>
            <a:ext cx="3120390" cy="6179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200" b="1" dirty="0">
                <a:solidFill>
                  <a:srgbClr val="0000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Disadvantages: </a:t>
            </a:r>
            <a:endParaRPr lang="en-US" sz="2200" dirty="0">
              <a:solidFill>
                <a:srgbClr val="FFFF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2EF1EA-646E-4B47-AC5A-C71FA6EA7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46535" y="1310911"/>
            <a:ext cx="3631668" cy="3436018"/>
          </a:xfrm>
        </p:spPr>
        <p:txBody>
          <a:bodyPr>
            <a:noAutofit/>
          </a:bodyPr>
          <a:lstStyle/>
          <a:p>
            <a:pPr marL="457200" lvl="0" indent="-342900" algn="just">
              <a:spcBef>
                <a:spcPts val="1600"/>
              </a:spcBef>
              <a:buSzPts val="1800"/>
              <a:buChar char="●"/>
            </a:pPr>
            <a:r>
              <a:rPr lang="en-US" sz="1700" dirty="0"/>
              <a:t>Doesn’t fully eliminate the need to use the keyboard. </a:t>
            </a:r>
          </a:p>
          <a:p>
            <a:pPr marL="457200" lvl="0" indent="-342900" algn="just">
              <a:spcBef>
                <a:spcPts val="0"/>
              </a:spcBef>
              <a:buSzPts val="1800"/>
              <a:buChar char="●"/>
            </a:pPr>
            <a:r>
              <a:rPr lang="en-US" sz="1700" dirty="0"/>
              <a:t>Not too interactive because it’s based on IVR. </a:t>
            </a:r>
          </a:p>
          <a:p>
            <a:pPr marL="457200" lvl="0" indent="-342900" algn="just">
              <a:spcBef>
                <a:spcPts val="0"/>
              </a:spcBef>
              <a:buSzPts val="1800"/>
              <a:buChar char="●"/>
            </a:pPr>
            <a:r>
              <a:rPr lang="en-US" sz="1700" dirty="0"/>
              <a:t>Increased latency. </a:t>
            </a:r>
          </a:p>
          <a:p>
            <a:pPr marL="457200" lvl="0" indent="-342900" algn="just">
              <a:spcBef>
                <a:spcPts val="0"/>
              </a:spcBef>
              <a:buSzPts val="1800"/>
              <a:buChar char="●"/>
            </a:pPr>
            <a:r>
              <a:rPr lang="en-US" sz="1700" dirty="0"/>
              <a:t>Emails are sent in the form of audio attachments; not text. </a:t>
            </a:r>
          </a:p>
          <a:p>
            <a:pPr marL="457200" lvl="0" indent="-342900" algn="just">
              <a:spcBef>
                <a:spcPts val="0"/>
              </a:spcBef>
              <a:buSzPts val="1800"/>
              <a:buChar char="●"/>
            </a:pPr>
            <a:r>
              <a:rPr lang="en-US" sz="1700" dirty="0"/>
              <a:t>Web based - not very accessible/convenient.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build="p"/>
      <p:bldP spid="6" grpId="0" build="p"/>
      <p:bldP spid="171" grpId="0" build="p"/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9"/>
          <p:cNvSpPr txBox="1">
            <a:spLocks noGrp="1"/>
          </p:cNvSpPr>
          <p:nvPr>
            <p:ph type="title"/>
          </p:nvPr>
        </p:nvSpPr>
        <p:spPr>
          <a:xfrm>
            <a:off x="922491" y="1033422"/>
            <a:ext cx="701579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394" name="Google Shape;394;p69"/>
          <p:cNvSpPr txBox="1">
            <a:spLocks noGrp="1"/>
          </p:cNvSpPr>
          <p:nvPr>
            <p:ph type="body" idx="1"/>
          </p:nvPr>
        </p:nvSpPr>
        <p:spPr>
          <a:xfrm>
            <a:off x="311700" y="1860605"/>
            <a:ext cx="8520600" cy="27082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“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Voice-based Email System for the Blind</a:t>
            </a:r>
            <a:r>
              <a:rPr lang="en" dirty="0"/>
              <a:t>” </a:t>
            </a:r>
            <a:r>
              <a:rPr lang="en-IN" dirty="0"/>
              <a:t>by</a:t>
            </a:r>
            <a:r>
              <a:rPr lang="en" dirty="0"/>
              <a:t> T.Shabana, A.Anam, A.Rafiya, K.Aisha</a:t>
            </a:r>
          </a:p>
          <a:p>
            <a:pPr lvl="0" indent="-342900">
              <a:spcBef>
                <a:spcPts val="0"/>
              </a:spcBef>
              <a:buSzPts val="1800"/>
              <a:buAutoNum type="arabicPeriod"/>
            </a:pPr>
            <a:r>
              <a:rPr lang="en-IN" dirty="0">
                <a:hlinkClick r:id="rId4"/>
              </a:rPr>
              <a:t>https://en.wikipedia.org/wiki/Interactive_voice_response</a:t>
            </a:r>
            <a:endParaRPr lang="en-IN" dirty="0"/>
          </a:p>
          <a:p>
            <a:pPr lvl="0" indent="-342900">
              <a:spcBef>
                <a:spcPts val="0"/>
              </a:spcBef>
              <a:buSzPts val="1800"/>
              <a:buAutoNum type="arabicPeriod"/>
            </a:pPr>
            <a:r>
              <a:rPr lang="en-IN" dirty="0">
                <a:hlinkClick r:id="rId5"/>
              </a:rPr>
              <a:t>https://www.twilio.com/learn/voice-and-video/how-ivr-works</a:t>
            </a:r>
            <a:endParaRPr lang="en-IN" dirty="0"/>
          </a:p>
          <a:p>
            <a:pPr lvl="0" indent="-342900">
              <a:spcBef>
                <a:spcPts val="0"/>
              </a:spcBef>
              <a:buSzPts val="1800"/>
              <a:buAutoNum type="arabicPeriod"/>
            </a:pPr>
            <a:r>
              <a:rPr lang="en-IN" dirty="0">
                <a:hlinkClick r:id="rId6"/>
              </a:rPr>
              <a:t>https://electronics.howstuffworks.com/interactive-voice-response1.htm</a:t>
            </a:r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784926" y="979135"/>
            <a:ext cx="4491081" cy="3440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computer prompts the user to perform specific operations. 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All operations based on mouse click events.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As particular location cannot be tracked by the blind user, the system has given the user a free will to click blandly anywhere on the screen.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The action performed by a type of click is specified by the IVR. </a:t>
            </a:r>
            <a:endParaRPr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D307F49-BD42-4C72-911D-4F8E7D227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63621" y="724237"/>
            <a:ext cx="3704229" cy="36950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49C7A-E5C9-4D20-9762-834F28E3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IVR?</a:t>
            </a:r>
          </a:p>
        </p:txBody>
      </p:sp>
    </p:spTree>
    <p:extLst>
      <p:ext uri="{BB962C8B-B14F-4D97-AF65-F5344CB8AC3E}">
        <p14:creationId xmlns:p14="http://schemas.microsoft.com/office/powerpoint/2010/main" val="1108385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8721A-7E0C-4255-A3B8-3018FEAE9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3221" y="1124792"/>
            <a:ext cx="5445940" cy="3710507"/>
          </a:xfrm>
        </p:spPr>
        <p:txBody>
          <a:bodyPr/>
          <a:lstStyle/>
          <a:p>
            <a:pPr lvl="0" indent="-342900" algn="just">
              <a:spcBef>
                <a:spcPts val="0"/>
              </a:spcBef>
              <a:buSzPts val="1800"/>
              <a:buChar char="●"/>
            </a:pPr>
            <a:r>
              <a:rPr lang="en-US" dirty="0"/>
              <a:t>IVR – Interactive Voice Response</a:t>
            </a:r>
          </a:p>
          <a:p>
            <a:pPr lvl="0" indent="-342900" algn="just">
              <a:spcBef>
                <a:spcPts val="0"/>
              </a:spcBef>
              <a:buSzPts val="1800"/>
              <a:buChar char="●"/>
            </a:pPr>
            <a:r>
              <a:rPr lang="en-US" dirty="0"/>
              <a:t>Allows callers to navigate a phone system before talking to a human operator</a:t>
            </a:r>
          </a:p>
          <a:p>
            <a:pPr lvl="0" indent="-342900" algn="just">
              <a:spcBef>
                <a:spcPts val="0"/>
              </a:spcBef>
              <a:buSzPts val="1800"/>
              <a:buChar char="●"/>
            </a:pPr>
            <a:r>
              <a:rPr lang="en-US" dirty="0"/>
              <a:t>IVR systems are an example of </a:t>
            </a:r>
            <a:r>
              <a:rPr lang="en-IN" b="1" dirty="0"/>
              <a:t>computer-telephone integration (CTI)</a:t>
            </a:r>
            <a:endParaRPr lang="en-US" dirty="0"/>
          </a:p>
          <a:p>
            <a:pPr lvl="0" indent="-342900" algn="just">
              <a:spcBef>
                <a:spcPts val="0"/>
              </a:spcBef>
              <a:buSzPts val="1800"/>
              <a:buChar char="●"/>
            </a:pPr>
            <a:r>
              <a:rPr lang="en-US" dirty="0"/>
              <a:t>The most common way for a phone to communicate with a computer is through the tones generated by each key on the telephone keypad, known as </a:t>
            </a:r>
            <a:r>
              <a:rPr lang="en-US" b="1" dirty="0"/>
              <a:t>dual-tone multi-frequency</a:t>
            </a:r>
            <a:r>
              <a:rPr lang="en-US" dirty="0"/>
              <a:t> </a:t>
            </a:r>
            <a:r>
              <a:rPr lang="en-US" b="1" dirty="0"/>
              <a:t>(DTMF)</a:t>
            </a:r>
            <a:r>
              <a:rPr lang="en-US" dirty="0"/>
              <a:t> signals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484DD9-41CE-4C0F-9FFE-22466FC11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6" t="1318" r="20591" b="6005"/>
          <a:stretch/>
        </p:blipFill>
        <p:spPr>
          <a:xfrm>
            <a:off x="6085211" y="97459"/>
            <a:ext cx="2945501" cy="504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0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BBB9-DC57-4053-A830-1F0FFB55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IVR work?</a:t>
            </a:r>
          </a:p>
        </p:txBody>
      </p:sp>
    </p:spTree>
    <p:extLst>
      <p:ext uri="{BB962C8B-B14F-4D97-AF65-F5344CB8AC3E}">
        <p14:creationId xmlns:p14="http://schemas.microsoft.com/office/powerpoint/2010/main" val="155142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8721A-7E0C-4255-A3B8-3018FEAE9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952" y="995320"/>
            <a:ext cx="6926783" cy="3839980"/>
          </a:xfrm>
        </p:spPr>
        <p:txBody>
          <a:bodyPr/>
          <a:lstStyle/>
          <a:p>
            <a:pPr lvl="0" indent="-342900" algn="just">
              <a:spcBef>
                <a:spcPts val="0"/>
              </a:spcBef>
              <a:buSzPts val="1800"/>
              <a:buChar char="●"/>
            </a:pPr>
            <a:r>
              <a:rPr lang="en-US" dirty="0"/>
              <a:t>Each number key on a telephone emits two simultaneous tones: one low-frequency and one high-frequency. </a:t>
            </a:r>
          </a:p>
          <a:p>
            <a:pPr lvl="0" indent="-342900" algn="just">
              <a:spcBef>
                <a:spcPts val="0"/>
              </a:spcBef>
              <a:buSzPts val="1800"/>
              <a:buChar char="●"/>
            </a:pPr>
            <a:r>
              <a:rPr lang="en-US" dirty="0"/>
              <a:t>Special hardware - </a:t>
            </a:r>
            <a:r>
              <a:rPr lang="en-US" b="1" dirty="0"/>
              <a:t>telephony board</a:t>
            </a:r>
            <a:r>
              <a:rPr lang="en-US" dirty="0"/>
              <a:t> or </a:t>
            </a:r>
            <a:r>
              <a:rPr lang="en-US" b="1" dirty="0"/>
              <a:t>telephony card</a:t>
            </a:r>
            <a:r>
              <a:rPr lang="en-US" dirty="0"/>
              <a:t> - required to understand the DTMF signals produced by a phone. </a:t>
            </a:r>
          </a:p>
          <a:p>
            <a:pPr lvl="0" indent="-342900" algn="just">
              <a:spcBef>
                <a:spcPts val="0"/>
              </a:spcBef>
              <a:buSzPts val="1800"/>
              <a:buChar char="●"/>
            </a:pPr>
            <a:r>
              <a:rPr lang="en-US" dirty="0"/>
              <a:t>The IVR software allows you to pre-record greetings and menu options that a caller can select using his telephone keypad.</a:t>
            </a:r>
          </a:p>
          <a:p>
            <a:pPr indent="-342900" algn="just">
              <a:spcBef>
                <a:spcPts val="0"/>
              </a:spcBef>
              <a:buSzPts val="1800"/>
              <a:buFont typeface="Source Sans Pro"/>
              <a:buChar char="●"/>
            </a:pPr>
            <a:r>
              <a:rPr lang="en-US" dirty="0"/>
              <a:t>Responses: TTS or pre-recorded responses. </a:t>
            </a:r>
          </a:p>
        </p:txBody>
      </p:sp>
    </p:spTree>
    <p:extLst>
      <p:ext uri="{BB962C8B-B14F-4D97-AF65-F5344CB8AC3E}">
        <p14:creationId xmlns:p14="http://schemas.microsoft.com/office/powerpoint/2010/main" val="173479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849664" y="906201"/>
            <a:ext cx="78330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Applications of IVR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1197621" y="1764064"/>
            <a:ext cx="6473629" cy="2804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Mobile Purchases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Banking services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Customer Care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Travel Information</a:t>
            </a:r>
            <a:endParaRPr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D9041D7-74E8-4D0A-A8C2-BD7CE2987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60872" y="1461200"/>
            <a:ext cx="4983128" cy="366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12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delia" id="{860A49A6-3D8D-4F4A-966F-5FD0BFC7A459}" vid="{190008E0-F763-4C7D-A3E7-C068EF76726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Cordelia</Template>
  <TotalTime>111</TotalTime>
  <Words>914</Words>
  <Application>Microsoft Office PowerPoint</Application>
  <PresentationFormat>On-screen Show (16:9)</PresentationFormat>
  <Paragraphs>105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Muli</vt:lpstr>
      <vt:lpstr>Poppins</vt:lpstr>
      <vt:lpstr>Roboto Slab</vt:lpstr>
      <vt:lpstr>Source Sans Pro</vt:lpstr>
      <vt:lpstr>Arial</vt:lpstr>
      <vt:lpstr>Playfair Display</vt:lpstr>
      <vt:lpstr>Cordelia</vt:lpstr>
      <vt:lpstr>Voice based Email System for the Visually Impaired</vt:lpstr>
      <vt:lpstr>Overview</vt:lpstr>
      <vt:lpstr>PowerPoint Presentation</vt:lpstr>
      <vt:lpstr>What is IVR?</vt:lpstr>
      <vt:lpstr>PowerPoint Presentation</vt:lpstr>
      <vt:lpstr>How does IVR work?</vt:lpstr>
      <vt:lpstr>PowerPoint Presentation</vt:lpstr>
      <vt:lpstr>Applications of IVR</vt:lpstr>
      <vt:lpstr>Design</vt:lpstr>
      <vt:lpstr>UI Design</vt:lpstr>
      <vt:lpstr>Database Design</vt:lpstr>
      <vt:lpstr>PowerPoint Presentation</vt:lpstr>
      <vt:lpstr>System Design</vt:lpstr>
      <vt:lpstr>PowerPoint Presentation</vt:lpstr>
      <vt:lpstr>Implementation</vt:lpstr>
      <vt:lpstr>User Registration/Login</vt:lpstr>
      <vt:lpstr>Home Page</vt:lpstr>
      <vt:lpstr>Compose Email</vt:lpstr>
      <vt:lpstr>PowerPoint Presentation</vt:lpstr>
      <vt:lpstr>Inbox</vt:lpstr>
      <vt:lpstr>PowerPoint Presentation</vt:lpstr>
      <vt:lpstr>Sent Mails</vt:lpstr>
      <vt:lpstr>Trash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based Email System for Visually Impaired</dc:title>
  <cp:lastModifiedBy>Srividya Krishnakumar</cp:lastModifiedBy>
  <cp:revision>43</cp:revision>
  <dcterms:modified xsi:type="dcterms:W3CDTF">2019-09-18T01:53:42Z</dcterms:modified>
</cp:coreProperties>
</file>