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78" r:id="rId9"/>
    <p:sldId id="261" r:id="rId10"/>
    <p:sldId id="262" r:id="rId11"/>
    <p:sldId id="263" r:id="rId12"/>
    <p:sldId id="264" r:id="rId13"/>
    <p:sldId id="279" r:id="rId14"/>
    <p:sldId id="289" r:id="rId15"/>
    <p:sldId id="280" r:id="rId16"/>
    <p:sldId id="290" r:id="rId17"/>
    <p:sldId id="281" r:id="rId18"/>
    <p:sldId id="291" r:id="rId19"/>
    <p:sldId id="282" r:id="rId20"/>
    <p:sldId id="284" r:id="rId21"/>
    <p:sldId id="283" r:id="rId22"/>
    <p:sldId id="285" r:id="rId23"/>
    <p:sldId id="286" r:id="rId24"/>
    <p:sldId id="287" r:id="rId25"/>
    <p:sldId id="288" r:id="rId26"/>
    <p:sldId id="265" r:id="rId27"/>
    <p:sldId id="292" r:id="rId28"/>
    <p:sldId id="293" r:id="rId29"/>
    <p:sldId id="294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A2381-9911-4548-B333-8C8B7BD17482}" type="datetimeFigureOut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6BC68-254E-470B-B394-544839A6D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81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6BC68-254E-470B-B394-544839A6DFF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416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6BC68-254E-470B-B394-544839A6DFF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03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5BF0-FA7C-4E49-BA12-ED109ACA4DEF}" type="datetime1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EE3F526B-1415-411F-BEA7-ACF38DFDAF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63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824C-A369-4899-A42D-8F57B77F47F9}" type="datetime1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39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8144-644E-4A04-A323-A6B919E541B6}" type="datetime1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53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cap="none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defRPr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250-1124-44A2-B315-38B025918CBB}" type="datetime1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8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6767F22-01C5-4E51-8D0A-8157DA086ECD}" type="datetime1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EE3F526B-1415-411F-BEA7-ACF38DFDAF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62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81C0B-4DE5-44C4-8B7A-30EE412BCA0C}" type="datetime1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76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1BB3-D85E-4B7A-B00C-D5ED68BDDAB9}" type="datetime1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66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385C553-3D24-4326-A85B-09078AFABDDF}" type="datetime1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5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F596-E249-418D-956A-AB7C7513AC8B}" type="datetime1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47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103F-AE59-49F4-94ED-02A278D24046}" type="datetime1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69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C5BA-9934-43BB-B940-A5CFB5530A51}" type="datetime1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76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CCB4F3-9AD5-4133-B577-4B0E8E5818D5}" type="datetime1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E3F526B-1415-411F-BEA7-ACF38DFDAF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6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System Programming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88670" y="4468031"/>
            <a:ext cx="6517482" cy="2077871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Chih</a:t>
            </a:r>
            <a:r>
              <a:rPr lang="en-US" altLang="zh-TW" dirty="0" smtClean="0"/>
              <a:t>-Hung Wang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Chapter </a:t>
            </a:r>
            <a:r>
              <a:rPr lang="en-US" altLang="zh-TW" dirty="0" smtClean="0">
                <a:solidFill>
                  <a:srgbClr val="FF0000"/>
                </a:solidFill>
              </a:rPr>
              <a:t>2: Assembler </a:t>
            </a:r>
            <a:r>
              <a:rPr lang="en-US" altLang="zh-TW" dirty="0" smtClean="0">
                <a:solidFill>
                  <a:srgbClr val="FF0000"/>
                </a:solidFill>
              </a:rPr>
              <a:t>(Part-1)</a:t>
            </a:r>
          </a:p>
          <a:p>
            <a:pPr algn="just"/>
            <a:r>
              <a:rPr lang="zh-TW" altLang="en-US" dirty="0" smtClean="0"/>
              <a:t>參考書目</a:t>
            </a:r>
            <a:endParaRPr lang="en-US" altLang="zh-TW" dirty="0"/>
          </a:p>
          <a:p>
            <a:pPr algn="just"/>
            <a:r>
              <a:rPr lang="en-US" altLang="zh-TW" sz="2000" cap="none" dirty="0" smtClean="0">
                <a:solidFill>
                  <a:srgbClr val="002060"/>
                </a:solidFill>
              </a:rPr>
              <a:t>Leland </a:t>
            </a:r>
            <a:r>
              <a:rPr lang="en-US" altLang="zh-TW" sz="2000" cap="none" dirty="0">
                <a:solidFill>
                  <a:srgbClr val="002060"/>
                </a:solidFill>
              </a:rPr>
              <a:t>L. </a:t>
            </a:r>
            <a:r>
              <a:rPr lang="en-US" altLang="zh-TW" sz="2000" cap="none" dirty="0" smtClean="0">
                <a:solidFill>
                  <a:srgbClr val="002060"/>
                </a:solidFill>
              </a:rPr>
              <a:t>Beck</a:t>
            </a:r>
            <a:r>
              <a:rPr lang="en-US" altLang="zh-TW" sz="2000" cap="none" dirty="0">
                <a:solidFill>
                  <a:srgbClr val="002060"/>
                </a:solidFill>
              </a:rPr>
              <a:t>, System Software</a:t>
            </a:r>
            <a:r>
              <a:rPr lang="en-US" altLang="zh-TW" sz="2000" cap="none" dirty="0" smtClean="0">
                <a:solidFill>
                  <a:srgbClr val="002060"/>
                </a:solidFill>
              </a:rPr>
              <a:t>: An </a:t>
            </a:r>
            <a:r>
              <a:rPr lang="en-US" altLang="zh-TW" sz="2000" cap="none" dirty="0">
                <a:solidFill>
                  <a:srgbClr val="002060"/>
                </a:solidFill>
              </a:rPr>
              <a:t>Introduction to Systems </a:t>
            </a:r>
            <a:r>
              <a:rPr lang="en-US" altLang="zh-TW" sz="2000" cap="none" dirty="0" smtClean="0">
                <a:solidFill>
                  <a:srgbClr val="002060"/>
                </a:solidFill>
              </a:rPr>
              <a:t>Programming (3rd), Addison-Wesley, 1997.</a:t>
            </a:r>
            <a:endParaRPr lang="zh-TW" altLang="en-US" sz="2000" cap="none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47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Assembler Directives</a:t>
            </a:r>
          </a:p>
        </p:txBody>
      </p:sp>
      <p:sp>
        <p:nvSpPr>
          <p:cNvPr id="757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2500" dirty="0"/>
              <a:t>Pseudo-Instructions</a:t>
            </a:r>
          </a:p>
          <a:p>
            <a:pPr lvl="1"/>
            <a:r>
              <a:rPr lang="en-US" altLang="zh-TW" sz="2300" dirty="0"/>
              <a:t>Not translated into machine instructions</a:t>
            </a:r>
          </a:p>
          <a:p>
            <a:pPr lvl="1"/>
            <a:r>
              <a:rPr lang="en-US" altLang="zh-TW" sz="2300" dirty="0"/>
              <a:t>Providing information to the assembler</a:t>
            </a:r>
          </a:p>
          <a:p>
            <a:r>
              <a:rPr lang="en-US" altLang="zh-TW" sz="2600" dirty="0"/>
              <a:t>Basic assembler directives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/>
              <a:t>START : </a:t>
            </a:r>
          </a:p>
          <a:p>
            <a:pPr lvl="2">
              <a:lnSpc>
                <a:spcPct val="80000"/>
              </a:lnSpc>
            </a:pPr>
            <a:r>
              <a:rPr lang="en-US" altLang="zh-TW" sz="1800" dirty="0"/>
              <a:t>Specify </a:t>
            </a:r>
            <a:r>
              <a:rPr lang="en-US" altLang="zh-TW" sz="1800" dirty="0">
                <a:solidFill>
                  <a:srgbClr val="CC3300"/>
                </a:solidFill>
              </a:rPr>
              <a:t>name</a:t>
            </a:r>
            <a:r>
              <a:rPr lang="en-US" altLang="zh-TW" sz="1800" dirty="0"/>
              <a:t> and </a:t>
            </a:r>
            <a:r>
              <a:rPr lang="en-US" altLang="zh-TW" sz="1800" dirty="0">
                <a:solidFill>
                  <a:srgbClr val="CC3300"/>
                </a:solidFill>
              </a:rPr>
              <a:t>starting address</a:t>
            </a:r>
            <a:r>
              <a:rPr lang="en-US" altLang="zh-TW" sz="1800" dirty="0"/>
              <a:t> for the program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/>
              <a:t>END : </a:t>
            </a:r>
          </a:p>
          <a:p>
            <a:pPr lvl="2">
              <a:lnSpc>
                <a:spcPct val="80000"/>
              </a:lnSpc>
            </a:pPr>
            <a:r>
              <a:rPr lang="en-US" altLang="zh-TW" sz="1800" dirty="0"/>
              <a:t>Indicate the </a:t>
            </a:r>
            <a:r>
              <a:rPr lang="en-US" altLang="zh-TW" sz="1800" dirty="0">
                <a:solidFill>
                  <a:srgbClr val="CC3300"/>
                </a:solidFill>
              </a:rPr>
              <a:t>end</a:t>
            </a:r>
            <a:r>
              <a:rPr lang="en-US" altLang="zh-TW" sz="1800" dirty="0"/>
              <a:t> of the source program, and (optionally) the </a:t>
            </a:r>
            <a:r>
              <a:rPr lang="en-US" altLang="zh-TW" sz="1800" dirty="0">
                <a:solidFill>
                  <a:srgbClr val="CC3300"/>
                </a:solidFill>
              </a:rPr>
              <a:t>first executable instruction</a:t>
            </a:r>
            <a:r>
              <a:rPr lang="en-US" altLang="zh-TW" sz="1800" dirty="0"/>
              <a:t> in the program.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/>
              <a:t>BYTE</a:t>
            </a:r>
            <a:r>
              <a:rPr lang="en-US" altLang="zh-TW" dirty="0"/>
              <a:t> : </a:t>
            </a:r>
          </a:p>
          <a:p>
            <a:pPr lvl="2">
              <a:lnSpc>
                <a:spcPct val="80000"/>
              </a:lnSpc>
            </a:pPr>
            <a:r>
              <a:rPr lang="en-US" altLang="zh-TW" sz="1800" dirty="0"/>
              <a:t>Generate character or hexadecimal constant, occupying as many bytes as needed to represent the constant.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/>
              <a:t>WORD</a:t>
            </a:r>
            <a:r>
              <a:rPr lang="en-US" altLang="zh-TW" dirty="0"/>
              <a:t> :</a:t>
            </a:r>
          </a:p>
          <a:p>
            <a:pPr lvl="2">
              <a:lnSpc>
                <a:spcPct val="80000"/>
              </a:lnSpc>
            </a:pPr>
            <a:r>
              <a:rPr lang="en-US" altLang="zh-TW" sz="1800" dirty="0"/>
              <a:t>Generate one-word integer constant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/>
              <a:t>RESB</a:t>
            </a:r>
            <a:r>
              <a:rPr lang="en-US" altLang="zh-TW" dirty="0"/>
              <a:t> :</a:t>
            </a:r>
          </a:p>
          <a:p>
            <a:pPr lvl="2">
              <a:lnSpc>
                <a:spcPct val="80000"/>
              </a:lnSpc>
            </a:pPr>
            <a:r>
              <a:rPr lang="en-US" altLang="zh-TW" sz="1800" dirty="0"/>
              <a:t>Reserve the indicated number of bytes for a data area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/>
              <a:t>RESW</a:t>
            </a:r>
            <a:r>
              <a:rPr lang="en-US" altLang="zh-TW" dirty="0"/>
              <a:t> :</a:t>
            </a:r>
          </a:p>
          <a:p>
            <a:pPr lvl="2">
              <a:lnSpc>
                <a:spcPct val="80000"/>
              </a:lnSpc>
            </a:pPr>
            <a:r>
              <a:rPr lang="en-US" altLang="zh-TW" sz="1800" dirty="0"/>
              <a:t>Reserve the indicated number of words for a data area</a:t>
            </a:r>
            <a:endParaRPr lang="en-US" altLang="zh-TW" sz="18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01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8682" y="0"/>
            <a:ext cx="7772400" cy="1609344"/>
          </a:xfrm>
        </p:spPr>
        <p:txBody>
          <a:bodyPr/>
          <a:lstStyle/>
          <a:p>
            <a:r>
              <a:rPr lang="en-US" altLang="zh-TW" dirty="0"/>
              <a:t>Object Program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071" y="1421176"/>
            <a:ext cx="8458200" cy="485160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1600" dirty="0"/>
              <a:t>Header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/>
              <a:t>Col. 1	H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/>
              <a:t>Col. 2~7	Program name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/>
              <a:t>Col. 8~13	Starting address (hex)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/>
              <a:t>Col. 14-19	Length of object program in bytes (hex)</a:t>
            </a:r>
          </a:p>
          <a:p>
            <a:pPr>
              <a:lnSpc>
                <a:spcPct val="90000"/>
              </a:lnSpc>
            </a:pPr>
            <a:r>
              <a:rPr lang="en-US" altLang="zh-TW" sz="1600" dirty="0"/>
              <a:t>Text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/>
              <a:t>Col.1 	T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/>
              <a:t>Col.2~7	Starting address in this record (hex)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/>
              <a:t>Col. 8~9	Length of object code in this record in bytes (hex)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/>
              <a:t>Col. 10~69	Object code (69-10+1)/6=10 instructions</a:t>
            </a:r>
          </a:p>
          <a:p>
            <a:pPr>
              <a:lnSpc>
                <a:spcPct val="90000"/>
              </a:lnSpc>
            </a:pPr>
            <a:r>
              <a:rPr lang="en-US" altLang="zh-TW" sz="1600" dirty="0"/>
              <a:t>End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/>
              <a:t>Col.1	E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/>
              <a:t>Col.2~7	Address of first executable instruction (hex)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/>
              <a:t>			(END </a:t>
            </a:r>
            <a:r>
              <a:rPr lang="en-US" altLang="zh-TW" dirty="0" err="1"/>
              <a:t>program_name</a:t>
            </a:r>
            <a:r>
              <a:rPr lang="en-US" altLang="zh-TW" dirty="0"/>
              <a:t>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23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20547" y="209211"/>
            <a:ext cx="7772400" cy="1609344"/>
          </a:xfrm>
        </p:spPr>
        <p:txBody>
          <a:bodyPr/>
          <a:lstStyle/>
          <a:p>
            <a:r>
              <a:rPr lang="en-US" altLang="zh-TW" dirty="0"/>
              <a:t>Fig. </a:t>
            </a:r>
            <a:r>
              <a:rPr lang="en-US" altLang="zh-TW" dirty="0" smtClean="0"/>
              <a:t>2.3 (Object Program)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80" y="2083502"/>
            <a:ext cx="8466326" cy="218841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18211" y="4536866"/>
            <a:ext cx="6241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CC3300"/>
                </a:solidFill>
              </a:rPr>
              <a:t>1033-2038: Storage reserved by the loader</a:t>
            </a:r>
            <a:endParaRPr lang="en-US" altLang="zh-TW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96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Assembler Tasks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translation of source program to object code requires us the accomplish the following functions: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Convert mnemonic operation codes to their machine language 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equivalents </a:t>
            </a:r>
            <a:r>
              <a:rPr lang="en-US" altLang="zh-TW" dirty="0" smtClean="0"/>
              <a:t>(e.g. translate STL to 14 - Line 10)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Convert symbolic operands to their equivalent machine addresses format </a:t>
            </a:r>
            <a:r>
              <a:rPr lang="en-US" altLang="zh-TW" dirty="0"/>
              <a:t>(e.g. translate RETARD to 1033 - Line 10)</a:t>
            </a:r>
          </a:p>
          <a:p>
            <a:pPr lvl="1"/>
            <a:r>
              <a:rPr lang="en-US" altLang="zh-TW" dirty="0"/>
              <a:t>Build machine instructions in </a:t>
            </a:r>
            <a:r>
              <a:rPr lang="en-US" altLang="zh-TW" dirty="0" smtClean="0"/>
              <a:t>the proper format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Convert 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data 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constants 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specified in the source program into their internal 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machine representations </a:t>
            </a:r>
            <a:r>
              <a:rPr lang="en-US" altLang="zh-TW" dirty="0" smtClean="0"/>
              <a:t>(e.g. translate EOF to 454F46) - Line 80</a:t>
            </a:r>
            <a:endParaRPr lang="en-US" altLang="zh-TW" dirty="0"/>
          </a:p>
          <a:p>
            <a:pPr lvl="1"/>
            <a:r>
              <a:rPr lang="en-US" altLang="zh-TW" dirty="0"/>
              <a:t>Write object program and the assembly listing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737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of Instruction Assemble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743200"/>
            <a:ext cx="7886700" cy="3387725"/>
          </a:xfrm>
        </p:spPr>
        <p:txBody>
          <a:bodyPr/>
          <a:lstStyle/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Forward reference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85800" y="19812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zh-TW" b="0" i="0"/>
              <a:t> STCH        BUFFER,X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09600" y="3581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0"/>
              <a:t>          </a:t>
            </a:r>
            <a:r>
              <a:rPr lang="en-US" altLang="zh-TW" i="0">
                <a:solidFill>
                  <a:srgbClr val="CC0000"/>
                </a:solidFill>
              </a:rPr>
              <a:t>(54)</a:t>
            </a:r>
            <a:r>
              <a:rPr lang="en-US" altLang="zh-TW" i="0" baseline="-25000">
                <a:solidFill>
                  <a:srgbClr val="CC0000"/>
                </a:solidFill>
              </a:rPr>
              <a:t>16                       </a:t>
            </a:r>
            <a:r>
              <a:rPr lang="en-US" altLang="zh-TW" i="0">
                <a:solidFill>
                  <a:srgbClr val="CC0000"/>
                </a:solidFill>
              </a:rPr>
              <a:t>1  (001</a:t>
            </a:r>
            <a:r>
              <a:rPr lang="zh-TW" altLang="zh-TW" i="0">
                <a:solidFill>
                  <a:srgbClr val="CC0000"/>
                </a:solidFill>
              </a:rPr>
              <a:t>)</a:t>
            </a:r>
            <a:r>
              <a:rPr lang="zh-TW" altLang="zh-TW" i="0" baseline="-25000">
                <a:solidFill>
                  <a:srgbClr val="CC0000"/>
                </a:solidFill>
              </a:rPr>
              <a:t>2                                                </a:t>
            </a:r>
            <a:r>
              <a:rPr lang="en-US" altLang="zh-TW" i="0">
                <a:solidFill>
                  <a:srgbClr val="CC0000"/>
                </a:solidFill>
              </a:rPr>
              <a:t> (039</a:t>
            </a:r>
            <a:r>
              <a:rPr lang="zh-TW" altLang="zh-TW" i="0">
                <a:solidFill>
                  <a:srgbClr val="CC0000"/>
                </a:solidFill>
              </a:rPr>
              <a:t>)</a:t>
            </a:r>
            <a:r>
              <a:rPr lang="zh-TW" altLang="zh-TW" i="0" baseline="-25000">
                <a:solidFill>
                  <a:srgbClr val="CC0000"/>
                </a:solidFill>
              </a:rPr>
              <a:t>16</a:t>
            </a: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58750" y="2438400"/>
          <a:ext cx="8875713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文件" r:id="rId3" imgW="5866920" imgH="932760" progId="Word.Document.8">
                  <p:embed/>
                </p:oleObj>
              </mc:Choice>
              <mc:Fallback>
                <p:oleObj name="文件" r:id="rId3" imgW="5866920" imgH="932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438400"/>
                        <a:ext cx="8875713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553200" y="19812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0">
                <a:solidFill>
                  <a:srgbClr val="CC0000"/>
                </a:solidFill>
              </a:rPr>
              <a:t>549039</a:t>
            </a:r>
            <a:endParaRPr lang="en-US" altLang="zh-TW" b="0" i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067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Forward Reference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reference to a label </a:t>
            </a:r>
            <a:r>
              <a:rPr lang="en-US" altLang="zh-TW" dirty="0" smtClean="0"/>
              <a:t>(RETADR) that </a:t>
            </a:r>
            <a:r>
              <a:rPr lang="en-US" altLang="zh-TW" dirty="0"/>
              <a:t>is defined </a:t>
            </a:r>
            <a:r>
              <a:rPr lang="en-US" altLang="zh-TW" dirty="0">
                <a:solidFill>
                  <a:srgbClr val="CC3300"/>
                </a:solidFill>
              </a:rPr>
              <a:t>later</a:t>
            </a:r>
            <a:r>
              <a:rPr lang="en-US" altLang="zh-TW" dirty="0"/>
              <a:t> in the program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Solution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Two passes</a:t>
            </a:r>
          </a:p>
          <a:p>
            <a:pPr lvl="2">
              <a:lnSpc>
                <a:spcPct val="90000"/>
              </a:lnSpc>
            </a:pPr>
            <a:r>
              <a:rPr lang="en-US" altLang="zh-TW" dirty="0"/>
              <a:t>First pass: </a:t>
            </a:r>
            <a:r>
              <a:rPr lang="en-US" altLang="zh-TW" dirty="0" smtClean="0"/>
              <a:t>does little more than scan </a:t>
            </a:r>
            <a:r>
              <a:rPr lang="en-US" altLang="zh-TW" dirty="0"/>
              <a:t>the source program for label </a:t>
            </a:r>
            <a:r>
              <a:rPr lang="en-US" altLang="zh-TW" dirty="0" smtClean="0"/>
              <a:t>definition and assign addresses (such as those in the </a:t>
            </a:r>
            <a:r>
              <a:rPr lang="en-US" altLang="zh-TW" dirty="0" err="1" smtClean="0"/>
              <a:t>Loc</a:t>
            </a:r>
            <a:r>
              <a:rPr lang="en-US" altLang="zh-TW" dirty="0" smtClean="0"/>
              <a:t> column in Fig. 2.2).</a:t>
            </a:r>
            <a:endParaRPr lang="en-US" altLang="zh-TW" dirty="0"/>
          </a:p>
          <a:p>
            <a:pPr lvl="2">
              <a:lnSpc>
                <a:spcPct val="90000"/>
              </a:lnSpc>
            </a:pPr>
            <a:r>
              <a:rPr lang="en-US" altLang="zh-TW" dirty="0"/>
              <a:t>Second pass: </a:t>
            </a:r>
            <a:r>
              <a:rPr lang="en-US" altLang="zh-TW" dirty="0" smtClean="0"/>
              <a:t>performs </a:t>
            </a:r>
            <a:r>
              <a:rPr lang="en-US" altLang="zh-TW" dirty="0"/>
              <a:t>most of the actual instruction </a:t>
            </a:r>
            <a:r>
              <a:rPr lang="en-US" altLang="zh-TW" dirty="0" smtClean="0"/>
              <a:t>translation previously defined.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85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Difficulties: Forward Reference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Forward reference: reference to a label that is defined later in the program.</a:t>
            </a:r>
          </a:p>
          <a:p>
            <a:pPr>
              <a:buFont typeface="Monotype Sorts" pitchFamily="2" charset="2"/>
              <a:buNone/>
            </a:pPr>
            <a:endParaRPr lang="en-US" altLang="zh-TW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200" u="sng"/>
              <a:t>		Loc</a:t>
            </a:r>
            <a:r>
              <a:rPr lang="en-US" altLang="zh-TW" sz="2200"/>
              <a:t>	</a:t>
            </a:r>
            <a:r>
              <a:rPr lang="en-US" altLang="zh-TW" sz="2200" u="sng"/>
              <a:t>Label</a:t>
            </a:r>
            <a:r>
              <a:rPr lang="en-US" altLang="zh-TW" sz="2200"/>
              <a:t>		</a:t>
            </a:r>
            <a:r>
              <a:rPr lang="en-US" altLang="zh-TW" sz="2200" u="sng"/>
              <a:t>Operator</a:t>
            </a:r>
            <a:r>
              <a:rPr lang="en-US" altLang="zh-TW" sz="2200"/>
              <a:t>	</a:t>
            </a:r>
            <a:r>
              <a:rPr lang="en-US" altLang="zh-TW" sz="2200" u="sng"/>
              <a:t>Operand</a:t>
            </a:r>
            <a:r>
              <a:rPr lang="en-US" altLang="zh-TW" sz="2200"/>
              <a:t>	</a:t>
            </a:r>
            <a:r>
              <a:rPr lang="en-US" altLang="zh-TW" sz="2200" u="sng"/>
              <a:t>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zh-TW" sz="240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/>
              <a:t>		</a:t>
            </a:r>
            <a:r>
              <a:rPr lang="en-US" altLang="zh-TW" sz="1900"/>
              <a:t>1000	FIRST		STL		RETADR	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900"/>
              <a:t>		1003	CLOOP		JSUB		RDREC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900"/>
              <a:t>		 …	  …		…		…		…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900"/>
              <a:t>		1012			J		CLOOP	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/>
              <a:t>		</a:t>
            </a:r>
            <a:r>
              <a:rPr lang="en-US" altLang="zh-TW" sz="1900"/>
              <a:t>…	  …		…		…		…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/>
              <a:t>		</a:t>
            </a:r>
            <a:r>
              <a:rPr lang="en-US" altLang="zh-TW" sz="1900"/>
              <a:t>1033	RETADR	RESW		1</a:t>
            </a:r>
          </a:p>
        </p:txBody>
      </p:sp>
      <p:sp>
        <p:nvSpPr>
          <p:cNvPr id="81924" name="Freeform 1028"/>
          <p:cNvSpPr>
            <a:spLocks/>
          </p:cNvSpPr>
          <p:nvPr/>
        </p:nvSpPr>
        <p:spPr bwMode="auto">
          <a:xfrm>
            <a:off x="1676400" y="4267200"/>
            <a:ext cx="317500" cy="762000"/>
          </a:xfrm>
          <a:custGeom>
            <a:avLst/>
            <a:gdLst>
              <a:gd name="T0" fmla="*/ 200 w 200"/>
              <a:gd name="T1" fmla="*/ 480 h 480"/>
              <a:gd name="T2" fmla="*/ 8 w 200"/>
              <a:gd name="T3" fmla="*/ 240 h 480"/>
              <a:gd name="T4" fmla="*/ 152 w 200"/>
              <a:gd name="T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" h="480">
                <a:moveTo>
                  <a:pt x="200" y="480"/>
                </a:moveTo>
                <a:cubicBezTo>
                  <a:pt x="108" y="400"/>
                  <a:pt x="16" y="320"/>
                  <a:pt x="8" y="240"/>
                </a:cubicBezTo>
                <a:cubicBezTo>
                  <a:pt x="0" y="160"/>
                  <a:pt x="128" y="40"/>
                  <a:pt x="152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25" name="Freeform 1029"/>
          <p:cNvSpPr>
            <a:spLocks/>
          </p:cNvSpPr>
          <p:nvPr/>
        </p:nvSpPr>
        <p:spPr bwMode="auto">
          <a:xfrm>
            <a:off x="1143000" y="3657600"/>
            <a:ext cx="762000" cy="2057400"/>
          </a:xfrm>
          <a:custGeom>
            <a:avLst/>
            <a:gdLst>
              <a:gd name="T0" fmla="*/ 480 w 480"/>
              <a:gd name="T1" fmla="*/ 0 h 1296"/>
              <a:gd name="T2" fmla="*/ 0 w 480"/>
              <a:gd name="T3" fmla="*/ 672 h 1296"/>
              <a:gd name="T4" fmla="*/ 480 w 480"/>
              <a:gd name="T5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1296">
                <a:moveTo>
                  <a:pt x="480" y="0"/>
                </a:moveTo>
                <a:cubicBezTo>
                  <a:pt x="240" y="228"/>
                  <a:pt x="0" y="456"/>
                  <a:pt x="0" y="672"/>
                </a:cubicBezTo>
                <a:cubicBezTo>
                  <a:pt x="0" y="888"/>
                  <a:pt x="240" y="1092"/>
                  <a:pt x="480" y="1296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658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Two Pass SIC Assembler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0070C0"/>
                </a:solidFill>
              </a:rPr>
              <a:t>Pass 1 (define symbols)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solidFill>
                  <a:schemeClr val="accent1"/>
                </a:solidFill>
              </a:rPr>
              <a:t>Assign addresses to all statements in the program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Save the addresses assigned to </a:t>
            </a:r>
            <a:r>
              <a:rPr lang="en-US" altLang="zh-TW" sz="2000" dirty="0">
                <a:solidFill>
                  <a:schemeClr val="accent1"/>
                </a:solidFill>
              </a:rPr>
              <a:t>all labels </a:t>
            </a:r>
            <a:r>
              <a:rPr lang="en-US" altLang="zh-TW" sz="2000" dirty="0"/>
              <a:t>for use in Pass 2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Perform assembler directives, including those for address assignment, such as BYTE and RESW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0070C0"/>
                </a:solidFill>
              </a:rPr>
              <a:t>Pass 2 (assemble instructions and generate object program)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solidFill>
                  <a:schemeClr val="accent1"/>
                </a:solidFill>
              </a:rPr>
              <a:t>Assemble instructions </a:t>
            </a:r>
            <a:r>
              <a:rPr lang="en-US" altLang="zh-TW" sz="2000" dirty="0"/>
              <a:t>(generate </a:t>
            </a:r>
            <a:r>
              <a:rPr lang="en-US" altLang="zh-TW" sz="2000" dirty="0" err="1"/>
              <a:t>opcode</a:t>
            </a:r>
            <a:r>
              <a:rPr lang="en-US" altLang="zh-TW" sz="2000" dirty="0"/>
              <a:t> and look up addresses)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Generate data values defined by BYTE, WORD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Perform processing of assembler directives not done during Pass 1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Write the object program and the assembly listing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6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Pass </a:t>
            </a:r>
            <a:r>
              <a:rPr lang="en-US" altLang="zh-TW" dirty="0" smtClean="0"/>
              <a:t>SIC Assembler </a:t>
            </a:r>
            <a:endParaRPr lang="en-US" altLang="zh-TW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Read from input line</a:t>
            </a:r>
          </a:p>
          <a:p>
            <a:pPr lvl="1"/>
            <a:r>
              <a:rPr lang="en-US" altLang="zh-TW"/>
              <a:t>LABEL, OPCODE, OPERAND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295400" y="4114800"/>
            <a:ext cx="14478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 b="0" i="0"/>
              <a:t>Pass 1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410200" y="4114800"/>
            <a:ext cx="14478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 b="0" i="0"/>
              <a:t>Pass 2 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2743200" y="4343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3260725" y="40814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zh-TW" b="0" i="0"/>
          </a:p>
        </p:txBody>
      </p:sp>
      <p:grpSp>
        <p:nvGrpSpPr>
          <p:cNvPr id="11274" name="Group 10"/>
          <p:cNvGrpSpPr>
            <a:grpSpLocks/>
          </p:cNvGrpSpPr>
          <p:nvPr/>
        </p:nvGrpSpPr>
        <p:grpSpPr bwMode="auto">
          <a:xfrm>
            <a:off x="3200400" y="3962400"/>
            <a:ext cx="1828800" cy="762000"/>
            <a:chOff x="1872" y="3168"/>
            <a:chExt cx="1152" cy="480"/>
          </a:xfrm>
        </p:grpSpPr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>
              <a:off x="1872" y="3168"/>
              <a:ext cx="1152" cy="480"/>
            </a:xfrm>
            <a:prstGeom prst="flowChartOnlineStorag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1968" y="3168"/>
              <a:ext cx="92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 b="0" i="0"/>
                <a:t>Intermediate</a:t>
              </a:r>
            </a:p>
            <a:p>
              <a:pPr algn="ctr"/>
              <a:r>
                <a:rPr lang="en-US" altLang="zh-TW" sz="2000" b="0" i="0"/>
                <a:t>file</a:t>
              </a:r>
            </a:p>
          </p:txBody>
        </p:sp>
      </p:grp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4876800" y="4343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6858000" y="4343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7375525" y="4076700"/>
            <a:ext cx="850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b="0" i="0"/>
              <a:t>Object </a:t>
            </a:r>
          </a:p>
          <a:p>
            <a:r>
              <a:rPr lang="en-US" altLang="zh-TW" sz="1800" b="0" i="0"/>
              <a:t>codes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1524000" y="3048000"/>
            <a:ext cx="95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b="0" i="0"/>
              <a:t>Source</a:t>
            </a:r>
          </a:p>
          <a:p>
            <a:r>
              <a:rPr lang="en-US" altLang="zh-TW" sz="1800" b="0" i="0"/>
              <a:t>program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1905000" y="3810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80" name="AutoShape 16"/>
          <p:cNvSpPr>
            <a:spLocks noChangeArrowheads="1"/>
          </p:cNvSpPr>
          <p:nvPr/>
        </p:nvSpPr>
        <p:spPr bwMode="auto">
          <a:xfrm>
            <a:off x="1524000" y="3048000"/>
            <a:ext cx="914400" cy="762000"/>
          </a:xfrm>
          <a:prstGeom prst="flowChart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82" name="AutoShape 18"/>
          <p:cNvSpPr>
            <a:spLocks noChangeArrowheads="1"/>
          </p:cNvSpPr>
          <p:nvPr/>
        </p:nvSpPr>
        <p:spPr bwMode="auto">
          <a:xfrm>
            <a:off x="7315200" y="4038600"/>
            <a:ext cx="914400" cy="762000"/>
          </a:xfrm>
          <a:prstGeom prst="flowChart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84" name="AutoShape 20"/>
          <p:cNvSpPr>
            <a:spLocks/>
          </p:cNvSpPr>
          <p:nvPr/>
        </p:nvSpPr>
        <p:spPr bwMode="auto">
          <a:xfrm>
            <a:off x="685800" y="4876800"/>
            <a:ext cx="914400" cy="349250"/>
          </a:xfrm>
          <a:prstGeom prst="borderCallout1">
            <a:avLst>
              <a:gd name="adj1" fmla="val 32727"/>
              <a:gd name="adj2" fmla="val 108333"/>
              <a:gd name="adj3" fmla="val -93181"/>
              <a:gd name="adj4" fmla="val 13871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1600" b="0" i="0"/>
              <a:t>OPTAB</a:t>
            </a:r>
          </a:p>
        </p:txBody>
      </p:sp>
      <p:sp>
        <p:nvSpPr>
          <p:cNvPr id="11285" name="AutoShape 21"/>
          <p:cNvSpPr>
            <a:spLocks/>
          </p:cNvSpPr>
          <p:nvPr/>
        </p:nvSpPr>
        <p:spPr bwMode="auto">
          <a:xfrm>
            <a:off x="2286000" y="4876800"/>
            <a:ext cx="1108075" cy="349250"/>
          </a:xfrm>
          <a:prstGeom prst="borderCallout1">
            <a:avLst>
              <a:gd name="adj1" fmla="val 32727"/>
              <a:gd name="adj2" fmla="val -6875"/>
              <a:gd name="adj3" fmla="val -94093"/>
              <a:gd name="adj4" fmla="val -2850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1600" b="0" i="0"/>
              <a:t>SYMTAB</a:t>
            </a:r>
          </a:p>
        </p:txBody>
      </p:sp>
      <p:sp>
        <p:nvSpPr>
          <p:cNvPr id="11287" name="AutoShape 23"/>
          <p:cNvSpPr>
            <a:spLocks/>
          </p:cNvSpPr>
          <p:nvPr/>
        </p:nvSpPr>
        <p:spPr bwMode="auto">
          <a:xfrm>
            <a:off x="6019800" y="4876800"/>
            <a:ext cx="1108075" cy="349250"/>
          </a:xfrm>
          <a:prstGeom prst="borderCallout1">
            <a:avLst>
              <a:gd name="adj1" fmla="val 32727"/>
              <a:gd name="adj2" fmla="val -6875"/>
              <a:gd name="adj3" fmla="val -100907"/>
              <a:gd name="adj4" fmla="val -32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1600" b="0" i="0"/>
              <a:t>SYMTAB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363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840037" y="212881"/>
            <a:ext cx="7772400" cy="1169544"/>
          </a:xfrm>
        </p:spPr>
        <p:txBody>
          <a:bodyPr/>
          <a:lstStyle/>
          <a:p>
            <a:r>
              <a:rPr lang="en-US" altLang="zh-TW" dirty="0" smtClean="0"/>
              <a:t>Assembler Data </a:t>
            </a:r>
            <a:r>
              <a:rPr lang="en-US" altLang="zh-TW" dirty="0"/>
              <a:t>Structures</a:t>
            </a:r>
          </a:p>
        </p:txBody>
      </p:sp>
      <p:sp>
        <p:nvSpPr>
          <p:cNvPr id="125973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644487" y="1551714"/>
            <a:ext cx="8229600" cy="1136649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altLang="zh-TW" sz="2400" dirty="0"/>
              <a:t>Operation Code Table (OPTAB)</a:t>
            </a:r>
          </a:p>
          <a:p>
            <a:r>
              <a:rPr lang="en-US" altLang="zh-TW" sz="2400" dirty="0"/>
              <a:t>Symbol Table (SYMTAB)</a:t>
            </a:r>
          </a:p>
          <a:p>
            <a:r>
              <a:rPr lang="en-US" altLang="zh-TW" sz="2400" dirty="0"/>
              <a:t>Location Counter (LOCCTR)</a:t>
            </a:r>
          </a:p>
        </p:txBody>
      </p:sp>
      <p:sp>
        <p:nvSpPr>
          <p:cNvPr id="6" name="橢圓 5"/>
          <p:cNvSpPr/>
          <p:nvPr/>
        </p:nvSpPr>
        <p:spPr>
          <a:xfrm>
            <a:off x="840037" y="4636117"/>
            <a:ext cx="1572658" cy="648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Source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7194961" y="4352856"/>
            <a:ext cx="1572658" cy="648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Object Program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78112" y="4220652"/>
            <a:ext cx="1685581" cy="8482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Intermediate file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2187535" y="3642266"/>
            <a:ext cx="1149886" cy="100253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Pass 1</a:t>
            </a:r>
            <a:endParaRPr lang="zh-TW" altLang="en-US" dirty="0"/>
          </a:p>
        </p:txBody>
      </p:sp>
      <p:sp>
        <p:nvSpPr>
          <p:cNvPr id="30" name="圓角矩形 29"/>
          <p:cNvSpPr/>
          <p:nvPr/>
        </p:nvSpPr>
        <p:spPr>
          <a:xfrm>
            <a:off x="5748452" y="4824790"/>
            <a:ext cx="1149886" cy="100253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Pass 2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6" idx="0"/>
            <a:endCxn id="8" idx="1"/>
          </p:cNvCxnSpPr>
          <p:nvPr/>
        </p:nvCxnSpPr>
        <p:spPr>
          <a:xfrm flipV="1">
            <a:off x="1626366" y="4143534"/>
            <a:ext cx="561169" cy="492583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337421" y="4396327"/>
            <a:ext cx="340691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5363693" y="4959920"/>
            <a:ext cx="384759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6904688" y="5001658"/>
            <a:ext cx="586783" cy="17627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化對角線角落矩形 19"/>
          <p:cNvSpPr/>
          <p:nvPr/>
        </p:nvSpPr>
        <p:spPr>
          <a:xfrm>
            <a:off x="3877938" y="2929474"/>
            <a:ext cx="1167788" cy="712792"/>
          </a:xfrm>
          <a:prstGeom prst="round2Diag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OPTAB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圓角化對角線角落矩形 42"/>
          <p:cNvSpPr/>
          <p:nvPr/>
        </p:nvSpPr>
        <p:spPr>
          <a:xfrm>
            <a:off x="3961368" y="5284919"/>
            <a:ext cx="1167788" cy="712792"/>
          </a:xfrm>
          <a:prstGeom prst="round2Diag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SYMTAB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3249977" y="3349128"/>
            <a:ext cx="627961" cy="2931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0" idx="0"/>
          </p:cNvCxnSpPr>
          <p:nvPr/>
        </p:nvCxnSpPr>
        <p:spPr>
          <a:xfrm>
            <a:off x="5045726" y="3285870"/>
            <a:ext cx="1487277" cy="1358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甜甜圈 27"/>
          <p:cNvSpPr/>
          <p:nvPr/>
        </p:nvSpPr>
        <p:spPr>
          <a:xfrm>
            <a:off x="1961317" y="5305566"/>
            <a:ext cx="1690403" cy="648804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LOCCTR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2772190" y="4677257"/>
            <a:ext cx="378635" cy="628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3610714" y="5475384"/>
            <a:ext cx="2805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43" idx="0"/>
          </p:cNvCxnSpPr>
          <p:nvPr/>
        </p:nvCxnSpPr>
        <p:spPr>
          <a:xfrm>
            <a:off x="5129156" y="5641315"/>
            <a:ext cx="6192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投影片編號版面配置區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0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Role of Assembler</a:t>
            </a:r>
          </a:p>
        </p:txBody>
      </p:sp>
      <p:sp>
        <p:nvSpPr>
          <p:cNvPr id="74756" name="Text Box 1028"/>
          <p:cNvSpPr txBox="1">
            <a:spLocks noChangeArrowheads="1"/>
          </p:cNvSpPr>
          <p:nvPr/>
        </p:nvSpPr>
        <p:spPr bwMode="auto">
          <a:xfrm>
            <a:off x="0" y="2209800"/>
            <a:ext cx="1600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i="0"/>
              <a:t>Source</a:t>
            </a:r>
          </a:p>
          <a:p>
            <a:pPr algn="ctr">
              <a:spcBef>
                <a:spcPct val="50000"/>
              </a:spcBef>
            </a:pPr>
            <a:r>
              <a:rPr lang="en-US" altLang="zh-TW" i="0"/>
              <a:t>Program</a:t>
            </a:r>
            <a:endParaRPr lang="en-US" altLang="zh-TW" b="0" i="0"/>
          </a:p>
        </p:txBody>
      </p:sp>
      <p:sp>
        <p:nvSpPr>
          <p:cNvPr id="74757" name="AutoShape 1029"/>
          <p:cNvSpPr>
            <a:spLocks noChangeArrowheads="1"/>
          </p:cNvSpPr>
          <p:nvPr/>
        </p:nvSpPr>
        <p:spPr bwMode="auto">
          <a:xfrm>
            <a:off x="2057400" y="2057400"/>
            <a:ext cx="1524000" cy="1219200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0">
                <a:solidFill>
                  <a:srgbClr val="CC0000"/>
                </a:solidFill>
              </a:rPr>
              <a:t>Assembler</a:t>
            </a:r>
          </a:p>
        </p:txBody>
      </p:sp>
      <p:sp>
        <p:nvSpPr>
          <p:cNvPr id="74758" name="Text Box 1030"/>
          <p:cNvSpPr txBox="1">
            <a:spLocks noChangeArrowheads="1"/>
          </p:cNvSpPr>
          <p:nvPr/>
        </p:nvSpPr>
        <p:spPr bwMode="auto">
          <a:xfrm>
            <a:off x="3810000" y="2133600"/>
            <a:ext cx="1219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i="0"/>
              <a:t>Object</a:t>
            </a:r>
          </a:p>
          <a:p>
            <a:pPr algn="ctr">
              <a:spcBef>
                <a:spcPct val="50000"/>
              </a:spcBef>
            </a:pPr>
            <a:r>
              <a:rPr lang="en-US" altLang="zh-TW" i="0"/>
              <a:t>Code</a:t>
            </a:r>
          </a:p>
        </p:txBody>
      </p:sp>
      <p:sp>
        <p:nvSpPr>
          <p:cNvPr id="74759" name="AutoShape 1031"/>
          <p:cNvSpPr>
            <a:spLocks noChangeArrowheads="1"/>
          </p:cNvSpPr>
          <p:nvPr/>
        </p:nvSpPr>
        <p:spPr bwMode="auto">
          <a:xfrm>
            <a:off x="5387975" y="4800600"/>
            <a:ext cx="1447800" cy="1143000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0">
                <a:solidFill>
                  <a:srgbClr val="CC0000"/>
                </a:solidFill>
              </a:rPr>
              <a:t>Loader</a:t>
            </a:r>
          </a:p>
        </p:txBody>
      </p:sp>
      <p:sp>
        <p:nvSpPr>
          <p:cNvPr id="74760" name="Text Box 1032"/>
          <p:cNvSpPr txBox="1">
            <a:spLocks noChangeArrowheads="1"/>
          </p:cNvSpPr>
          <p:nvPr/>
        </p:nvSpPr>
        <p:spPr bwMode="auto">
          <a:xfrm>
            <a:off x="5257800" y="3657600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i="0"/>
              <a:t>Executable </a:t>
            </a:r>
          </a:p>
          <a:p>
            <a:pPr algn="ctr"/>
            <a:r>
              <a:rPr lang="en-US" altLang="zh-TW" i="0"/>
              <a:t>Code</a:t>
            </a:r>
            <a:endParaRPr lang="en-US" altLang="zh-TW" b="0" i="0"/>
          </a:p>
        </p:txBody>
      </p:sp>
      <p:sp>
        <p:nvSpPr>
          <p:cNvPr id="74761" name="Line 1033"/>
          <p:cNvSpPr>
            <a:spLocks noChangeShapeType="1"/>
          </p:cNvSpPr>
          <p:nvPr/>
        </p:nvSpPr>
        <p:spPr bwMode="auto">
          <a:xfrm>
            <a:off x="16002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4763" name="Line 1035"/>
          <p:cNvSpPr>
            <a:spLocks noChangeShapeType="1"/>
          </p:cNvSpPr>
          <p:nvPr/>
        </p:nvSpPr>
        <p:spPr bwMode="auto">
          <a:xfrm>
            <a:off x="4953000" y="2743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4765" name="Line 1037"/>
          <p:cNvSpPr>
            <a:spLocks noChangeShapeType="1"/>
          </p:cNvSpPr>
          <p:nvPr/>
        </p:nvSpPr>
        <p:spPr bwMode="auto">
          <a:xfrm>
            <a:off x="35814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4766" name="AutoShape 1038"/>
          <p:cNvSpPr>
            <a:spLocks noChangeArrowheads="1"/>
          </p:cNvSpPr>
          <p:nvPr/>
        </p:nvSpPr>
        <p:spPr bwMode="auto">
          <a:xfrm>
            <a:off x="5334000" y="2133600"/>
            <a:ext cx="1447800" cy="1143000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0">
                <a:solidFill>
                  <a:srgbClr val="CC0000"/>
                </a:solidFill>
              </a:rPr>
              <a:t>Linker</a:t>
            </a:r>
          </a:p>
        </p:txBody>
      </p:sp>
      <p:sp>
        <p:nvSpPr>
          <p:cNvPr id="74768" name="Line 1040"/>
          <p:cNvSpPr>
            <a:spLocks noChangeShapeType="1"/>
          </p:cNvSpPr>
          <p:nvPr/>
        </p:nvSpPr>
        <p:spPr bwMode="auto">
          <a:xfrm>
            <a:off x="6096000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4769" name="Line 1041"/>
          <p:cNvSpPr>
            <a:spLocks noChangeShapeType="1"/>
          </p:cNvSpPr>
          <p:nvPr/>
        </p:nvSpPr>
        <p:spPr bwMode="auto">
          <a:xfrm>
            <a:off x="6096000" y="434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75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Location </a:t>
            </a:r>
            <a:r>
              <a:rPr lang="en-US" altLang="zh-TW" sz="4400" dirty="0" smtClean="0"/>
              <a:t>Counter (</a:t>
            </a:r>
            <a:r>
              <a:rPr lang="en-US" altLang="zh-TW" dirty="0" smtClean="0"/>
              <a:t>LOCCTR)</a:t>
            </a:r>
            <a:endParaRPr lang="en-US" altLang="zh-TW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variable </a:t>
            </a:r>
            <a:r>
              <a:rPr lang="en-US" altLang="zh-TW" dirty="0" smtClean="0"/>
              <a:t>that is used to help in the assignment of addresses, </a:t>
            </a:r>
            <a:r>
              <a:rPr lang="en-US" altLang="zh-TW" dirty="0"/>
              <a:t>i.e., LOCCTR gives the address of the associated label.</a:t>
            </a:r>
          </a:p>
          <a:p>
            <a:r>
              <a:rPr lang="en-US" altLang="zh-TW" dirty="0"/>
              <a:t>LOCCTR is initialized to be the beginning address specified in the </a:t>
            </a:r>
            <a:r>
              <a:rPr lang="en-US" altLang="zh-TW" dirty="0" smtClean="0"/>
              <a:t>START statement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After each source statement is processed during pass 1, </a:t>
            </a:r>
            <a:r>
              <a:rPr lang="en-US" altLang="zh-TW" dirty="0" smtClean="0"/>
              <a:t>the length of assembled instruction or data area to be generated is </a:t>
            </a:r>
            <a:r>
              <a:rPr lang="en-US" altLang="zh-TW" dirty="0"/>
              <a:t>added to LOCCTR</a:t>
            </a:r>
            <a:r>
              <a:rPr lang="en-US" altLang="zh-TW" dirty="0" smtClean="0"/>
              <a:t>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96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Operation Code Table </a:t>
            </a:r>
            <a:r>
              <a:rPr lang="en-US" altLang="zh-TW" sz="4400" dirty="0" smtClean="0"/>
              <a:t>(</a:t>
            </a:r>
            <a:r>
              <a:rPr lang="en-US" altLang="zh-TW" dirty="0" smtClean="0"/>
              <a:t>OPTAB)</a:t>
            </a:r>
            <a:endParaRPr lang="en-US" altLang="zh-TW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Contents: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Mnemonic operation </a:t>
            </a:r>
            <a:r>
              <a:rPr lang="en-US" altLang="zh-TW" sz="2000" dirty="0" smtClean="0"/>
              <a:t>codes (as the keys)</a:t>
            </a:r>
            <a:endParaRPr lang="en-US" altLang="zh-TW" sz="2000" dirty="0"/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Machine language equivalents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Instruction format and </a:t>
            </a:r>
            <a:r>
              <a:rPr lang="en-US" altLang="zh-TW" sz="2000" dirty="0" smtClean="0"/>
              <a:t>length</a:t>
            </a:r>
          </a:p>
          <a:p>
            <a:pPr lvl="1"/>
            <a:r>
              <a:rPr lang="en-US" altLang="zh-TW" dirty="0"/>
              <a:t>Note: SIC/XE has instructions of </a:t>
            </a:r>
            <a:r>
              <a:rPr lang="en-US" altLang="zh-TW" dirty="0">
                <a:solidFill>
                  <a:schemeClr val="accent1"/>
                </a:solidFill>
              </a:rPr>
              <a:t>different </a:t>
            </a:r>
            <a:r>
              <a:rPr lang="en-US" altLang="zh-TW" dirty="0" smtClean="0">
                <a:solidFill>
                  <a:schemeClr val="accent1"/>
                </a:solidFill>
              </a:rPr>
              <a:t>lengths</a:t>
            </a:r>
            <a:endParaRPr lang="en-US" altLang="zh-TW" sz="2000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/>
              <a:t>During pass 1: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Validate operation codes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Find the instruction length to increase LOCCTR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During pass 2: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Determine the instruction format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Translate the operation codes to their machine language equivalents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Implementation: a </a:t>
            </a:r>
            <a:r>
              <a:rPr lang="en-US" altLang="zh-TW" sz="2400" dirty="0">
                <a:solidFill>
                  <a:srgbClr val="CC3300"/>
                </a:solidFill>
              </a:rPr>
              <a:t>static</a:t>
            </a:r>
            <a:r>
              <a:rPr lang="en-US" altLang="zh-TW" sz="2400" dirty="0"/>
              <a:t> hash </a:t>
            </a:r>
            <a:r>
              <a:rPr lang="en-US" altLang="zh-TW" sz="2400" dirty="0" smtClean="0"/>
              <a:t>table (entries are not normally added to or deleted from it)</a:t>
            </a:r>
          </a:p>
          <a:p>
            <a:pPr lvl="1"/>
            <a:r>
              <a:rPr lang="en-US" altLang="zh-TW" sz="2200" dirty="0" smtClean="0"/>
              <a:t>Hash table organization is particularly appropriate</a:t>
            </a:r>
            <a:endParaRPr lang="en-US" altLang="zh-TW" sz="22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99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SYMTAB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TW" sz="2400"/>
              <a:t>Contents: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Label name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Label address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Flags (to indicate error conditions)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Data type or length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During pass 1: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Store label name and assigned address (from LOCCTR) in SYMTAB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During pass 2: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Symbols used as operands are looked up in SYMTAB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Implementation: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a </a:t>
            </a:r>
            <a:r>
              <a:rPr lang="en-US" altLang="zh-TW" sz="2000">
                <a:solidFill>
                  <a:srgbClr val="CC3300"/>
                </a:solidFill>
              </a:rPr>
              <a:t>dynamic</a:t>
            </a:r>
            <a:r>
              <a:rPr lang="en-US" altLang="zh-TW" sz="2000"/>
              <a:t> hash table for efficient insertion and retrieval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Should perform well with non-random keys (LOOP1, LOOP2).</a:t>
            </a: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6096918" y="644707"/>
            <a:ext cx="2531462" cy="31085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1600" i="0">
                <a:solidFill>
                  <a:schemeClr val="hlink"/>
                </a:solidFill>
              </a:rPr>
              <a:t>COPY		1000</a:t>
            </a:r>
          </a:p>
          <a:p>
            <a:r>
              <a:rPr lang="en-US" altLang="zh-TW" sz="1600" i="0">
                <a:solidFill>
                  <a:schemeClr val="hlink"/>
                </a:solidFill>
              </a:rPr>
              <a:t>FIRST 		1000</a:t>
            </a:r>
          </a:p>
          <a:p>
            <a:r>
              <a:rPr lang="en-US" altLang="zh-TW" sz="1600" i="0">
                <a:solidFill>
                  <a:schemeClr val="hlink"/>
                </a:solidFill>
              </a:rPr>
              <a:t>CLOOP		1003</a:t>
            </a:r>
          </a:p>
          <a:p>
            <a:r>
              <a:rPr lang="en-US" altLang="zh-TW" sz="1600" i="0">
                <a:solidFill>
                  <a:schemeClr val="hlink"/>
                </a:solidFill>
              </a:rPr>
              <a:t>ENDFIL	1015</a:t>
            </a:r>
          </a:p>
          <a:p>
            <a:r>
              <a:rPr lang="en-US" altLang="zh-TW" sz="1600" i="0">
                <a:solidFill>
                  <a:schemeClr val="hlink"/>
                </a:solidFill>
              </a:rPr>
              <a:t>EOF		1024</a:t>
            </a:r>
          </a:p>
          <a:p>
            <a:r>
              <a:rPr lang="en-US" altLang="zh-TW" sz="1600" i="0">
                <a:solidFill>
                  <a:schemeClr val="hlink"/>
                </a:solidFill>
              </a:rPr>
              <a:t>THREE		102D</a:t>
            </a:r>
          </a:p>
          <a:p>
            <a:r>
              <a:rPr lang="en-US" altLang="zh-TW" sz="1600" i="0">
                <a:solidFill>
                  <a:schemeClr val="hlink"/>
                </a:solidFill>
              </a:rPr>
              <a:t>ZERO		1030</a:t>
            </a:r>
          </a:p>
          <a:p>
            <a:r>
              <a:rPr lang="en-US" altLang="zh-TW" sz="1600" i="0">
                <a:solidFill>
                  <a:schemeClr val="hlink"/>
                </a:solidFill>
              </a:rPr>
              <a:t>RETADR	1033</a:t>
            </a:r>
          </a:p>
          <a:p>
            <a:r>
              <a:rPr lang="en-US" altLang="zh-TW" sz="1600" i="0">
                <a:solidFill>
                  <a:schemeClr val="hlink"/>
                </a:solidFill>
              </a:rPr>
              <a:t>LENGTH	1036</a:t>
            </a:r>
          </a:p>
          <a:p>
            <a:r>
              <a:rPr lang="en-US" altLang="zh-TW" sz="1600" i="0">
                <a:solidFill>
                  <a:schemeClr val="hlink"/>
                </a:solidFill>
              </a:rPr>
              <a:t>BUFFER	1039</a:t>
            </a:r>
          </a:p>
          <a:p>
            <a:r>
              <a:rPr lang="en-US" altLang="zh-TW" sz="1600" i="0">
                <a:solidFill>
                  <a:schemeClr val="hlink"/>
                </a:solidFill>
              </a:rPr>
              <a:t>RDREC		2039</a:t>
            </a:r>
          </a:p>
          <a:p>
            <a:endParaRPr lang="en-US" altLang="zh-TW" sz="1600" i="0">
              <a:solidFill>
                <a:schemeClr val="hlink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48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0946" y="176160"/>
            <a:ext cx="7772400" cy="1609344"/>
          </a:xfrm>
        </p:spPr>
        <p:txBody>
          <a:bodyPr/>
          <a:lstStyle/>
          <a:p>
            <a:r>
              <a:rPr lang="en-US" altLang="zh-TW" dirty="0" smtClean="0"/>
              <a:t>Fig. 2.2 (1) Program with Object code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5" name="Picture 2" descr="a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06" y="1579153"/>
            <a:ext cx="7213294" cy="527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973677" y="2415664"/>
            <a:ext cx="484742" cy="275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157470" y="6005327"/>
            <a:ext cx="484742" cy="275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642212" y="2691086"/>
            <a:ext cx="4461831" cy="345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6680072" y="5357168"/>
            <a:ext cx="908713" cy="286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470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Fig. 2.2 </a:t>
            </a:r>
            <a:r>
              <a:rPr lang="en-US" altLang="zh-TW" dirty="0" smtClean="0"/>
              <a:t>(2)</a:t>
            </a:r>
            <a:r>
              <a:rPr lang="en-US" altLang="zh-TW" dirty="0"/>
              <a:t> Program with Object code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5" name="Picture 2" descr="a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65" y="2189286"/>
            <a:ext cx="7888435" cy="398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橢圓 5"/>
          <p:cNvSpPr/>
          <p:nvPr/>
        </p:nvSpPr>
        <p:spPr>
          <a:xfrm>
            <a:off x="6885542" y="5508434"/>
            <a:ext cx="495759" cy="286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29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Fig. 2.2 </a:t>
            </a:r>
            <a:r>
              <a:rPr lang="en-US" altLang="zh-TW" dirty="0" smtClean="0"/>
              <a:t>(3)</a:t>
            </a:r>
            <a:r>
              <a:rPr lang="en-US" altLang="zh-TW" dirty="0"/>
              <a:t> Program with Object code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5" name="Picture 2" descr="a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14" y="2549825"/>
            <a:ext cx="8007886" cy="309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橢圓 5"/>
          <p:cNvSpPr/>
          <p:nvPr/>
        </p:nvSpPr>
        <p:spPr>
          <a:xfrm>
            <a:off x="7182998" y="4924540"/>
            <a:ext cx="495759" cy="286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538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99719" y="198193"/>
            <a:ext cx="8083627" cy="1609344"/>
          </a:xfrm>
        </p:spPr>
        <p:txBody>
          <a:bodyPr/>
          <a:lstStyle/>
          <a:p>
            <a:r>
              <a:rPr lang="en-US" altLang="zh-TW" dirty="0"/>
              <a:t>Figure 2.1 (Pseudo </a:t>
            </a:r>
            <a:r>
              <a:rPr lang="en-US" altLang="zh-TW" dirty="0" smtClean="0"/>
              <a:t>code Pass 1)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0" y="1681971"/>
            <a:ext cx="7595091" cy="49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59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3556" y="0"/>
            <a:ext cx="8094643" cy="1609344"/>
          </a:xfrm>
        </p:spPr>
        <p:txBody>
          <a:bodyPr/>
          <a:lstStyle/>
          <a:p>
            <a:r>
              <a:rPr lang="en-US" altLang="zh-TW" dirty="0"/>
              <a:t>Figure 2.1 (Pseudo code Pass 1)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340" y="1263091"/>
            <a:ext cx="6148248" cy="552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54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7716" y="154236"/>
            <a:ext cx="8105660" cy="1080534"/>
          </a:xfrm>
        </p:spPr>
        <p:txBody>
          <a:bodyPr/>
          <a:lstStyle/>
          <a:p>
            <a:r>
              <a:rPr lang="en-US" altLang="zh-TW" dirty="0"/>
              <a:t>Figure 2.1 (Pseudo code Pass </a:t>
            </a:r>
            <a:r>
              <a:rPr lang="en-US" altLang="zh-TW" dirty="0" smtClean="0"/>
              <a:t>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51" y="1103396"/>
            <a:ext cx="6896561" cy="553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38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2371" y="231244"/>
            <a:ext cx="8215829" cy="1068746"/>
          </a:xfrm>
        </p:spPr>
        <p:txBody>
          <a:bodyPr/>
          <a:lstStyle/>
          <a:p>
            <a:r>
              <a:rPr lang="en-US" altLang="zh-TW" dirty="0"/>
              <a:t>Figure 2.1 (Pseudo code Pass 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1" y="1531344"/>
            <a:ext cx="8695489" cy="428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Chapter 2 -- Outline</a:t>
            </a:r>
          </a:p>
        </p:txBody>
      </p:sp>
      <p:sp>
        <p:nvSpPr>
          <p:cNvPr id="655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Basic Assembler Functions</a:t>
            </a:r>
          </a:p>
          <a:p>
            <a:r>
              <a:rPr lang="en-US" altLang="zh-TW"/>
              <a:t>Machine-dependent Assembler Features</a:t>
            </a:r>
          </a:p>
          <a:p>
            <a:r>
              <a:rPr lang="en-US" altLang="zh-TW"/>
              <a:t>Machine-independent Assembler Features</a:t>
            </a:r>
          </a:p>
          <a:p>
            <a:r>
              <a:rPr lang="en-US" altLang="zh-TW"/>
              <a:t>Assembler Design Options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47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Introduction to Assemblers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Fundamental functions</a:t>
            </a:r>
          </a:p>
          <a:p>
            <a:pPr lvl="1"/>
            <a:r>
              <a:rPr lang="en-US" altLang="zh-TW" dirty="0" smtClean="0"/>
              <a:t>Translating </a:t>
            </a:r>
            <a:r>
              <a:rPr lang="en-US" altLang="zh-TW" dirty="0"/>
              <a:t>mnemonic operation codes to their machine language equivalents</a:t>
            </a:r>
          </a:p>
          <a:p>
            <a:pPr lvl="1"/>
            <a:r>
              <a:rPr lang="en-US" altLang="zh-TW" dirty="0" smtClean="0"/>
              <a:t>Assigning </a:t>
            </a:r>
            <a:r>
              <a:rPr lang="en-US" altLang="zh-TW" dirty="0"/>
              <a:t>machine addresses to symbolic labels </a:t>
            </a:r>
          </a:p>
          <a:p>
            <a:endParaRPr lang="en-US" altLang="zh-TW" dirty="0"/>
          </a:p>
          <a:p>
            <a:r>
              <a:rPr lang="en-US" altLang="zh-TW" dirty="0"/>
              <a:t>Machine dependency</a:t>
            </a:r>
          </a:p>
          <a:p>
            <a:pPr lvl="1"/>
            <a:r>
              <a:rPr lang="en-US" altLang="zh-TW" dirty="0" smtClean="0"/>
              <a:t>Different </a:t>
            </a:r>
            <a:r>
              <a:rPr lang="en-US" altLang="zh-TW" dirty="0"/>
              <a:t>machine instruction formats and codes</a:t>
            </a:r>
          </a:p>
          <a:p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89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Program (Fig. 2.1)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altLang="zh-TW" dirty="0"/>
              <a:t>Purpose</a:t>
            </a:r>
          </a:p>
          <a:p>
            <a:pPr lvl="1"/>
            <a:r>
              <a:rPr lang="en-US" altLang="zh-TW" dirty="0" smtClean="0"/>
              <a:t>Reads </a:t>
            </a:r>
            <a:r>
              <a:rPr lang="en-US" altLang="zh-TW" dirty="0"/>
              <a:t>records from input device (code F1)</a:t>
            </a:r>
          </a:p>
          <a:p>
            <a:pPr lvl="1"/>
            <a:r>
              <a:rPr lang="en-US" altLang="zh-TW" dirty="0" smtClean="0"/>
              <a:t>Copies </a:t>
            </a:r>
            <a:r>
              <a:rPr lang="en-US" altLang="zh-TW" dirty="0"/>
              <a:t>them to output device (code 05)</a:t>
            </a:r>
          </a:p>
          <a:p>
            <a:pPr lvl="1"/>
            <a:r>
              <a:rPr lang="en-US" altLang="zh-TW" dirty="0" smtClean="0"/>
              <a:t>At </a:t>
            </a:r>
            <a:r>
              <a:rPr lang="en-US" altLang="zh-TW" dirty="0"/>
              <a:t>the end of the file, writes EOF on the output device, then RSUB to the operating system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Program (See Fig. 2.1)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6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14300"/>
            <a:ext cx="8229600" cy="666750"/>
          </a:xfrm>
        </p:spPr>
        <p:txBody>
          <a:bodyPr/>
          <a:lstStyle/>
          <a:p>
            <a:r>
              <a:rPr lang="en-US" altLang="zh-TW" sz="4000" dirty="0"/>
              <a:t>SIC Assembly </a:t>
            </a:r>
            <a:r>
              <a:rPr lang="en-US" altLang="zh-TW" sz="4000" dirty="0" smtClean="0"/>
              <a:t>Program (Fig. 2.1)</a:t>
            </a:r>
            <a:endParaRPr lang="en-US" altLang="zh-TW" sz="4000" dirty="0"/>
          </a:p>
        </p:txBody>
      </p:sp>
      <p:pic>
        <p:nvPicPr>
          <p:cNvPr id="108548" name="Picture 4" descr="g01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5450" y="2046288"/>
            <a:ext cx="7870825" cy="4776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8552" name="AutoShape 8"/>
          <p:cNvSpPr>
            <a:spLocks noChangeArrowheads="1"/>
          </p:cNvSpPr>
          <p:nvPr/>
        </p:nvSpPr>
        <p:spPr bwMode="auto">
          <a:xfrm>
            <a:off x="76199" y="849313"/>
            <a:ext cx="1609381" cy="622300"/>
          </a:xfrm>
          <a:prstGeom prst="wedgeRectCallout">
            <a:avLst>
              <a:gd name="adj1" fmla="val -6935"/>
              <a:gd name="adj2" fmla="val 15638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600" dirty="0"/>
              <a:t>Line numbers</a:t>
            </a:r>
          </a:p>
          <a:p>
            <a:r>
              <a:rPr lang="en-US" altLang="zh-TW" sz="1600" dirty="0"/>
              <a:t>(for reference)</a:t>
            </a:r>
          </a:p>
        </p:txBody>
      </p:sp>
      <p:sp>
        <p:nvSpPr>
          <p:cNvPr id="108553" name="AutoShape 9"/>
          <p:cNvSpPr>
            <a:spLocks noChangeArrowheads="1"/>
          </p:cNvSpPr>
          <p:nvPr/>
        </p:nvSpPr>
        <p:spPr bwMode="auto">
          <a:xfrm>
            <a:off x="976313" y="1463675"/>
            <a:ext cx="1533525" cy="484188"/>
          </a:xfrm>
          <a:prstGeom prst="wedgeRectCallout">
            <a:avLst>
              <a:gd name="adj1" fmla="val -12218"/>
              <a:gd name="adj2" fmla="val 112500"/>
            </a:avLst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600" dirty="0"/>
              <a:t>Address labels</a:t>
            </a:r>
          </a:p>
        </p:txBody>
      </p:sp>
      <p:sp>
        <p:nvSpPr>
          <p:cNvPr id="108554" name="AutoShape 10"/>
          <p:cNvSpPr>
            <a:spLocks noChangeArrowheads="1"/>
          </p:cNvSpPr>
          <p:nvPr/>
        </p:nvSpPr>
        <p:spPr bwMode="auto">
          <a:xfrm>
            <a:off x="2338388" y="917575"/>
            <a:ext cx="1895475" cy="422275"/>
          </a:xfrm>
          <a:prstGeom prst="wedgeRectCallout">
            <a:avLst>
              <a:gd name="adj1" fmla="val -36264"/>
              <a:gd name="adj2" fmla="val 238347"/>
            </a:avLst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600"/>
              <a:t>Mnemonic opcode</a:t>
            </a:r>
          </a:p>
        </p:txBody>
      </p:sp>
      <p:sp>
        <p:nvSpPr>
          <p:cNvPr id="108555" name="AutoShape 11"/>
          <p:cNvSpPr>
            <a:spLocks noChangeArrowheads="1"/>
          </p:cNvSpPr>
          <p:nvPr/>
        </p:nvSpPr>
        <p:spPr bwMode="auto">
          <a:xfrm>
            <a:off x="3294063" y="1604963"/>
            <a:ext cx="1255903" cy="317500"/>
          </a:xfrm>
          <a:prstGeom prst="wedgeRectCallout">
            <a:avLst>
              <a:gd name="adj1" fmla="val -26542"/>
              <a:gd name="adj2" fmla="val 116500"/>
            </a:avLst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600"/>
              <a:t>operands</a:t>
            </a:r>
          </a:p>
        </p:txBody>
      </p:sp>
      <p:sp>
        <p:nvSpPr>
          <p:cNvPr id="108556" name="AutoShape 12"/>
          <p:cNvSpPr>
            <a:spLocks noChangeArrowheads="1"/>
          </p:cNvSpPr>
          <p:nvPr/>
        </p:nvSpPr>
        <p:spPr bwMode="auto">
          <a:xfrm>
            <a:off x="5475384" y="1343025"/>
            <a:ext cx="1342930" cy="317500"/>
          </a:xfrm>
          <a:prstGeom prst="wedgeRectCallout">
            <a:avLst>
              <a:gd name="adj1" fmla="val -15315"/>
              <a:gd name="adj2" fmla="val 192000"/>
            </a:avLst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600"/>
              <a:t>comments</a:t>
            </a:r>
          </a:p>
        </p:txBody>
      </p:sp>
      <p:sp>
        <p:nvSpPr>
          <p:cNvPr id="108558" name="Oval 14"/>
          <p:cNvSpPr>
            <a:spLocks noChangeArrowheads="1"/>
          </p:cNvSpPr>
          <p:nvPr/>
        </p:nvSpPr>
        <p:spPr bwMode="auto">
          <a:xfrm>
            <a:off x="3294063" y="5335588"/>
            <a:ext cx="654050" cy="347662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" name="直線接點 2"/>
          <p:cNvCxnSpPr/>
          <p:nvPr/>
        </p:nvCxnSpPr>
        <p:spPr>
          <a:xfrm>
            <a:off x="2338388" y="2732183"/>
            <a:ext cx="1609725" cy="1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03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6" name="Picture 4" descr="g02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0117" y="1913731"/>
            <a:ext cx="8185150" cy="3951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0599" name="Rectangle 7"/>
          <p:cNvSpPr>
            <a:spLocks noGrp="1" noChangeArrowheads="1"/>
          </p:cNvSpPr>
          <p:nvPr>
            <p:ph type="title"/>
          </p:nvPr>
        </p:nvSpPr>
        <p:spPr>
          <a:xfrm>
            <a:off x="534318" y="307976"/>
            <a:ext cx="8229600" cy="666750"/>
          </a:xfrm>
          <a:noFill/>
          <a:ln/>
        </p:spPr>
        <p:txBody>
          <a:bodyPr/>
          <a:lstStyle/>
          <a:p>
            <a:r>
              <a:rPr lang="en-US" altLang="zh-TW" sz="4000" dirty="0"/>
              <a:t>SIC Assembly </a:t>
            </a:r>
            <a:r>
              <a:rPr lang="en-US" altLang="zh-TW" sz="4000" dirty="0" smtClean="0"/>
              <a:t>Program </a:t>
            </a:r>
            <a:r>
              <a:rPr lang="en-US" altLang="zh-TW" sz="4000" dirty="0"/>
              <a:t>(Fig. 2.1)</a:t>
            </a:r>
          </a:p>
        </p:txBody>
      </p:sp>
      <p:sp>
        <p:nvSpPr>
          <p:cNvPr id="110601" name="AutoShape 9"/>
          <p:cNvSpPr>
            <a:spLocks/>
          </p:cNvSpPr>
          <p:nvPr/>
        </p:nvSpPr>
        <p:spPr bwMode="auto">
          <a:xfrm>
            <a:off x="4908550" y="6184900"/>
            <a:ext cx="2249488" cy="369888"/>
          </a:xfrm>
          <a:prstGeom prst="borderCallout2">
            <a:avLst>
              <a:gd name="adj1" fmla="val 30903"/>
              <a:gd name="adj2" fmla="val -3389"/>
              <a:gd name="adj3" fmla="val 30903"/>
              <a:gd name="adj4" fmla="val -17361"/>
              <a:gd name="adj5" fmla="val -478972"/>
              <a:gd name="adj6" fmla="val -31759"/>
            </a:avLst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/>
              <a:t>Index addressing</a:t>
            </a:r>
          </a:p>
        </p:txBody>
      </p:sp>
      <p:sp>
        <p:nvSpPr>
          <p:cNvPr id="110602" name="Oval 10"/>
          <p:cNvSpPr>
            <a:spLocks noChangeArrowheads="1"/>
          </p:cNvSpPr>
          <p:nvPr/>
        </p:nvSpPr>
        <p:spPr bwMode="auto">
          <a:xfrm>
            <a:off x="4021138" y="4049713"/>
            <a:ext cx="290512" cy="347662"/>
          </a:xfrm>
          <a:prstGeom prst="ellips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0603" name="AutoShape 11"/>
          <p:cNvSpPr>
            <a:spLocks/>
          </p:cNvSpPr>
          <p:nvPr/>
        </p:nvSpPr>
        <p:spPr bwMode="auto">
          <a:xfrm>
            <a:off x="1970088" y="1339850"/>
            <a:ext cx="2938462" cy="392113"/>
          </a:xfrm>
          <a:prstGeom prst="borderCallout2">
            <a:avLst>
              <a:gd name="adj1" fmla="val 29148"/>
              <a:gd name="adj2" fmla="val -2968"/>
              <a:gd name="adj3" fmla="val 29148"/>
              <a:gd name="adj4" fmla="val -5935"/>
              <a:gd name="adj5" fmla="val 174898"/>
              <a:gd name="adj6" fmla="val -16625"/>
            </a:avLst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dirty="0"/>
              <a:t>Indicate comment lines</a:t>
            </a:r>
          </a:p>
        </p:txBody>
      </p:sp>
      <p:sp>
        <p:nvSpPr>
          <p:cNvPr id="110604" name="Oval 12"/>
          <p:cNvSpPr>
            <a:spLocks noChangeArrowheads="1"/>
          </p:cNvSpPr>
          <p:nvPr/>
        </p:nvSpPr>
        <p:spPr bwMode="auto">
          <a:xfrm>
            <a:off x="3367088" y="5164138"/>
            <a:ext cx="538162" cy="347662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" name="直線接點 2"/>
          <p:cNvCxnSpPr/>
          <p:nvPr/>
        </p:nvCxnSpPr>
        <p:spPr>
          <a:xfrm>
            <a:off x="1410159" y="2809301"/>
            <a:ext cx="559929" cy="1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2456761" y="5183399"/>
            <a:ext cx="5177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9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4" name="Picture 4" descr="g03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0213" y="2273300"/>
            <a:ext cx="8428037" cy="2930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47" name="Rectangle 7"/>
          <p:cNvSpPr>
            <a:spLocks noGrp="1" noChangeArrowheads="1"/>
          </p:cNvSpPr>
          <p:nvPr>
            <p:ph type="title"/>
          </p:nvPr>
        </p:nvSpPr>
        <p:spPr>
          <a:xfrm>
            <a:off x="529431" y="433789"/>
            <a:ext cx="8229600" cy="666750"/>
          </a:xfrm>
          <a:noFill/>
          <a:ln/>
        </p:spPr>
        <p:txBody>
          <a:bodyPr/>
          <a:lstStyle/>
          <a:p>
            <a:r>
              <a:rPr lang="en-US" altLang="zh-TW" sz="4000" dirty="0"/>
              <a:t>SIC Assembly </a:t>
            </a:r>
            <a:r>
              <a:rPr lang="en-US" altLang="zh-TW" sz="4000" dirty="0" smtClean="0"/>
              <a:t>Program </a:t>
            </a:r>
            <a:r>
              <a:rPr lang="en-US" altLang="zh-TW" sz="4000" dirty="0"/>
              <a:t>(Fig. 2.1)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7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Program (Fig. 2.1)</a:t>
            </a:r>
          </a:p>
        </p:txBody>
      </p:sp>
      <p:sp>
        <p:nvSpPr>
          <p:cNvPr id="768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10946" y="1795750"/>
            <a:ext cx="7772400" cy="3843050"/>
          </a:xfrm>
        </p:spPr>
        <p:txBody>
          <a:bodyPr/>
          <a:lstStyle/>
          <a:p>
            <a:r>
              <a:rPr lang="en-US" altLang="zh-TW" dirty="0"/>
              <a:t>Data transfer (RD, WD)</a:t>
            </a:r>
          </a:p>
          <a:p>
            <a:pPr lvl="1"/>
            <a:r>
              <a:rPr lang="en-US" altLang="zh-TW" dirty="0"/>
              <a:t>a buffer is used to store record </a:t>
            </a:r>
          </a:p>
          <a:p>
            <a:pPr lvl="1"/>
            <a:r>
              <a:rPr lang="en-US" altLang="zh-TW" dirty="0"/>
              <a:t>buffering is necessary for different I/O rates</a:t>
            </a:r>
          </a:p>
          <a:p>
            <a:pPr lvl="1"/>
            <a:r>
              <a:rPr lang="en-US" altLang="zh-TW" dirty="0"/>
              <a:t>the end of each record is marked with a null character (00</a:t>
            </a:r>
            <a:r>
              <a:rPr lang="en-US" altLang="zh-TW" baseline="-25000" dirty="0"/>
              <a:t>16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the end of the file is indicated by a zero-length record</a:t>
            </a:r>
          </a:p>
          <a:p>
            <a:r>
              <a:rPr lang="en-US" altLang="zh-TW" dirty="0"/>
              <a:t>Subroutines (JSUB, RSUB)</a:t>
            </a:r>
          </a:p>
          <a:p>
            <a:pPr lvl="1"/>
            <a:r>
              <a:rPr lang="en-US" altLang="zh-TW" dirty="0"/>
              <a:t>RDREC, WRREC</a:t>
            </a:r>
          </a:p>
          <a:p>
            <a:pPr lvl="1"/>
            <a:r>
              <a:rPr lang="en-US" altLang="zh-TW" dirty="0"/>
              <a:t>save link register first before nested jump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526B-1415-411F-BEA7-ACF38DFDAFC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5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TC104033925[[fn=小水滴]]</Template>
  <TotalTime>868</TotalTime>
  <Words>1036</Words>
  <Application>Microsoft Office PowerPoint</Application>
  <PresentationFormat>如螢幕大小 (4:3)</PresentationFormat>
  <Paragraphs>235</Paragraphs>
  <Slides>29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9" baseType="lpstr">
      <vt:lpstr>微軟正黑體</vt:lpstr>
      <vt:lpstr>新細明體</vt:lpstr>
      <vt:lpstr>標楷體</vt:lpstr>
      <vt:lpstr>Calibri</vt:lpstr>
      <vt:lpstr>Monotype Sorts</vt:lpstr>
      <vt:lpstr>Rockwell</vt:lpstr>
      <vt:lpstr>Rockwell Condensed</vt:lpstr>
      <vt:lpstr>Wingdings</vt:lpstr>
      <vt:lpstr>木刻字型</vt:lpstr>
      <vt:lpstr>Microsoft Word 文件</vt:lpstr>
      <vt:lpstr>System Programming</vt:lpstr>
      <vt:lpstr>Role of Assembler</vt:lpstr>
      <vt:lpstr>Chapter 2 -- Outline</vt:lpstr>
      <vt:lpstr>Introduction to Assemblers</vt:lpstr>
      <vt:lpstr>Example Program (Fig. 2.1)</vt:lpstr>
      <vt:lpstr>SIC Assembly Program (Fig. 2.1)</vt:lpstr>
      <vt:lpstr>SIC Assembly Program (Fig. 2.1)</vt:lpstr>
      <vt:lpstr>SIC Assembly Program (Fig. 2.1)</vt:lpstr>
      <vt:lpstr>Example Program (Fig. 2.1)</vt:lpstr>
      <vt:lpstr>Assembler Directives</vt:lpstr>
      <vt:lpstr>Object Program</vt:lpstr>
      <vt:lpstr>Fig. 2.3 (Object Program)</vt:lpstr>
      <vt:lpstr>Assembler Tasks</vt:lpstr>
      <vt:lpstr>Example of Instruction Assemble</vt:lpstr>
      <vt:lpstr>Forward Reference</vt:lpstr>
      <vt:lpstr>Difficulties: Forward Reference</vt:lpstr>
      <vt:lpstr>Two Pass SIC Assembler</vt:lpstr>
      <vt:lpstr>Two Pass SIC Assembler </vt:lpstr>
      <vt:lpstr>Assembler Data Structures</vt:lpstr>
      <vt:lpstr>Location Counter (LOCCTR)</vt:lpstr>
      <vt:lpstr>Operation Code Table (OPTAB)</vt:lpstr>
      <vt:lpstr>SYMTAB</vt:lpstr>
      <vt:lpstr>Fig. 2.2 (1) Program with Object code</vt:lpstr>
      <vt:lpstr>Fig. 2.2 (2) Program with Object code</vt:lpstr>
      <vt:lpstr>Fig. 2.2 (3) Program with Object code</vt:lpstr>
      <vt:lpstr>Figure 2.1 (Pseudo code Pass 1)</vt:lpstr>
      <vt:lpstr>Figure 2.1 (Pseudo code Pass 1)</vt:lpstr>
      <vt:lpstr>Figure 2.1 (Pseudo code Pass 2)</vt:lpstr>
      <vt:lpstr>Figure 2.1 (Pseudo code Pass 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</dc:title>
  <dc:creator>wangch</dc:creator>
  <cp:lastModifiedBy>wangch</cp:lastModifiedBy>
  <cp:revision>120</cp:revision>
  <dcterms:created xsi:type="dcterms:W3CDTF">2014-02-10T13:19:43Z</dcterms:created>
  <dcterms:modified xsi:type="dcterms:W3CDTF">2014-03-02T15:58:30Z</dcterms:modified>
</cp:coreProperties>
</file>