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layfair Display"/>
      <p:regular r:id="rId23"/>
      <p:bold r:id="rId24"/>
      <p:italic r:id="rId25"/>
      <p:boldItalic r:id="rId26"/>
    </p:embeddedFont>
    <p:embeddedFont>
      <p:font typeface="Lora"/>
      <p:regular r:id="rId27"/>
      <p:bold r:id="rId28"/>
      <p:italic r:id="rId29"/>
      <p:boldItalic r:id="rId30"/>
    </p:embeddedFont>
    <p:embeddedFont>
      <p:font typeface="Oswald"/>
      <p:regular r:id="rId31"/>
      <p:bold r:id="rId32"/>
    </p:embeddedFont>
    <p:embeddedFont>
      <p:font typeface="Merriweather"/>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layfairDisplay-bold.fntdata"/><Relationship Id="rId23" Type="http://schemas.openxmlformats.org/officeDocument/2006/relationships/font" Target="fonts/PlayfairDispl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boldItalic.fntdata"/><Relationship Id="rId25" Type="http://schemas.openxmlformats.org/officeDocument/2006/relationships/font" Target="fonts/PlayfairDisplay-italic.fntdata"/><Relationship Id="rId28" Type="http://schemas.openxmlformats.org/officeDocument/2006/relationships/font" Target="fonts/Lora-bold.fntdata"/><Relationship Id="rId27" Type="http://schemas.openxmlformats.org/officeDocument/2006/relationships/font" Target="fonts/Lor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ora-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regular.fntdata"/><Relationship Id="rId30" Type="http://schemas.openxmlformats.org/officeDocument/2006/relationships/font" Target="fonts/Lora-boldItalic.fntdata"/><Relationship Id="rId11" Type="http://schemas.openxmlformats.org/officeDocument/2006/relationships/slide" Target="slides/slide6.xml"/><Relationship Id="rId33" Type="http://schemas.openxmlformats.org/officeDocument/2006/relationships/font" Target="fonts/Merriweather-regular.fntdata"/><Relationship Id="rId10" Type="http://schemas.openxmlformats.org/officeDocument/2006/relationships/slide" Target="slides/slide5.xml"/><Relationship Id="rId32" Type="http://schemas.openxmlformats.org/officeDocument/2006/relationships/font" Target="fonts/Oswald-bold.fntdata"/><Relationship Id="rId13" Type="http://schemas.openxmlformats.org/officeDocument/2006/relationships/slide" Target="slides/slide8.xml"/><Relationship Id="rId35" Type="http://schemas.openxmlformats.org/officeDocument/2006/relationships/font" Target="fonts/Merriweather-italic.fntdata"/><Relationship Id="rId12" Type="http://schemas.openxmlformats.org/officeDocument/2006/relationships/slide" Target="slides/slide7.xml"/><Relationship Id="rId34" Type="http://schemas.openxmlformats.org/officeDocument/2006/relationships/font" Target="fonts/Merriweather-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Merriweather-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5" name="Google Shape;4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7" name="Shape 17"/>
        <p:cNvGrpSpPr/>
        <p:nvPr/>
      </p:nvGrpSpPr>
      <p:grpSpPr>
        <a:xfrm>
          <a:off x="0" y="0"/>
          <a:ext cx="0" cy="0"/>
          <a:chOff x="0" y="0"/>
          <a:chExt cx="0" cy="0"/>
        </a:xfrm>
      </p:grpSpPr>
      <p:sp>
        <p:nvSpPr>
          <p:cNvPr id="18" name="Google Shape;1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9" name="Shape 19"/>
        <p:cNvGrpSpPr/>
        <p:nvPr/>
      </p:nvGrpSpPr>
      <p:grpSpPr>
        <a:xfrm>
          <a:off x="0" y="0"/>
          <a:ext cx="0" cy="0"/>
          <a:chOff x="0" y="0"/>
          <a:chExt cx="0" cy="0"/>
        </a:xfrm>
      </p:grpSpPr>
      <p:sp>
        <p:nvSpPr>
          <p:cNvPr id="20" name="Google Shape;20;p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1" name="Google Shape;2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2" name="Shape 22"/>
        <p:cNvGrpSpPr/>
        <p:nvPr/>
      </p:nvGrpSpPr>
      <p:grpSpPr>
        <a:xfrm>
          <a:off x="0" y="0"/>
          <a:ext cx="0" cy="0"/>
          <a:chOff x="0" y="0"/>
          <a:chExt cx="0" cy="0"/>
        </a:xfrm>
      </p:grpSpPr>
      <p:sp>
        <p:nvSpPr>
          <p:cNvPr id="23" name="Google Shape;23;p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 name="Google Shape;24;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8" name="Google Shape;28;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 name="Google Shape;3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5" name="Google Shape;35;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6" name="Google Shape;3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jpg"/><Relationship Id="rId4" Type="http://schemas.openxmlformats.org/officeDocument/2006/relationships/image" Target="../media/image1.jp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latin typeface="Georgia"/>
                <a:ea typeface="Georgia"/>
                <a:cs typeface="Georgia"/>
                <a:sym typeface="Georgia"/>
              </a:rPr>
              <a:t>Natural Language Processing</a:t>
            </a:r>
            <a:endParaRPr>
              <a:latin typeface="Georgia"/>
              <a:ea typeface="Georgia"/>
              <a:cs typeface="Georgia"/>
              <a:sym typeface="Georgia"/>
            </a:endParaRPr>
          </a:p>
        </p:txBody>
      </p:sp>
      <p:sp>
        <p:nvSpPr>
          <p:cNvPr id="55" name="Google Shape;55;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Grammar Checking Softwares</a:t>
            </a:r>
            <a:endParaRPr/>
          </a:p>
          <a:p>
            <a:pPr indent="0" lvl="0" marL="0" rtl="0" algn="ctr">
              <a:lnSpc>
                <a:spcPct val="100000"/>
              </a:lnSpc>
              <a:spcBef>
                <a:spcPts val="0"/>
              </a:spcBef>
              <a:spcAft>
                <a:spcPts val="0"/>
              </a:spcAft>
              <a:buSzPts val="2800"/>
              <a:buNone/>
            </a:pPr>
            <a:r>
              <a:t/>
            </a:r>
            <a:endParaRPr/>
          </a:p>
          <a:p>
            <a:pPr indent="0" lvl="0" marL="0" rtl="0" algn="ctr">
              <a:lnSpc>
                <a:spcPct val="100000"/>
              </a:lnSpc>
              <a:spcBef>
                <a:spcPts val="0"/>
              </a:spcBef>
              <a:spcAft>
                <a:spcPts val="0"/>
              </a:spcAft>
              <a:buSzPts val="2800"/>
              <a:buNone/>
            </a:pPr>
            <a:r>
              <a:t/>
            </a:r>
            <a:endParaRPr/>
          </a:p>
          <a:p>
            <a:pPr indent="0" lvl="0" marL="0" rtl="0" algn="ctr">
              <a:lnSpc>
                <a:spcPct val="100000"/>
              </a:lnSpc>
              <a:spcBef>
                <a:spcPts val="0"/>
              </a:spcBef>
              <a:spcAft>
                <a:spcPts val="0"/>
              </a:spcAft>
              <a:buSzPts val="2800"/>
              <a:buNone/>
            </a:pPr>
            <a:r>
              <a:rPr lang="en"/>
              <a:t>Karthik S</a:t>
            </a:r>
            <a:endParaRPr/>
          </a:p>
          <a:p>
            <a:pPr indent="0" lvl="0" marL="0" rtl="0" algn="ctr">
              <a:lnSpc>
                <a:spcPct val="100000"/>
              </a:lnSpc>
              <a:spcBef>
                <a:spcPts val="0"/>
              </a:spcBef>
              <a:spcAft>
                <a:spcPts val="0"/>
              </a:spcAft>
              <a:buSzPts val="2800"/>
              <a:buNone/>
            </a:pPr>
            <a:r>
              <a:rPr lang="en"/>
              <a:t>62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How it's done</a:t>
            </a:r>
            <a:endParaRPr/>
          </a:p>
        </p:txBody>
      </p:sp>
      <p:sp>
        <p:nvSpPr>
          <p:cNvPr id="115" name="Google Shape;115;p22"/>
          <p:cNvSpPr txBox="1"/>
          <p:nvPr>
            <p:ph idx="1" type="body"/>
          </p:nvPr>
        </p:nvSpPr>
        <p:spPr>
          <a:xfrm>
            <a:off x="311700" y="127248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900">
                <a:latin typeface="Georgia"/>
                <a:ea typeface="Georgia"/>
                <a:cs typeface="Georgia"/>
                <a:sym typeface="Georgia"/>
              </a:rPr>
              <a:t>The first step is choosing high-quality training data for your system to learn from.</a:t>
            </a:r>
            <a:endParaRPr sz="1900">
              <a:latin typeface="Georgia"/>
              <a:ea typeface="Georgia"/>
              <a:cs typeface="Georgia"/>
              <a:sym typeface="Georgia"/>
            </a:endParaRPr>
          </a:p>
          <a:p>
            <a:pPr indent="0" lvl="0" marL="0" rtl="0" algn="l">
              <a:lnSpc>
                <a:spcPct val="115000"/>
              </a:lnSpc>
              <a:spcBef>
                <a:spcPts val="1600"/>
              </a:spcBef>
              <a:spcAft>
                <a:spcPts val="0"/>
              </a:spcAft>
              <a:buSzPts val="1800"/>
              <a:buNone/>
            </a:pPr>
            <a:r>
              <a:rPr lang="en" sz="1900">
                <a:latin typeface="Georgia"/>
                <a:ea typeface="Georgia"/>
                <a:cs typeface="Georgia"/>
                <a:sym typeface="Georgia"/>
              </a:rPr>
              <a:t>In Grammarly’s case, that data may take the form of a text corpus—a huge collection of sentences that human researchers have organized and labeled in a way that AI algorithms can understand.</a:t>
            </a:r>
            <a:endParaRPr sz="1900">
              <a:latin typeface="Georgia"/>
              <a:ea typeface="Georgia"/>
              <a:cs typeface="Georgia"/>
              <a:sym typeface="Georgia"/>
            </a:endParaRPr>
          </a:p>
          <a:p>
            <a:pPr indent="0" lvl="0" marL="0" rtl="0" algn="l">
              <a:lnSpc>
                <a:spcPct val="115000"/>
              </a:lnSpc>
              <a:spcBef>
                <a:spcPts val="1600"/>
              </a:spcBef>
              <a:spcAft>
                <a:spcPts val="1600"/>
              </a:spcAft>
              <a:buSzPts val="1800"/>
              <a:buNone/>
            </a:pPr>
            <a:r>
              <a:t/>
            </a:r>
            <a:endParaRPr/>
          </a:p>
        </p:txBody>
      </p:sp>
      <p:pic>
        <p:nvPicPr>
          <p:cNvPr id="116" name="Google Shape;116;p22"/>
          <p:cNvPicPr preferRelativeResize="0"/>
          <p:nvPr/>
        </p:nvPicPr>
        <p:blipFill rotWithShape="1">
          <a:blip r:embed="rId3">
            <a:alphaModFix/>
          </a:blip>
          <a:srcRect b="0" l="0" r="0" t="0"/>
          <a:stretch/>
        </p:blipFill>
        <p:spPr>
          <a:xfrm>
            <a:off x="5232400" y="2879650"/>
            <a:ext cx="3108825" cy="2069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For example</a:t>
            </a:r>
            <a:endParaRPr/>
          </a:p>
        </p:txBody>
      </p:sp>
      <p:sp>
        <p:nvSpPr>
          <p:cNvPr id="122" name="Google Shape;122;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2100">
                <a:latin typeface="Lora"/>
                <a:ea typeface="Lora"/>
                <a:cs typeface="Lora"/>
                <a:sym typeface="Lora"/>
              </a:rPr>
              <a:t>If you want your AI to learn the patterns of proper comma usage, for example, you need to show it sentences with incorrect commas, so it can learn what a comma mistake looks like. And you need to show it sentences with good comma usage, so it learns how to fix comma mistakes when it finds them.</a:t>
            </a:r>
            <a:endParaRPr sz="2100">
              <a:latin typeface="Lora"/>
              <a:ea typeface="Lora"/>
              <a:cs typeface="Lora"/>
              <a:sym typeface="Lora"/>
            </a:endParaRPr>
          </a:p>
        </p:txBody>
      </p:sp>
      <p:sp>
        <p:nvSpPr>
          <p:cNvPr id="123" name="Google Shape;123;p23"/>
          <p:cNvSpPr txBox="1"/>
          <p:nvPr/>
        </p:nvSpPr>
        <p:spPr>
          <a:xfrm>
            <a:off x="914400" y="2145607"/>
            <a:ext cx="7315200" cy="8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4" name="Google Shape;124;p23"/>
          <p:cNvPicPr preferRelativeResize="0"/>
          <p:nvPr/>
        </p:nvPicPr>
        <p:blipFill rotWithShape="1">
          <a:blip r:embed="rId3">
            <a:alphaModFix/>
          </a:blip>
          <a:srcRect b="0" l="0" r="0" t="0"/>
          <a:stretch/>
        </p:blipFill>
        <p:spPr>
          <a:xfrm>
            <a:off x="6154676" y="2999100"/>
            <a:ext cx="2074925" cy="21444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Moreover..</a:t>
            </a:r>
            <a:endParaRPr/>
          </a:p>
        </p:txBody>
      </p:sp>
      <p:sp>
        <p:nvSpPr>
          <p:cNvPr id="130" name="Google Shape;130;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2000">
                <a:latin typeface="Georgia"/>
                <a:ea typeface="Georgia"/>
                <a:cs typeface="Georgia"/>
                <a:sym typeface="Georgia"/>
              </a:rPr>
              <a:t>AI systems also need feedback from humans. When lots of users hit “ignore” on a particular suggestion, for example, Grammarly’s computational linguists and researchers make adjustments to the algorithms behind that suggestion to make it more accurate and helpful.</a:t>
            </a:r>
            <a:endParaRPr sz="2000">
              <a:latin typeface="Georgia"/>
              <a:ea typeface="Georgia"/>
              <a:cs typeface="Georgia"/>
              <a:sym typeface="Georgia"/>
            </a:endParaRPr>
          </a:p>
        </p:txBody>
      </p:sp>
      <p:pic>
        <p:nvPicPr>
          <p:cNvPr id="131" name="Google Shape;131;p24"/>
          <p:cNvPicPr preferRelativeResize="0"/>
          <p:nvPr/>
        </p:nvPicPr>
        <p:blipFill rotWithShape="1">
          <a:blip r:embed="rId3">
            <a:alphaModFix/>
          </a:blip>
          <a:srcRect b="0" l="0" r="0" t="0"/>
          <a:stretch/>
        </p:blipFill>
        <p:spPr>
          <a:xfrm>
            <a:off x="2464024" y="2958100"/>
            <a:ext cx="3455750" cy="2185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795824"/>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Google Docs Grammar Check Tool</a:t>
            </a:r>
            <a:endParaRPr/>
          </a:p>
        </p:txBody>
      </p:sp>
      <p:sp>
        <p:nvSpPr>
          <p:cNvPr id="137" name="Google Shape;137;p25"/>
          <p:cNvSpPr txBox="1"/>
          <p:nvPr>
            <p:ph idx="1" type="body"/>
          </p:nvPr>
        </p:nvSpPr>
        <p:spPr>
          <a:xfrm>
            <a:off x="311700" y="1680675"/>
            <a:ext cx="8520600" cy="288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Most of us are pretty familiar with Google Docs. It is one of the easiest ways for teams to share and edit content.</a:t>
            </a:r>
            <a:endParaRPr/>
          </a:p>
          <a:p>
            <a:pPr indent="0" lvl="0" marL="0" rtl="0" algn="l">
              <a:lnSpc>
                <a:spcPct val="115000"/>
              </a:lnSpc>
              <a:spcBef>
                <a:spcPts val="1600"/>
              </a:spcBef>
              <a:spcAft>
                <a:spcPts val="0"/>
              </a:spcAft>
              <a:buSzPts val="1800"/>
              <a:buNone/>
            </a:pPr>
            <a:r>
              <a:rPr lang="en"/>
              <a:t>And there are a lot of ways about how Google can improve your writing skills.</a:t>
            </a:r>
            <a:endParaRPr/>
          </a:p>
          <a:p>
            <a:pPr indent="0" lvl="0" marL="0" rtl="0" algn="l">
              <a:lnSpc>
                <a:spcPct val="115000"/>
              </a:lnSpc>
              <a:spcBef>
                <a:spcPts val="1600"/>
              </a:spcBef>
              <a:spcAft>
                <a:spcPts val="0"/>
              </a:spcAft>
              <a:buSzPts val="1800"/>
              <a:buNone/>
            </a:pPr>
            <a:r>
              <a:rPr lang="en"/>
              <a:t>However, Google wants to dominate the game by introducing a new grammar suggestions product. With also includes a language translation feature!</a:t>
            </a:r>
            <a:endParaRPr/>
          </a:p>
          <a:p>
            <a:pPr indent="0" lvl="0" marL="0" rtl="0" algn="l">
              <a:lnSpc>
                <a:spcPct val="115000"/>
              </a:lnSpc>
              <a:spcBef>
                <a:spcPts val="1600"/>
              </a:spcBef>
              <a:spcAft>
                <a:spcPts val="1600"/>
              </a:spcAft>
              <a:buSzPts val="1800"/>
              <a:buNone/>
            </a:pPr>
            <a:r>
              <a:t/>
            </a:r>
            <a:endParaRPr/>
          </a:p>
        </p:txBody>
      </p:sp>
      <p:pic>
        <p:nvPicPr>
          <p:cNvPr id="138" name="Google Shape;138;p25"/>
          <p:cNvPicPr preferRelativeResize="0"/>
          <p:nvPr/>
        </p:nvPicPr>
        <p:blipFill rotWithShape="1">
          <a:blip r:embed="rId3">
            <a:alphaModFix/>
          </a:blip>
          <a:srcRect b="0" l="0" r="0" t="0"/>
          <a:stretch/>
        </p:blipFill>
        <p:spPr>
          <a:xfrm>
            <a:off x="6641525" y="379800"/>
            <a:ext cx="1404750" cy="13008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Features</a:t>
            </a:r>
            <a:endParaRPr/>
          </a:p>
        </p:txBody>
      </p:sp>
      <p:sp>
        <p:nvSpPr>
          <p:cNvPr id="144" name="Google Shape;144;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Georgia"/>
              <a:buChar char="●"/>
            </a:pPr>
            <a:r>
              <a:rPr lang="en" sz="2000">
                <a:latin typeface="Georgia"/>
                <a:ea typeface="Georgia"/>
                <a:cs typeface="Georgia"/>
                <a:sym typeface="Georgia"/>
              </a:rPr>
              <a:t>The company says that its AI can identify a wide range of errors and suggest fixes for them, “from simple grammatical rules like how to use articles in a sentence (like “a” versus “an”), to more complicated grammatical concepts such as how to use subordinate clauses correctly.”</a:t>
            </a:r>
            <a:endParaRPr sz="2000">
              <a:latin typeface="Georgia"/>
              <a:ea typeface="Georgia"/>
              <a:cs typeface="Georgia"/>
              <a:sym typeface="Georgia"/>
            </a:endParaRPr>
          </a:p>
          <a:p>
            <a:pPr indent="-355600" lvl="0" marL="457200" rtl="0" algn="l">
              <a:lnSpc>
                <a:spcPct val="115000"/>
              </a:lnSpc>
              <a:spcBef>
                <a:spcPts val="0"/>
              </a:spcBef>
              <a:spcAft>
                <a:spcPts val="0"/>
              </a:spcAft>
              <a:buSzPts val="2000"/>
              <a:buFont typeface="Georgia"/>
              <a:buChar char="●"/>
            </a:pPr>
            <a:r>
              <a:rPr lang="en" sz="2000">
                <a:latin typeface="Georgia"/>
                <a:ea typeface="Georgia"/>
                <a:cs typeface="Georgia"/>
                <a:sym typeface="Georgia"/>
              </a:rPr>
              <a:t>In language translation, you can take a language like English and translate it to French.</a:t>
            </a:r>
            <a:endParaRPr sz="2000">
              <a:latin typeface="Georgia"/>
              <a:ea typeface="Georgia"/>
              <a:cs typeface="Georgia"/>
              <a:sym typeface="Georgia"/>
            </a:endParaRPr>
          </a:p>
        </p:txBody>
      </p:sp>
      <p:pic>
        <p:nvPicPr>
          <p:cNvPr id="145" name="Google Shape;145;p26"/>
          <p:cNvPicPr preferRelativeResize="0"/>
          <p:nvPr/>
        </p:nvPicPr>
        <p:blipFill rotWithShape="1">
          <a:blip r:embed="rId3">
            <a:alphaModFix/>
          </a:blip>
          <a:srcRect b="0" l="0" r="0" t="0"/>
          <a:stretch/>
        </p:blipFill>
        <p:spPr>
          <a:xfrm>
            <a:off x="6757336" y="-3175"/>
            <a:ext cx="1733465" cy="1155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t/>
            </a:r>
            <a:endParaRPr/>
          </a:p>
        </p:txBody>
      </p:sp>
      <p:pic>
        <p:nvPicPr>
          <p:cNvPr id="151" name="Google Shape;151;p27"/>
          <p:cNvPicPr preferRelativeResize="0"/>
          <p:nvPr/>
        </p:nvPicPr>
        <p:blipFill rotWithShape="1">
          <a:blip r:embed="rId3">
            <a:alphaModFix/>
          </a:blip>
          <a:srcRect b="0" l="0" r="0" t="0"/>
          <a:stretch/>
        </p:blipFill>
        <p:spPr>
          <a:xfrm>
            <a:off x="238425" y="0"/>
            <a:ext cx="8676651"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Sources</a:t>
            </a:r>
            <a:endParaRPr/>
          </a:p>
        </p:txBody>
      </p:sp>
      <p:sp>
        <p:nvSpPr>
          <p:cNvPr id="157" name="Google Shape;157;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Wikipedia</a:t>
            </a:r>
            <a:endParaRPr/>
          </a:p>
          <a:p>
            <a:pPr indent="-342900" lvl="0" marL="457200" rtl="0" algn="l">
              <a:lnSpc>
                <a:spcPct val="115000"/>
              </a:lnSpc>
              <a:spcBef>
                <a:spcPts val="0"/>
              </a:spcBef>
              <a:spcAft>
                <a:spcPts val="0"/>
              </a:spcAft>
              <a:buSzPts val="1800"/>
              <a:buChar char="●"/>
            </a:pPr>
            <a:r>
              <a:rPr lang="en"/>
              <a:t>Grammarly Official Website</a:t>
            </a:r>
            <a:endParaRPr/>
          </a:p>
          <a:p>
            <a:pPr indent="-342900" lvl="0" marL="457200" rtl="0" algn="l">
              <a:lnSpc>
                <a:spcPct val="115000"/>
              </a:lnSpc>
              <a:spcBef>
                <a:spcPts val="0"/>
              </a:spcBef>
              <a:spcAft>
                <a:spcPts val="0"/>
              </a:spcAft>
              <a:buSzPts val="1800"/>
              <a:buChar char="●"/>
            </a:pPr>
            <a:r>
              <a:rPr lang="en"/>
              <a:t>Tutorialspoint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id="162" name="Google Shape;162;p29"/>
          <p:cNvPicPr preferRelativeResize="0"/>
          <p:nvPr/>
        </p:nvPicPr>
        <p:blipFill rotWithShape="1">
          <a:blip r:embed="rId3">
            <a:alphaModFix/>
          </a:blip>
          <a:srcRect b="0" l="0" r="0" t="0"/>
          <a:stretch/>
        </p:blipFill>
        <p:spPr>
          <a:xfrm>
            <a:off x="-118982" y="0"/>
            <a:ext cx="9159157" cy="5143500"/>
          </a:xfrm>
          <a:prstGeom prst="rect">
            <a:avLst/>
          </a:prstGeom>
          <a:noFill/>
          <a:ln>
            <a:noFill/>
          </a:ln>
        </p:spPr>
      </p:pic>
      <p:sp>
        <p:nvSpPr>
          <p:cNvPr id="163" name="Google Shape;163;p29"/>
          <p:cNvSpPr txBox="1"/>
          <p:nvPr/>
        </p:nvSpPr>
        <p:spPr>
          <a:xfrm flipH="1" rot="10800000">
            <a:off x="914400" y="4270500"/>
            <a:ext cx="7315200" cy="87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t/>
            </a:r>
            <a:endParaRPr b="0" i="0" sz="4500" u="none" cap="none" strike="noStrike">
              <a:solidFill>
                <a:srgbClr val="FFFFFF"/>
              </a:solidFill>
              <a:latin typeface="Oswald"/>
              <a:ea typeface="Oswald"/>
              <a:cs typeface="Oswald"/>
              <a:sym typeface="Oswald"/>
            </a:endParaRPr>
          </a:p>
        </p:txBody>
      </p:sp>
      <p:sp>
        <p:nvSpPr>
          <p:cNvPr id="164" name="Google Shape;164;p29"/>
          <p:cNvSpPr txBox="1"/>
          <p:nvPr/>
        </p:nvSpPr>
        <p:spPr>
          <a:xfrm>
            <a:off x="914400" y="4270525"/>
            <a:ext cx="7315200" cy="87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0" lang="en" sz="4000" u="none" cap="none" strike="noStrike">
                <a:solidFill>
                  <a:srgbClr val="FFFFFF"/>
                </a:solidFill>
                <a:latin typeface="Playfair Display"/>
                <a:ea typeface="Playfair Display"/>
                <a:cs typeface="Playfair Display"/>
                <a:sym typeface="Playfair Display"/>
              </a:rPr>
              <a:t>THANK YOU</a:t>
            </a:r>
            <a:endParaRPr b="0" i="0" sz="4000" u="none" cap="none" strike="noStrike">
              <a:solidFill>
                <a:srgbClr val="FFFFFF"/>
              </a:solidFill>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What is NLP?</a:t>
            </a:r>
            <a:endParaRPr/>
          </a:p>
        </p:txBody>
      </p:sp>
      <p:sp>
        <p:nvSpPr>
          <p:cNvPr id="61" name="Google Shape;61;p14"/>
          <p:cNvSpPr txBox="1"/>
          <p:nvPr>
            <p:ph idx="1" type="body"/>
          </p:nvPr>
        </p:nvSpPr>
        <p:spPr>
          <a:xfrm>
            <a:off x="311700" y="1340829"/>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400"/>
              <a:t>Not to be confused with neuro-linguistic programming or non-linear programming.</a:t>
            </a:r>
            <a:endParaRPr sz="2400"/>
          </a:p>
          <a:p>
            <a:pPr indent="0" lvl="0" marL="0" rtl="0" algn="l">
              <a:lnSpc>
                <a:spcPct val="115000"/>
              </a:lnSpc>
              <a:spcBef>
                <a:spcPts val="1600"/>
              </a:spcBef>
              <a:spcAft>
                <a:spcPts val="0"/>
              </a:spcAft>
              <a:buSzPts val="1800"/>
              <a:buNone/>
            </a:pPr>
            <a:r>
              <a:t/>
            </a:r>
            <a:endParaRPr sz="2400"/>
          </a:p>
          <a:p>
            <a:pPr indent="0" lvl="0" marL="0" rtl="0" algn="l">
              <a:lnSpc>
                <a:spcPct val="115000"/>
              </a:lnSpc>
              <a:spcBef>
                <a:spcPts val="1600"/>
              </a:spcBef>
              <a:spcAft>
                <a:spcPts val="0"/>
              </a:spcAft>
              <a:buSzPts val="1800"/>
              <a:buNone/>
            </a:pPr>
            <a:r>
              <a:rPr lang="en" sz="2400"/>
              <a:t>Natural Language Processing (NLP) in very simple terms can be referred to as the ability of a computer program to understand human language as it is spoken.</a:t>
            </a:r>
            <a:endParaRPr sz="2400"/>
          </a:p>
          <a:p>
            <a:pPr indent="0" lvl="0" marL="0" rtl="0" algn="l">
              <a:lnSpc>
                <a:spcPct val="115000"/>
              </a:lnSpc>
              <a:spcBef>
                <a:spcPts val="1600"/>
              </a:spcBef>
              <a:spcAft>
                <a:spcPts val="1600"/>
              </a:spcAft>
              <a:buSzPts val="1800"/>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According to Wikipedia</a:t>
            </a:r>
            <a:endParaRPr/>
          </a:p>
        </p:txBody>
      </p:sp>
      <p:sp>
        <p:nvSpPr>
          <p:cNvPr id="67" name="Google Shape;67;p15"/>
          <p:cNvSpPr txBox="1"/>
          <p:nvPr>
            <p:ph idx="1" type="body"/>
          </p:nvPr>
        </p:nvSpPr>
        <p:spPr>
          <a:xfrm>
            <a:off x="0" y="1202742"/>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400"/>
              <a:t>A slightly more formal definition would be</a:t>
            </a:r>
            <a:endParaRPr sz="2400"/>
          </a:p>
          <a:p>
            <a:pPr indent="0" lvl="0" marL="0" rtl="0" algn="l">
              <a:lnSpc>
                <a:spcPct val="115000"/>
              </a:lnSpc>
              <a:spcBef>
                <a:spcPts val="1600"/>
              </a:spcBef>
              <a:spcAft>
                <a:spcPts val="1600"/>
              </a:spcAft>
              <a:buSzPts val="1800"/>
              <a:buNone/>
            </a:pPr>
            <a:r>
              <a:rPr lang="en" sz="2400"/>
              <a:t>Natural language processing (NLP) is a subfield of linguistics, computer science, information engineering, and artificial intelligence concerned with the interactions between computers and human (natural) languages, in particular how to program computers to process and analyze large amounts of natural language data.</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pic>
        <p:nvPicPr>
          <p:cNvPr id="72" name="Google Shape;72;p16"/>
          <p:cNvPicPr preferRelativeResize="0"/>
          <p:nvPr/>
        </p:nvPicPr>
        <p:blipFill rotWithShape="1">
          <a:blip r:embed="rId3">
            <a:alphaModFix/>
          </a:blip>
          <a:srcRect b="0" l="0" r="0" t="0"/>
          <a:stretch/>
        </p:blipFill>
        <p:spPr>
          <a:xfrm>
            <a:off x="839613" y="0"/>
            <a:ext cx="7464775"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Applications of NLP</a:t>
            </a:r>
            <a:endParaRPr/>
          </a:p>
        </p:txBody>
      </p:sp>
      <p:sp>
        <p:nvSpPr>
          <p:cNvPr id="78" name="Google Shape;78;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74650" lvl="0" marL="457200" rtl="0" algn="l">
              <a:lnSpc>
                <a:spcPct val="115000"/>
              </a:lnSpc>
              <a:spcBef>
                <a:spcPts val="0"/>
              </a:spcBef>
              <a:spcAft>
                <a:spcPts val="0"/>
              </a:spcAft>
              <a:buSzPts val="2300"/>
              <a:buFont typeface="Georgia"/>
              <a:buChar char="●"/>
            </a:pPr>
            <a:r>
              <a:rPr lang="en" sz="2300">
                <a:latin typeface="Georgia"/>
                <a:ea typeface="Georgia"/>
                <a:cs typeface="Georgia"/>
                <a:sym typeface="Georgia"/>
              </a:rPr>
              <a:t>Grammar Checking Software ( eg: Grammarly) or writing platform such as Twinword Writer</a:t>
            </a:r>
            <a:endParaRPr sz="2300">
              <a:latin typeface="Georgia"/>
              <a:ea typeface="Georgia"/>
              <a:cs typeface="Georgia"/>
              <a:sym typeface="Georgia"/>
            </a:endParaRPr>
          </a:p>
          <a:p>
            <a:pPr indent="-374650" lvl="0" marL="457200" rtl="0" algn="l">
              <a:lnSpc>
                <a:spcPct val="115000"/>
              </a:lnSpc>
              <a:spcBef>
                <a:spcPts val="0"/>
              </a:spcBef>
              <a:spcAft>
                <a:spcPts val="0"/>
              </a:spcAft>
              <a:buSzPts val="2300"/>
              <a:buFont typeface="Georgia"/>
              <a:buChar char="●"/>
            </a:pPr>
            <a:r>
              <a:rPr lang="en" sz="2300">
                <a:latin typeface="Georgia"/>
                <a:ea typeface="Georgia"/>
                <a:cs typeface="Georgia"/>
                <a:sym typeface="Georgia"/>
              </a:rPr>
              <a:t>Translation from one human language to another( eg: English to Italian)</a:t>
            </a:r>
            <a:endParaRPr sz="2300">
              <a:latin typeface="Georgia"/>
              <a:ea typeface="Georgia"/>
              <a:cs typeface="Georgia"/>
              <a:sym typeface="Georgia"/>
            </a:endParaRPr>
          </a:p>
          <a:p>
            <a:pPr indent="-374650" lvl="0" marL="457200" rtl="0" algn="l">
              <a:lnSpc>
                <a:spcPct val="115000"/>
              </a:lnSpc>
              <a:spcBef>
                <a:spcPts val="0"/>
              </a:spcBef>
              <a:spcAft>
                <a:spcPts val="0"/>
              </a:spcAft>
              <a:buSzPts val="2300"/>
              <a:buFont typeface="Georgia"/>
              <a:buChar char="●"/>
            </a:pPr>
            <a:r>
              <a:rPr lang="en" sz="2300">
                <a:latin typeface="Georgia"/>
                <a:ea typeface="Georgia"/>
                <a:cs typeface="Georgia"/>
                <a:sym typeface="Georgia"/>
              </a:rPr>
              <a:t>Named Entity Recognition (NER)</a:t>
            </a:r>
            <a:endParaRPr sz="2300">
              <a:latin typeface="Georgia"/>
              <a:ea typeface="Georgia"/>
              <a:cs typeface="Georgia"/>
              <a:sym typeface="Georgia"/>
            </a:endParaRPr>
          </a:p>
          <a:p>
            <a:pPr indent="-374650" lvl="0" marL="457200" rtl="0" algn="l">
              <a:lnSpc>
                <a:spcPct val="115000"/>
              </a:lnSpc>
              <a:spcBef>
                <a:spcPts val="0"/>
              </a:spcBef>
              <a:spcAft>
                <a:spcPts val="0"/>
              </a:spcAft>
              <a:buSzPts val="2300"/>
              <a:buFont typeface="Georgia"/>
              <a:buChar char="●"/>
            </a:pPr>
            <a:r>
              <a:rPr lang="en" sz="2300">
                <a:latin typeface="Georgia"/>
                <a:ea typeface="Georgia"/>
                <a:cs typeface="Georgia"/>
                <a:sym typeface="Georgia"/>
              </a:rPr>
              <a:t>Speech Recognition</a:t>
            </a:r>
            <a:endParaRPr sz="2300">
              <a:latin typeface="Georgia"/>
              <a:ea typeface="Georgia"/>
              <a:cs typeface="Georgia"/>
              <a:sym typeface="Georgia"/>
            </a:endParaRPr>
          </a:p>
          <a:p>
            <a:pPr indent="0" lvl="0" marL="457200" rtl="0" algn="l">
              <a:lnSpc>
                <a:spcPct val="115000"/>
              </a:lnSpc>
              <a:spcBef>
                <a:spcPts val="1600"/>
              </a:spcBef>
              <a:spcAft>
                <a:spcPts val="1600"/>
              </a:spcAft>
              <a:buSzPts val="1800"/>
              <a:buNone/>
            </a:pPr>
            <a:r>
              <a:t/>
            </a:r>
            <a:endParaRPr sz="230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Grammar Checking Softwares</a:t>
            </a:r>
            <a:endParaRPr/>
          </a:p>
        </p:txBody>
      </p:sp>
      <p:sp>
        <p:nvSpPr>
          <p:cNvPr id="84" name="Google Shape;84;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Some of the common grammar checking softwares present today</a:t>
            </a:r>
            <a:endParaRPr/>
          </a:p>
        </p:txBody>
      </p:sp>
      <p:pic>
        <p:nvPicPr>
          <p:cNvPr id="85" name="Google Shape;85;p18"/>
          <p:cNvPicPr preferRelativeResize="0"/>
          <p:nvPr/>
        </p:nvPicPr>
        <p:blipFill rotWithShape="1">
          <a:blip r:embed="rId3">
            <a:alphaModFix/>
          </a:blip>
          <a:srcRect b="0" l="0" r="0" t="0"/>
          <a:stretch/>
        </p:blipFill>
        <p:spPr>
          <a:xfrm>
            <a:off x="345112" y="2022856"/>
            <a:ext cx="2340400" cy="2143125"/>
          </a:xfrm>
          <a:prstGeom prst="rect">
            <a:avLst/>
          </a:prstGeom>
          <a:noFill/>
          <a:ln>
            <a:noFill/>
          </a:ln>
        </p:spPr>
      </p:pic>
      <p:pic>
        <p:nvPicPr>
          <p:cNvPr id="86" name="Google Shape;86;p18"/>
          <p:cNvPicPr preferRelativeResize="0"/>
          <p:nvPr/>
        </p:nvPicPr>
        <p:blipFill rotWithShape="1">
          <a:blip r:embed="rId4">
            <a:alphaModFix/>
          </a:blip>
          <a:srcRect b="0" l="0" r="0" t="0"/>
          <a:stretch/>
        </p:blipFill>
        <p:spPr>
          <a:xfrm>
            <a:off x="3020013" y="2260973"/>
            <a:ext cx="3067050" cy="1666875"/>
          </a:xfrm>
          <a:prstGeom prst="rect">
            <a:avLst/>
          </a:prstGeom>
          <a:noFill/>
          <a:ln>
            <a:noFill/>
          </a:ln>
        </p:spPr>
      </p:pic>
      <p:pic>
        <p:nvPicPr>
          <p:cNvPr id="87" name="Google Shape;87;p18"/>
          <p:cNvPicPr preferRelativeResize="0"/>
          <p:nvPr/>
        </p:nvPicPr>
        <p:blipFill rotWithShape="1">
          <a:blip r:embed="rId5">
            <a:alphaModFix/>
          </a:blip>
          <a:srcRect b="0" l="0" r="0" t="0"/>
          <a:stretch/>
        </p:blipFill>
        <p:spPr>
          <a:xfrm>
            <a:off x="6421600" y="1924213"/>
            <a:ext cx="2340400" cy="2340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What is Grammarly?</a:t>
            </a:r>
            <a:endParaRPr/>
          </a:p>
        </p:txBody>
      </p:sp>
      <p:sp>
        <p:nvSpPr>
          <p:cNvPr id="93" name="Google Shape;93;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latin typeface="Georgia"/>
                <a:ea typeface="Georgia"/>
                <a:cs typeface="Georgia"/>
                <a:sym typeface="Georgia"/>
              </a:rPr>
              <a:t>Grammarly is a technology company that develops a digital writing tool using artificial intelligence and natural language processing.</a:t>
            </a:r>
            <a:endParaRPr sz="2000">
              <a:latin typeface="Georgia"/>
              <a:ea typeface="Georgia"/>
              <a:cs typeface="Georgia"/>
              <a:sym typeface="Georgia"/>
            </a:endParaRPr>
          </a:p>
          <a:p>
            <a:pPr indent="0" lvl="0" marL="0" rtl="0" algn="l">
              <a:lnSpc>
                <a:spcPct val="115000"/>
              </a:lnSpc>
              <a:spcBef>
                <a:spcPts val="1600"/>
              </a:spcBef>
              <a:spcAft>
                <a:spcPts val="0"/>
              </a:spcAft>
              <a:buSzPts val="1800"/>
              <a:buNone/>
            </a:pPr>
            <a:r>
              <a:rPr lang="en" sz="2000">
                <a:latin typeface="Georgia"/>
                <a:ea typeface="Georgia"/>
                <a:cs typeface="Georgia"/>
                <a:sym typeface="Georgia"/>
              </a:rPr>
              <a:t>It was developed in 2009 by Alex Shevchenko and Max Lytvyn</a:t>
            </a:r>
            <a:r>
              <a:rPr lang="en"/>
              <a:t>.</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94" name="Google Shape;94;p19"/>
          <p:cNvPicPr preferRelativeResize="0"/>
          <p:nvPr/>
        </p:nvPicPr>
        <p:blipFill rotWithShape="1">
          <a:blip r:embed="rId3">
            <a:alphaModFix/>
          </a:blip>
          <a:srcRect b="0" l="13019" r="0" t="31619"/>
          <a:stretch/>
        </p:blipFill>
        <p:spPr>
          <a:xfrm>
            <a:off x="1018725" y="3043025"/>
            <a:ext cx="2462425" cy="1935975"/>
          </a:xfrm>
          <a:prstGeom prst="rect">
            <a:avLst/>
          </a:prstGeom>
          <a:noFill/>
          <a:ln>
            <a:noFill/>
          </a:ln>
        </p:spPr>
      </p:pic>
      <p:pic>
        <p:nvPicPr>
          <p:cNvPr id="95" name="Google Shape;95;p19"/>
          <p:cNvPicPr preferRelativeResize="0"/>
          <p:nvPr/>
        </p:nvPicPr>
        <p:blipFill rotWithShape="1">
          <a:blip r:embed="rId4">
            <a:alphaModFix/>
          </a:blip>
          <a:srcRect b="0" l="0" r="0" t="0"/>
          <a:stretch/>
        </p:blipFill>
        <p:spPr>
          <a:xfrm>
            <a:off x="5357247" y="3043025"/>
            <a:ext cx="1828250" cy="1828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So what does Grammarly do?</a:t>
            </a:r>
            <a:endParaRPr/>
          </a:p>
        </p:txBody>
      </p:sp>
      <p:sp>
        <p:nvSpPr>
          <p:cNvPr id="101" name="Google Shape;101;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000">
                <a:latin typeface="Merriweather"/>
                <a:ea typeface="Merriweather"/>
                <a:cs typeface="Merriweather"/>
                <a:sym typeface="Merriweather"/>
              </a:rPr>
              <a:t>As you type, Grammarly checks your text for hundreds of common and advanced writing issues. These checks involve :</a:t>
            </a:r>
            <a:endParaRPr sz="2000">
              <a:latin typeface="Merriweather"/>
              <a:ea typeface="Merriweather"/>
              <a:cs typeface="Merriweather"/>
              <a:sym typeface="Merriweather"/>
            </a:endParaRPr>
          </a:p>
          <a:p>
            <a:pPr indent="-355600" lvl="0" marL="457200" rtl="0" algn="l">
              <a:lnSpc>
                <a:spcPct val="115000"/>
              </a:lnSpc>
              <a:spcBef>
                <a:spcPts val="1600"/>
              </a:spcBef>
              <a:spcAft>
                <a:spcPts val="0"/>
              </a:spcAft>
              <a:buSzPts val="2000"/>
              <a:buFont typeface="Merriweather"/>
              <a:buChar char="●"/>
            </a:pPr>
            <a:r>
              <a:rPr lang="en" sz="2000">
                <a:latin typeface="Merriweather"/>
                <a:ea typeface="Merriweather"/>
                <a:cs typeface="Merriweather"/>
                <a:sym typeface="Merriweather"/>
              </a:rPr>
              <a:t>Common grammatical errors like subject-verb agreement, article use, etc.</a:t>
            </a:r>
            <a:endParaRPr sz="2000">
              <a:latin typeface="Merriweather"/>
              <a:ea typeface="Merriweather"/>
              <a:cs typeface="Merriweather"/>
              <a:sym typeface="Merriweather"/>
            </a:endParaRPr>
          </a:p>
          <a:p>
            <a:pPr indent="-355600" lvl="0" marL="457200" rtl="0" algn="l">
              <a:lnSpc>
                <a:spcPct val="115000"/>
              </a:lnSpc>
              <a:spcBef>
                <a:spcPts val="0"/>
              </a:spcBef>
              <a:spcAft>
                <a:spcPts val="0"/>
              </a:spcAft>
              <a:buSzPts val="2000"/>
              <a:buFont typeface="Merriweather"/>
              <a:buChar char="●"/>
            </a:pPr>
            <a:r>
              <a:rPr lang="en" sz="2000">
                <a:latin typeface="Merriweather"/>
                <a:ea typeface="Merriweather"/>
                <a:cs typeface="Merriweather"/>
                <a:sym typeface="Merriweather"/>
              </a:rPr>
              <a:t>Contextual spelling mistakes and phonetic spelling mistakes</a:t>
            </a:r>
            <a:endParaRPr sz="2000">
              <a:latin typeface="Merriweather"/>
              <a:ea typeface="Merriweather"/>
              <a:cs typeface="Merriweather"/>
              <a:sym typeface="Merriweather"/>
            </a:endParaRPr>
          </a:p>
          <a:p>
            <a:pPr indent="-355600" lvl="0" marL="457200" rtl="0" algn="l">
              <a:lnSpc>
                <a:spcPct val="115000"/>
              </a:lnSpc>
              <a:spcBef>
                <a:spcPts val="0"/>
              </a:spcBef>
              <a:spcAft>
                <a:spcPts val="0"/>
              </a:spcAft>
              <a:buSzPts val="2000"/>
              <a:buFont typeface="Merriweather"/>
              <a:buChar char="●"/>
            </a:pPr>
            <a:r>
              <a:rPr lang="en" sz="2000">
                <a:latin typeface="Merriweather"/>
                <a:ea typeface="Merriweather"/>
                <a:cs typeface="Merriweather"/>
                <a:sym typeface="Merriweather"/>
              </a:rPr>
              <a:t>Irregular verb conjugations</a:t>
            </a:r>
            <a:endParaRPr sz="2000">
              <a:latin typeface="Merriweather"/>
              <a:ea typeface="Merriweather"/>
              <a:cs typeface="Merriweather"/>
              <a:sym typeface="Merriweather"/>
            </a:endParaRPr>
          </a:p>
          <a:p>
            <a:pPr indent="-355600" lvl="0" marL="457200" rtl="0" algn="l">
              <a:lnSpc>
                <a:spcPct val="115000"/>
              </a:lnSpc>
              <a:spcBef>
                <a:spcPts val="0"/>
              </a:spcBef>
              <a:spcAft>
                <a:spcPts val="0"/>
              </a:spcAft>
              <a:buSzPts val="2000"/>
              <a:buFont typeface="Merriweather"/>
              <a:buChar char="●"/>
            </a:pPr>
            <a:r>
              <a:rPr lang="en" sz="2000">
                <a:latin typeface="Merriweather"/>
                <a:ea typeface="Merriweather"/>
                <a:cs typeface="Merriweather"/>
                <a:sym typeface="Merriweather"/>
              </a:rPr>
              <a:t>It also provides synonym suggestions for improving readability and precision</a:t>
            </a:r>
            <a:endParaRPr sz="2000">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What goes on under the hood</a:t>
            </a:r>
            <a:endParaRPr/>
          </a:p>
        </p:txBody>
      </p:sp>
      <p:sp>
        <p:nvSpPr>
          <p:cNvPr id="107" name="Google Shape;107;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200">
                <a:latin typeface="Lora"/>
                <a:ea typeface="Lora"/>
                <a:cs typeface="Lora"/>
                <a:sym typeface="Lora"/>
              </a:rPr>
              <a:t>Grammarly is powered by an advanced system that combines artificial intelligence techniques like machine learning, deep learning, and natural language processing.</a:t>
            </a:r>
            <a:endParaRPr sz="2200">
              <a:latin typeface="Lora"/>
              <a:ea typeface="Lora"/>
              <a:cs typeface="Lora"/>
              <a:sym typeface="Lora"/>
            </a:endParaRPr>
          </a:p>
          <a:p>
            <a:pPr indent="0" lvl="0" marL="0" rtl="0" algn="l">
              <a:lnSpc>
                <a:spcPct val="115000"/>
              </a:lnSpc>
              <a:spcBef>
                <a:spcPts val="1600"/>
              </a:spcBef>
              <a:spcAft>
                <a:spcPts val="0"/>
              </a:spcAft>
              <a:buSzPts val="1800"/>
              <a:buNone/>
            </a:pPr>
            <a:r>
              <a:t/>
            </a:r>
            <a:endParaRPr sz="2200">
              <a:latin typeface="Lora"/>
              <a:ea typeface="Lora"/>
              <a:cs typeface="Lora"/>
              <a:sym typeface="Lora"/>
            </a:endParaRPr>
          </a:p>
          <a:p>
            <a:pPr indent="0" lvl="0" marL="0" rtl="0" algn="l">
              <a:lnSpc>
                <a:spcPct val="115000"/>
              </a:lnSpc>
              <a:spcBef>
                <a:spcPts val="1600"/>
              </a:spcBef>
              <a:spcAft>
                <a:spcPts val="0"/>
              </a:spcAft>
              <a:buSzPts val="1800"/>
              <a:buNone/>
            </a:pPr>
            <a:r>
              <a:t/>
            </a:r>
            <a:endParaRPr sz="2200">
              <a:latin typeface="Lora"/>
              <a:ea typeface="Lora"/>
              <a:cs typeface="Lora"/>
              <a:sym typeface="Lora"/>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108" name="Google Shape;108;p21"/>
          <p:cNvPicPr preferRelativeResize="0"/>
          <p:nvPr/>
        </p:nvPicPr>
        <p:blipFill rotWithShape="1">
          <a:blip r:embed="rId3">
            <a:alphaModFix/>
          </a:blip>
          <a:srcRect b="0" l="0" r="0" t="0"/>
          <a:stretch/>
        </p:blipFill>
        <p:spPr>
          <a:xfrm>
            <a:off x="311700" y="2571750"/>
            <a:ext cx="3228975" cy="2152650"/>
          </a:xfrm>
          <a:prstGeom prst="rect">
            <a:avLst/>
          </a:prstGeom>
          <a:noFill/>
          <a:ln>
            <a:noFill/>
          </a:ln>
        </p:spPr>
      </p:pic>
      <p:pic>
        <p:nvPicPr>
          <p:cNvPr id="109" name="Google Shape;109;p21"/>
          <p:cNvPicPr preferRelativeResize="0"/>
          <p:nvPr/>
        </p:nvPicPr>
        <p:blipFill rotWithShape="1">
          <a:blip r:embed="rId4">
            <a:alphaModFix/>
          </a:blip>
          <a:srcRect b="0" l="0" r="0" t="0"/>
          <a:stretch/>
        </p:blipFill>
        <p:spPr>
          <a:xfrm>
            <a:off x="4025858" y="2509262"/>
            <a:ext cx="4327495" cy="2277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