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83" r:id="rId20"/>
    <p:sldId id="284" r:id="rId21"/>
    <p:sldId id="282" r:id="rId22"/>
    <p:sldId id="275" r:id="rId23"/>
    <p:sldId id="277" r:id="rId24"/>
    <p:sldId id="278" r:id="rId25"/>
    <p:sldId id="279" r:id="rId26"/>
    <p:sldId id="280" r:id="rId27"/>
    <p:sldId id="281" r:id="rId28"/>
    <p:sldId id="285" r:id="rId29"/>
    <p:sldId id="286" r:id="rId30"/>
    <p:sldId id="295" r:id="rId31"/>
    <p:sldId id="296" r:id="rId32"/>
    <p:sldId id="289" r:id="rId33"/>
    <p:sldId id="290" r:id="rId34"/>
    <p:sldId id="291" r:id="rId35"/>
    <p:sldId id="292" r:id="rId36"/>
    <p:sldId id="293" r:id="rId37"/>
    <p:sldId id="294" r:id="rId38"/>
    <p:sldId id="297" r:id="rId39"/>
    <p:sldId id="298" r:id="rId40"/>
    <p:sldId id="299" r:id="rId41"/>
    <p:sldId id="30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20"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5</a:t>
            </a:r>
            <a:endParaRPr lang="en-IN" dirty="0"/>
          </a:p>
        </p:txBody>
      </p:sp>
      <p:sp>
        <p:nvSpPr>
          <p:cNvPr id="3" name="Subtitle 2"/>
          <p:cNvSpPr>
            <a:spLocks noGrp="1"/>
          </p:cNvSpPr>
          <p:nvPr>
            <p:ph type="subTitle" idx="1"/>
          </p:nvPr>
        </p:nvSpPr>
        <p:spPr/>
        <p:txBody>
          <a:bodyPr>
            <a:normAutofit fontScale="85000" lnSpcReduction="10000"/>
          </a:bodyPr>
          <a:lstStyle/>
          <a:p>
            <a:r>
              <a:rPr lang="en-IN" dirty="0"/>
              <a:t>Matrix representation of graphs- Adjacency matrix, Incidence Matrix, Circuit matrix, Fundamental Circuit matrix and Rank, Cut set matrix, Path </a:t>
            </a:r>
            <a:r>
              <a:rPr lang="en-IN" dirty="0" smtClean="0"/>
              <a:t>matrix.</a:t>
            </a:r>
            <a:endParaRPr lang="en-IN" dirty="0"/>
          </a:p>
        </p:txBody>
      </p:sp>
    </p:spTree>
    <p:extLst>
      <p:ext uri="{BB962C8B-B14F-4D97-AF65-F5344CB8AC3E}">
        <p14:creationId xmlns:p14="http://schemas.microsoft.com/office/powerpoint/2010/main" val="466427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Submatrices of A(G)</a:t>
            </a:r>
            <a:endParaRPr lang="en-IN" dirty="0"/>
          </a:p>
        </p:txBody>
      </p:sp>
      <p:sp>
        <p:nvSpPr>
          <p:cNvPr id="3" name="Content Placeholder 2"/>
          <p:cNvSpPr>
            <a:spLocks noGrp="1"/>
          </p:cNvSpPr>
          <p:nvPr>
            <p:ph idx="1"/>
          </p:nvPr>
        </p:nvSpPr>
        <p:spPr/>
        <p:txBody>
          <a:bodyPr>
            <a:normAutofit fontScale="92500" lnSpcReduction="10000"/>
          </a:bodyPr>
          <a:lstStyle/>
          <a:p>
            <a:r>
              <a:rPr lang="en-US" dirty="0"/>
              <a:t>Let H be a subgraph of a graph G, and let A(H) and A(G) be the incidence matrices of </a:t>
            </a:r>
            <a:r>
              <a:rPr lang="en-US" dirty="0" smtClean="0"/>
              <a:t>H and </a:t>
            </a:r>
            <a:r>
              <a:rPr lang="en-US" dirty="0"/>
              <a:t>G respectively. </a:t>
            </a:r>
            <a:endParaRPr lang="en-US" dirty="0" smtClean="0"/>
          </a:p>
          <a:p>
            <a:r>
              <a:rPr lang="en-US" dirty="0" smtClean="0"/>
              <a:t>Clearly</a:t>
            </a:r>
            <a:r>
              <a:rPr lang="en-US" dirty="0"/>
              <a:t>, A(H) is a submatrix of A(G), possibly with rows or </a:t>
            </a:r>
            <a:r>
              <a:rPr lang="en-US" dirty="0" smtClean="0"/>
              <a:t>columns permuted.</a:t>
            </a:r>
          </a:p>
          <a:p>
            <a:r>
              <a:rPr lang="en-US" dirty="0" smtClean="0"/>
              <a:t>We </a:t>
            </a:r>
            <a:r>
              <a:rPr lang="en-US" dirty="0"/>
              <a:t>observe that there is a one-one correspondence between each </a:t>
            </a:r>
            <a:r>
              <a:rPr lang="en-US" dirty="0" err="1"/>
              <a:t>n×k</a:t>
            </a:r>
            <a:r>
              <a:rPr lang="en-US" dirty="0"/>
              <a:t> </a:t>
            </a:r>
            <a:r>
              <a:rPr lang="en-US" dirty="0" smtClean="0"/>
              <a:t>submatrix of </a:t>
            </a:r>
            <a:r>
              <a:rPr lang="en-US" dirty="0"/>
              <a:t>A(G) and a subgraph of G with k edges, k being a positive integer, k &lt; m and n being </a:t>
            </a:r>
            <a:r>
              <a:rPr lang="en-US" dirty="0" smtClean="0"/>
              <a:t>the number </a:t>
            </a:r>
            <a:r>
              <a:rPr lang="en-US" dirty="0"/>
              <a:t>of vertices in G.</a:t>
            </a:r>
          </a:p>
          <a:p>
            <a:endParaRPr lang="en-IN" dirty="0"/>
          </a:p>
        </p:txBody>
      </p:sp>
    </p:spTree>
    <p:extLst>
      <p:ext uri="{BB962C8B-B14F-4D97-AF65-F5344CB8AC3E}">
        <p14:creationId xmlns:p14="http://schemas.microsoft.com/office/powerpoint/2010/main" val="275912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Theorem :</a:t>
            </a:r>
            <a:r>
              <a:rPr lang="en-US" dirty="0" smtClean="0"/>
              <a:t> </a:t>
            </a:r>
          </a:p>
          <a:p>
            <a:pPr lvl="1"/>
            <a:r>
              <a:rPr lang="en-US" dirty="0" smtClean="0"/>
              <a:t>Let </a:t>
            </a:r>
            <a:r>
              <a:rPr lang="en-US" dirty="0"/>
              <a:t>A(G) be the incidence matrix of a connected graph G with n </a:t>
            </a:r>
            <a:r>
              <a:rPr lang="en-US" dirty="0" smtClean="0"/>
              <a:t>vertices. An </a:t>
            </a:r>
            <a:r>
              <a:rPr lang="en-US" dirty="0"/>
              <a:t>(n−1)×(n−1) submatrix of A(G) is non-singular if and only if the n−1 </a:t>
            </a:r>
            <a:r>
              <a:rPr lang="en-US" dirty="0" smtClean="0"/>
              <a:t>edges corresponding </a:t>
            </a:r>
            <a:r>
              <a:rPr lang="en-US" dirty="0"/>
              <a:t>to the n−1 columns of this matrix constitutes a spanning tree in G</a:t>
            </a:r>
            <a:r>
              <a:rPr lang="en-US" dirty="0" smtClean="0"/>
              <a:t>.</a:t>
            </a:r>
            <a:endParaRPr lang="en-US" dirty="0"/>
          </a:p>
        </p:txBody>
      </p:sp>
    </p:spTree>
    <p:extLst>
      <p:ext uri="{BB962C8B-B14F-4D97-AF65-F5344CB8AC3E}">
        <p14:creationId xmlns:p14="http://schemas.microsoft.com/office/powerpoint/2010/main" val="3688117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Circuit Matrix</a:t>
            </a:r>
            <a:endParaRPr lang="en-IN" dirty="0"/>
          </a:p>
        </p:txBody>
      </p:sp>
      <p:sp>
        <p:nvSpPr>
          <p:cNvPr id="3" name="Content Placeholder 2"/>
          <p:cNvSpPr>
            <a:spLocks noGrp="1"/>
          </p:cNvSpPr>
          <p:nvPr>
            <p:ph idx="1"/>
          </p:nvPr>
        </p:nvSpPr>
        <p:spPr/>
        <p:txBody>
          <a:bodyPr>
            <a:noAutofit/>
          </a:bodyPr>
          <a:lstStyle/>
          <a:p>
            <a:r>
              <a:rPr lang="en-IN" sz="2800" dirty="0" smtClean="0"/>
              <a:t>Let the number of different circuits in a graph G be ‘q’ and the number of edges in G be ‘e’. Then a circuit matrix B=[</a:t>
            </a:r>
            <a:r>
              <a:rPr lang="en-IN" sz="2800" dirty="0" err="1" smtClean="0"/>
              <a:t>b</a:t>
            </a:r>
            <a:r>
              <a:rPr lang="en-IN" sz="2800" baseline="-25000" dirty="0" err="1" smtClean="0"/>
              <a:t>ij</a:t>
            </a:r>
            <a:r>
              <a:rPr lang="en-IN" sz="2800" dirty="0" smtClean="0"/>
              <a:t>] of G is a q by e,(0,1) - matrix defined as follows:</a:t>
            </a:r>
          </a:p>
          <a:p>
            <a:pPr marL="0" indent="0">
              <a:buNone/>
            </a:pPr>
            <a:endParaRPr lang="en-IN" sz="2800" dirty="0"/>
          </a:p>
          <a:p>
            <a:pPr marL="0" indent="0">
              <a:buNone/>
            </a:pPr>
            <a:r>
              <a:rPr lang="en-IN" sz="2800" dirty="0" smtClean="0"/>
              <a:t>                 </a:t>
            </a:r>
            <a:r>
              <a:rPr lang="en-IN" sz="2800" dirty="0" err="1" smtClean="0"/>
              <a:t>b</a:t>
            </a:r>
            <a:r>
              <a:rPr lang="en-IN" sz="2800" baseline="-25000" dirty="0" err="1" smtClean="0"/>
              <a:t>ij</a:t>
            </a:r>
            <a:r>
              <a:rPr lang="en-IN" sz="2800" dirty="0" smtClean="0"/>
              <a:t> = 1,  if </a:t>
            </a:r>
            <a:r>
              <a:rPr lang="en-IN" sz="2800" dirty="0" err="1" smtClean="0"/>
              <a:t>i</a:t>
            </a:r>
            <a:r>
              <a:rPr lang="en-IN" sz="2800" baseline="30000" dirty="0" err="1" smtClean="0"/>
              <a:t>th</a:t>
            </a:r>
            <a:r>
              <a:rPr lang="en-IN" sz="2800" dirty="0" smtClean="0"/>
              <a:t> circuit includes </a:t>
            </a:r>
            <a:r>
              <a:rPr lang="en-IN" sz="2800" dirty="0" err="1" smtClean="0"/>
              <a:t>j</a:t>
            </a:r>
            <a:r>
              <a:rPr lang="en-IN" sz="2800" baseline="30000" dirty="0" err="1" smtClean="0"/>
              <a:t>th</a:t>
            </a:r>
            <a:r>
              <a:rPr lang="en-IN" sz="2800" dirty="0" smtClean="0"/>
              <a:t> edge, and</a:t>
            </a:r>
          </a:p>
          <a:p>
            <a:pPr marL="0" indent="0">
              <a:buNone/>
            </a:pPr>
            <a:r>
              <a:rPr lang="en-IN" sz="2800" dirty="0"/>
              <a:t> </a:t>
            </a:r>
            <a:r>
              <a:rPr lang="en-IN" sz="2800" dirty="0" smtClean="0"/>
              <a:t>                     = 0 ,  otherwise.</a:t>
            </a:r>
          </a:p>
          <a:p>
            <a:r>
              <a:rPr lang="en-IN" sz="2800" dirty="0"/>
              <a:t>The circuit matrix of a graph G is usually denoted as B(G).</a:t>
            </a:r>
          </a:p>
          <a:p>
            <a:pPr marL="0" indent="0">
              <a:buNone/>
            </a:pPr>
            <a:r>
              <a:rPr lang="en-IN" sz="2800" dirty="0"/>
              <a:t> </a:t>
            </a:r>
            <a:r>
              <a:rPr lang="en-IN" sz="2800" dirty="0" smtClean="0"/>
              <a:t>                  </a:t>
            </a:r>
          </a:p>
        </p:txBody>
      </p:sp>
    </p:spTree>
    <p:extLst>
      <p:ext uri="{BB962C8B-B14F-4D97-AF65-F5344CB8AC3E}">
        <p14:creationId xmlns:p14="http://schemas.microsoft.com/office/powerpoint/2010/main" val="4015354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2133600"/>
            <a:ext cx="426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455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257800" cy="232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5746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 on Circuit Matrix</a:t>
            </a:r>
            <a:endParaRPr lang="en-IN" dirty="0"/>
          </a:p>
        </p:txBody>
      </p:sp>
      <p:sp>
        <p:nvSpPr>
          <p:cNvPr id="3" name="Content Placeholder 2"/>
          <p:cNvSpPr>
            <a:spLocks noGrp="1"/>
          </p:cNvSpPr>
          <p:nvPr>
            <p:ph idx="1"/>
          </p:nvPr>
        </p:nvSpPr>
        <p:spPr>
          <a:xfrm>
            <a:off x="457200" y="1295400"/>
            <a:ext cx="8229600" cy="4830763"/>
          </a:xfrm>
        </p:spPr>
        <p:txBody>
          <a:bodyPr>
            <a:noAutofit/>
          </a:bodyPr>
          <a:lstStyle/>
          <a:p>
            <a:r>
              <a:rPr lang="en-IN" sz="2800" dirty="0" smtClean="0"/>
              <a:t>A column of all zeros corresponds to a non circuit edge(</a:t>
            </a:r>
            <a:r>
              <a:rPr lang="en-IN" sz="2800" dirty="0" err="1" smtClean="0"/>
              <a:t>ie</a:t>
            </a:r>
            <a:r>
              <a:rPr lang="en-IN" sz="2800" dirty="0" smtClean="0"/>
              <a:t> an edge that does not belong to any circuit).</a:t>
            </a:r>
          </a:p>
          <a:p>
            <a:r>
              <a:rPr lang="en-IN" sz="2800" dirty="0" smtClean="0"/>
              <a:t>Each row of B(G) is a circuit vector.</a:t>
            </a:r>
          </a:p>
          <a:p>
            <a:r>
              <a:rPr lang="en-IN" sz="2800" dirty="0" smtClean="0"/>
              <a:t>Unlike the incidence matrix the circuit matrix will be capable of representing a self-loop – the corresponding row will have a single 1.</a:t>
            </a:r>
          </a:p>
          <a:p>
            <a:r>
              <a:rPr lang="en-IN" sz="2800" dirty="0" smtClean="0"/>
              <a:t>The number of 1’s in a row is equal to the number of edges in the corresponding circuit.</a:t>
            </a:r>
          </a:p>
          <a:p>
            <a:r>
              <a:rPr lang="en-IN" sz="2800" dirty="0" smtClean="0"/>
              <a:t>If a graph G is disconnected( or separable) and consists of two components (or blocks) g1 and g2</a:t>
            </a:r>
            <a:endParaRPr lang="en-IN" sz="2800" dirty="0"/>
          </a:p>
        </p:txBody>
      </p:sp>
    </p:spTree>
    <p:extLst>
      <p:ext uri="{BB962C8B-B14F-4D97-AF65-F5344CB8AC3E}">
        <p14:creationId xmlns:p14="http://schemas.microsoft.com/office/powerpoint/2010/main" val="143628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 the circuit matrix B(G) can be written in a block diagonal form as</a:t>
            </a:r>
          </a:p>
          <a:p>
            <a:pPr marL="0" indent="0">
              <a:buNone/>
            </a:pPr>
            <a:r>
              <a:rPr lang="en-IN" dirty="0"/>
              <a:t> </a:t>
            </a:r>
            <a:r>
              <a:rPr lang="en-IN" dirty="0" smtClean="0"/>
              <a:t>    </a:t>
            </a:r>
          </a:p>
          <a:p>
            <a:endParaRPr lang="en-IN" dirty="0" smtClean="0"/>
          </a:p>
          <a:p>
            <a:pPr marL="0" indent="0">
              <a:buNone/>
            </a:pPr>
            <a:r>
              <a:rPr lang="en-IN" dirty="0"/>
              <a:t>w</a:t>
            </a:r>
            <a:r>
              <a:rPr lang="en-IN" dirty="0" smtClean="0"/>
              <a:t>here B(g1) and B(g2) are the circuit matrices of g1 and g2. This observation results from the facts that circuits in g1 have no edges belonging to g2, and vice versa.</a:t>
            </a:r>
          </a:p>
          <a:p>
            <a:r>
              <a:rPr lang="en-IN" dirty="0" smtClean="0"/>
              <a:t>Permutation of any two rows or columns in the circuit matrix simply corresponds to relabelling the circuits and edges.</a:t>
            </a:r>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2411652"/>
            <a:ext cx="233997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2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Two graphs G1 and G2 will have the same circuit matrix if and only if G1 and G2 are 2-isomorphic.</a:t>
            </a:r>
          </a:p>
          <a:p>
            <a:r>
              <a:rPr lang="en-IN" dirty="0" smtClean="0"/>
              <a:t>Theorem:</a:t>
            </a:r>
          </a:p>
          <a:p>
            <a:pPr lvl="1"/>
            <a:r>
              <a:rPr lang="en-IN" dirty="0" smtClean="0"/>
              <a:t>Let B and A be, respectively the circuit matrix and the incidence matrix (of a self-loop free graph) whose columns are arranged using the same order of edges. Then every row of B is orthogonal to every row of A.</a:t>
            </a:r>
          </a:p>
          <a:p>
            <a:pPr marL="457200" lvl="1" indent="0">
              <a:buNone/>
            </a:pPr>
            <a:r>
              <a:rPr lang="en-IN" dirty="0" smtClean="0"/>
              <a:t>     </a:t>
            </a:r>
            <a:r>
              <a:rPr lang="en-IN" dirty="0" err="1" smtClean="0"/>
              <a:t>ie</a:t>
            </a:r>
            <a:r>
              <a:rPr lang="en-IN" dirty="0" smtClean="0"/>
              <a:t>  A.B</a:t>
            </a:r>
            <a:r>
              <a:rPr lang="en-IN" i="1" baseline="30000" dirty="0" smtClean="0"/>
              <a:t>T</a:t>
            </a:r>
            <a:r>
              <a:rPr lang="en-IN" dirty="0" smtClean="0"/>
              <a:t> = B.A</a:t>
            </a:r>
            <a:r>
              <a:rPr lang="en-IN" i="1" baseline="30000" dirty="0" smtClean="0"/>
              <a:t>T</a:t>
            </a:r>
            <a:r>
              <a:rPr lang="en-IN" dirty="0" smtClean="0"/>
              <a:t>, where superscript </a:t>
            </a:r>
            <a:r>
              <a:rPr lang="en-IN" i="1" dirty="0" smtClean="0"/>
              <a:t>T</a:t>
            </a:r>
            <a:r>
              <a:rPr lang="en-IN" dirty="0" smtClean="0"/>
              <a:t> denotes the transposed matrix.</a:t>
            </a:r>
          </a:p>
          <a:p>
            <a:r>
              <a:rPr lang="en-IN" dirty="0" smtClean="0"/>
              <a:t>Proof:</a:t>
            </a:r>
          </a:p>
          <a:p>
            <a:pPr lvl="1"/>
            <a:r>
              <a:rPr lang="en-IN" dirty="0" smtClean="0"/>
              <a:t>Consider a vertex v and a circuit ┌ in the graph G. </a:t>
            </a:r>
            <a:endParaRPr lang="en-IN" dirty="0"/>
          </a:p>
        </p:txBody>
      </p:sp>
    </p:spTree>
    <p:extLst>
      <p:ext uri="{BB962C8B-B14F-4D97-AF65-F5344CB8AC3E}">
        <p14:creationId xmlns:p14="http://schemas.microsoft.com/office/powerpoint/2010/main" val="286243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Either v is in ┌ or it is not. If v is not in ┌ , there is no edge in the circuit ┌ that is incident on v.</a:t>
            </a:r>
          </a:p>
          <a:p>
            <a:r>
              <a:rPr lang="en-IN" dirty="0" smtClean="0"/>
              <a:t> On the other hand , if v is in ┌ , </a:t>
            </a:r>
            <a:r>
              <a:rPr lang="en-IN" dirty="0"/>
              <a:t>t</a:t>
            </a:r>
            <a:r>
              <a:rPr lang="en-IN" dirty="0" smtClean="0"/>
              <a:t>he number of those edges in the circuit ┌ that are incident on v is exactly two.</a:t>
            </a:r>
            <a:r>
              <a:rPr lang="en-US" dirty="0"/>
              <a:t> </a:t>
            </a:r>
            <a:endParaRPr lang="en-US" dirty="0" smtClean="0"/>
          </a:p>
          <a:p>
            <a:r>
              <a:rPr lang="en-US" dirty="0" smtClean="0"/>
              <a:t>Now </a:t>
            </a:r>
            <a:r>
              <a:rPr lang="en-US" dirty="0"/>
              <a:t>consider </a:t>
            </a:r>
            <a:r>
              <a:rPr lang="en-US" dirty="0" err="1"/>
              <a:t>i</a:t>
            </a:r>
            <a:r>
              <a:rPr lang="en-US" baseline="30000" dirty="0" err="1"/>
              <a:t>th</a:t>
            </a:r>
            <a:r>
              <a:rPr lang="en-US" dirty="0"/>
              <a:t> row in A and </a:t>
            </a:r>
            <a:r>
              <a:rPr lang="en-US" dirty="0" err="1"/>
              <a:t>j</a:t>
            </a:r>
            <a:r>
              <a:rPr lang="en-US" baseline="30000" dirty="0" err="1"/>
              <a:t>th</a:t>
            </a:r>
            <a:r>
              <a:rPr lang="en-US" dirty="0"/>
              <a:t> row in B. Since the edges are arranged in the same order, the non-zero entries in the corresponding positions occur only if the particular edge is incident on the </a:t>
            </a:r>
            <a:r>
              <a:rPr lang="en-US" dirty="0" err="1"/>
              <a:t>i</a:t>
            </a:r>
            <a:r>
              <a:rPr lang="en-US" baseline="30000" dirty="0" err="1"/>
              <a:t>th</a:t>
            </a:r>
            <a:r>
              <a:rPr lang="en-US" dirty="0"/>
              <a:t> vertex and </a:t>
            </a:r>
            <a:r>
              <a:rPr lang="en-US" dirty="0" err="1"/>
              <a:t>and</a:t>
            </a:r>
            <a:r>
              <a:rPr lang="en-US" dirty="0"/>
              <a:t> is also in the </a:t>
            </a:r>
            <a:r>
              <a:rPr lang="en-US" dirty="0" err="1"/>
              <a:t>j</a:t>
            </a:r>
            <a:r>
              <a:rPr lang="en-US" baseline="30000" dirty="0" err="1"/>
              <a:t>th</a:t>
            </a:r>
            <a:r>
              <a:rPr lang="en-US" dirty="0"/>
              <a:t> circuit.</a:t>
            </a:r>
            <a:endParaRPr lang="en-IN" dirty="0" smtClean="0"/>
          </a:p>
        </p:txBody>
      </p:sp>
    </p:spTree>
    <p:extLst>
      <p:ext uri="{BB962C8B-B14F-4D97-AF65-F5344CB8AC3E}">
        <p14:creationId xmlns:p14="http://schemas.microsoft.com/office/powerpoint/2010/main" val="850592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If </a:t>
            </a:r>
            <a:r>
              <a:rPr lang="en-US" dirty="0"/>
              <a:t>the </a:t>
            </a:r>
            <a:r>
              <a:rPr lang="en-US" dirty="0" err="1"/>
              <a:t>i</a:t>
            </a:r>
            <a:r>
              <a:rPr lang="en-US" baseline="30000" dirty="0" err="1"/>
              <a:t>th</a:t>
            </a:r>
            <a:r>
              <a:rPr lang="en-US" dirty="0"/>
              <a:t> vertex is not in the </a:t>
            </a:r>
            <a:r>
              <a:rPr lang="en-US" dirty="0" err="1"/>
              <a:t>j</a:t>
            </a:r>
            <a:r>
              <a:rPr lang="en-US" baseline="30000" dirty="0" err="1"/>
              <a:t>th</a:t>
            </a:r>
            <a:r>
              <a:rPr lang="en-US" dirty="0"/>
              <a:t> circuit , there is no such nonzero entry, and the dot product  of the two rows is zero. </a:t>
            </a:r>
            <a:endParaRPr lang="en-US" dirty="0" smtClean="0"/>
          </a:p>
          <a:p>
            <a:r>
              <a:rPr lang="en-US" dirty="0" smtClean="0"/>
              <a:t>If </a:t>
            </a:r>
            <a:r>
              <a:rPr lang="en-US" dirty="0"/>
              <a:t>the </a:t>
            </a:r>
            <a:r>
              <a:rPr lang="en-US" dirty="0" err="1"/>
              <a:t>i</a:t>
            </a:r>
            <a:r>
              <a:rPr lang="en-US" baseline="30000" dirty="0" err="1"/>
              <a:t>th</a:t>
            </a:r>
            <a:r>
              <a:rPr lang="en-US" baseline="30000" dirty="0"/>
              <a:t> </a:t>
            </a:r>
            <a:r>
              <a:rPr lang="en-US" dirty="0"/>
              <a:t>vertex is in the </a:t>
            </a:r>
            <a:r>
              <a:rPr lang="en-US" dirty="0" err="1"/>
              <a:t>j</a:t>
            </a:r>
            <a:r>
              <a:rPr lang="en-US" baseline="30000" dirty="0" err="1"/>
              <a:t>th</a:t>
            </a:r>
            <a:r>
              <a:rPr lang="en-US" dirty="0"/>
              <a:t> circuit, there will be exactly two 1’s in the sum of products of individual entries</a:t>
            </a:r>
            <a:r>
              <a:rPr lang="en-US" dirty="0" smtClean="0"/>
              <a:t>.</a:t>
            </a:r>
          </a:p>
          <a:p>
            <a:r>
              <a:rPr lang="en-US" dirty="0"/>
              <a:t>Since 1 + 1= 0(mod2), the dot product of the two arbitrary rows – one from A and the other from B is –zero. Hence the theorem.</a:t>
            </a:r>
          </a:p>
          <a:p>
            <a:endParaRPr lang="en-US" dirty="0"/>
          </a:p>
          <a:p>
            <a:endParaRPr lang="en-IN" dirty="0"/>
          </a:p>
        </p:txBody>
      </p:sp>
    </p:spTree>
    <p:extLst>
      <p:ext uri="{BB962C8B-B14F-4D97-AF65-F5344CB8AC3E}">
        <p14:creationId xmlns:p14="http://schemas.microsoft.com/office/powerpoint/2010/main" val="2431701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Matrix Representation of Graphs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Theorem:</a:t>
            </a:r>
          </a:p>
          <a:p>
            <a:pPr lvl="1"/>
            <a:r>
              <a:rPr lang="en-IN" dirty="0" smtClean="0"/>
              <a:t>If A(G) is an incidence matrix of a connected graph ‘G ‘with ‘n’ vertices, the rank of A(G) is n-1.</a:t>
            </a:r>
          </a:p>
          <a:p>
            <a:r>
              <a:rPr lang="en-IN" dirty="0" smtClean="0"/>
              <a:t>Proof</a:t>
            </a:r>
          </a:p>
          <a:p>
            <a:pPr lvl="1"/>
            <a:r>
              <a:rPr lang="en-US" dirty="0"/>
              <a:t>Let G be a </a:t>
            </a:r>
            <a:r>
              <a:rPr lang="en-US" dirty="0" smtClean="0"/>
              <a:t>connected graph </a:t>
            </a:r>
            <a:r>
              <a:rPr lang="en-US" dirty="0"/>
              <a:t>and let A(G) be its incidence matrix. </a:t>
            </a:r>
            <a:endParaRPr lang="en-US" dirty="0" smtClean="0"/>
          </a:p>
          <a:p>
            <a:pPr lvl="1"/>
            <a:r>
              <a:rPr lang="en-US" dirty="0" smtClean="0"/>
              <a:t>Now </a:t>
            </a:r>
            <a:r>
              <a:rPr lang="en-US" dirty="0"/>
              <a:t>each row in A(G) is a </a:t>
            </a:r>
            <a:r>
              <a:rPr lang="en-US" dirty="0" smtClean="0"/>
              <a:t>vector over </a:t>
            </a:r>
            <a:r>
              <a:rPr lang="en-US" dirty="0"/>
              <a:t>GF(2) in the vector space of graph G. </a:t>
            </a:r>
            <a:endParaRPr lang="en-US" dirty="0" smtClean="0"/>
          </a:p>
          <a:p>
            <a:pPr lvl="1"/>
            <a:r>
              <a:rPr lang="en-US" dirty="0" smtClean="0"/>
              <a:t>Let </a:t>
            </a:r>
            <a:r>
              <a:rPr lang="en-US" dirty="0"/>
              <a:t>the row vectors be denoted by A1, A2, . . </a:t>
            </a:r>
            <a:r>
              <a:rPr lang="en-US" dirty="0" smtClean="0"/>
              <a:t>.,An</a:t>
            </a:r>
            <a:r>
              <a:rPr lang="en-US" dirty="0"/>
              <a:t>. Then,</a:t>
            </a:r>
            <a:endParaRPr lang="en-IN" dirty="0"/>
          </a:p>
        </p:txBody>
      </p:sp>
    </p:spTree>
    <p:extLst>
      <p:ext uri="{BB962C8B-B14F-4D97-AF65-F5344CB8AC3E}">
        <p14:creationId xmlns:p14="http://schemas.microsoft.com/office/powerpoint/2010/main" val="366333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dirty="0"/>
          </a:p>
          <a:p>
            <a:endParaRPr lang="en-IN" dirty="0" smtClean="0"/>
          </a:p>
          <a:p>
            <a:endParaRPr lang="en-IN" dirty="0"/>
          </a:p>
          <a:p>
            <a:endParaRPr lang="en-IN" dirty="0" smtClean="0"/>
          </a:p>
          <a:p>
            <a:pPr marL="0" indent="0">
              <a:buNone/>
            </a:pPr>
            <a:endParaRPr lang="en-IN"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143000"/>
            <a:ext cx="5334000" cy="24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572000"/>
            <a:ext cx="4227513" cy="186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9871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2133600"/>
            <a:ext cx="426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711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1" y="1828800"/>
            <a:ext cx="6324600" cy="377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189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Fundamental Circuit Matrix and Rank of B</a:t>
            </a:r>
            <a:endParaRPr lang="en-IN" dirty="0"/>
          </a:p>
        </p:txBody>
      </p:sp>
      <p:sp>
        <p:nvSpPr>
          <p:cNvPr id="3" name="Content Placeholder 2"/>
          <p:cNvSpPr>
            <a:spLocks noGrp="1"/>
          </p:cNvSpPr>
          <p:nvPr>
            <p:ph idx="1"/>
          </p:nvPr>
        </p:nvSpPr>
        <p:spPr/>
        <p:txBody>
          <a:bodyPr>
            <a:normAutofit fontScale="92500"/>
          </a:bodyPr>
          <a:lstStyle/>
          <a:p>
            <a:r>
              <a:rPr lang="en-IN" dirty="0" smtClean="0"/>
              <a:t>The fundamental circuits with respect to any spanning tree in a connected graph are the only independent circuits in a graph.</a:t>
            </a:r>
          </a:p>
          <a:p>
            <a:r>
              <a:rPr lang="en-IN" dirty="0" smtClean="0"/>
              <a:t>The rest of the circuits can be obtained by the linear combination (ring sums) of these circuits.</a:t>
            </a:r>
          </a:p>
          <a:p>
            <a:r>
              <a:rPr lang="en-IN" dirty="0" smtClean="0"/>
              <a:t>Thus in a circuit matrix if we retain only those rows that correspond to a set of fundamental circuits and remove all other rows, we would not lose any information.</a:t>
            </a:r>
            <a:endParaRPr lang="en-IN" dirty="0"/>
          </a:p>
        </p:txBody>
      </p:sp>
    </p:spTree>
    <p:extLst>
      <p:ext uri="{BB962C8B-B14F-4D97-AF65-F5344CB8AC3E}">
        <p14:creationId xmlns:p14="http://schemas.microsoft.com/office/powerpoint/2010/main" val="3006324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endParaRPr lang="en-IN" dirty="0" smtClean="0"/>
          </a:p>
          <a:p>
            <a:r>
              <a:rPr lang="en-IN" dirty="0" smtClean="0"/>
              <a:t>Here a graph and its spanning tree(</a:t>
            </a:r>
            <a:r>
              <a:rPr lang="en-IN" dirty="0"/>
              <a:t>i</a:t>
            </a:r>
            <a:r>
              <a:rPr lang="en-IN" dirty="0" smtClean="0"/>
              <a:t>ndicated in thick lines) are shown </a:t>
            </a:r>
            <a:endParaRPr lang="en-IN" dirty="0"/>
          </a:p>
          <a:p>
            <a:endParaRPr lang="en-IN" dirty="0" smtClean="0"/>
          </a:p>
          <a:p>
            <a:endParaRPr lang="en-IN" dirty="0"/>
          </a:p>
          <a:p>
            <a:endParaRPr lang="en-IN" dirty="0" smtClean="0"/>
          </a:p>
          <a:p>
            <a:endParaRPr lang="en-IN" dirty="0"/>
          </a:p>
          <a:p>
            <a:endParaRPr lang="en-IN" dirty="0" smtClean="0"/>
          </a:p>
          <a:p>
            <a:r>
              <a:rPr lang="en-IN" dirty="0" smtClean="0"/>
              <a:t>Fundamental circuits are</a:t>
            </a:r>
          </a:p>
          <a:p>
            <a:pPr marL="800100" lvl="2" indent="0">
              <a:buNone/>
            </a:pPr>
            <a:r>
              <a:rPr lang="en-IN" sz="3400" dirty="0" smtClean="0"/>
              <a:t>circuit 1:- e1-e2-e4-e7</a:t>
            </a:r>
          </a:p>
          <a:p>
            <a:pPr marL="800100" lvl="2" indent="0">
              <a:buNone/>
            </a:pPr>
            <a:r>
              <a:rPr lang="en-IN" sz="3400" dirty="0" smtClean="0"/>
              <a:t> circuit 2:- e3-e4-e7</a:t>
            </a:r>
          </a:p>
          <a:p>
            <a:pPr marL="800100" lvl="2" indent="0">
              <a:buNone/>
            </a:pPr>
            <a:r>
              <a:rPr lang="en-IN" sz="3400" dirty="0" smtClean="0"/>
              <a:t> circuit 3- e5-e6-e7</a:t>
            </a:r>
          </a:p>
          <a:p>
            <a:pPr marL="800100" lvl="2" indent="0">
              <a:buNone/>
            </a:pPr>
            <a:r>
              <a:rPr lang="en-IN" dirty="0" smtClean="0"/>
              <a:t>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43200"/>
            <a:ext cx="327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743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         circuit </a:t>
            </a:r>
            <a:r>
              <a:rPr lang="en-IN" dirty="0"/>
              <a:t>4:-e1-e2-e3</a:t>
            </a:r>
          </a:p>
          <a:p>
            <a:r>
              <a:rPr lang="en-IN" dirty="0"/>
              <a:t>         </a:t>
            </a:r>
            <a:r>
              <a:rPr lang="en-IN" dirty="0" smtClean="0"/>
              <a:t>circuit </a:t>
            </a:r>
            <a:r>
              <a:rPr lang="en-IN" dirty="0"/>
              <a:t>5:-e1-e2-e4-e5-e6</a:t>
            </a:r>
          </a:p>
          <a:p>
            <a:r>
              <a:rPr lang="en-IN" dirty="0"/>
              <a:t>         </a:t>
            </a:r>
            <a:r>
              <a:rPr lang="en-IN" dirty="0" smtClean="0"/>
              <a:t>circuit </a:t>
            </a:r>
            <a:r>
              <a:rPr lang="en-IN" dirty="0"/>
              <a:t>6:- </a:t>
            </a:r>
            <a:r>
              <a:rPr lang="en-IN" dirty="0" smtClean="0"/>
              <a:t>e3-e4-e5-e6</a:t>
            </a:r>
          </a:p>
          <a:p>
            <a:r>
              <a:rPr lang="en-IN" dirty="0" smtClean="0"/>
              <a:t>A submatrix of a circuit matrix in which all rows correspond to a set of fundamental circuits is called </a:t>
            </a:r>
            <a:r>
              <a:rPr lang="en-IN" b="1" dirty="0" smtClean="0"/>
              <a:t>fundamental circuit matrix B</a:t>
            </a:r>
            <a:r>
              <a:rPr lang="en-IN" b="1" baseline="-25000" dirty="0" smtClean="0"/>
              <a:t>f</a:t>
            </a:r>
            <a:r>
              <a:rPr lang="en-IN" b="1" dirty="0" smtClean="0"/>
              <a:t>.</a:t>
            </a:r>
          </a:p>
          <a:p>
            <a:r>
              <a:rPr lang="en-IN" dirty="0" smtClean="0"/>
              <a:t>If n is the number of vertices and e is the number of edges in a connected graph then, B</a:t>
            </a:r>
            <a:r>
              <a:rPr lang="en-IN" baseline="-25000" dirty="0" smtClean="0"/>
              <a:t>f </a:t>
            </a:r>
            <a:r>
              <a:rPr lang="en-IN" dirty="0" smtClean="0"/>
              <a:t>is a (e-n+1) by e matrix, because the number of fundamental circuits is (e-n+1),(each fundamental circuit being produced by one chord).</a:t>
            </a:r>
            <a:endParaRPr lang="en-IN" dirty="0"/>
          </a:p>
          <a:p>
            <a:endParaRPr lang="en-IN" dirty="0"/>
          </a:p>
        </p:txBody>
      </p:sp>
    </p:spTree>
    <p:extLst>
      <p:ext uri="{BB962C8B-B14F-4D97-AF65-F5344CB8AC3E}">
        <p14:creationId xmlns:p14="http://schemas.microsoft.com/office/powerpoint/2010/main" val="1249328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smtClean="0"/>
              <a:t>In B</a:t>
            </a:r>
            <a:r>
              <a:rPr lang="en-IN" sz="2400" baseline="-25000" dirty="0" smtClean="0"/>
              <a:t>f</a:t>
            </a:r>
            <a:r>
              <a:rPr lang="en-IN" sz="2400" dirty="0" smtClean="0"/>
              <a:t> columns are arranged such that all e-n+1 chords correspond to the first e-n+1 columns.</a:t>
            </a:r>
          </a:p>
          <a:p>
            <a:r>
              <a:rPr lang="en-IN" sz="2400" dirty="0" smtClean="0"/>
              <a:t>Rows are arranged such that first row correspond to the fundamental circuit made by the chord in the first column, the second row to the fundamental circuit made by the second and, so on.</a:t>
            </a:r>
          </a:p>
          <a:p>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4191000"/>
            <a:ext cx="3827463"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1945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 matrix B</a:t>
            </a:r>
            <a:r>
              <a:rPr lang="en-IN" baseline="-25000" dirty="0" smtClean="0"/>
              <a:t>f</a:t>
            </a:r>
            <a:r>
              <a:rPr lang="en-IN" dirty="0" smtClean="0"/>
              <a:t> thus arranged can be written as</a:t>
            </a:r>
          </a:p>
          <a:p>
            <a:endParaRPr lang="en-IN" dirty="0"/>
          </a:p>
          <a:p>
            <a:endParaRPr lang="en-IN" dirty="0" smtClean="0"/>
          </a:p>
          <a:p>
            <a:endParaRPr lang="en-IN" dirty="0"/>
          </a:p>
          <a:p>
            <a:endParaRPr lang="en-IN" dirty="0" smtClean="0"/>
          </a:p>
          <a:p>
            <a:endParaRPr lang="en-IN" dirty="0" smtClean="0"/>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514600"/>
            <a:ext cx="213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05200"/>
            <a:ext cx="7772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498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Theorem: If B is a circuit matrix of connected graph G with e edges and n vertices, </a:t>
            </a:r>
          </a:p>
          <a:p>
            <a:pPr marL="0" indent="0">
              <a:buNone/>
            </a:pPr>
            <a:r>
              <a:rPr lang="en-IN" dirty="0"/>
              <a:t> </a:t>
            </a:r>
            <a:r>
              <a:rPr lang="en-IN" dirty="0" smtClean="0"/>
              <a:t>                  rank of B  =  e-n+1</a:t>
            </a:r>
          </a:p>
          <a:p>
            <a:r>
              <a:rPr lang="en-IN" dirty="0" smtClean="0"/>
              <a:t>Proof</a:t>
            </a:r>
          </a:p>
          <a:p>
            <a:pPr lvl="1"/>
            <a:r>
              <a:rPr lang="en-IN" dirty="0"/>
              <a:t> </a:t>
            </a:r>
            <a:r>
              <a:rPr lang="en-IN" dirty="0" smtClean="0"/>
              <a:t>If A is an incidence matrix of G, we have</a:t>
            </a:r>
          </a:p>
          <a:p>
            <a:pPr marL="457200" lvl="1" indent="0">
              <a:buNone/>
            </a:pPr>
            <a:r>
              <a:rPr lang="en-IN" dirty="0" smtClean="0"/>
              <a:t>                          </a:t>
            </a:r>
            <a:r>
              <a:rPr lang="en-IN" dirty="0"/>
              <a:t>A. </a:t>
            </a:r>
            <a:r>
              <a:rPr lang="en-IN" dirty="0" smtClean="0"/>
              <a:t>B</a:t>
            </a:r>
            <a:r>
              <a:rPr lang="en-IN" i="1" baseline="30000" dirty="0" smtClean="0"/>
              <a:t>T</a:t>
            </a:r>
            <a:r>
              <a:rPr lang="en-IN" dirty="0"/>
              <a:t>=  0  (mod 2)</a:t>
            </a:r>
          </a:p>
          <a:p>
            <a:pPr lvl="1"/>
            <a:r>
              <a:rPr lang="en-IN" dirty="0" smtClean="0"/>
              <a:t>Therefore according to Sylvester’s theorem</a:t>
            </a:r>
          </a:p>
          <a:p>
            <a:pPr marL="457200" lvl="1" indent="0">
              <a:buNone/>
            </a:pPr>
            <a:r>
              <a:rPr lang="en-IN" dirty="0" smtClean="0"/>
              <a:t>            rank of A + rank of B ≤ e</a:t>
            </a:r>
          </a:p>
          <a:p>
            <a:pPr marL="0" indent="0">
              <a:buNone/>
            </a:pPr>
            <a:endParaRPr lang="en-IN" dirty="0"/>
          </a:p>
        </p:txBody>
      </p:sp>
    </p:spTree>
    <p:extLst>
      <p:ext uri="{BB962C8B-B14F-4D97-AF65-F5344CB8AC3E}">
        <p14:creationId xmlns:p14="http://schemas.microsoft.com/office/powerpoint/2010/main" val="818561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1"/>
            <a:r>
              <a:rPr lang="en-IN" dirty="0" err="1"/>
              <a:t>i</a:t>
            </a:r>
            <a:r>
              <a:rPr lang="en-IN" dirty="0" err="1" smtClean="0"/>
              <a:t>e</a:t>
            </a:r>
            <a:r>
              <a:rPr lang="en-IN" dirty="0" smtClean="0"/>
              <a:t> rank of B ≤  e- rank of A.</a:t>
            </a:r>
          </a:p>
          <a:p>
            <a:pPr lvl="1"/>
            <a:r>
              <a:rPr lang="en-IN" dirty="0" smtClean="0"/>
              <a:t>We know that rank of A = n-1.</a:t>
            </a:r>
          </a:p>
          <a:p>
            <a:pPr lvl="1"/>
            <a:r>
              <a:rPr lang="en-IN" dirty="0" smtClean="0"/>
              <a:t>Then rank of B ≤ e-n+1</a:t>
            </a:r>
          </a:p>
          <a:p>
            <a:pPr lvl="1"/>
            <a:r>
              <a:rPr lang="en-IN" dirty="0" smtClean="0"/>
              <a:t>But we know that rank of B ≥ e-n+1</a:t>
            </a:r>
          </a:p>
          <a:p>
            <a:r>
              <a:rPr lang="en-IN" dirty="0" smtClean="0"/>
              <a:t>Therefore we must have rank of B =e-n+1</a:t>
            </a:r>
            <a:endParaRPr lang="en-IN" dirty="0"/>
          </a:p>
        </p:txBody>
      </p:sp>
    </p:spTree>
    <p:extLst>
      <p:ext uri="{BB962C8B-B14F-4D97-AF65-F5344CB8AC3E}">
        <p14:creationId xmlns:p14="http://schemas.microsoft.com/office/powerpoint/2010/main" val="236695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endParaRPr lang="en-IN" dirty="0" smtClean="0"/>
          </a:p>
          <a:p>
            <a:endParaRPr lang="en-IN" dirty="0" smtClean="0"/>
          </a:p>
          <a:p>
            <a:endParaRPr lang="en-IN" dirty="0"/>
          </a:p>
          <a:p>
            <a:pPr marL="0" indent="0">
              <a:buNone/>
            </a:pPr>
            <a:endParaRPr lang="en-IN" dirty="0" smtClean="0"/>
          </a:p>
          <a:p>
            <a:r>
              <a:rPr lang="en-IN" dirty="0" smtClean="0"/>
              <a:t>Since there are exactly two 1’s in every column of A, the sum of all the vector is 0 (modulo 2 addition of corresponding entries).</a:t>
            </a:r>
          </a:p>
          <a:p>
            <a:r>
              <a:rPr lang="en-IN" dirty="0" smtClean="0"/>
              <a:t>Thus  A1,A2,…An are not linearly independent.</a:t>
            </a:r>
          </a:p>
          <a:p>
            <a:r>
              <a:rPr lang="en-IN" dirty="0" smtClean="0"/>
              <a:t>Therefore the rank of A is less than n.</a:t>
            </a:r>
          </a:p>
          <a:p>
            <a:r>
              <a:rPr lang="en-US" dirty="0"/>
              <a:t>Clearly, rank A(G) </a:t>
            </a:r>
            <a:r>
              <a:rPr lang="en-US" dirty="0" smtClean="0"/>
              <a:t>≤ </a:t>
            </a:r>
            <a:r>
              <a:rPr lang="en-US" dirty="0"/>
              <a:t>n−1.</a:t>
            </a:r>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676400"/>
            <a:ext cx="1624013" cy="160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367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Alternative Proof</a:t>
            </a:r>
            <a:endParaRPr lang="en-IN" dirty="0"/>
          </a:p>
        </p:txBody>
      </p:sp>
      <p:sp>
        <p:nvSpPr>
          <p:cNvPr id="3" name="Content Placeholder 2"/>
          <p:cNvSpPr>
            <a:spLocks noGrp="1"/>
          </p:cNvSpPr>
          <p:nvPr>
            <p:ph idx="1"/>
          </p:nvPr>
        </p:nvSpPr>
        <p:spPr/>
        <p:txBody>
          <a:bodyPr>
            <a:normAutofit fontScale="92500" lnSpcReduction="10000"/>
          </a:bodyPr>
          <a:lstStyle/>
          <a:p>
            <a:pPr lvl="1"/>
            <a:r>
              <a:rPr lang="en-IN" dirty="0" smtClean="0"/>
              <a:t>Consider the  circuit space </a:t>
            </a:r>
            <a:r>
              <a:rPr lang="en-IN" dirty="0" err="1"/>
              <a:t>W</a:t>
            </a:r>
            <a:r>
              <a:rPr lang="en-IN" baseline="-25000" dirty="0" err="1" smtClean="0"/>
              <a:t>r</a:t>
            </a:r>
            <a:r>
              <a:rPr lang="en-IN" baseline="-25000" dirty="0" smtClean="0"/>
              <a:t> </a:t>
            </a:r>
            <a:r>
              <a:rPr lang="en-IN" dirty="0" smtClean="0"/>
              <a:t>in the vector space W</a:t>
            </a:r>
            <a:r>
              <a:rPr lang="en-IN" baseline="-25000" dirty="0" smtClean="0"/>
              <a:t>G</a:t>
            </a:r>
            <a:r>
              <a:rPr lang="en-IN" dirty="0" smtClean="0"/>
              <a:t> of a graph.</a:t>
            </a:r>
          </a:p>
          <a:p>
            <a:pPr lvl="1"/>
            <a:r>
              <a:rPr lang="en-IN" dirty="0" smtClean="0"/>
              <a:t>Every row in circuit matrix B is a vector in </a:t>
            </a:r>
            <a:r>
              <a:rPr lang="en-IN" dirty="0" err="1" smtClean="0"/>
              <a:t>W</a:t>
            </a:r>
            <a:r>
              <a:rPr lang="en-IN" baseline="-25000" dirty="0" err="1" smtClean="0"/>
              <a:t>r</a:t>
            </a:r>
            <a:r>
              <a:rPr lang="en-IN" dirty="0" smtClean="0"/>
              <a:t>, and since the rank of any matrix is equal to number of linearly independent rows in the matrix,  </a:t>
            </a:r>
          </a:p>
          <a:p>
            <a:pPr marL="0" indent="0">
              <a:buNone/>
            </a:pPr>
            <a:r>
              <a:rPr lang="en-IN" dirty="0"/>
              <a:t>	</a:t>
            </a:r>
            <a:r>
              <a:rPr lang="en-IN" sz="2800" dirty="0"/>
              <a:t>we have rank of matrix B= number of linearly independent rows in B</a:t>
            </a:r>
            <a:r>
              <a:rPr lang="en-IN" sz="2800" dirty="0" smtClean="0"/>
              <a:t>.</a:t>
            </a:r>
          </a:p>
          <a:p>
            <a:pPr lvl="1"/>
            <a:r>
              <a:rPr lang="en-IN" dirty="0"/>
              <a:t>But the number of linearly independent rows in B ≤  number of linearly independent vectors in </a:t>
            </a:r>
            <a:r>
              <a:rPr lang="en-IN" dirty="0" err="1"/>
              <a:t>W</a:t>
            </a:r>
            <a:r>
              <a:rPr lang="en-IN" baseline="-25000" dirty="0" err="1"/>
              <a:t>r</a:t>
            </a:r>
            <a:r>
              <a:rPr lang="en-IN" dirty="0"/>
              <a:t>.</a:t>
            </a:r>
          </a:p>
          <a:p>
            <a:pPr lvl="1"/>
            <a:r>
              <a:rPr lang="en-IN" dirty="0"/>
              <a:t>Number of linearly independent vectors in </a:t>
            </a:r>
            <a:r>
              <a:rPr lang="en-IN" dirty="0" err="1"/>
              <a:t>W</a:t>
            </a:r>
            <a:r>
              <a:rPr lang="en-IN" baseline="-25000" dirty="0" err="1"/>
              <a:t>r</a:t>
            </a:r>
            <a:r>
              <a:rPr lang="en-IN" dirty="0"/>
              <a:t> = dimension of </a:t>
            </a:r>
            <a:r>
              <a:rPr lang="en-IN" dirty="0" err="1"/>
              <a:t>W</a:t>
            </a:r>
            <a:r>
              <a:rPr lang="en-IN" baseline="-25000" dirty="0" err="1"/>
              <a:t>r</a:t>
            </a:r>
            <a:r>
              <a:rPr lang="en-IN" dirty="0"/>
              <a:t> = µ</a:t>
            </a:r>
          </a:p>
          <a:p>
            <a:pPr marL="0" indent="0">
              <a:buNone/>
            </a:pPr>
            <a:endParaRPr lang="en-IN" dirty="0"/>
          </a:p>
        </p:txBody>
      </p:sp>
    </p:spTree>
    <p:extLst>
      <p:ext uri="{BB962C8B-B14F-4D97-AF65-F5344CB8AC3E}">
        <p14:creationId xmlns:p14="http://schemas.microsoft.com/office/powerpoint/2010/main" val="11016924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1"/>
            <a:r>
              <a:rPr lang="en-IN" dirty="0" smtClean="0"/>
              <a:t>Therefore rank of B ≤ e-n+1</a:t>
            </a:r>
          </a:p>
          <a:p>
            <a:pPr lvl="1"/>
            <a:r>
              <a:rPr lang="en-IN" dirty="0" smtClean="0"/>
              <a:t>But we have the result B ≥ e-n+1 </a:t>
            </a:r>
          </a:p>
          <a:p>
            <a:pPr lvl="1"/>
            <a:r>
              <a:rPr lang="en-IN" dirty="0" smtClean="0"/>
              <a:t>Therefore rank of B must be e-n+1.</a:t>
            </a:r>
          </a:p>
          <a:p>
            <a:pPr lvl="1"/>
            <a:endParaRPr lang="en-IN" dirty="0"/>
          </a:p>
          <a:p>
            <a:pPr lvl="1"/>
            <a:r>
              <a:rPr lang="en-IN" dirty="0" smtClean="0"/>
              <a:t>If G is a disconnected graph with k components e edges and n vertices, then rank of B = </a:t>
            </a:r>
            <a:r>
              <a:rPr lang="en-IN" dirty="0" err="1" smtClean="0"/>
              <a:t>e-n+k</a:t>
            </a:r>
            <a:r>
              <a:rPr lang="en-IN" dirty="0" smtClean="0"/>
              <a:t>.</a:t>
            </a:r>
            <a:endParaRPr lang="en-IN" dirty="0"/>
          </a:p>
        </p:txBody>
      </p:sp>
    </p:spTree>
    <p:extLst>
      <p:ext uri="{BB962C8B-B14F-4D97-AF65-F5344CB8AC3E}">
        <p14:creationId xmlns:p14="http://schemas.microsoft.com/office/powerpoint/2010/main" val="47206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Path matrix</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 path matrix is defined for a specific pair of vertices  in a graph say (</a:t>
            </a:r>
            <a:r>
              <a:rPr lang="en-IN" dirty="0" err="1" smtClean="0"/>
              <a:t>x,y</a:t>
            </a:r>
            <a:r>
              <a:rPr lang="en-IN" dirty="0" smtClean="0"/>
              <a:t>), and is written as P(</a:t>
            </a:r>
            <a:r>
              <a:rPr lang="en-IN" dirty="0" err="1" smtClean="0"/>
              <a:t>x,y</a:t>
            </a:r>
            <a:r>
              <a:rPr lang="en-IN" dirty="0" smtClean="0"/>
              <a:t>).</a:t>
            </a:r>
          </a:p>
          <a:p>
            <a:r>
              <a:rPr lang="en-IN" dirty="0" smtClean="0"/>
              <a:t>The rows in P(</a:t>
            </a:r>
            <a:r>
              <a:rPr lang="en-IN" dirty="0" err="1" smtClean="0"/>
              <a:t>x,y</a:t>
            </a:r>
            <a:r>
              <a:rPr lang="en-IN" dirty="0" smtClean="0"/>
              <a:t>) corresponds to different paths between vertices x and y, and the columns corresponds to the edges in G.</a:t>
            </a:r>
          </a:p>
          <a:p>
            <a:r>
              <a:rPr lang="en-US" dirty="0" err="1"/>
              <a:t>i</a:t>
            </a:r>
            <a:r>
              <a:rPr lang="en-US" dirty="0" err="1" smtClean="0"/>
              <a:t>e</a:t>
            </a:r>
            <a:r>
              <a:rPr lang="en-US" dirty="0" smtClean="0"/>
              <a:t>, the path matrix for (</a:t>
            </a:r>
            <a:r>
              <a:rPr lang="en-US" dirty="0" err="1" smtClean="0"/>
              <a:t>x,y</a:t>
            </a:r>
            <a:r>
              <a:rPr lang="en-US" dirty="0" smtClean="0"/>
              <a:t>) vertices is P(</a:t>
            </a:r>
            <a:r>
              <a:rPr lang="en-US" dirty="0" err="1" smtClean="0"/>
              <a:t>x,y</a:t>
            </a:r>
            <a:r>
              <a:rPr lang="en-US" dirty="0" smtClean="0"/>
              <a:t>) = [</a:t>
            </a:r>
            <a:r>
              <a:rPr lang="en-US" dirty="0" err="1" smtClean="0"/>
              <a:t>p</a:t>
            </a:r>
            <a:r>
              <a:rPr lang="en-US" baseline="-25000" dirty="0" err="1" smtClean="0"/>
              <a:t>ij</a:t>
            </a:r>
            <a:r>
              <a:rPr lang="en-US" dirty="0" smtClean="0"/>
              <a:t>], where</a:t>
            </a:r>
          </a:p>
          <a:p>
            <a:r>
              <a:rPr lang="en-US" dirty="0" err="1"/>
              <a:t>p</a:t>
            </a:r>
            <a:r>
              <a:rPr lang="en-US" baseline="-25000" dirty="0" err="1" smtClean="0"/>
              <a:t>ij</a:t>
            </a:r>
            <a:r>
              <a:rPr lang="en-US" dirty="0" smtClean="0"/>
              <a:t>   =  1, if </a:t>
            </a:r>
            <a:r>
              <a:rPr lang="en-US" dirty="0" err="1" smtClean="0"/>
              <a:t>j</a:t>
            </a:r>
            <a:r>
              <a:rPr lang="en-US" baseline="30000" dirty="0" err="1" smtClean="0"/>
              <a:t>th</a:t>
            </a:r>
            <a:r>
              <a:rPr lang="en-US" dirty="0" smtClean="0"/>
              <a:t> edge is in </a:t>
            </a:r>
            <a:r>
              <a:rPr lang="en-US" dirty="0" err="1" smtClean="0"/>
              <a:t>i</a:t>
            </a:r>
            <a:r>
              <a:rPr lang="en-US" baseline="30000" dirty="0" err="1" smtClean="0"/>
              <a:t>th</a:t>
            </a:r>
            <a:r>
              <a:rPr lang="en-US" dirty="0" smtClean="0"/>
              <a:t> path.</a:t>
            </a:r>
          </a:p>
          <a:p>
            <a:r>
              <a:rPr lang="en-US" dirty="0"/>
              <a:t> </a:t>
            </a:r>
            <a:r>
              <a:rPr lang="en-US" dirty="0" smtClean="0"/>
              <a:t>       = 0, otherwise.</a:t>
            </a:r>
          </a:p>
          <a:p>
            <a:endParaRPr lang="en-IN" dirty="0"/>
          </a:p>
        </p:txBody>
      </p:sp>
    </p:spTree>
    <p:extLst>
      <p:ext uri="{BB962C8B-B14F-4D97-AF65-F5344CB8AC3E}">
        <p14:creationId xmlns:p14="http://schemas.microsoft.com/office/powerpoint/2010/main" val="1019321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Consider the graph</a:t>
            </a:r>
          </a:p>
          <a:p>
            <a:endParaRPr lang="en-US" dirty="0"/>
          </a:p>
          <a:p>
            <a:endParaRPr lang="en-US" dirty="0" smtClean="0"/>
          </a:p>
          <a:p>
            <a:endParaRPr lang="en-US" dirty="0"/>
          </a:p>
          <a:p>
            <a:endParaRPr lang="en-US" dirty="0" smtClean="0"/>
          </a:p>
          <a:p>
            <a:endParaRPr lang="en-US" dirty="0" smtClean="0"/>
          </a:p>
          <a:p>
            <a:r>
              <a:rPr lang="en-US" dirty="0" smtClean="0"/>
              <a:t>Consider the path between v3 and v4. There are 3 different paths.</a:t>
            </a:r>
          </a:p>
          <a:p>
            <a:r>
              <a:rPr lang="en-US" dirty="0" smtClean="0"/>
              <a:t> {</a:t>
            </a:r>
            <a:r>
              <a:rPr lang="en-US" dirty="0" err="1" smtClean="0"/>
              <a:t>h,e</a:t>
            </a:r>
            <a:r>
              <a:rPr lang="en-US" dirty="0" smtClean="0"/>
              <a:t>}, {</a:t>
            </a:r>
            <a:r>
              <a:rPr lang="en-US" dirty="0" err="1" smtClean="0"/>
              <a:t>h,g,c</a:t>
            </a:r>
            <a:r>
              <a:rPr lang="en-US" dirty="0" smtClean="0"/>
              <a:t>}, {</a:t>
            </a:r>
            <a:r>
              <a:rPr lang="en-US" dirty="0" err="1" smtClean="0"/>
              <a:t>h,f,d,c</a:t>
            </a:r>
            <a:r>
              <a:rPr lang="en-US" dirty="0" smtClean="0"/>
              <a:t>}</a:t>
            </a:r>
          </a:p>
          <a:p>
            <a:endParaRPr lang="en-US" dirty="0"/>
          </a:p>
          <a:p>
            <a:endParaRPr lang="en-US" dirty="0" smtClean="0"/>
          </a:p>
          <a:p>
            <a:endParaRPr lang="en-US" dirty="0"/>
          </a:p>
          <a:p>
            <a:endParaRPr lang="en-US" dirty="0" smtClean="0"/>
          </a:p>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714500"/>
            <a:ext cx="52578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22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We get a 3x8  path matrix P(v3,v4) as:</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971800"/>
            <a:ext cx="404653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4800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Observations on a path matrix P(</a:t>
            </a:r>
            <a:r>
              <a:rPr lang="en-US" dirty="0" err="1" smtClean="0"/>
              <a:t>x,y</a:t>
            </a:r>
            <a:r>
              <a:rPr lang="en-US" dirty="0" smtClean="0"/>
              <a:t>) of a graph G are:</a:t>
            </a:r>
          </a:p>
          <a:p>
            <a:pPr lvl="1"/>
            <a:r>
              <a:rPr lang="en-US" dirty="0" smtClean="0"/>
              <a:t>A column of all 0’s corresponds to an edge that does not lie in any path between x and y.</a:t>
            </a:r>
          </a:p>
          <a:p>
            <a:pPr lvl="1"/>
            <a:r>
              <a:rPr lang="en-US" dirty="0" smtClean="0"/>
              <a:t>A column of all 1’s corresponds to an edge that lie in every path between x and y.</a:t>
            </a:r>
          </a:p>
          <a:p>
            <a:pPr lvl="1"/>
            <a:r>
              <a:rPr lang="en-US" dirty="0" smtClean="0"/>
              <a:t>There is no row with all 0’s.</a:t>
            </a:r>
          </a:p>
          <a:p>
            <a:pPr lvl="1"/>
            <a:r>
              <a:rPr lang="en-US" dirty="0" smtClean="0"/>
              <a:t>The ring sum of any two rows in P(</a:t>
            </a:r>
            <a:r>
              <a:rPr lang="en-US" dirty="0" err="1" smtClean="0"/>
              <a:t>x,y</a:t>
            </a:r>
            <a:r>
              <a:rPr lang="en-US" dirty="0" smtClean="0"/>
              <a:t>) corresponds to a circuit or an edge disjoint union of circuits.</a:t>
            </a:r>
            <a:endParaRPr lang="en-IN" dirty="0"/>
          </a:p>
        </p:txBody>
      </p:sp>
    </p:spTree>
    <p:extLst>
      <p:ext uri="{BB962C8B-B14F-4D97-AF65-F5344CB8AC3E}">
        <p14:creationId xmlns:p14="http://schemas.microsoft.com/office/powerpoint/2010/main" val="823695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Theorem 7-7 Home work.</a:t>
            </a:r>
            <a:endParaRPr lang="en-IN" dirty="0"/>
          </a:p>
        </p:txBody>
      </p:sp>
    </p:spTree>
    <p:extLst>
      <p:ext uri="{BB962C8B-B14F-4D97-AF65-F5344CB8AC3E}">
        <p14:creationId xmlns:p14="http://schemas.microsoft.com/office/powerpoint/2010/main" val="266315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Matrix</a:t>
            </a:r>
            <a:endParaRPr lang="en-IN" dirty="0"/>
          </a:p>
        </p:txBody>
      </p:sp>
      <p:sp>
        <p:nvSpPr>
          <p:cNvPr id="3" name="Content Placeholder 2"/>
          <p:cNvSpPr>
            <a:spLocks noGrp="1"/>
          </p:cNvSpPr>
          <p:nvPr>
            <p:ph idx="1"/>
          </p:nvPr>
        </p:nvSpPr>
        <p:spPr/>
        <p:txBody>
          <a:bodyPr/>
          <a:lstStyle/>
          <a:p>
            <a:r>
              <a:rPr lang="en-US" dirty="0" smtClean="0"/>
              <a:t>The adjacency matrix of a graph G with n vertices and no parallel edges is an n by n symmetric binary matrix X= [</a:t>
            </a:r>
            <a:r>
              <a:rPr lang="en-US" dirty="0" err="1" smtClean="0"/>
              <a:t>x</a:t>
            </a:r>
            <a:r>
              <a:rPr lang="en-US" baseline="-25000" dirty="0" err="1" smtClean="0"/>
              <a:t>ij</a:t>
            </a:r>
            <a:r>
              <a:rPr lang="en-US" dirty="0" smtClean="0"/>
              <a:t>] defined over the ring of integers such that</a:t>
            </a:r>
          </a:p>
          <a:p>
            <a:pPr marL="0" indent="0">
              <a:buNone/>
            </a:pPr>
            <a:r>
              <a:rPr lang="en-US" dirty="0" smtClean="0"/>
              <a:t>    </a:t>
            </a:r>
            <a:r>
              <a:rPr lang="en-US" dirty="0" err="1" smtClean="0"/>
              <a:t>xij</a:t>
            </a:r>
            <a:r>
              <a:rPr lang="en-US" dirty="0" smtClean="0"/>
              <a:t>  = 1, if there is an edge between </a:t>
            </a:r>
            <a:r>
              <a:rPr lang="en-US" dirty="0" err="1" smtClean="0"/>
              <a:t>i</a:t>
            </a:r>
            <a:r>
              <a:rPr lang="en-US" baseline="30000" dirty="0" err="1" smtClean="0"/>
              <a:t>th</a:t>
            </a:r>
            <a:r>
              <a:rPr lang="en-US" dirty="0" smtClean="0"/>
              <a:t> and 						</a:t>
            </a:r>
            <a:r>
              <a:rPr lang="en-US" dirty="0" err="1" smtClean="0"/>
              <a:t>j</a:t>
            </a:r>
            <a:r>
              <a:rPr lang="en-US" baseline="30000" dirty="0" err="1" smtClean="0"/>
              <a:t>th</a:t>
            </a:r>
            <a:r>
              <a:rPr lang="en-US" dirty="0" smtClean="0"/>
              <a:t> vertices</a:t>
            </a:r>
          </a:p>
          <a:p>
            <a:pPr marL="0" indent="0">
              <a:buNone/>
            </a:pPr>
            <a:r>
              <a:rPr lang="en-US" dirty="0"/>
              <a:t> </a:t>
            </a:r>
            <a:r>
              <a:rPr lang="en-US" dirty="0" smtClean="0"/>
              <a:t>         = 0, if there is no edge between them</a:t>
            </a:r>
            <a:endParaRPr lang="en-IN" dirty="0"/>
          </a:p>
        </p:txBody>
      </p:sp>
    </p:spTree>
    <p:extLst>
      <p:ext uri="{BB962C8B-B14F-4D97-AF65-F5344CB8AC3E}">
        <p14:creationId xmlns:p14="http://schemas.microsoft.com/office/powerpoint/2010/main" val="16746276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dirty="0"/>
          </a:p>
        </p:txBody>
      </p:sp>
      <p:sp>
        <p:nvSpPr>
          <p:cNvPr id="3" name="Content Placeholder 2"/>
          <p:cNvSpPr>
            <a:spLocks noGrp="1"/>
          </p:cNvSpPr>
          <p:nvPr>
            <p:ph sz="half" idx="1"/>
          </p:nvPr>
        </p:nvSpPr>
        <p:spPr/>
        <p:txBody>
          <a:bodyPr/>
          <a:lstStyle/>
          <a:p>
            <a:endParaRPr lang="en-US" dirty="0" smtClean="0"/>
          </a:p>
          <a:p>
            <a:endParaRPr lang="en-US" dirty="0"/>
          </a:p>
          <a:p>
            <a:endParaRPr lang="en-US" dirty="0" smtClean="0"/>
          </a:p>
          <a:p>
            <a:endParaRPr lang="en-US" dirty="0"/>
          </a:p>
          <a:p>
            <a:endParaRPr lang="en-US" dirty="0" smtClean="0"/>
          </a:p>
          <a:p>
            <a:endParaRPr lang="en-IN" dirty="0"/>
          </a:p>
        </p:txBody>
      </p:sp>
      <p:sp>
        <p:nvSpPr>
          <p:cNvPr id="5" name="Content Placeholder 4"/>
          <p:cNvSpPr>
            <a:spLocks noGrp="1"/>
          </p:cNvSpPr>
          <p:nvPr>
            <p:ph sz="half" idx="2"/>
          </p:nvPr>
        </p:nvSpPr>
        <p:spPr/>
        <p:txBody>
          <a:bodyPr/>
          <a:lstStyle/>
          <a:p>
            <a:endParaRPr lang="en-US" dirty="0" smtClean="0"/>
          </a:p>
          <a:p>
            <a:endParaRPr lang="en-US" dirty="0"/>
          </a:p>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133600"/>
            <a:ext cx="3276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209800"/>
            <a:ext cx="3387725" cy="261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5590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normAutofit fontScale="85000" lnSpcReduction="10000"/>
          </a:bodyPr>
          <a:lstStyle/>
          <a:p>
            <a:r>
              <a:rPr lang="en-US" dirty="0" smtClean="0"/>
              <a:t>Observations made on adjacency matrix X of a graph G are:</a:t>
            </a:r>
          </a:p>
          <a:p>
            <a:r>
              <a:rPr lang="en-US" dirty="0" smtClean="0"/>
              <a:t>1. The entries along the principal diagonals are all 0’s if and only if the graph has no self loops. A self loop at </a:t>
            </a:r>
            <a:r>
              <a:rPr lang="en-US" dirty="0" err="1" smtClean="0"/>
              <a:t>i</a:t>
            </a:r>
            <a:r>
              <a:rPr lang="en-US" baseline="30000" dirty="0" err="1" smtClean="0"/>
              <a:t>th</a:t>
            </a:r>
            <a:r>
              <a:rPr lang="en-US" dirty="0" smtClean="0"/>
              <a:t> vertex corresponds to x</a:t>
            </a:r>
            <a:r>
              <a:rPr lang="en-US" baseline="-25000" dirty="0" smtClean="0"/>
              <a:t>ii</a:t>
            </a:r>
            <a:r>
              <a:rPr lang="en-US" dirty="0" smtClean="0"/>
              <a:t>=1.</a:t>
            </a:r>
          </a:p>
          <a:p>
            <a:r>
              <a:rPr lang="en-US" dirty="0" smtClean="0"/>
              <a:t>The definition of adjacency matrix makes no provision for parallel edges. This why the adjacency matrix X was defined for graphs without parallel edges.</a:t>
            </a:r>
          </a:p>
          <a:p>
            <a:r>
              <a:rPr lang="en-US" dirty="0" smtClean="0"/>
              <a:t>If the graph has no self loops, the degree of a vertex equals the number of 1’s in the corresponding rows or columns of the matrix.</a:t>
            </a:r>
            <a:endParaRPr lang="en-IN" dirty="0"/>
          </a:p>
        </p:txBody>
      </p:sp>
    </p:spTree>
    <p:extLst>
      <p:ext uri="{BB962C8B-B14F-4D97-AF65-F5344CB8AC3E}">
        <p14:creationId xmlns:p14="http://schemas.microsoft.com/office/powerpoint/2010/main" val="277669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Consider the sum of any m of these row vectors, m </a:t>
            </a:r>
            <a:r>
              <a:rPr lang="en-US" dirty="0" smtClean="0"/>
              <a:t>≤ </a:t>
            </a:r>
            <a:r>
              <a:rPr lang="en-US" dirty="0"/>
              <a:t>n−1. </a:t>
            </a:r>
            <a:endParaRPr lang="en-US" dirty="0" smtClean="0"/>
          </a:p>
          <a:p>
            <a:r>
              <a:rPr lang="en-US" dirty="0" smtClean="0"/>
              <a:t>Since </a:t>
            </a:r>
            <a:r>
              <a:rPr lang="en-US" dirty="0"/>
              <a:t>G is connected, </a:t>
            </a:r>
            <a:r>
              <a:rPr lang="en-US" dirty="0" smtClean="0"/>
              <a:t>A(G) cannot </a:t>
            </a:r>
            <a:r>
              <a:rPr lang="en-US" dirty="0"/>
              <a:t>be partitioned in the </a:t>
            </a:r>
            <a:r>
              <a:rPr lang="en-US" dirty="0" smtClean="0"/>
              <a:t>form</a:t>
            </a:r>
          </a:p>
          <a:p>
            <a:endParaRPr lang="en-US" dirty="0"/>
          </a:p>
          <a:p>
            <a:endParaRPr lang="en-US" dirty="0"/>
          </a:p>
          <a:p>
            <a:r>
              <a:rPr lang="en-US" dirty="0" smtClean="0"/>
              <a:t>such </a:t>
            </a:r>
            <a:r>
              <a:rPr lang="en-US" dirty="0"/>
              <a:t>that A(G1) has m rows and A(G2) has n−m rows.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86200"/>
            <a:ext cx="2819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2535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172200"/>
          </a:xfrm>
        </p:spPr>
        <p:txBody>
          <a:bodyPr>
            <a:normAutofit/>
          </a:bodyPr>
          <a:lstStyle/>
          <a:p>
            <a:r>
              <a:rPr lang="en-US" sz="2800" dirty="0" smtClean="0"/>
              <a:t>Permutations of rows and columns imply reordering of vertices. Rows and columns must be arranged in same order. Thus if two rows are interchanged in X , the corresponding columns must also be interchanged.</a:t>
            </a:r>
          </a:p>
          <a:p>
            <a:pPr lvl="1"/>
            <a:r>
              <a:rPr lang="en-US" dirty="0" smtClean="0"/>
              <a:t>Hence two graphs G1 and G2 are isomorphic  </a:t>
            </a:r>
            <a:r>
              <a:rPr lang="en-US" dirty="0" err="1" smtClean="0"/>
              <a:t>iff</a:t>
            </a:r>
            <a:r>
              <a:rPr lang="en-US" dirty="0" smtClean="0"/>
              <a:t> their adjacency matrices X(G1) and X(G2)  are related:</a:t>
            </a:r>
          </a:p>
          <a:p>
            <a:pPr lvl="1"/>
            <a:r>
              <a:rPr lang="en-US" dirty="0" smtClean="0"/>
              <a:t>X(G2) = R</a:t>
            </a:r>
            <a:r>
              <a:rPr lang="en-US" baseline="30000" dirty="0" smtClean="0"/>
              <a:t>-1</a:t>
            </a:r>
            <a:r>
              <a:rPr lang="en-US" dirty="0" smtClean="0"/>
              <a:t>.X(G1).R, where R is a permutation matrix.</a:t>
            </a:r>
          </a:p>
          <a:p>
            <a:r>
              <a:rPr lang="en-US" sz="2800" dirty="0" smtClean="0"/>
              <a:t>A graph G is disconnected and is in two components g1 and g2 if and only if its adjacency matrix X(G) can be partitioned as </a:t>
            </a:r>
          </a:p>
          <a:p>
            <a:endParaRPr lang="en-US" dirty="0" smtClean="0"/>
          </a:p>
          <a:p>
            <a:endParaRPr lang="en-US" dirty="0"/>
          </a:p>
          <a:p>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5867400"/>
            <a:ext cx="2225675"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4898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Where X(g1) is the adjacency matrix of component g1 and X(g2) is the adjacency matrix of component g2.</a:t>
            </a:r>
          </a:p>
          <a:p>
            <a:pPr lvl="1"/>
            <a:r>
              <a:rPr lang="en-US" dirty="0" smtClean="0"/>
              <a:t>This partitioning clearly implies that there exists no edge joining any vertex in subgraph g1 to any vertex in subgraph g2.</a:t>
            </a:r>
          </a:p>
          <a:p>
            <a:pPr marL="342900" lvl="1" indent="-342900">
              <a:buFont typeface="Arial" pitchFamily="34" charset="0"/>
              <a:buChar char="•"/>
            </a:pPr>
            <a:r>
              <a:rPr lang="en-US" sz="3200" dirty="0"/>
              <a:t>Given any square, symmetric binary matrix Q of order n, one can always construct a graph G of n vertices such that Q is the adjacency matrix of G.</a:t>
            </a:r>
          </a:p>
          <a:p>
            <a:endParaRPr lang="en-IN" dirty="0"/>
          </a:p>
        </p:txBody>
      </p:sp>
    </p:spTree>
    <p:extLst>
      <p:ext uri="{BB962C8B-B14F-4D97-AF65-F5344CB8AC3E}">
        <p14:creationId xmlns:p14="http://schemas.microsoft.com/office/powerpoint/2010/main" val="390758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Thus there exists no </a:t>
            </a:r>
            <a:r>
              <a:rPr lang="en-US" dirty="0" err="1"/>
              <a:t>m×m</a:t>
            </a:r>
            <a:r>
              <a:rPr lang="en-US" dirty="0"/>
              <a:t> submatrix of A(G) for m ≤</a:t>
            </a:r>
            <a:r>
              <a:rPr lang="en-US" dirty="0" smtClean="0"/>
              <a:t>n</a:t>
            </a:r>
            <a:r>
              <a:rPr lang="en-US" dirty="0"/>
              <a:t>−1, such that the modulo 2 </a:t>
            </a:r>
            <a:r>
              <a:rPr lang="en-US" dirty="0" smtClean="0"/>
              <a:t>sum of </a:t>
            </a:r>
            <a:r>
              <a:rPr lang="en-US" dirty="0"/>
              <a:t>these m rows is equal to zero.</a:t>
            </a:r>
          </a:p>
          <a:p>
            <a:r>
              <a:rPr lang="en-US" dirty="0"/>
              <a:t>As there are only two elements 0 and 1 in this field, the additions of all vectors taken </a:t>
            </a:r>
            <a:r>
              <a:rPr lang="en-US" dirty="0" smtClean="0"/>
              <a:t>m at </a:t>
            </a:r>
            <a:r>
              <a:rPr lang="en-US" dirty="0"/>
              <a:t>a time for m = 1, 2, . . ., n−1 gives all possible linear combinations of n−1 row vectors.</a:t>
            </a:r>
          </a:p>
          <a:p>
            <a:r>
              <a:rPr lang="en-US" dirty="0"/>
              <a:t>Thus no linear combinations of m row vectors of A, for m ≤</a:t>
            </a:r>
            <a:r>
              <a:rPr lang="en-US" dirty="0" smtClean="0"/>
              <a:t>n</a:t>
            </a:r>
            <a:r>
              <a:rPr lang="en-US" dirty="0"/>
              <a:t>−1, </a:t>
            </a:r>
            <a:r>
              <a:rPr lang="en-US" dirty="0" smtClean="0"/>
              <a:t>can be equal to </a:t>
            </a:r>
            <a:r>
              <a:rPr lang="en-US" dirty="0"/>
              <a:t>zero</a:t>
            </a:r>
            <a:r>
              <a:rPr lang="en-US" dirty="0" smtClean="0"/>
              <a:t>.</a:t>
            </a:r>
          </a:p>
          <a:p>
            <a:r>
              <a:rPr lang="en-US" dirty="0" smtClean="0"/>
              <a:t>Therefore rank of A(G) must be at least (n-1).</a:t>
            </a:r>
            <a:endParaRPr lang="en-IN" dirty="0"/>
          </a:p>
        </p:txBody>
      </p:sp>
    </p:spTree>
    <p:extLst>
      <p:ext uri="{BB962C8B-B14F-4D97-AF65-F5344CB8AC3E}">
        <p14:creationId xmlns:p14="http://schemas.microsoft.com/office/powerpoint/2010/main" val="766529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Since the rank of A(G) is no more than (n-1) and is no less than (n-1), it must be exactly equal to (n-1), Hence the theorem.</a:t>
            </a:r>
          </a:p>
          <a:p>
            <a:r>
              <a:rPr lang="en-US" b="1" dirty="0" smtClean="0"/>
              <a:t>Remark:</a:t>
            </a:r>
            <a:r>
              <a:rPr lang="en-US" dirty="0" smtClean="0"/>
              <a:t> </a:t>
            </a:r>
            <a:r>
              <a:rPr lang="en-US" dirty="0"/>
              <a:t>If G is a disconnected graph with k components, then it follows from the </a:t>
            </a:r>
            <a:r>
              <a:rPr lang="en-US" dirty="0" smtClean="0"/>
              <a:t>above theorem </a:t>
            </a:r>
            <a:r>
              <a:rPr lang="en-US" dirty="0"/>
              <a:t>that rank of A(G) is n−k.</a:t>
            </a:r>
            <a:endParaRPr lang="en-IN" dirty="0"/>
          </a:p>
        </p:txBody>
      </p:sp>
    </p:spTree>
    <p:extLst>
      <p:ext uri="{BB962C8B-B14F-4D97-AF65-F5344CB8AC3E}">
        <p14:creationId xmlns:p14="http://schemas.microsoft.com/office/powerpoint/2010/main" val="2108809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Reduced incidence matrix</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Let </a:t>
            </a:r>
            <a:r>
              <a:rPr lang="en-US" dirty="0"/>
              <a:t>G be a connected graph with n vertices and m edges. Then the order of the </a:t>
            </a:r>
            <a:r>
              <a:rPr lang="en-US" dirty="0" smtClean="0"/>
              <a:t>incidence matrix </a:t>
            </a:r>
            <a:r>
              <a:rPr lang="en-US" dirty="0"/>
              <a:t>A(G) is </a:t>
            </a:r>
            <a:r>
              <a:rPr lang="en-US" dirty="0" err="1"/>
              <a:t>n×m</a:t>
            </a:r>
            <a:r>
              <a:rPr lang="en-US" dirty="0"/>
              <a:t>. </a:t>
            </a:r>
            <a:endParaRPr lang="en-US" dirty="0" smtClean="0"/>
          </a:p>
          <a:p>
            <a:r>
              <a:rPr lang="en-US" dirty="0" smtClean="0"/>
              <a:t>Now</a:t>
            </a:r>
            <a:r>
              <a:rPr lang="en-US" dirty="0"/>
              <a:t>, if we remove any one row from A(G), the remaining (n−1) </a:t>
            </a:r>
            <a:r>
              <a:rPr lang="en-US" dirty="0" smtClean="0"/>
              <a:t>by m </a:t>
            </a:r>
            <a:r>
              <a:rPr lang="en-US" dirty="0"/>
              <a:t>submatrix is of rank (n−1). Thus the remaining (n−1) row vectors are linearly independent.</a:t>
            </a:r>
          </a:p>
          <a:p>
            <a:r>
              <a:rPr lang="en-US" dirty="0"/>
              <a:t>This shows that only (n−1) rows of an incidence matrix are required to specify </a:t>
            </a:r>
            <a:r>
              <a:rPr lang="en-US" dirty="0" smtClean="0"/>
              <a:t>the corresponding </a:t>
            </a:r>
            <a:r>
              <a:rPr lang="en-US" dirty="0"/>
              <a:t>graph completely, because (n−1) rows contain the same information as </a:t>
            </a:r>
            <a:r>
              <a:rPr lang="en-US" dirty="0" smtClean="0"/>
              <a:t>the entire </a:t>
            </a:r>
            <a:r>
              <a:rPr lang="en-US" dirty="0"/>
              <a:t>matrix. </a:t>
            </a:r>
            <a:endParaRPr lang="en-IN" dirty="0"/>
          </a:p>
        </p:txBody>
      </p:sp>
    </p:spTree>
    <p:extLst>
      <p:ext uri="{BB962C8B-B14F-4D97-AF65-F5344CB8AC3E}">
        <p14:creationId xmlns:p14="http://schemas.microsoft.com/office/powerpoint/2010/main" val="584690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This </a:t>
            </a:r>
            <a:r>
              <a:rPr lang="en-US" dirty="0"/>
              <a:t>follows from the fact that given (n−1) rows, we can construct the </a:t>
            </a:r>
            <a:r>
              <a:rPr lang="en-US" dirty="0" smtClean="0"/>
              <a:t>nth row</a:t>
            </a:r>
            <a:r>
              <a:rPr lang="en-US" dirty="0"/>
              <a:t>, as each column in the matrix has exactly two ones. </a:t>
            </a:r>
            <a:endParaRPr lang="en-US" dirty="0" smtClean="0"/>
          </a:p>
          <a:p>
            <a:r>
              <a:rPr lang="en-US" dirty="0" smtClean="0"/>
              <a:t>Such </a:t>
            </a:r>
            <a:r>
              <a:rPr lang="en-US" dirty="0"/>
              <a:t>an (n−1) × m matrix of </a:t>
            </a:r>
            <a:r>
              <a:rPr lang="en-US" dirty="0" smtClean="0"/>
              <a:t>A is </a:t>
            </a:r>
            <a:r>
              <a:rPr lang="en-US" dirty="0"/>
              <a:t>called a </a:t>
            </a:r>
            <a:r>
              <a:rPr lang="en-US" b="1" i="1" dirty="0"/>
              <a:t>reduced incidence matrix </a:t>
            </a:r>
            <a:r>
              <a:rPr lang="en-US" dirty="0"/>
              <a:t>and is denoted by </a:t>
            </a:r>
            <a:r>
              <a:rPr lang="en-US" dirty="0" err="1" smtClean="0"/>
              <a:t>A</a:t>
            </a:r>
            <a:r>
              <a:rPr lang="en-US" baseline="-25000" dirty="0" err="1" smtClean="0"/>
              <a:t>f</a:t>
            </a:r>
            <a:r>
              <a:rPr lang="en-US" dirty="0" smtClean="0"/>
              <a:t>. The </a:t>
            </a:r>
            <a:r>
              <a:rPr lang="en-US" dirty="0"/>
              <a:t>vertex corresponding to </a:t>
            </a:r>
            <a:r>
              <a:rPr lang="en-US" dirty="0" smtClean="0"/>
              <a:t>the deleted </a:t>
            </a:r>
            <a:r>
              <a:rPr lang="en-US" dirty="0"/>
              <a:t>row in </a:t>
            </a:r>
            <a:r>
              <a:rPr lang="en-US" dirty="0" err="1"/>
              <a:t>A</a:t>
            </a:r>
            <a:r>
              <a:rPr lang="en-US" baseline="-25000" dirty="0" err="1"/>
              <a:t>f</a:t>
            </a:r>
            <a:r>
              <a:rPr lang="en-US" dirty="0"/>
              <a:t> is called the </a:t>
            </a:r>
            <a:r>
              <a:rPr lang="en-US" b="1" i="1" dirty="0"/>
              <a:t>reference vertex</a:t>
            </a:r>
            <a:r>
              <a:rPr lang="en-US" i="1" dirty="0"/>
              <a:t>. </a:t>
            </a:r>
            <a:endParaRPr lang="en-US" i="1" dirty="0" smtClean="0"/>
          </a:p>
        </p:txBody>
      </p:sp>
    </p:spTree>
    <p:extLst>
      <p:ext uri="{BB962C8B-B14F-4D97-AF65-F5344CB8AC3E}">
        <p14:creationId xmlns:p14="http://schemas.microsoft.com/office/powerpoint/2010/main" val="1807782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smtClean="0"/>
              <a:t>Theorem:</a:t>
            </a:r>
          </a:p>
          <a:p>
            <a:pPr lvl="1"/>
            <a:r>
              <a:rPr lang="en-US" dirty="0" smtClean="0"/>
              <a:t>The </a:t>
            </a:r>
            <a:r>
              <a:rPr lang="en-US" dirty="0"/>
              <a:t>reduced incidence matrix of a tree is non-singular.</a:t>
            </a:r>
          </a:p>
          <a:p>
            <a:r>
              <a:rPr lang="en-US" dirty="0"/>
              <a:t>Proof </a:t>
            </a:r>
            <a:endParaRPr lang="en-US" dirty="0" smtClean="0"/>
          </a:p>
          <a:p>
            <a:pPr lvl="1"/>
            <a:r>
              <a:rPr lang="en-US" dirty="0" smtClean="0"/>
              <a:t>A </a:t>
            </a:r>
            <a:r>
              <a:rPr lang="en-US" dirty="0"/>
              <a:t>tree with n vertices has n−1 edges and also a tree is connected. Therefore, </a:t>
            </a:r>
            <a:r>
              <a:rPr lang="en-US" dirty="0" smtClean="0"/>
              <a:t>the reduced </a:t>
            </a:r>
            <a:r>
              <a:rPr lang="en-US" dirty="0"/>
              <a:t>incidence matrix </a:t>
            </a:r>
            <a:r>
              <a:rPr lang="en-US" dirty="0" smtClean="0"/>
              <a:t>of a tree is </a:t>
            </a:r>
            <a:r>
              <a:rPr lang="en-US" dirty="0"/>
              <a:t>a square matrix of order n−1, with rank n−1. Thus the </a:t>
            </a:r>
            <a:r>
              <a:rPr lang="en-US" dirty="0" smtClean="0"/>
              <a:t>result follows</a:t>
            </a:r>
            <a:r>
              <a:rPr lang="en-US" dirty="0" smtClean="0"/>
              <a:t>.  (It can not be reduced to a row reduced or column reduced matrix. So determinant of this matrix can not be zero. So it is non singular.)</a:t>
            </a:r>
            <a:endParaRPr lang="en-US" dirty="0"/>
          </a:p>
          <a:p>
            <a:pPr lvl="1"/>
            <a:r>
              <a:rPr lang="en-US" dirty="0"/>
              <a:t>Now a graph G with n vertices and n −1 edges which is not a tree is obviously disconnected.</a:t>
            </a:r>
          </a:p>
          <a:p>
            <a:pPr lvl="1"/>
            <a:r>
              <a:rPr lang="en-US" dirty="0"/>
              <a:t>Therefore the rank of the incidence matrix of G is less than (n−1). </a:t>
            </a:r>
            <a:endParaRPr lang="en-US" dirty="0" smtClean="0"/>
          </a:p>
          <a:p>
            <a:pPr lvl="1"/>
            <a:r>
              <a:rPr lang="en-US" dirty="0" smtClean="0"/>
              <a:t>Hence the (n</a:t>
            </a:r>
            <a:r>
              <a:rPr lang="en-US" dirty="0"/>
              <a:t>−1)×(n−1) reduced incidence matrix of a graph is non-singular if and only if the </a:t>
            </a:r>
            <a:r>
              <a:rPr lang="en-US" dirty="0" smtClean="0"/>
              <a:t>graph is </a:t>
            </a:r>
            <a:r>
              <a:rPr lang="en-US" dirty="0"/>
              <a:t>a tree.</a:t>
            </a:r>
            <a:endParaRPr lang="en-IN" dirty="0"/>
          </a:p>
        </p:txBody>
      </p:sp>
    </p:spTree>
    <p:extLst>
      <p:ext uri="{BB962C8B-B14F-4D97-AF65-F5344CB8AC3E}">
        <p14:creationId xmlns:p14="http://schemas.microsoft.com/office/powerpoint/2010/main" val="1425154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2430</TotalTime>
  <Words>2428</Words>
  <Application>Microsoft Office PowerPoint</Application>
  <PresentationFormat>On-screen Show (4:3)</PresentationFormat>
  <Paragraphs>185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Module 5</vt:lpstr>
      <vt:lpstr>Matrix Representation of Graphs</vt:lpstr>
      <vt:lpstr>PowerPoint Presentation</vt:lpstr>
      <vt:lpstr>PowerPoint Presentation</vt:lpstr>
      <vt:lpstr>PowerPoint Presentation</vt:lpstr>
      <vt:lpstr>PowerPoint Presentation</vt:lpstr>
      <vt:lpstr>Reduced incidence matrix </vt:lpstr>
      <vt:lpstr>PowerPoint Presentation</vt:lpstr>
      <vt:lpstr>PowerPoint Presentation</vt:lpstr>
      <vt:lpstr>Submatrices of A(G)</vt:lpstr>
      <vt:lpstr>PowerPoint Presentation</vt:lpstr>
      <vt:lpstr>Circuit Matrix</vt:lpstr>
      <vt:lpstr>PowerPoint Presentation</vt:lpstr>
      <vt:lpstr>PowerPoint Presentation</vt:lpstr>
      <vt:lpstr>Observations on Circuit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Fundamental Circuit Matrix and Rank of B</vt:lpstr>
      <vt:lpstr>PowerPoint Presentation</vt:lpstr>
      <vt:lpstr>PowerPoint Presentation</vt:lpstr>
      <vt:lpstr>PowerPoint Presentation</vt:lpstr>
      <vt:lpstr>PowerPoint Presentation</vt:lpstr>
      <vt:lpstr>PowerPoint Presentation</vt:lpstr>
      <vt:lpstr>PowerPoint Presentation</vt:lpstr>
      <vt:lpstr>Alternative Proof</vt:lpstr>
      <vt:lpstr>PowerPoint Presentation</vt:lpstr>
      <vt:lpstr>Path matrix</vt:lpstr>
      <vt:lpstr>PowerPoint Presentation</vt:lpstr>
      <vt:lpstr>PowerPoint Presentation</vt:lpstr>
      <vt:lpstr>PowerPoint Presentation</vt:lpstr>
      <vt:lpstr>PowerPoint Presentation</vt:lpstr>
      <vt:lpstr>Adjacency Matrix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Jency</dc:creator>
  <cp:lastModifiedBy>Jency</cp:lastModifiedBy>
  <cp:revision>59</cp:revision>
  <dcterms:created xsi:type="dcterms:W3CDTF">2006-08-16T00:00:00Z</dcterms:created>
  <dcterms:modified xsi:type="dcterms:W3CDTF">2019-11-14T10:03:56Z</dcterms:modified>
</cp:coreProperties>
</file>