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81" r:id="rId11"/>
    <p:sldId id="282" r:id="rId12"/>
    <p:sldId id="265" r:id="rId13"/>
    <p:sldId id="266" r:id="rId14"/>
    <p:sldId id="267" r:id="rId15"/>
    <p:sldId id="269" r:id="rId16"/>
    <p:sldId id="270" r:id="rId17"/>
    <p:sldId id="271" r:id="rId18"/>
    <p:sldId id="272" r:id="rId19"/>
    <p:sldId id="273" r:id="rId20"/>
    <p:sldId id="274" r:id="rId21"/>
    <p:sldId id="275" r:id="rId22"/>
    <p:sldId id="277" r:id="rId23"/>
    <p:sldId id="278" r:id="rId24"/>
    <p:sldId id="279" r:id="rId25"/>
    <p:sldId id="280" r:id="rId26"/>
    <p:sldId id="283" r:id="rId27"/>
    <p:sldId id="268" r:id="rId28"/>
    <p:sldId id="276" r:id="rId29"/>
    <p:sldId id="285" r:id="rId30"/>
    <p:sldId id="286" r:id="rId31"/>
    <p:sldId id="284"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82706" autoAdjust="0"/>
  </p:normalViewPr>
  <p:slideViewPr>
    <p:cSldViewPr>
      <p:cViewPr>
        <p:scale>
          <a:sx n="81" d="100"/>
          <a:sy n="81" d="100"/>
        </p:scale>
        <p:origin x="-852" y="3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E94F24-BE53-4FA1-B5C6-1C0E4F4BAEA9}" type="datetimeFigureOut">
              <a:rPr lang="en-IN" smtClean="0"/>
              <a:t>20-11-2019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1875CB-E17E-46D0-BB31-E5DA410F8D80}" type="slidenum">
              <a:rPr lang="en-IN" smtClean="0"/>
              <a:t>‹#›</a:t>
            </a:fld>
            <a:endParaRPr lang="en-IN"/>
          </a:p>
        </p:txBody>
      </p:sp>
    </p:spTree>
    <p:extLst>
      <p:ext uri="{BB962C8B-B14F-4D97-AF65-F5344CB8AC3E}">
        <p14:creationId xmlns:p14="http://schemas.microsoft.com/office/powerpoint/2010/main" val="142338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41875CB-E17E-46D0-BB31-E5DA410F8D80}" type="slidenum">
              <a:rPr lang="en-IN" smtClean="0"/>
              <a:t>1</a:t>
            </a:fld>
            <a:endParaRPr lang="en-IN"/>
          </a:p>
        </p:txBody>
      </p:sp>
    </p:spTree>
    <p:extLst>
      <p:ext uri="{BB962C8B-B14F-4D97-AF65-F5344CB8AC3E}">
        <p14:creationId xmlns:p14="http://schemas.microsoft.com/office/powerpoint/2010/main" val="105581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41875CB-E17E-46D0-BB31-E5DA410F8D80}" type="slidenum">
              <a:rPr lang="en-IN" smtClean="0"/>
              <a:t>28</a:t>
            </a:fld>
            <a:endParaRPr lang="en-IN"/>
          </a:p>
        </p:txBody>
      </p:sp>
    </p:spTree>
    <p:extLst>
      <p:ext uri="{BB962C8B-B14F-4D97-AF65-F5344CB8AC3E}">
        <p14:creationId xmlns:p14="http://schemas.microsoft.com/office/powerpoint/2010/main" val="190714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6</a:t>
            </a:r>
            <a:endParaRPr lang="en-IN" dirty="0"/>
          </a:p>
        </p:txBody>
      </p:sp>
      <p:sp>
        <p:nvSpPr>
          <p:cNvPr id="3" name="Subtitle 2"/>
          <p:cNvSpPr>
            <a:spLocks noGrp="1"/>
          </p:cNvSpPr>
          <p:nvPr>
            <p:ph type="subTitle" idx="1"/>
          </p:nvPr>
        </p:nvSpPr>
        <p:spPr/>
        <p:txBody>
          <a:bodyPr>
            <a:normAutofit fontScale="85000" lnSpcReduction="10000"/>
          </a:bodyPr>
          <a:lstStyle/>
          <a:p>
            <a:r>
              <a:rPr lang="en-US" dirty="0"/>
              <a:t>Graphs theoretic algorithms - Algorithm for computer representation of a graph, algorithm for connectedness and components, spanning tree, shortest path.</a:t>
            </a:r>
            <a:endParaRPr lang="en-IN" dirty="0"/>
          </a:p>
        </p:txBody>
      </p:sp>
    </p:spTree>
    <p:extLst>
      <p:ext uri="{BB962C8B-B14F-4D97-AF65-F5344CB8AC3E}">
        <p14:creationId xmlns:p14="http://schemas.microsoft.com/office/powerpoint/2010/main" val="3737002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752600"/>
            <a:ext cx="3588638" cy="215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459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2711014" cy="249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78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r>
              <a:rPr lang="en-US" dirty="0" smtClean="0"/>
              <a:t>For </a:t>
            </a:r>
            <a:r>
              <a:rPr lang="en-US" dirty="0"/>
              <a:t>example, by writing the list </a:t>
            </a:r>
            <a:r>
              <a:rPr lang="en-US" dirty="0" smtClean="0"/>
              <a:t>“</a:t>
            </a:r>
            <a:r>
              <a:rPr lang="en-US" dirty="0" err="1" smtClean="0"/>
              <a:t>i</a:t>
            </a:r>
            <a:r>
              <a:rPr lang="en-US" dirty="0" smtClean="0"/>
              <a:t> </a:t>
            </a:r>
            <a:r>
              <a:rPr lang="en-US" dirty="0"/>
              <a:t>: </a:t>
            </a:r>
            <a:r>
              <a:rPr lang="en-US" dirty="0" err="1" smtClean="0"/>
              <a:t>j,k</a:t>
            </a:r>
            <a:r>
              <a:rPr lang="en-US" dirty="0" smtClean="0"/>
              <a:t>, l”, </a:t>
            </a:r>
            <a:r>
              <a:rPr lang="en-US" dirty="0"/>
              <a:t>it is meant that the </a:t>
            </a:r>
            <a:r>
              <a:rPr lang="en-US" dirty="0" smtClean="0"/>
              <a:t>vertices with </a:t>
            </a:r>
            <a:r>
              <a:rPr lang="en-US" dirty="0"/>
              <a:t>labels </a:t>
            </a:r>
            <a:r>
              <a:rPr lang="en-US" dirty="0" err="1" smtClean="0"/>
              <a:t>j,k</a:t>
            </a:r>
            <a:r>
              <a:rPr lang="en-US" dirty="0" smtClean="0"/>
              <a:t> </a:t>
            </a:r>
            <a:r>
              <a:rPr lang="en-US" dirty="0"/>
              <a:t>and l are successors of the vertex with label </a:t>
            </a:r>
            <a:r>
              <a:rPr lang="en-US" dirty="0" err="1" smtClean="0"/>
              <a:t>i</a:t>
            </a:r>
            <a:r>
              <a:rPr lang="en-US" dirty="0" smtClean="0"/>
              <a:t>.</a:t>
            </a:r>
          </a:p>
          <a:p>
            <a:pPr lvl="1"/>
            <a:r>
              <a:rPr lang="en-US" dirty="0" smtClean="0"/>
              <a:t>For </a:t>
            </a:r>
            <a:r>
              <a:rPr lang="en-US" dirty="0"/>
              <a:t>undirected graphs, </a:t>
            </a:r>
            <a:r>
              <a:rPr lang="en-US" dirty="0" err="1"/>
              <a:t>neighbours</a:t>
            </a:r>
            <a:r>
              <a:rPr lang="en-US" dirty="0"/>
              <a:t> are listed and hence each edge will appear twice </a:t>
            </a:r>
            <a:r>
              <a:rPr lang="en-US" dirty="0" smtClean="0"/>
              <a:t>in the </a:t>
            </a:r>
            <a:r>
              <a:rPr lang="en-US" dirty="0"/>
              <a:t>list. This is an obvious redundancy.</a:t>
            </a:r>
          </a:p>
          <a:p>
            <a:endParaRPr lang="en-US" dirty="0"/>
          </a:p>
          <a:p>
            <a:endParaRPr lang="en-IN" dirty="0"/>
          </a:p>
        </p:txBody>
      </p:sp>
    </p:spTree>
    <p:extLst>
      <p:ext uri="{BB962C8B-B14F-4D97-AF65-F5344CB8AC3E}">
        <p14:creationId xmlns:p14="http://schemas.microsoft.com/office/powerpoint/2010/main" val="1809909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Connectedness and Components</a:t>
            </a:r>
            <a:endParaRPr lang="en-IN" dirty="0"/>
          </a:p>
        </p:txBody>
      </p:sp>
      <p:sp>
        <p:nvSpPr>
          <p:cNvPr id="3" name="Content Placeholder 2"/>
          <p:cNvSpPr>
            <a:spLocks noGrp="1"/>
          </p:cNvSpPr>
          <p:nvPr>
            <p:ph idx="1"/>
          </p:nvPr>
        </p:nvSpPr>
        <p:spPr/>
        <p:txBody>
          <a:bodyPr>
            <a:normAutofit lnSpcReduction="10000"/>
          </a:bodyPr>
          <a:lstStyle/>
          <a:p>
            <a:r>
              <a:rPr lang="en-US" dirty="0"/>
              <a:t>Given the adjacency matrix of a graph G, is it possible to determine whether the graph </a:t>
            </a:r>
            <a:r>
              <a:rPr lang="en-US" dirty="0" err="1" smtClean="0"/>
              <a:t>Gis</a:t>
            </a:r>
            <a:r>
              <a:rPr lang="en-US" dirty="0" smtClean="0"/>
              <a:t> </a:t>
            </a:r>
            <a:r>
              <a:rPr lang="en-US" dirty="0"/>
              <a:t>connected</a:t>
            </a:r>
            <a:r>
              <a:rPr lang="en-US" dirty="0" smtClean="0"/>
              <a:t>?</a:t>
            </a:r>
          </a:p>
          <a:p>
            <a:r>
              <a:rPr lang="en-US" dirty="0" smtClean="0"/>
              <a:t> </a:t>
            </a:r>
            <a:r>
              <a:rPr lang="en-US" dirty="0"/>
              <a:t>If not connected, what is the number of components in G? The </a:t>
            </a:r>
            <a:r>
              <a:rPr lang="en-US" dirty="0" smtClean="0"/>
              <a:t>following algorithm </a:t>
            </a:r>
            <a:r>
              <a:rPr lang="en-US" dirty="0"/>
              <a:t>checks the connectedness of graphs</a:t>
            </a:r>
            <a:r>
              <a:rPr lang="en-US" dirty="0" smtClean="0"/>
              <a:t>.</a:t>
            </a:r>
          </a:p>
          <a:p>
            <a:r>
              <a:rPr lang="en-IN" dirty="0"/>
              <a:t>Connectedness and Components </a:t>
            </a:r>
            <a:r>
              <a:rPr lang="en-IN" dirty="0" smtClean="0"/>
              <a:t>Algorithm</a:t>
            </a:r>
          </a:p>
          <a:p>
            <a:pPr marL="457200" lvl="1" indent="0">
              <a:buNone/>
            </a:pPr>
            <a:r>
              <a:rPr lang="en-US" dirty="0" smtClean="0"/>
              <a:t>1 </a:t>
            </a:r>
            <a:r>
              <a:rPr lang="en-US" dirty="0"/>
              <a:t>: Set H = G and component count c = 1.</a:t>
            </a:r>
          </a:p>
          <a:p>
            <a:pPr marL="457200" lvl="1" indent="0">
              <a:buNone/>
            </a:pPr>
            <a:r>
              <a:rPr lang="en-US" dirty="0" smtClean="0"/>
              <a:t>2 </a:t>
            </a:r>
            <a:r>
              <a:rPr lang="en-US" dirty="0"/>
              <a:t>: Choose an arbitrary vertex v of G.</a:t>
            </a:r>
            <a:endParaRPr lang="en-IN" dirty="0"/>
          </a:p>
        </p:txBody>
      </p:sp>
    </p:spTree>
    <p:extLst>
      <p:ext uri="{BB962C8B-B14F-4D97-AF65-F5344CB8AC3E}">
        <p14:creationId xmlns:p14="http://schemas.microsoft.com/office/powerpoint/2010/main" val="3075459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lvl="1"/>
            <a:r>
              <a:rPr lang="en-US" dirty="0" smtClean="0"/>
              <a:t> S-3 </a:t>
            </a:r>
            <a:r>
              <a:rPr lang="en-US" dirty="0"/>
              <a:t>: Fuse all vertices in the </a:t>
            </a:r>
            <a:r>
              <a:rPr lang="en-US" dirty="0" err="1"/>
              <a:t>neighbourhood</a:t>
            </a:r>
            <a:r>
              <a:rPr lang="en-US" dirty="0"/>
              <a:t> N(v) with v and call this vertex v.</a:t>
            </a:r>
          </a:p>
          <a:p>
            <a:pPr lvl="1"/>
            <a:r>
              <a:rPr lang="en-US" dirty="0"/>
              <a:t>S-4 : If the number of vertices which are non-adjacent to v is the same as that before </a:t>
            </a:r>
            <a:r>
              <a:rPr lang="en-US" dirty="0" smtClean="0"/>
              <a:t>the fusion</a:t>
            </a:r>
            <a:r>
              <a:rPr lang="en-US" dirty="0"/>
              <a:t>, then go to Step-5. Otherwise, go to Step-2.</a:t>
            </a:r>
          </a:p>
          <a:p>
            <a:pPr lvl="1"/>
            <a:r>
              <a:rPr lang="en-US" dirty="0"/>
              <a:t>S-5 : Delete the vertex v (with all fused vertex) from H call this new graph H.</a:t>
            </a:r>
          </a:p>
          <a:p>
            <a:pPr lvl="1"/>
            <a:r>
              <a:rPr lang="en-US" dirty="0"/>
              <a:t>S-6 : If H has any vertex left in it, then let c c+1 and go to Step-2. Otherwise, go </a:t>
            </a:r>
            <a:r>
              <a:rPr lang="en-US" dirty="0" smtClean="0"/>
              <a:t>toStep-7</a:t>
            </a:r>
            <a:r>
              <a:rPr lang="en-US" dirty="0"/>
              <a:t>.</a:t>
            </a:r>
          </a:p>
          <a:p>
            <a:pPr lvl="1"/>
            <a:r>
              <a:rPr lang="en-US" dirty="0"/>
              <a:t>S-7 : Print each c with its vertices. Stop.</a:t>
            </a:r>
            <a:endParaRPr lang="en-IN" dirty="0"/>
          </a:p>
        </p:txBody>
      </p:sp>
    </p:spTree>
    <p:extLst>
      <p:ext uri="{BB962C8B-B14F-4D97-AF65-F5344CB8AC3E}">
        <p14:creationId xmlns:p14="http://schemas.microsoft.com/office/powerpoint/2010/main" val="2644310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791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244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Set c=1 and choose v= v1.Fuse the vertices v2,v3,v5,v6 to v and call the new vertex v. Then we have the following graph.</a:t>
            </a:r>
          </a:p>
          <a:p>
            <a:endParaRPr lang="en-US" dirty="0" smtClean="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5257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325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400" dirty="0" smtClean="0"/>
              <a:t>Now number of vertices that are non-adjacent to v is different before and after the fusion.</a:t>
            </a:r>
          </a:p>
          <a:p>
            <a:r>
              <a:rPr lang="en-US" sz="2400" dirty="0" smtClean="0"/>
              <a:t>So we repeat the action. Next we fuse v8 and v10 to v. and get the following reduced graph.</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5943599"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999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dirty="0"/>
              <a:t>Here also, the number of vertices that non-adjacent to v is different before and after fusion.</a:t>
            </a:r>
          </a:p>
          <a:p>
            <a:r>
              <a:rPr lang="en-US" sz="2400" dirty="0"/>
              <a:t>So, in the </a:t>
            </a:r>
            <a:r>
              <a:rPr lang="en-US" sz="2400" dirty="0" smtClean="0"/>
              <a:t>next </a:t>
            </a:r>
            <a:r>
              <a:rPr lang="en-US" sz="2400" dirty="0"/>
              <a:t>iteration</a:t>
            </a:r>
            <a:r>
              <a:rPr lang="en-US" sz="2400" dirty="0" smtClean="0"/>
              <a:t>, fuse </a:t>
            </a:r>
            <a:r>
              <a:rPr lang="en-US" sz="2400" dirty="0"/>
              <a:t>the vertex v12 to v = v1. Then, we have the reduced graph </a:t>
            </a:r>
            <a:r>
              <a:rPr lang="en-US" sz="2400" dirty="0" smtClean="0"/>
              <a:t>as shown </a:t>
            </a:r>
            <a:r>
              <a:rPr lang="en-US" sz="2400" dirty="0"/>
              <a:t>in </a:t>
            </a:r>
            <a:r>
              <a:rPr lang="en-US" sz="2400" dirty="0" smtClean="0"/>
              <a:t>Figure given below.</a:t>
            </a:r>
          </a:p>
          <a:p>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6019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565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Now the number of vertices non-adjacent to v is same before and after fusion.</a:t>
            </a:r>
          </a:p>
          <a:p>
            <a:r>
              <a:rPr lang="en-US" dirty="0"/>
              <a:t>So, we can delete the vertex v1 from H and </a:t>
            </a:r>
            <a:r>
              <a:rPr lang="en-US" dirty="0" smtClean="0"/>
              <a:t>set c </a:t>
            </a:r>
            <a:r>
              <a:rPr lang="en-US" dirty="0" smtClean="0">
                <a:sym typeface="Wingdings" panose="05000000000000000000" pitchFamily="2" charset="2"/>
              </a:rPr>
              <a:t> </a:t>
            </a:r>
            <a:r>
              <a:rPr lang="en-US" dirty="0" smtClean="0"/>
              <a:t>c+1(c=2).</a:t>
            </a:r>
          </a:p>
          <a:p>
            <a:r>
              <a:rPr lang="en-US" dirty="0"/>
              <a:t>Now take v = v4 in the reduced graph H and fuse the adjacent vertices v7 and v11 to v. Then, </a:t>
            </a:r>
            <a:r>
              <a:rPr lang="en-US" dirty="0" smtClean="0"/>
              <a:t>we have </a:t>
            </a:r>
            <a:r>
              <a:rPr lang="en-US" dirty="0"/>
              <a:t>the reduced graph as shown in Figure </a:t>
            </a:r>
            <a:r>
              <a:rPr lang="en-US" dirty="0" smtClean="0"/>
              <a:t>below.</a:t>
            </a:r>
            <a:endParaRPr lang="en-IN" dirty="0"/>
          </a:p>
        </p:txBody>
      </p:sp>
    </p:spTree>
    <p:extLst>
      <p:ext uri="{BB962C8B-B14F-4D97-AF65-F5344CB8AC3E}">
        <p14:creationId xmlns:p14="http://schemas.microsoft.com/office/powerpoint/2010/main" val="2503512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Representation of Graphs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graph is generally presented to and is stored in a digital computer in one of the </a:t>
            </a:r>
            <a:r>
              <a:rPr lang="en-US" dirty="0" smtClean="0"/>
              <a:t>following forms:</a:t>
            </a:r>
          </a:p>
          <a:p>
            <a:r>
              <a:rPr lang="en-US" dirty="0" smtClean="0"/>
              <a:t>Adjacency </a:t>
            </a:r>
            <a:r>
              <a:rPr lang="en-US" dirty="0"/>
              <a:t>Matrix: </a:t>
            </a:r>
            <a:endParaRPr lang="en-US" dirty="0" smtClean="0"/>
          </a:p>
          <a:p>
            <a:pPr lvl="1"/>
            <a:r>
              <a:rPr lang="en-US" dirty="0" smtClean="0"/>
              <a:t>Adjacency </a:t>
            </a:r>
            <a:r>
              <a:rPr lang="en-US" dirty="0"/>
              <a:t>matrices are the mostly used form to represent a </a:t>
            </a:r>
            <a:r>
              <a:rPr lang="en-US" dirty="0" smtClean="0"/>
              <a:t>graph in </a:t>
            </a:r>
            <a:r>
              <a:rPr lang="en-US" dirty="0"/>
              <a:t>computers. </a:t>
            </a:r>
            <a:endParaRPr lang="en-US" dirty="0" smtClean="0"/>
          </a:p>
          <a:p>
            <a:pPr lvl="1"/>
            <a:r>
              <a:rPr lang="en-US" dirty="0" smtClean="0"/>
              <a:t>Assigning </a:t>
            </a:r>
            <a:r>
              <a:rPr lang="en-US" dirty="0"/>
              <a:t>distinct numbers to the distinct vertices of G, the </a:t>
            </a:r>
            <a:r>
              <a:rPr lang="en-US" dirty="0" smtClean="0"/>
              <a:t>n X n-binary matrix </a:t>
            </a:r>
            <a:r>
              <a:rPr lang="en-US" dirty="0"/>
              <a:t>X(G)is used for representing G during the input, storage and output. </a:t>
            </a:r>
            <a:endParaRPr lang="en-US" dirty="0" smtClean="0"/>
          </a:p>
          <a:p>
            <a:pPr lvl="1"/>
            <a:r>
              <a:rPr lang="en-US" dirty="0" smtClean="0"/>
              <a:t>Since each </a:t>
            </a:r>
            <a:r>
              <a:rPr lang="en-US" dirty="0"/>
              <a:t>of the n</a:t>
            </a:r>
            <a:r>
              <a:rPr lang="en-US" baseline="30000" dirty="0"/>
              <a:t>2</a:t>
            </a:r>
            <a:r>
              <a:rPr lang="en-US" dirty="0"/>
              <a:t> entries are either a 0 or a 1, the adjacency matrix requires n</a:t>
            </a:r>
            <a:r>
              <a:rPr lang="en-US" baseline="30000" dirty="0"/>
              <a:t>2 </a:t>
            </a:r>
            <a:r>
              <a:rPr lang="en-US" dirty="0"/>
              <a:t>bits </a:t>
            </a:r>
            <a:r>
              <a:rPr lang="en-US" dirty="0" smtClean="0"/>
              <a:t>of computational </a:t>
            </a:r>
            <a:r>
              <a:rPr lang="en-US" dirty="0"/>
              <a:t>memory</a:t>
            </a:r>
            <a:r>
              <a:rPr lang="en-US" dirty="0" smtClean="0"/>
              <a:t>.</a:t>
            </a:r>
            <a:endParaRPr lang="en-US" dirty="0"/>
          </a:p>
        </p:txBody>
      </p:sp>
    </p:spTree>
    <p:extLst>
      <p:ext uri="{BB962C8B-B14F-4D97-AF65-F5344CB8AC3E}">
        <p14:creationId xmlns:p14="http://schemas.microsoft.com/office/powerpoint/2010/main" val="2290373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sz="2600" dirty="0"/>
              <a:t>At this stage, it can be noted that the number of vertices that non-adjacent to v is </a:t>
            </a:r>
            <a:r>
              <a:rPr lang="en-US" sz="2600" dirty="0" smtClean="0"/>
              <a:t>different before </a:t>
            </a:r>
            <a:r>
              <a:rPr lang="en-US" sz="2600" dirty="0"/>
              <a:t>and after fusion and hence we perform the same action again. That is, we fuse </a:t>
            </a:r>
            <a:r>
              <a:rPr lang="en-US" sz="2600" dirty="0" smtClean="0"/>
              <a:t>the vertex </a:t>
            </a:r>
            <a:r>
              <a:rPr lang="en-US" sz="2600" dirty="0"/>
              <a:t>v14 to v. Then we get the reduced graph as shown in </a:t>
            </a:r>
            <a:r>
              <a:rPr lang="en-US" sz="2600" dirty="0" smtClean="0"/>
              <a:t>following figure.</a:t>
            </a:r>
            <a:endParaRPr lang="en-IN" sz="2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605" y="762000"/>
            <a:ext cx="58673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74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477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8" y="2057400"/>
            <a:ext cx="64738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804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Here also, the number of vertices that </a:t>
            </a:r>
            <a:r>
              <a:rPr lang="en-US" dirty="0" smtClean="0"/>
              <a:t>are non-adjacent </a:t>
            </a:r>
            <a:r>
              <a:rPr lang="en-US" dirty="0"/>
              <a:t>to v is different before and after </a:t>
            </a:r>
            <a:r>
              <a:rPr lang="en-US" dirty="0" smtClean="0"/>
              <a:t>fusion and </a:t>
            </a:r>
            <a:r>
              <a:rPr lang="en-US" dirty="0"/>
              <a:t>hence we fuse the vertex v16 and v18 to </a:t>
            </a:r>
            <a:r>
              <a:rPr lang="en-US" dirty="0" smtClean="0"/>
              <a:t>v.</a:t>
            </a:r>
          </a:p>
          <a:p>
            <a:r>
              <a:rPr lang="en-US" dirty="0" smtClean="0"/>
              <a:t>Then</a:t>
            </a:r>
            <a:r>
              <a:rPr lang="en-US" dirty="0"/>
              <a:t>, v becomes an isolated </a:t>
            </a:r>
            <a:r>
              <a:rPr lang="en-US" dirty="0" smtClean="0"/>
              <a:t>vertex (non-adjacent vertices same before and after fusion) </a:t>
            </a:r>
            <a:r>
              <a:rPr lang="en-US" dirty="0"/>
              <a:t>and </a:t>
            </a:r>
            <a:r>
              <a:rPr lang="en-US" dirty="0" smtClean="0"/>
              <a:t>hence we </a:t>
            </a:r>
            <a:r>
              <a:rPr lang="en-US" dirty="0"/>
              <a:t>can delete v from H. </a:t>
            </a:r>
            <a:endParaRPr lang="en-US" dirty="0" smtClean="0"/>
          </a:p>
          <a:p>
            <a:r>
              <a:rPr lang="en-US" dirty="0" smtClean="0"/>
              <a:t>In </a:t>
            </a:r>
            <a:r>
              <a:rPr lang="en-US" dirty="0"/>
              <a:t>the new reduced graph H, take v = v9 and set c = 3. </a:t>
            </a:r>
            <a:endParaRPr lang="en-US" dirty="0" smtClean="0"/>
          </a:p>
          <a:p>
            <a:r>
              <a:rPr lang="en-US" dirty="0" smtClean="0"/>
              <a:t>Fuse the vertices </a:t>
            </a:r>
            <a:r>
              <a:rPr lang="en-US" dirty="0"/>
              <a:t>v13 and v15 to v. </a:t>
            </a:r>
            <a:endParaRPr lang="en-US" dirty="0" smtClean="0"/>
          </a:p>
          <a:p>
            <a:r>
              <a:rPr lang="en-US" dirty="0" smtClean="0"/>
              <a:t>Then</a:t>
            </a:r>
            <a:r>
              <a:rPr lang="en-US" dirty="0"/>
              <a:t>, we have the reduced graph as given in </a:t>
            </a:r>
            <a:r>
              <a:rPr lang="en-US" dirty="0" smtClean="0"/>
              <a:t>the figure below.</a:t>
            </a:r>
            <a:endParaRPr lang="en-US" dirty="0"/>
          </a:p>
        </p:txBody>
      </p:sp>
    </p:spTree>
    <p:extLst>
      <p:ext uri="{BB962C8B-B14F-4D97-AF65-F5344CB8AC3E}">
        <p14:creationId xmlns:p14="http://schemas.microsoft.com/office/powerpoint/2010/main" val="940661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pPr marL="0" indent="0">
              <a:buNone/>
            </a:pPr>
            <a:endParaRPr lang="en-US" dirty="0"/>
          </a:p>
          <a:p>
            <a:r>
              <a:rPr lang="en-US" dirty="0"/>
              <a:t>Finally fusing the vertex v16 to v, we have</a:t>
            </a:r>
          </a:p>
          <a:p>
            <a:endParaRPr lang="en-US"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1"/>
            <a:ext cx="4724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743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So the graph was disconnected with 3 components.</a:t>
            </a:r>
          </a:p>
          <a:p>
            <a:endParaRPr lang="en-US" dirty="0"/>
          </a:p>
          <a:p>
            <a:endParaRPr lang="en-US" dirty="0" smtClean="0"/>
          </a:p>
          <a:p>
            <a:endParaRPr lang="en-US" dirty="0"/>
          </a:p>
          <a:p>
            <a:endParaRPr lang="en-US" dirty="0" smtClean="0"/>
          </a:p>
          <a:p>
            <a:endParaRPr lang="en-IN"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7275" y="3298825"/>
            <a:ext cx="1947863"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384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0198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058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708280"/>
            <a:ext cx="4495800" cy="454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126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Algorithms</a:t>
            </a:r>
            <a:endParaRPr lang="en-IN" dirty="0"/>
          </a:p>
        </p:txBody>
      </p:sp>
      <p:sp>
        <p:nvSpPr>
          <p:cNvPr id="3" name="Content Placeholder 2"/>
          <p:cNvSpPr>
            <a:spLocks noGrp="1"/>
          </p:cNvSpPr>
          <p:nvPr>
            <p:ph idx="1"/>
          </p:nvPr>
        </p:nvSpPr>
        <p:spPr/>
        <p:txBody>
          <a:bodyPr/>
          <a:lstStyle/>
          <a:p>
            <a:r>
              <a:rPr lang="en-IN" dirty="0" smtClean="0"/>
              <a:t>A spanning tree algorithm is the one which yields a spanning tree from a given connected graph and spanning forest from a given disconnected graph.</a:t>
            </a:r>
          </a:p>
          <a:p>
            <a:r>
              <a:rPr lang="en-IN" dirty="0" smtClean="0"/>
              <a:t>By this algorithm we can find out whether a graph is connected or not, and if it is disconnected ,the number of components in the graph.</a:t>
            </a:r>
          </a:p>
          <a:p>
            <a:pPr marL="0" indent="0">
              <a:buNone/>
            </a:pPr>
            <a:endParaRPr lang="en-IN" dirty="0"/>
          </a:p>
        </p:txBody>
      </p:sp>
    </p:spTree>
    <p:extLst>
      <p:ext uri="{BB962C8B-B14F-4D97-AF65-F5344CB8AC3E}">
        <p14:creationId xmlns:p14="http://schemas.microsoft.com/office/powerpoint/2010/main" val="844679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b="1" u="sng" dirty="0" smtClean="0"/>
              <a:t>Description of the algorithm</a:t>
            </a:r>
          </a:p>
          <a:p>
            <a:r>
              <a:rPr lang="en-IN" dirty="0" smtClean="0"/>
              <a:t>Let the given undirected self-loop free graph G contains n vertices and e edges. Let the vertices be labelled 1,2,3,…n and the graph be described by two linear arrays F and H such that                      are the end vertices of </a:t>
            </a:r>
            <a:r>
              <a:rPr lang="en-IN" dirty="0" err="1" smtClean="0"/>
              <a:t>i</a:t>
            </a:r>
            <a:r>
              <a:rPr lang="en-IN" baseline="30000" dirty="0" err="1" smtClean="0"/>
              <a:t>th</a:t>
            </a:r>
            <a:r>
              <a:rPr lang="en-IN" baseline="30000" dirty="0" smtClean="0"/>
              <a:t> </a:t>
            </a:r>
            <a:r>
              <a:rPr lang="en-IN" dirty="0" smtClean="0"/>
              <a:t>edge in G.</a:t>
            </a:r>
          </a:p>
          <a:p>
            <a:r>
              <a:rPr lang="en-IN" dirty="0" smtClean="0"/>
              <a:t>At the each stage in the algorithm a new edge is tested to see if either or both of its end vertices</a:t>
            </a:r>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561784"/>
            <a:ext cx="1447800" cy="44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746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a:t>
            </a:r>
            <a:r>
              <a:rPr lang="en-IN" dirty="0" smtClean="0"/>
              <a:t>ppear in any </a:t>
            </a:r>
            <a:r>
              <a:rPr lang="en-IN" dirty="0"/>
              <a:t>t</a:t>
            </a:r>
            <a:r>
              <a:rPr lang="en-IN" dirty="0" smtClean="0"/>
              <a:t>ree formed so far. </a:t>
            </a:r>
          </a:p>
          <a:p>
            <a:r>
              <a:rPr lang="en-IN" dirty="0" smtClean="0"/>
              <a:t>At the kth stage 1≤k≤e, in examining the edge (</a:t>
            </a:r>
            <a:r>
              <a:rPr lang="en-IN" dirty="0" err="1" smtClean="0"/>
              <a:t>f</a:t>
            </a:r>
            <a:r>
              <a:rPr lang="en-IN" baseline="-25000" dirty="0" err="1" smtClean="0"/>
              <a:t>k</a:t>
            </a:r>
            <a:r>
              <a:rPr lang="en-IN" dirty="0" smtClean="0"/>
              <a:t>, </a:t>
            </a:r>
            <a:r>
              <a:rPr lang="en-IN" dirty="0" err="1" smtClean="0"/>
              <a:t>h</a:t>
            </a:r>
            <a:r>
              <a:rPr lang="en-IN" baseline="-25000" dirty="0" err="1" smtClean="0"/>
              <a:t>k</a:t>
            </a:r>
            <a:r>
              <a:rPr lang="en-IN" dirty="0" smtClean="0"/>
              <a:t> ) five different conditions may arise.</a:t>
            </a:r>
          </a:p>
          <a:p>
            <a:endParaRPr lang="en-IN" dirty="0" smtClean="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93" y="3429000"/>
            <a:ext cx="733980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374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1"/>
            <a:r>
              <a:rPr lang="en-US" dirty="0"/>
              <a:t>As bits can be packed into words, each row of the adjacency matrix of G of order </a:t>
            </a:r>
            <a:r>
              <a:rPr lang="en-US" dirty="0" smtClean="0"/>
              <a:t>n may </a:t>
            </a:r>
            <a:r>
              <a:rPr lang="en-US" dirty="0"/>
              <a:t>be written as a sequence of </a:t>
            </a:r>
            <a:r>
              <a:rPr lang="en-US" dirty="0" smtClean="0"/>
              <a:t>n bits </a:t>
            </a:r>
            <a:r>
              <a:rPr lang="en-US" dirty="0"/>
              <a:t>in </a:t>
            </a:r>
            <a:r>
              <a:rPr lang="en-US" dirty="0" smtClean="0"/>
              <a:t>[n/w] machine </a:t>
            </a:r>
            <a:r>
              <a:rPr lang="en-US" dirty="0"/>
              <a:t>words, where </a:t>
            </a:r>
            <a:r>
              <a:rPr lang="en-US" dirty="0" smtClean="0"/>
              <a:t>w is </a:t>
            </a:r>
            <a:r>
              <a:rPr lang="en-US" dirty="0"/>
              <a:t>the </a:t>
            </a:r>
            <a:r>
              <a:rPr lang="en-US" dirty="0" smtClean="0"/>
              <a:t>word length </a:t>
            </a:r>
            <a:r>
              <a:rPr lang="en-US" dirty="0"/>
              <a:t>(number of bits in a computer word). </a:t>
            </a:r>
            <a:endParaRPr lang="en-US" dirty="0" smtClean="0"/>
          </a:p>
          <a:p>
            <a:pPr lvl="1"/>
            <a:r>
              <a:rPr lang="en-US" dirty="0" smtClean="0"/>
              <a:t>Therefore</a:t>
            </a:r>
            <a:r>
              <a:rPr lang="en-US" dirty="0"/>
              <a:t>, the number of words </a:t>
            </a:r>
            <a:r>
              <a:rPr lang="en-US" dirty="0" smtClean="0"/>
              <a:t>required to </a:t>
            </a:r>
            <a:r>
              <a:rPr lang="en-US" dirty="0"/>
              <a:t>store the adjacency matrix is </a:t>
            </a:r>
            <a:r>
              <a:rPr lang="en-US" dirty="0" smtClean="0"/>
              <a:t>n [n/w].</a:t>
            </a:r>
            <a:endParaRPr lang="en-US" dirty="0"/>
          </a:p>
        </p:txBody>
      </p:sp>
    </p:spTree>
    <p:extLst>
      <p:ext uri="{BB962C8B-B14F-4D97-AF65-F5344CB8AC3E}">
        <p14:creationId xmlns:p14="http://schemas.microsoft.com/office/powerpoint/2010/main" val="4220311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62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190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6400800" cy="5623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853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Path Problems</a:t>
            </a:r>
            <a:endParaRPr lang="en-IN" dirty="0"/>
          </a:p>
        </p:txBody>
      </p:sp>
      <p:sp>
        <p:nvSpPr>
          <p:cNvPr id="3" name="Content Placeholder 2"/>
          <p:cNvSpPr>
            <a:spLocks noGrp="1"/>
          </p:cNvSpPr>
          <p:nvPr>
            <p:ph idx="1"/>
          </p:nvPr>
        </p:nvSpPr>
        <p:spPr/>
        <p:txBody>
          <a:bodyPr/>
          <a:lstStyle/>
          <a:p>
            <a:r>
              <a:rPr lang="en-IN" dirty="0" smtClean="0"/>
              <a:t>Different types of shortest path problems are there.</a:t>
            </a:r>
          </a:p>
          <a:p>
            <a:pPr lvl="1"/>
            <a:r>
              <a:rPr lang="en-IN" dirty="0" smtClean="0"/>
              <a:t>Shortest path between two specified vertices.</a:t>
            </a:r>
          </a:p>
          <a:p>
            <a:pPr lvl="1"/>
            <a:r>
              <a:rPr lang="en-IN" dirty="0" smtClean="0"/>
              <a:t>Shortest path between all pairs of vertices.</a:t>
            </a:r>
          </a:p>
          <a:p>
            <a:pPr lvl="1"/>
            <a:r>
              <a:rPr lang="en-IN" dirty="0" smtClean="0"/>
              <a:t>Shortest path from a specified vertices to all others. etc..</a:t>
            </a:r>
            <a:endParaRPr lang="en-IN" dirty="0"/>
          </a:p>
        </p:txBody>
      </p:sp>
    </p:spTree>
    <p:extLst>
      <p:ext uri="{BB962C8B-B14F-4D97-AF65-F5344CB8AC3E}">
        <p14:creationId xmlns:p14="http://schemas.microsoft.com/office/powerpoint/2010/main" val="2203424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Shortest path from a specified vertex to another specified vertex </a:t>
            </a:r>
            <a:endParaRPr lang="en-IN" dirty="0"/>
          </a:p>
        </p:txBody>
      </p:sp>
      <p:sp>
        <p:nvSpPr>
          <p:cNvPr id="3" name="Content Placeholder 2"/>
          <p:cNvSpPr>
            <a:spLocks noGrp="1"/>
          </p:cNvSpPr>
          <p:nvPr>
            <p:ph idx="1"/>
          </p:nvPr>
        </p:nvSpPr>
        <p:spPr/>
        <p:txBody>
          <a:bodyPr/>
          <a:lstStyle/>
          <a:p>
            <a:r>
              <a:rPr lang="en-IN" dirty="0" smtClean="0"/>
              <a:t>The problem of finding the shortest path from a specified vertex s to another specified vertex t can be stated as follows:</a:t>
            </a:r>
          </a:p>
          <a:p>
            <a:pPr lvl="1"/>
            <a:r>
              <a:rPr lang="en-IN" dirty="0" smtClean="0"/>
              <a:t>A simple weighted graph G of n vertices is described by an n by n matrix D = [</a:t>
            </a:r>
            <a:r>
              <a:rPr lang="en-IN" dirty="0" err="1" smtClean="0"/>
              <a:t>d</a:t>
            </a:r>
            <a:r>
              <a:rPr lang="en-IN" baseline="-25000" dirty="0" err="1" smtClean="0"/>
              <a:t>ij</a:t>
            </a:r>
            <a:r>
              <a:rPr lang="en-IN" dirty="0" smtClean="0"/>
              <a:t> ], where</a:t>
            </a:r>
          </a:p>
          <a:p>
            <a:pPr lvl="1"/>
            <a:r>
              <a:rPr lang="en-IN" dirty="0" err="1"/>
              <a:t>d</a:t>
            </a:r>
            <a:r>
              <a:rPr lang="en-IN" baseline="-25000" dirty="0" err="1" smtClean="0"/>
              <a:t>ij</a:t>
            </a:r>
            <a:r>
              <a:rPr lang="en-IN" dirty="0" smtClean="0"/>
              <a:t> = the length(or distance or weight) of the directed edge from vertex  to vertex j. dij≥0.</a:t>
            </a:r>
          </a:p>
          <a:p>
            <a:pPr lvl="1"/>
            <a:r>
              <a:rPr lang="en-IN" dirty="0" smtClean="0"/>
              <a:t>d</a:t>
            </a:r>
            <a:r>
              <a:rPr lang="en-IN" baseline="-25000" dirty="0" smtClean="0"/>
              <a:t>ii</a:t>
            </a:r>
            <a:r>
              <a:rPr lang="en-IN" dirty="0" smtClean="0"/>
              <a:t>=0</a:t>
            </a:r>
          </a:p>
          <a:p>
            <a:pPr lvl="1"/>
            <a:r>
              <a:rPr lang="en-IN" dirty="0" err="1" smtClean="0"/>
              <a:t>d</a:t>
            </a:r>
            <a:r>
              <a:rPr lang="en-IN" baseline="-25000" dirty="0" err="1" smtClean="0"/>
              <a:t>ij</a:t>
            </a:r>
            <a:r>
              <a:rPr lang="en-IN" dirty="0" smtClean="0"/>
              <a:t>=∞ , if there is no edge from </a:t>
            </a:r>
            <a:r>
              <a:rPr lang="en-IN" dirty="0" err="1" smtClean="0"/>
              <a:t>i</a:t>
            </a:r>
            <a:r>
              <a:rPr lang="en-IN" dirty="0" smtClean="0"/>
              <a:t> to j.</a:t>
            </a:r>
            <a:endParaRPr lang="en-IN" dirty="0"/>
          </a:p>
        </p:txBody>
      </p:sp>
    </p:spTree>
    <p:extLst>
      <p:ext uri="{BB962C8B-B14F-4D97-AF65-F5344CB8AC3E}">
        <p14:creationId xmlns:p14="http://schemas.microsoft.com/office/powerpoint/2010/main" val="183360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smtClean="0"/>
              <a:t>Dijkstra’s Algorithm:</a:t>
            </a:r>
          </a:p>
          <a:p>
            <a:pPr lvl="1"/>
            <a:r>
              <a:rPr lang="en-IN" dirty="0" smtClean="0"/>
              <a:t>The algorithm labels the vertices of the given digraph.</a:t>
            </a:r>
          </a:p>
          <a:p>
            <a:pPr lvl="1"/>
            <a:r>
              <a:rPr lang="en-IN" dirty="0" smtClean="0"/>
              <a:t>The algorithm begins by assigning a permanent label 0 to the starting vertex s, and a temporary label ∞ to the remaining n-1 vertices.</a:t>
            </a:r>
          </a:p>
          <a:p>
            <a:pPr lvl="1"/>
            <a:r>
              <a:rPr lang="en-IN" dirty="0" smtClean="0"/>
              <a:t>From then on, in each iteration another vertex gets a permanent label according to the following rules.</a:t>
            </a:r>
          </a:p>
          <a:p>
            <a:pPr lvl="2"/>
            <a:r>
              <a:rPr lang="en-IN" dirty="0" smtClean="0"/>
              <a:t>Every vertex j that yet not permanently labelled gets a new temporary label whose value is given by:</a:t>
            </a:r>
          </a:p>
          <a:p>
            <a:pPr marL="914400" lvl="2" indent="0">
              <a:buNone/>
            </a:pPr>
            <a:r>
              <a:rPr lang="en-IN" dirty="0" smtClean="0"/>
              <a:t>    min[old label of j, old label of </a:t>
            </a:r>
            <a:r>
              <a:rPr lang="en-IN" dirty="0" err="1" smtClean="0"/>
              <a:t>i+d</a:t>
            </a:r>
            <a:r>
              <a:rPr lang="en-IN" baseline="-25000" dirty="0" err="1" smtClean="0"/>
              <a:t>ij</a:t>
            </a:r>
            <a:r>
              <a:rPr lang="en-IN" dirty="0" smtClean="0"/>
              <a:t>]</a:t>
            </a:r>
            <a:endParaRPr lang="en-IN" dirty="0"/>
          </a:p>
        </p:txBody>
      </p:sp>
    </p:spTree>
    <p:extLst>
      <p:ext uri="{BB962C8B-B14F-4D97-AF65-F5344CB8AC3E}">
        <p14:creationId xmlns:p14="http://schemas.microsoft.com/office/powerpoint/2010/main" val="1164087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914400" lvl="2" indent="0">
              <a:buNone/>
            </a:pPr>
            <a:r>
              <a:rPr lang="en-IN" dirty="0"/>
              <a:t>w</a:t>
            </a:r>
            <a:r>
              <a:rPr lang="en-IN" dirty="0" smtClean="0"/>
              <a:t>here </a:t>
            </a:r>
            <a:r>
              <a:rPr lang="en-IN" dirty="0" err="1"/>
              <a:t>i</a:t>
            </a:r>
            <a:r>
              <a:rPr lang="en-IN" dirty="0" smtClean="0"/>
              <a:t> is the latest vertex permanently labelled in the previous iteration, and </a:t>
            </a:r>
            <a:r>
              <a:rPr lang="en-IN" dirty="0" err="1" smtClean="0"/>
              <a:t>d</a:t>
            </a:r>
            <a:r>
              <a:rPr lang="en-IN" baseline="-25000" dirty="0" err="1" smtClean="0"/>
              <a:t>ij</a:t>
            </a:r>
            <a:r>
              <a:rPr lang="en-IN" dirty="0" smtClean="0"/>
              <a:t> is the direct distance between vertices </a:t>
            </a:r>
            <a:r>
              <a:rPr lang="en-IN" dirty="0" err="1" smtClean="0"/>
              <a:t>i</a:t>
            </a:r>
            <a:r>
              <a:rPr lang="en-IN" dirty="0" smtClean="0"/>
              <a:t> and j. If </a:t>
            </a:r>
            <a:r>
              <a:rPr lang="en-IN" dirty="0" err="1" smtClean="0"/>
              <a:t>i</a:t>
            </a:r>
            <a:r>
              <a:rPr lang="en-IN" dirty="0" smtClean="0"/>
              <a:t> and j are not joined by an edge then </a:t>
            </a:r>
            <a:r>
              <a:rPr lang="en-IN" dirty="0" err="1" smtClean="0"/>
              <a:t>d</a:t>
            </a:r>
            <a:r>
              <a:rPr lang="en-IN" baseline="-25000" dirty="0" err="1" smtClean="0"/>
              <a:t>ij</a:t>
            </a:r>
            <a:r>
              <a:rPr lang="en-IN" dirty="0" smtClean="0"/>
              <a:t>=∞.</a:t>
            </a:r>
          </a:p>
          <a:p>
            <a:pPr lvl="2"/>
            <a:r>
              <a:rPr lang="en-IN" dirty="0" smtClean="0"/>
              <a:t>The smallest value among all the temporary labels is found, and this becomes the permanent label of the corresponding vertex. In case of any tie select any one of the candidate for permanent labelling.</a:t>
            </a:r>
          </a:p>
          <a:p>
            <a:pPr lvl="1"/>
            <a:r>
              <a:rPr lang="en-IN" sz="2600" dirty="0"/>
              <a:t>Steps 1 and 2 are repeated alternately until the destination vertex t gets a permanent label.</a:t>
            </a:r>
          </a:p>
          <a:p>
            <a:pPr marL="914400" lvl="2" indent="0">
              <a:buNone/>
            </a:pPr>
            <a:endParaRPr lang="en-IN" dirty="0"/>
          </a:p>
          <a:p>
            <a:pPr lvl="2"/>
            <a:endParaRPr lang="en-IN" dirty="0" smtClean="0"/>
          </a:p>
          <a:p>
            <a:pPr marL="914400" lvl="2" indent="0">
              <a:buNone/>
            </a:pPr>
            <a:endParaRPr lang="en-IN" dirty="0"/>
          </a:p>
          <a:p>
            <a:pPr lvl="2"/>
            <a:endParaRPr lang="en-IN" dirty="0"/>
          </a:p>
        </p:txBody>
      </p:sp>
    </p:spTree>
    <p:extLst>
      <p:ext uri="{BB962C8B-B14F-4D97-AF65-F5344CB8AC3E}">
        <p14:creationId xmlns:p14="http://schemas.microsoft.com/office/powerpoint/2010/main" val="1211897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981200"/>
            <a:ext cx="5486400" cy="313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099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1828800"/>
            <a:ext cx="7010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73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1"/>
            <a:r>
              <a:rPr lang="en-US" dirty="0" smtClean="0"/>
              <a:t>But </a:t>
            </a:r>
            <a:r>
              <a:rPr lang="en-US" dirty="0"/>
              <a:t>note that </a:t>
            </a:r>
            <a:r>
              <a:rPr lang="en-US" dirty="0" smtClean="0"/>
              <a:t>this increases </a:t>
            </a:r>
            <a:r>
              <a:rPr lang="en-US" dirty="0"/>
              <a:t>the complexity and computation time, even though the storage space is saved.</a:t>
            </a:r>
          </a:p>
          <a:p>
            <a:pPr lvl="1"/>
            <a:r>
              <a:rPr lang="en-US" dirty="0"/>
              <a:t>Another point is that adjacency matrix is defined for the graphs without parallel </a:t>
            </a:r>
            <a:r>
              <a:rPr lang="en-US" dirty="0" smtClean="0"/>
              <a:t>edges, this </a:t>
            </a:r>
            <a:r>
              <a:rPr lang="en-US" dirty="0"/>
              <a:t>method cannot be used for representing graphs with parallel edges.</a:t>
            </a:r>
            <a:endParaRPr lang="en-IN" dirty="0"/>
          </a:p>
        </p:txBody>
      </p:sp>
    </p:spTree>
    <p:extLst>
      <p:ext uri="{BB962C8B-B14F-4D97-AF65-F5344CB8AC3E}">
        <p14:creationId xmlns:p14="http://schemas.microsoft.com/office/powerpoint/2010/main" val="4967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smtClean="0"/>
              <a:t>Incidence </a:t>
            </a:r>
            <a:r>
              <a:rPr lang="en-US" dirty="0"/>
              <a:t>Matrix: </a:t>
            </a:r>
            <a:endParaRPr lang="en-US" dirty="0" smtClean="0"/>
          </a:p>
          <a:p>
            <a:pPr lvl="1"/>
            <a:r>
              <a:rPr lang="en-US" dirty="0" smtClean="0"/>
              <a:t>Incidence </a:t>
            </a:r>
            <a:r>
              <a:rPr lang="en-US" dirty="0"/>
              <a:t>matrices are also used to represent graphs. It requires </a:t>
            </a:r>
            <a:r>
              <a:rPr lang="en-US" dirty="0" smtClean="0"/>
              <a:t>n X e bits </a:t>
            </a:r>
            <a:r>
              <a:rPr lang="en-US" dirty="0"/>
              <a:t>of storage which might be more than the storage space required for the </a:t>
            </a:r>
            <a:r>
              <a:rPr lang="en-US" dirty="0" smtClean="0"/>
              <a:t>adjacency matrix </a:t>
            </a:r>
            <a:r>
              <a:rPr lang="en-US" dirty="0"/>
              <a:t>(it is because the number of edges may be greater than the number of </a:t>
            </a:r>
            <a:r>
              <a:rPr lang="en-US" dirty="0" smtClean="0"/>
              <a:t>vertices in </a:t>
            </a:r>
            <a:r>
              <a:rPr lang="en-US" dirty="0"/>
              <a:t>a vast majority of graphs</a:t>
            </a:r>
            <a:r>
              <a:rPr lang="en-US" dirty="0" smtClean="0"/>
              <a:t>).</a:t>
            </a:r>
          </a:p>
          <a:p>
            <a:pPr lvl="1"/>
            <a:r>
              <a:rPr lang="en-US" dirty="0" smtClean="0"/>
              <a:t> </a:t>
            </a:r>
            <a:r>
              <a:rPr lang="en-US" dirty="0"/>
              <a:t>In certain practical cases such as electrical networks </a:t>
            </a:r>
            <a:r>
              <a:rPr lang="en-US" dirty="0" smtClean="0"/>
              <a:t>and switching </a:t>
            </a:r>
            <a:r>
              <a:rPr lang="en-US" dirty="0"/>
              <a:t>networks incidence matrices are preferred than the adjacency matrices.</a:t>
            </a:r>
            <a:endParaRPr lang="en-IN" dirty="0"/>
          </a:p>
        </p:txBody>
      </p:sp>
    </p:spTree>
    <p:extLst>
      <p:ext uri="{BB962C8B-B14F-4D97-AF65-F5344CB8AC3E}">
        <p14:creationId xmlns:p14="http://schemas.microsoft.com/office/powerpoint/2010/main" val="134701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Edge Listing:</a:t>
            </a:r>
          </a:p>
          <a:p>
            <a:pPr lvl="1"/>
            <a:r>
              <a:rPr lang="en-US" dirty="0" smtClean="0"/>
              <a:t>Another </a:t>
            </a:r>
            <a:r>
              <a:rPr lang="en-US" dirty="0"/>
              <a:t>way to represent a graph is just a list, or array, of |</a:t>
            </a:r>
            <a:r>
              <a:rPr lang="en-US" dirty="0" smtClean="0"/>
              <a:t>E| edges, which </a:t>
            </a:r>
            <a:r>
              <a:rPr lang="en-US" dirty="0"/>
              <a:t>is called an edge list. </a:t>
            </a:r>
            <a:endParaRPr lang="en-US" dirty="0" smtClean="0"/>
          </a:p>
          <a:p>
            <a:pPr lvl="1"/>
            <a:r>
              <a:rPr lang="en-US" dirty="0" smtClean="0"/>
              <a:t>Clearly</a:t>
            </a:r>
            <a:r>
              <a:rPr lang="en-US" dirty="0"/>
              <a:t>, parallel edges and self-loops can be included </a:t>
            </a:r>
            <a:r>
              <a:rPr lang="en-US" dirty="0" smtClean="0"/>
              <a:t>in this </a:t>
            </a:r>
            <a:r>
              <a:rPr lang="en-US" dirty="0"/>
              <a:t>representation of a graph. </a:t>
            </a:r>
            <a:endParaRPr lang="en-US" dirty="0" smtClean="0"/>
          </a:p>
          <a:p>
            <a:pPr lvl="1"/>
            <a:r>
              <a:rPr lang="en-US" dirty="0" smtClean="0"/>
              <a:t>Note </a:t>
            </a:r>
            <a:r>
              <a:rPr lang="en-US" dirty="0"/>
              <a:t>that if we require b bits of storage for a vertex, </a:t>
            </a:r>
            <a:r>
              <a:rPr lang="en-US" dirty="0" smtClean="0"/>
              <a:t>then storing an edge requires 2b bits. </a:t>
            </a:r>
            <a:r>
              <a:rPr lang="en-US" dirty="0"/>
              <a:t>(Since an edge can be </a:t>
            </a:r>
            <a:r>
              <a:rPr lang="en-US" dirty="0" smtClean="0"/>
              <a:t>considered to </a:t>
            </a:r>
            <a:r>
              <a:rPr lang="en-US" dirty="0"/>
              <a:t>be the pair of its end vertices). </a:t>
            </a:r>
            <a:endParaRPr lang="en-US" dirty="0" smtClean="0"/>
          </a:p>
          <a:p>
            <a:pPr lvl="1"/>
            <a:r>
              <a:rPr lang="en-US" dirty="0" smtClean="0"/>
              <a:t>Therefore</a:t>
            </a:r>
            <a:r>
              <a:rPr lang="en-US" dirty="0"/>
              <a:t>, the total storage required will be </a:t>
            </a:r>
            <a:r>
              <a:rPr lang="en-US" dirty="0" smtClean="0"/>
              <a:t>2b.E.</a:t>
            </a:r>
            <a:endParaRPr lang="en-US" dirty="0"/>
          </a:p>
          <a:p>
            <a:pPr lvl="1"/>
            <a:r>
              <a:rPr lang="en-US" dirty="0"/>
              <a:t>The following example illustrates the edge-listing of the graph in Figure </a:t>
            </a:r>
            <a:endParaRPr lang="en-IN" dirty="0"/>
          </a:p>
        </p:txBody>
      </p:sp>
    </p:spTree>
    <p:extLst>
      <p:ext uri="{BB962C8B-B14F-4D97-AF65-F5344CB8AC3E}">
        <p14:creationId xmlns:p14="http://schemas.microsoft.com/office/powerpoint/2010/main" val="739932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pPr lvl="1"/>
            <a:r>
              <a:rPr lang="en-US" dirty="0"/>
              <a:t>The edge list of the graph in Figure </a:t>
            </a:r>
            <a:r>
              <a:rPr lang="en-US" dirty="0" smtClean="0"/>
              <a:t>above  </a:t>
            </a:r>
            <a:r>
              <a:rPr lang="en-US" dirty="0"/>
              <a:t>is written as: L</a:t>
            </a:r>
            <a:r>
              <a:rPr lang="en-US" baseline="-25000" dirty="0"/>
              <a:t>E </a:t>
            </a:r>
            <a:r>
              <a:rPr lang="en-US" dirty="0"/>
              <a:t>= </a:t>
            </a:r>
            <a:r>
              <a:rPr lang="en-US" dirty="0" smtClean="0"/>
              <a:t>{</a:t>
            </a:r>
            <a:r>
              <a:rPr lang="en-US" dirty="0"/>
              <a:t>1-2,1-3,2-4,3-4,4-5,5-6,5-7,5-8,6-8,7-8,8-9,8-10</a:t>
            </a:r>
            <a:r>
              <a:rPr lang="en-US" dirty="0" smtClean="0"/>
              <a:t>}.</a:t>
            </a:r>
          </a:p>
          <a:p>
            <a:pPr lvl="1"/>
            <a:r>
              <a:rPr lang="en-US" dirty="0" smtClean="0"/>
              <a:t>Edge </a:t>
            </a:r>
            <a:r>
              <a:rPr lang="en-US" dirty="0"/>
              <a:t>listing is comparatively a convenient method for inputting </a:t>
            </a:r>
            <a:r>
              <a:rPr lang="en-US" dirty="0" smtClean="0"/>
              <a:t>a graph </a:t>
            </a:r>
            <a:r>
              <a:rPr lang="en-US" dirty="0"/>
              <a:t>into the computer, but the retrieval and manipulation may be more difficult.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3889375"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85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Two Linear Arrays: </a:t>
            </a:r>
            <a:endParaRPr lang="en-US" dirty="0" smtClean="0"/>
          </a:p>
          <a:p>
            <a:pPr lvl="1"/>
            <a:r>
              <a:rPr lang="en-US" dirty="0" smtClean="0"/>
              <a:t>In </a:t>
            </a:r>
            <a:r>
              <a:rPr lang="en-US" dirty="0"/>
              <a:t>this method, a graph is represented in two linear arrays, </a:t>
            </a:r>
            <a:r>
              <a:rPr lang="en-US" dirty="0" smtClean="0"/>
              <a:t>say F </a:t>
            </a:r>
            <a:r>
              <a:rPr lang="en-US" dirty="0"/>
              <a:t>and H of vertices of the graph G, not necessarily disjoint, such that each edge </a:t>
            </a:r>
            <a:r>
              <a:rPr lang="en-US" dirty="0" smtClean="0"/>
              <a:t>has one </a:t>
            </a:r>
            <a:r>
              <a:rPr lang="en-US" dirty="0"/>
              <a:t>end vertex in F and other in H. </a:t>
            </a:r>
            <a:endParaRPr lang="en-US" dirty="0" smtClean="0"/>
          </a:p>
          <a:p>
            <a:pPr lvl="1"/>
            <a:r>
              <a:rPr lang="en-US" dirty="0" smtClean="0"/>
              <a:t>This </a:t>
            </a:r>
            <a:r>
              <a:rPr lang="en-US" dirty="0"/>
              <a:t>method is found useful to represent </a:t>
            </a:r>
            <a:r>
              <a:rPr lang="en-US" dirty="0" smtClean="0"/>
              <a:t>weighted graphs </a:t>
            </a:r>
            <a:r>
              <a:rPr lang="en-US" dirty="0"/>
              <a:t>and has the same storage requirements as that for edge listing.</a:t>
            </a:r>
            <a:endParaRPr lang="en-IN" dirty="0"/>
          </a:p>
        </p:txBody>
      </p:sp>
    </p:spTree>
    <p:extLst>
      <p:ext uri="{BB962C8B-B14F-4D97-AF65-F5344CB8AC3E}">
        <p14:creationId xmlns:p14="http://schemas.microsoft.com/office/powerpoint/2010/main" val="706226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The two-linear array of the graph in Figure </a:t>
            </a:r>
            <a:r>
              <a:rPr lang="en-US" dirty="0" smtClean="0"/>
              <a:t>above is </a:t>
            </a:r>
            <a:r>
              <a:rPr lang="en-US" dirty="0"/>
              <a:t>written in the table given below</a:t>
            </a:r>
            <a:r>
              <a:rPr lang="en-US" dirty="0" smtClean="0"/>
              <a:t>:</a:t>
            </a:r>
          </a:p>
          <a:p>
            <a:endParaRPr lang="en-US" dirty="0" smtClean="0"/>
          </a:p>
          <a:p>
            <a:pPr marL="0" indent="0">
              <a:buNone/>
            </a:pPr>
            <a:endParaRPr lang="en-US" dirty="0"/>
          </a:p>
          <a:p>
            <a:endParaRPr lang="en-US" dirty="0" smtClean="0"/>
          </a:p>
          <a:p>
            <a:endParaRPr lang="en-US" dirty="0"/>
          </a:p>
          <a:p>
            <a:r>
              <a:rPr lang="en-US" dirty="0" smtClean="0"/>
              <a:t>Successor </a:t>
            </a:r>
            <a:r>
              <a:rPr lang="en-US" dirty="0"/>
              <a:t>Listing: </a:t>
            </a:r>
            <a:endParaRPr lang="en-US" dirty="0" smtClean="0"/>
          </a:p>
          <a:p>
            <a:pPr lvl="1"/>
            <a:r>
              <a:rPr lang="en-US" dirty="0" smtClean="0"/>
              <a:t>This </a:t>
            </a:r>
            <a:r>
              <a:rPr lang="en-US" dirty="0"/>
              <a:t>method can efficiently be used for representing those </a:t>
            </a:r>
            <a:r>
              <a:rPr lang="en-US" dirty="0" smtClean="0"/>
              <a:t>graphs with e/n </a:t>
            </a:r>
            <a:r>
              <a:rPr lang="en-US" dirty="0"/>
              <a:t>ratio is small. </a:t>
            </a:r>
            <a:endParaRPr lang="en-US" dirty="0" smtClean="0"/>
          </a:p>
          <a:p>
            <a:pPr lvl="1"/>
            <a:r>
              <a:rPr lang="en-US" dirty="0" smtClean="0"/>
              <a:t>Here</a:t>
            </a:r>
            <a:r>
              <a:rPr lang="en-US" dirty="0"/>
              <a:t>, n linear arrays are used to represent the vertices and their successors in G.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19400"/>
            <a:ext cx="525779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796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1643</Words>
  <Application>Microsoft Office PowerPoint</Application>
  <PresentationFormat>On-screen Show (4:3)</PresentationFormat>
  <Paragraphs>113</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Module 6</vt:lpstr>
      <vt:lpstr>Computer Representation of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for Connectedness and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Spanning tree Algorithms</vt:lpstr>
      <vt:lpstr>PowerPoint Presentation</vt:lpstr>
      <vt:lpstr>PowerPoint Presentation</vt:lpstr>
      <vt:lpstr>PowerPoint Presentation</vt:lpstr>
      <vt:lpstr>PowerPoint Presentation</vt:lpstr>
      <vt:lpstr>Shortest Path Problems</vt:lpstr>
      <vt:lpstr>Shortest path from a specified vertex to another specified vertex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Jency</dc:creator>
  <cp:lastModifiedBy>Jency</cp:lastModifiedBy>
  <cp:revision>32</cp:revision>
  <dcterms:created xsi:type="dcterms:W3CDTF">2006-08-16T00:00:00Z</dcterms:created>
  <dcterms:modified xsi:type="dcterms:W3CDTF">2019-11-20T14:18:01Z</dcterms:modified>
</cp:coreProperties>
</file>