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6" r:id="rId6"/>
    <p:sldId id="272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>
        <a:noFill/>
      </dgm:spPr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</a:t>
          </a:r>
          <a:r>
            <a:rPr lang="ro-RO" sz="1100" dirty="0" smtClean="0"/>
            <a:t>MVP</a:t>
          </a:r>
          <a:endParaRPr lang="ro-RO" sz="1100" dirty="0"/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en-US" sz="1100" dirty="0" smtClean="0"/>
            <a:t>- Beyond state of the art</a:t>
          </a:r>
        </a:p>
        <a:p>
          <a:pPr algn="l"/>
          <a:r>
            <a:rPr lang="ro-RO" sz="1100" dirty="0" smtClean="0"/>
            <a:t>- Raport </a:t>
          </a:r>
          <a:r>
            <a:rPr lang="ro-RO" sz="1100" dirty="0"/>
            <a:t>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>
        <a:solidFill>
          <a:srgbClr val="90C226"/>
        </a:solidFill>
      </dgm:spPr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</a:t>
          </a:r>
          <a:r>
            <a:rPr lang="ro-RO" sz="1100" dirty="0" smtClean="0"/>
            <a:t>Imbunătățiri ai timpilor de execuție</a:t>
          </a:r>
          <a:endParaRPr lang="ro-RO" sz="1100" dirty="0"/>
        </a:p>
        <a:p>
          <a:pPr algn="l"/>
          <a:r>
            <a:rPr lang="ro-RO" sz="1100" dirty="0"/>
            <a:t>- Validarea rezultatelor </a:t>
          </a:r>
          <a:r>
            <a:rPr lang="ro-RO" sz="1100" dirty="0" smtClean="0"/>
            <a:t>obținute</a:t>
          </a:r>
        </a:p>
        <a:p>
          <a:pPr algn="l"/>
          <a:r>
            <a:rPr lang="ro-RO" sz="1100" dirty="0" smtClean="0"/>
            <a:t>- Documentatie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 custScaleY="44005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 custScaleY="108017" custLinFactNeighborX="-480" custLinFactNeighborY="2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693948"/>
          <a:ext cx="8596139" cy="7237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5533" y="0"/>
          <a:ext cx="2274892" cy="1644650"/>
        </a:xfrm>
        <a:prstGeom prst="rect">
          <a:avLst/>
        </a:prstGeom>
        <a:solidFill>
          <a:schemeClr val="bg1"/>
        </a:solidFill>
        <a:ln w="12700" cap="rnd" cmpd="sng" algn="ctr">
          <a:noFill/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1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Identificarea problemei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Soluția propusă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5533" y="0"/>
        <a:ext cx="2274892" cy="1644650"/>
      </dsp:txXfrm>
    </dsp:sp>
    <dsp:sp modelId="{80BCABE4-00EE-4FC3-848A-2356D404F8EE}">
      <dsp:nvSpPr>
        <dsp:cNvPr id="0" name=""/>
        <dsp:cNvSpPr/>
      </dsp:nvSpPr>
      <dsp:spPr>
        <a:xfrm>
          <a:off x="937398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694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2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Implementare </a:t>
          </a:r>
          <a:r>
            <a:rPr lang="ro-RO" sz="1100" kern="1200" dirty="0" smtClean="0"/>
            <a:t>MVP</a:t>
          </a:r>
          <a:endParaRPr lang="ro-RO" sz="1100" kern="1200" dirty="0"/>
        </a:p>
      </dsp:txBody>
      <dsp:txXfrm>
        <a:off x="2366943" y="2466975"/>
        <a:ext cx="1730338" cy="1644650"/>
      </dsp:txXfrm>
    </dsp:sp>
    <dsp:sp modelId="{CA7A90CA-427C-4833-80B2-AEBA5B559F35}">
      <dsp:nvSpPr>
        <dsp:cNvPr id="0" name=""/>
        <dsp:cNvSpPr/>
      </dsp:nvSpPr>
      <dsp:spPr>
        <a:xfrm>
          <a:off x="302653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75492" y="-4"/>
          <a:ext cx="1730338" cy="1776501"/>
        </a:xfrm>
        <a:prstGeom prst="rect">
          <a:avLst/>
        </a:prstGeom>
        <a:solidFill>
          <a:srgbClr val="90C22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3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</a:t>
          </a:r>
          <a:r>
            <a:rPr lang="ro-RO" sz="1100" kern="1200" dirty="0" smtClean="0"/>
            <a:t>Imbunătățiri ai timpilor de execuție</a:t>
          </a:r>
          <a:endParaRPr lang="ro-RO" sz="1100" kern="1200" dirty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Validarea rezultatelor </a:t>
          </a:r>
          <a:r>
            <a:rPr lang="ro-RO" sz="1100" kern="1200" dirty="0" smtClean="0"/>
            <a:t>obținute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Documentatie</a:t>
          </a:r>
          <a:endParaRPr lang="en-US" sz="1100" kern="1200" dirty="0"/>
        </a:p>
      </dsp:txBody>
      <dsp:txXfrm>
        <a:off x="4175492" y="-4"/>
        <a:ext cx="1730338" cy="1776501"/>
      </dsp:txXfrm>
    </dsp:sp>
    <dsp:sp modelId="{18C672A2-44A7-4897-AACB-572B0EA3B11F}">
      <dsp:nvSpPr>
        <dsp:cNvPr id="0" name=""/>
        <dsp:cNvSpPr/>
      </dsp:nvSpPr>
      <dsp:spPr>
        <a:xfrm>
          <a:off x="4843386" y="1883194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065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4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Beyond state of the art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Raport </a:t>
          </a:r>
          <a:r>
            <a:rPr lang="ro-RO" sz="1100" kern="1200" dirty="0"/>
            <a:t>final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0653" y="2466975"/>
        <a:ext cx="1730338" cy="1644650"/>
      </dsp:txXfrm>
    </dsp:sp>
    <dsp:sp modelId="{9626F961-E3D9-4D0D-AFC6-44C91624FF7B}">
      <dsp:nvSpPr>
        <dsp:cNvPr id="0" name=""/>
        <dsp:cNvSpPr/>
      </dsp:nvSpPr>
      <dsp:spPr>
        <a:xfrm>
          <a:off x="666024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ETAPA PRECEDENT</a:t>
            </a:r>
            <a:r>
              <a:rPr lang="ro-RO" dirty="0" smtClean="0"/>
              <a:t>Ă</a:t>
            </a:r>
            <a:endParaRPr lang="en-US" dirty="0" smtClean="0"/>
          </a:p>
          <a:p>
            <a:endParaRPr lang="ro-RO" dirty="0" smtClean="0"/>
          </a:p>
          <a:p>
            <a:r>
              <a:rPr lang="ro-RO" dirty="0" smtClean="0"/>
              <a:t>ETAPA CURENTĂ</a:t>
            </a:r>
          </a:p>
          <a:p>
            <a:endParaRPr lang="en-US" dirty="0" smtClean="0"/>
          </a:p>
          <a:p>
            <a:r>
              <a:rPr lang="ro-RO" dirty="0" smtClean="0"/>
              <a:t>ETAPE </a:t>
            </a:r>
            <a:r>
              <a:rPr lang="ro-RO" dirty="0"/>
              <a:t>VIITOARE</a:t>
            </a:r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PRECEDENT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Am reușit să aplicăm metoda Farneback, </a:t>
            </a:r>
            <a:r>
              <a:rPr lang="en-US" dirty="0" err="1">
                <a:latin typeface="BookAntiqua-Bold"/>
              </a:rPr>
              <a:t>ce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incearc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s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aproximeze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 err="1">
                <a:latin typeface="BookAntiqua-Bold"/>
              </a:rPr>
              <a:t>carea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obiectelor</a:t>
            </a:r>
            <a:r>
              <a:rPr lang="en-US" dirty="0">
                <a:latin typeface="BookAntiqua-Bold"/>
              </a:rPr>
              <a:t> </a:t>
            </a:r>
            <a:r>
              <a:rPr lang="ro-RO" dirty="0">
                <a:latin typeface="BookAntiqua-Bold"/>
              </a:rPr>
              <a:t>î</a:t>
            </a:r>
            <a:r>
              <a:rPr lang="en-US" dirty="0">
                <a:latin typeface="BookAntiqua-Bold"/>
              </a:rPr>
              <a:t>n </a:t>
            </a:r>
            <a:r>
              <a:rPr lang="en-US" dirty="0" err="1">
                <a:latin typeface="BookAntiqua-Bold"/>
              </a:rPr>
              <a:t>scen</a:t>
            </a:r>
            <a:r>
              <a:rPr lang="ro-RO" dirty="0" smtClean="0">
                <a:latin typeface="BookAntiqua-Bold"/>
              </a:rPr>
              <a:t>ă,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pe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baza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acestor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>
                <a:latin typeface="BookAntiqua-Bold"/>
              </a:rPr>
              <a:t>c</a:t>
            </a:r>
            <a:r>
              <a:rPr lang="ro-RO" dirty="0">
                <a:latin typeface="BookAntiqua-Bold"/>
              </a:rPr>
              <a:t>ă</a:t>
            </a:r>
            <a:r>
              <a:rPr lang="en-US" dirty="0" err="1">
                <a:latin typeface="BookAntiqua-Bold"/>
              </a:rPr>
              <a:t>ri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ob</a:t>
            </a:r>
            <a:r>
              <a:rPr lang="ro-RO" dirty="0">
                <a:latin typeface="BookAntiqua-Bold"/>
              </a:rPr>
              <a:t>ț</a:t>
            </a:r>
            <a:r>
              <a:rPr lang="en-US" dirty="0" smtClean="0">
                <a:latin typeface="BookAntiqua-Bold"/>
              </a:rPr>
              <a:t>in</a:t>
            </a:r>
            <a:r>
              <a:rPr lang="ro-RO" dirty="0" smtClean="0">
                <a:latin typeface="BookAntiqua-Bold"/>
              </a:rPr>
              <a:t>ându-se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informa</a:t>
            </a:r>
            <a:r>
              <a:rPr lang="ro-RO" dirty="0">
                <a:latin typeface="BookAntiqua-Bold"/>
              </a:rPr>
              <a:t>ț</a:t>
            </a:r>
            <a:r>
              <a:rPr lang="en-US" dirty="0">
                <a:latin typeface="BookAntiqua-Bold"/>
              </a:rPr>
              <a:t>ii </a:t>
            </a:r>
            <a:r>
              <a:rPr lang="en-US" dirty="0" err="1">
                <a:latin typeface="BookAntiqua-Bold"/>
              </a:rPr>
              <a:t>noi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ce</a:t>
            </a:r>
            <a:r>
              <a:rPr lang="ro-RO" dirty="0" smtClean="0">
                <a:latin typeface="BookAntiqua-Bold"/>
              </a:rPr>
              <a:t> au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ajut</a:t>
            </a:r>
            <a:r>
              <a:rPr lang="ro-RO" dirty="0" smtClean="0">
                <a:latin typeface="BookAntiqua-Bold"/>
              </a:rPr>
              <a:t>at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>
                <a:latin typeface="BookAntiqua-Bold"/>
              </a:rPr>
              <a:t>la </a:t>
            </a:r>
            <a:r>
              <a:rPr lang="en-US" dirty="0" err="1">
                <a:latin typeface="BookAntiqua-Bold"/>
              </a:rPr>
              <a:t>reconstruc</a:t>
            </a:r>
            <a:r>
              <a:rPr lang="ro-RO" dirty="0">
                <a:latin typeface="BookAntiqua-Bold"/>
              </a:rPr>
              <a:t>ț</a:t>
            </a:r>
            <a:r>
              <a:rPr lang="en-US" dirty="0" err="1">
                <a:latin typeface="BookAntiqua-Bold"/>
              </a:rPr>
              <a:t>ia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mai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fidel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a </a:t>
            </a:r>
            <a:r>
              <a:rPr lang="en-US" dirty="0" err="1">
                <a:latin typeface="BookAntiqua-Bold"/>
              </a:rPr>
              <a:t>imaginii</a:t>
            </a:r>
            <a:r>
              <a:rPr lang="en-US" dirty="0">
                <a:latin typeface="BookAntiqua-Bold"/>
              </a:rPr>
              <a:t> </a:t>
            </a:r>
            <a:r>
              <a:rPr lang="en-US" dirty="0" smtClean="0">
                <a:latin typeface="BookAntiqua-Bold"/>
              </a:rPr>
              <a:t>high-</a:t>
            </a:r>
            <a:r>
              <a:rPr lang="en-US" dirty="0" err="1" smtClean="0">
                <a:latin typeface="BookAntiqua-Bold"/>
              </a:rPr>
              <a:t>rez</a:t>
            </a:r>
            <a:r>
              <a:rPr lang="ro-RO" dirty="0" smtClean="0">
                <a:latin typeface="BookAntiqua-Bold"/>
              </a:rPr>
              <a:t>.</a:t>
            </a:r>
          </a:p>
          <a:p>
            <a:endParaRPr lang="ro-RO" dirty="0">
              <a:latin typeface="BookAntiqua-Bold"/>
            </a:endParaRPr>
          </a:p>
          <a:p>
            <a:r>
              <a:rPr lang="ro-RO" dirty="0" smtClean="0">
                <a:latin typeface="BookAntiqua-Bold"/>
              </a:rPr>
              <a:t>Documentare despre alte metode similare folosite momentan ca și </a:t>
            </a:r>
            <a:r>
              <a:rPr lang="en-US" dirty="0" smtClean="0">
                <a:latin typeface="BookAntiqua-Bold"/>
              </a:rPr>
              <a:t>“state of the art”</a:t>
            </a:r>
          </a:p>
          <a:p>
            <a:endParaRPr lang="en-US" dirty="0">
              <a:latin typeface="BookAntiqua-Bold"/>
            </a:endParaRPr>
          </a:p>
          <a:p>
            <a:r>
              <a:rPr lang="en-US" dirty="0" err="1" smtClean="0">
                <a:latin typeface="BookAntiqua-Bold"/>
              </a:rPr>
              <a:t>Observarea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necesit</a:t>
            </a:r>
            <a:r>
              <a:rPr lang="ro-RO" dirty="0" smtClean="0">
                <a:latin typeface="BookAntiqua-Bold"/>
              </a:rPr>
              <a:t>ății unei imbunătățiri a timpului de rulare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</a:t>
            </a:r>
            <a:r>
              <a:rPr lang="ro-RO" dirty="0" smtClean="0"/>
              <a:t>CURENTĂ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ro-RO" dirty="0" smtClean="0"/>
              <a:t>Rularea unor metode alternative și compararea rezultatelor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TVL1</a:t>
            </a:r>
          </a:p>
          <a:p>
            <a:pPr lvl="1"/>
            <a:r>
              <a:rPr lang="en-US" dirty="0" smtClean="0"/>
              <a:t>BROX</a:t>
            </a:r>
          </a:p>
          <a:p>
            <a:pPr lvl="1"/>
            <a:r>
              <a:rPr lang="en-US" dirty="0" smtClean="0"/>
              <a:t>PRYLK</a:t>
            </a:r>
          </a:p>
          <a:p>
            <a:pPr lvl="1"/>
            <a:endParaRPr lang="en-US" dirty="0"/>
          </a:p>
          <a:p>
            <a:r>
              <a:rPr lang="en-US" dirty="0" err="1" smtClean="0"/>
              <a:t>Utilizarea</a:t>
            </a:r>
            <a:r>
              <a:rPr lang="en-US" dirty="0"/>
              <a:t> </a:t>
            </a:r>
            <a:r>
              <a:rPr lang="en-US" dirty="0" err="1" smtClean="0"/>
              <a:t>procesorului</a:t>
            </a:r>
            <a:r>
              <a:rPr lang="en-US" dirty="0" smtClean="0"/>
              <a:t> </a:t>
            </a:r>
            <a:r>
              <a:rPr lang="en-US" dirty="0" err="1" smtClean="0"/>
              <a:t>grafic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rularea</a:t>
            </a:r>
            <a:r>
              <a:rPr lang="en-US" dirty="0" smtClean="0"/>
              <a:t> </a:t>
            </a:r>
            <a:r>
              <a:rPr lang="en-US" dirty="0" err="1" smtClean="0"/>
              <a:t>metodelor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2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</a:t>
            </a:r>
            <a:r>
              <a:rPr lang="ro-RO" dirty="0" smtClean="0"/>
              <a:t>CURENTĂ</a:t>
            </a:r>
            <a:endParaRPr lang="en-US" dirty="0"/>
          </a:p>
        </p:txBody>
      </p:sp>
      <p:pic>
        <p:nvPicPr>
          <p:cNvPr id="7" name="video-160813577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1203" y="2236345"/>
            <a:ext cx="5490710" cy="3157287"/>
          </a:xfrm>
        </p:spPr>
      </p:pic>
      <p:pic>
        <p:nvPicPr>
          <p:cNvPr id="8" name="video-160813578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34299" y="2236345"/>
            <a:ext cx="5541818" cy="31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5901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93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6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565758"/>
              </p:ext>
            </p:extLst>
          </p:nvPr>
        </p:nvGraphicFramePr>
        <p:xfrm>
          <a:off x="677863" y="1930400"/>
          <a:ext cx="8596139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172</Words>
  <Application>Microsoft Office PowerPoint</Application>
  <PresentationFormat>Widescreen</PresentationFormat>
  <Paragraphs>45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BookAntiqua-Bold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ETAPA PRECEDENTĂ</vt:lpstr>
      <vt:lpstr>ETAPA CURENTĂ</vt:lpstr>
      <vt:lpstr>ETAPA CURENTĂ</vt:lpstr>
      <vt:lpstr>ETAPE VIITOARE</vt:lpstr>
      <vt:lpstr>ÎNTREBĂRI?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Windows User</cp:lastModifiedBy>
  <cp:revision>29</cp:revision>
  <dcterms:created xsi:type="dcterms:W3CDTF">2020-11-01T14:04:11Z</dcterms:created>
  <dcterms:modified xsi:type="dcterms:W3CDTF">2020-12-16T18:38:07Z</dcterms:modified>
</cp:coreProperties>
</file>