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81" r:id="rId5"/>
    <p:sldId id="278" r:id="rId6"/>
    <p:sldId id="282" r:id="rId7"/>
    <p:sldId id="279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>
        <a:solidFill>
          <a:srgbClr val="90C226"/>
        </a:solidFill>
      </dgm:spPr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</a:t>
          </a:r>
          <a:r>
            <a:rPr lang="ro-RO" sz="1100" dirty="0" smtClean="0"/>
            <a:t>MVP</a:t>
          </a:r>
          <a:endParaRPr lang="ro-RO" sz="1100" dirty="0"/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ro-RO" sz="1100" dirty="0"/>
            <a:t>- Raport 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/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</a:t>
          </a:r>
          <a:r>
            <a:rPr lang="ro-RO" sz="1100" dirty="0" smtClean="0"/>
            <a:t>Imbunătățiri ai timpilor de execuție</a:t>
          </a:r>
          <a:endParaRPr lang="ro-RO" sz="1100" dirty="0"/>
        </a:p>
        <a:p>
          <a:pPr algn="l"/>
          <a:r>
            <a:rPr lang="ro-RO" sz="1100" dirty="0"/>
            <a:t>- Validarea rezultatelor </a:t>
          </a:r>
          <a:r>
            <a:rPr lang="ro-RO" sz="1100" dirty="0" smtClean="0"/>
            <a:t>obținute</a:t>
          </a:r>
        </a:p>
        <a:p>
          <a:pPr algn="l"/>
          <a:r>
            <a:rPr lang="ro-RO" sz="1100" dirty="0" smtClean="0"/>
            <a:t>- Documentatie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 custScaleY="44005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 custScaleY="108017" custLinFactNeighborX="-480" custLinFactNeighborY="2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693948"/>
          <a:ext cx="8596139" cy="7237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5533" y="0"/>
          <a:ext cx="2274892" cy="1644650"/>
        </a:xfrm>
        <a:prstGeom prst="rect">
          <a:avLst/>
        </a:prstGeom>
        <a:solidFill>
          <a:schemeClr val="bg1"/>
        </a:solidFill>
        <a:ln w="12700" cap="rnd" cmpd="sng" algn="ctr">
          <a:noFill/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1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Identificarea problemei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Soluția propusă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5533" y="0"/>
        <a:ext cx="2274892" cy="1644650"/>
      </dsp:txXfrm>
    </dsp:sp>
    <dsp:sp modelId="{80BCABE4-00EE-4FC3-848A-2356D404F8EE}">
      <dsp:nvSpPr>
        <dsp:cNvPr id="0" name=""/>
        <dsp:cNvSpPr/>
      </dsp:nvSpPr>
      <dsp:spPr>
        <a:xfrm>
          <a:off x="937398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6943" y="2466975"/>
          <a:ext cx="1730338" cy="1644650"/>
        </a:xfrm>
        <a:prstGeom prst="rect">
          <a:avLst/>
        </a:prstGeom>
        <a:solidFill>
          <a:srgbClr val="90C22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2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Implementare </a:t>
          </a:r>
          <a:r>
            <a:rPr lang="ro-RO" sz="1100" kern="1200" dirty="0" smtClean="0"/>
            <a:t>MVP</a:t>
          </a:r>
          <a:endParaRPr lang="ro-RO" sz="1100" kern="1200" dirty="0"/>
        </a:p>
      </dsp:txBody>
      <dsp:txXfrm>
        <a:off x="2366943" y="2466975"/>
        <a:ext cx="1730338" cy="1644650"/>
      </dsp:txXfrm>
    </dsp:sp>
    <dsp:sp modelId="{CA7A90CA-427C-4833-80B2-AEBA5B559F35}">
      <dsp:nvSpPr>
        <dsp:cNvPr id="0" name=""/>
        <dsp:cNvSpPr/>
      </dsp:nvSpPr>
      <dsp:spPr>
        <a:xfrm>
          <a:off x="302653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75492" y="-4"/>
          <a:ext cx="1730338" cy="177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3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</a:t>
          </a:r>
          <a:r>
            <a:rPr lang="ro-RO" sz="1100" kern="1200" dirty="0" smtClean="0"/>
            <a:t>Imbunătățiri ai timpilor de execuție</a:t>
          </a:r>
          <a:endParaRPr lang="ro-RO" sz="1100" kern="1200" dirty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Validarea rezultatelor </a:t>
          </a:r>
          <a:r>
            <a:rPr lang="ro-RO" sz="1100" kern="1200" dirty="0" smtClean="0"/>
            <a:t>obținute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Documentatie</a:t>
          </a:r>
          <a:endParaRPr lang="en-US" sz="1100" kern="1200" dirty="0"/>
        </a:p>
      </dsp:txBody>
      <dsp:txXfrm>
        <a:off x="4175492" y="-4"/>
        <a:ext cx="1730338" cy="1776501"/>
      </dsp:txXfrm>
    </dsp:sp>
    <dsp:sp modelId="{18C672A2-44A7-4897-AACB-572B0EA3B11F}">
      <dsp:nvSpPr>
        <dsp:cNvPr id="0" name=""/>
        <dsp:cNvSpPr/>
      </dsp:nvSpPr>
      <dsp:spPr>
        <a:xfrm>
          <a:off x="4843386" y="1883194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065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4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Raport final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0653" y="2466975"/>
        <a:ext cx="1730338" cy="1644650"/>
      </dsp:txXfrm>
    </dsp:sp>
    <dsp:sp modelId="{9626F961-E3D9-4D0D-AFC6-44C91624FF7B}">
      <dsp:nvSpPr>
        <dsp:cNvPr id="0" name=""/>
        <dsp:cNvSpPr/>
      </dsp:nvSpPr>
      <dsp:spPr>
        <a:xfrm>
          <a:off x="666024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</a:t>
            </a:r>
            <a:r>
              <a:rPr lang="ro-RO" dirty="0" smtClean="0"/>
              <a:t>ȚIA ABORDATĂ</a:t>
            </a:r>
            <a:endParaRPr lang="ro-RO" dirty="0"/>
          </a:p>
          <a:p>
            <a:endParaRPr lang="ro-RO" dirty="0"/>
          </a:p>
          <a:p>
            <a:r>
              <a:rPr lang="ro-RO" dirty="0" smtClean="0"/>
              <a:t>REZULTATE PRELIMINARE</a:t>
            </a:r>
          </a:p>
          <a:p>
            <a:endParaRPr lang="ro-RO" dirty="0"/>
          </a:p>
          <a:p>
            <a:r>
              <a:rPr lang="ro-RO" dirty="0" smtClean="0"/>
              <a:t>CONCLUZII PRELIMINARE</a:t>
            </a:r>
            <a:endParaRPr lang="ro-RO" dirty="0"/>
          </a:p>
          <a:p>
            <a:endParaRPr lang="ro-RO" dirty="0"/>
          </a:p>
          <a:p>
            <a:r>
              <a:rPr lang="ro-RO" dirty="0"/>
              <a:t>ETAPE VIITOARE</a:t>
            </a:r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8D75-C5F1-4671-B871-1796B18A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ro-RO" dirty="0" smtClean="0"/>
              <a:t>OLUȚIA</a:t>
            </a:r>
            <a:r>
              <a:rPr lang="en-US" dirty="0" smtClean="0"/>
              <a:t> </a:t>
            </a:r>
            <a:r>
              <a:rPr lang="ro-RO" dirty="0" smtClean="0"/>
              <a:t>ABORDATĂ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532B-4C1B-47AE-837B-17F8A735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38" y="4697413"/>
            <a:ext cx="2309675" cy="1622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48EED-8E46-4B3F-8EBE-AC24F7B2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5" y="2074690"/>
            <a:ext cx="916257" cy="910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61A05-17C5-4D86-A517-C28981836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2" y="2071192"/>
            <a:ext cx="916258" cy="91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F55943-4209-4945-9F58-E320951B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6" y="2680748"/>
            <a:ext cx="916257" cy="910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3DAC3E-361E-4A9E-B334-1030FF370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3" y="2714644"/>
            <a:ext cx="916257" cy="9104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EC16D-3256-45D9-B043-468E6218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20" y="1707143"/>
            <a:ext cx="1320800" cy="1320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49586A-0192-4C5F-9F4C-3A39CC249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569814"/>
            <a:ext cx="1320800" cy="1320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2D309-EB88-4CAE-974D-DA5B4FB18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89" y="2579828"/>
            <a:ext cx="1320800" cy="1320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CD4CF7-93B7-428D-8D3E-2EE1947A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5" y="2489330"/>
            <a:ext cx="1320800" cy="13208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0F3D28-7503-4574-ACBB-FE92D374E653}"/>
              </a:ext>
            </a:extLst>
          </p:cNvPr>
          <p:cNvCxnSpPr>
            <a:cxnSpLocks/>
          </p:cNvCxnSpPr>
          <p:nvPr/>
        </p:nvCxnSpPr>
        <p:spPr>
          <a:xfrm>
            <a:off x="803746" y="3836689"/>
            <a:ext cx="664327" cy="102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DE702E-81D8-4A28-B06C-92F37DF86E18}"/>
              </a:ext>
            </a:extLst>
          </p:cNvPr>
          <p:cNvSpPr txBox="1"/>
          <p:nvPr/>
        </p:nvSpPr>
        <p:spPr>
          <a:xfrm>
            <a:off x="1618420" y="6134890"/>
            <a:ext cx="7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EDSR</a:t>
            </a:r>
            <a:endParaRPr lang="ro-R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A236C6-3381-4214-BCA7-83A828A550BC}"/>
              </a:ext>
            </a:extLst>
          </p:cNvPr>
          <p:cNvSpPr txBox="1"/>
          <p:nvPr/>
        </p:nvSpPr>
        <p:spPr>
          <a:xfrm>
            <a:off x="137108" y="1663626"/>
            <a:ext cx="25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 LR</a:t>
            </a:r>
            <a:endParaRPr lang="ro-RO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7D5D30-3CE7-4341-9D0A-8663D4709015}"/>
              </a:ext>
            </a:extLst>
          </p:cNvPr>
          <p:cNvCxnSpPr>
            <a:cxnSpLocks/>
          </p:cNvCxnSpPr>
          <p:nvPr/>
        </p:nvCxnSpPr>
        <p:spPr>
          <a:xfrm flipV="1">
            <a:off x="3534967" y="3998973"/>
            <a:ext cx="513394" cy="69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EB4B6-2CC2-4B7C-998A-91AE765A339B}"/>
              </a:ext>
            </a:extLst>
          </p:cNvPr>
          <p:cNvCxnSpPr>
            <a:cxnSpLocks/>
          </p:cNvCxnSpPr>
          <p:nvPr/>
        </p:nvCxnSpPr>
        <p:spPr>
          <a:xfrm>
            <a:off x="5865339" y="3998973"/>
            <a:ext cx="1055578" cy="9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FA3080-6205-441B-A77D-5D842D3F7DDB}"/>
              </a:ext>
            </a:extLst>
          </p:cNvPr>
          <p:cNvSpPr txBox="1"/>
          <p:nvPr/>
        </p:nvSpPr>
        <p:spPr>
          <a:xfrm>
            <a:off x="6326663" y="3998973"/>
            <a:ext cx="151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Interpolare</a:t>
            </a:r>
            <a:endParaRPr lang="ro-RO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FFDFD51-95B2-4372-AD28-355DAD00C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75" y="4440091"/>
            <a:ext cx="1576657" cy="15666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C7F87AA-2A53-482E-8E09-38C562BF444A}"/>
              </a:ext>
            </a:extLst>
          </p:cNvPr>
          <p:cNvSpPr txBox="1"/>
          <p:nvPr/>
        </p:nvSpPr>
        <p:spPr>
          <a:xfrm>
            <a:off x="4162373" y="3984200"/>
            <a:ext cx="17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Upscale 2x/3x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1CABD5-ADB2-43CD-8C73-5E2138A37F5A}"/>
              </a:ext>
            </a:extLst>
          </p:cNvPr>
          <p:cNvSpPr txBox="1"/>
          <p:nvPr/>
        </p:nvSpPr>
        <p:spPr>
          <a:xfrm>
            <a:off x="7104359" y="5969540"/>
            <a:ext cx="22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Super-</a:t>
            </a:r>
            <a:r>
              <a:rPr lang="en-US" dirty="0" err="1" smtClean="0"/>
              <a:t>Rezolu</a:t>
            </a:r>
            <a:r>
              <a:rPr lang="ro-RO" dirty="0" smtClean="0"/>
              <a:t>ți</a:t>
            </a:r>
            <a:r>
              <a:rPr lang="en-US" dirty="0" smtClean="0"/>
              <a:t>e</a:t>
            </a:r>
            <a:endParaRPr lang="ro-RO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61D6C-FE04-44BA-8E10-91DE3BDCA1F0}"/>
              </a:ext>
            </a:extLst>
          </p:cNvPr>
          <p:cNvSpPr txBox="1"/>
          <p:nvPr/>
        </p:nvSpPr>
        <p:spPr>
          <a:xfrm>
            <a:off x="989314" y="3827932"/>
            <a:ext cx="183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Single-Image SR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874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o-RO" dirty="0"/>
              <a:t>OLUȚIA</a:t>
            </a:r>
            <a:r>
              <a:rPr lang="en-US" dirty="0"/>
              <a:t> </a:t>
            </a:r>
            <a:r>
              <a:rPr lang="ro-RO" dirty="0"/>
              <a:t>ABORDATĂ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Deep Neural Networks Based Model</a:t>
            </a:r>
          </a:p>
          <a:p>
            <a:r>
              <a:rPr lang="ro-RO" dirty="0" smtClean="0"/>
              <a:t>Enhanced Deep Residual Networks (EDSR)</a:t>
            </a:r>
          </a:p>
          <a:p>
            <a:r>
              <a:rPr lang="ro-RO" dirty="0" smtClean="0"/>
              <a:t>Fast Super-Resolution Convolutional Neural Network (FSRCNN)</a:t>
            </a:r>
          </a:p>
          <a:p>
            <a:r>
              <a:rPr lang="ro-RO" dirty="0" smtClean="0"/>
              <a:t>Deep Laplacian Pyramid Super-Resolution Network (LapSRN)</a:t>
            </a:r>
          </a:p>
        </p:txBody>
      </p:sp>
    </p:spTree>
    <p:extLst>
      <p:ext uri="{BB962C8B-B14F-4D97-AF65-F5344CB8AC3E}">
        <p14:creationId xmlns:p14="http://schemas.microsoft.com/office/powerpoint/2010/main" val="225079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PRELIMINARE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87005"/>
            <a:ext cx="4958695" cy="2270095"/>
          </a:xfrm>
        </p:spPr>
        <p:txBody>
          <a:bodyPr/>
          <a:lstStyle/>
          <a:p>
            <a:r>
              <a:rPr lang="en-US" dirty="0" err="1" smtClean="0"/>
              <a:t>Rezolu</a:t>
            </a:r>
            <a:r>
              <a:rPr lang="ro-RO" dirty="0" smtClean="0"/>
              <a:t>ție video de referință </a:t>
            </a:r>
            <a:r>
              <a:rPr lang="en-US" dirty="0" smtClean="0"/>
              <a:t>: 480 x 270</a:t>
            </a:r>
          </a:p>
          <a:p>
            <a:r>
              <a:rPr lang="ro-RO" dirty="0" smtClean="0"/>
              <a:t>Factor de scalare </a:t>
            </a:r>
            <a:r>
              <a:rPr lang="en-US" dirty="0" smtClean="0"/>
              <a:t>: </a:t>
            </a:r>
            <a:r>
              <a:rPr lang="ro-RO" dirty="0" smtClean="0"/>
              <a:t>x2</a:t>
            </a:r>
          </a:p>
          <a:p>
            <a:r>
              <a:rPr lang="ro-RO" dirty="0" smtClean="0"/>
              <a:t>Iterații pe cadru</a:t>
            </a:r>
            <a:r>
              <a:rPr lang="en-US" dirty="0" smtClean="0"/>
              <a:t> : 10</a:t>
            </a:r>
          </a:p>
          <a:p>
            <a:r>
              <a:rPr lang="ro-RO" dirty="0" smtClean="0"/>
              <a:t>Flux optic </a:t>
            </a:r>
            <a:r>
              <a:rPr lang="en-US" dirty="0" smtClean="0"/>
              <a:t>: </a:t>
            </a:r>
            <a:r>
              <a:rPr lang="en-US" dirty="0" err="1" smtClean="0"/>
              <a:t>Farneback</a:t>
            </a:r>
            <a:endParaRPr lang="en-US" dirty="0" smtClean="0"/>
          </a:p>
          <a:p>
            <a:r>
              <a:rPr lang="ro-RO" dirty="0" smtClean="0"/>
              <a:t>Unitate de calcul</a:t>
            </a:r>
            <a:r>
              <a:rPr lang="en-US" dirty="0" smtClean="0"/>
              <a:t> : CPU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4" y="2687005"/>
            <a:ext cx="2951018" cy="22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PRELIMINARE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78" y="1642520"/>
            <a:ext cx="8278380" cy="3038899"/>
          </a:xfrm>
        </p:spPr>
      </p:pic>
      <p:sp>
        <p:nvSpPr>
          <p:cNvPr id="7" name="TextBox 6"/>
          <p:cNvSpPr txBox="1"/>
          <p:nvPr/>
        </p:nvSpPr>
        <p:spPr>
          <a:xfrm>
            <a:off x="939338" y="5170516"/>
            <a:ext cx="7955280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Imagine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clar</a:t>
            </a:r>
            <a:r>
              <a:rPr lang="ro-RO" dirty="0" smtClean="0"/>
              <a:t>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Zone de graniță mai pronunțate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Adăugarea de detalii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4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 PRELIMINARE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 pe CPU este mult prea mare</a:t>
            </a:r>
          </a:p>
          <a:p>
            <a:pPr lvl="2"/>
            <a:r>
              <a:rPr lang="ro-RO" dirty="0" smtClean="0"/>
              <a:t>15 s/frame * 30 FPS  * 10 sec video </a:t>
            </a:r>
            <a:r>
              <a:rPr lang="en-US" dirty="0" smtClean="0"/>
              <a:t>~= 1h </a:t>
            </a:r>
            <a:r>
              <a:rPr lang="en-US" dirty="0" err="1" smtClean="0"/>
              <a:t>procesare</a:t>
            </a:r>
            <a:r>
              <a:rPr lang="en-US" dirty="0" smtClean="0"/>
              <a:t> video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Calitatea imaginii sesizabilă chiar și cu o rată de upscaling mică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6081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237966"/>
              </p:ext>
            </p:extLst>
          </p:nvPr>
        </p:nvGraphicFramePr>
        <p:xfrm>
          <a:off x="677863" y="1930400"/>
          <a:ext cx="8596139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194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SOLUȚIA ABORDATĂ</vt:lpstr>
      <vt:lpstr>SOLUȚIA ABORDATĂ</vt:lpstr>
      <vt:lpstr>REZULTATE PRELIMINARE</vt:lpstr>
      <vt:lpstr>REZULTATE PRELIMINARE</vt:lpstr>
      <vt:lpstr>CONCLUZII PRELIMINARE</vt:lpstr>
      <vt:lpstr>ETAPE VIITOARE</vt:lpstr>
      <vt:lpstr>ÎNTREBĂRI?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Windows User</cp:lastModifiedBy>
  <cp:revision>22</cp:revision>
  <dcterms:created xsi:type="dcterms:W3CDTF">2020-11-01T14:04:11Z</dcterms:created>
  <dcterms:modified xsi:type="dcterms:W3CDTF">2020-11-25T18:00:49Z</dcterms:modified>
</cp:coreProperties>
</file>