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78" r:id="rId5"/>
    <p:sldId id="282" r:id="rId6"/>
    <p:sldId id="279" r:id="rId7"/>
    <p:sldId id="272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>
        <a:solidFill>
          <a:srgbClr val="90C226"/>
        </a:solidFill>
      </dgm:spPr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</a:t>
          </a:r>
          <a:r>
            <a:rPr lang="ro-RO" sz="1100" dirty="0" smtClean="0"/>
            <a:t>MVP</a:t>
          </a:r>
          <a:endParaRPr lang="ro-RO" sz="1100" dirty="0"/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ro-RO" sz="1100" dirty="0"/>
            <a:t>- Raport 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/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</a:t>
          </a:r>
          <a:r>
            <a:rPr lang="ro-RO" sz="1100" dirty="0" smtClean="0"/>
            <a:t>Imbunătățiri ai timpilor de execuție</a:t>
          </a:r>
          <a:endParaRPr lang="ro-RO" sz="1100" dirty="0"/>
        </a:p>
        <a:p>
          <a:pPr algn="l"/>
          <a:r>
            <a:rPr lang="ro-RO" sz="1100" dirty="0"/>
            <a:t>- Validarea rezultatelor </a:t>
          </a:r>
          <a:r>
            <a:rPr lang="ro-RO" sz="1100" dirty="0" smtClean="0"/>
            <a:t>obținute</a:t>
          </a:r>
        </a:p>
        <a:p>
          <a:pPr algn="l"/>
          <a:r>
            <a:rPr lang="ro-RO" sz="1100" dirty="0" smtClean="0"/>
            <a:t>- Documentatie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 custScaleY="44005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 custScaleY="108017" custLinFactNeighborX="-480" custLinFactNeighborY="2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693948"/>
          <a:ext cx="8596139" cy="7237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5533" y="0"/>
          <a:ext cx="2274892" cy="1644650"/>
        </a:xfrm>
        <a:prstGeom prst="rect">
          <a:avLst/>
        </a:prstGeom>
        <a:solidFill>
          <a:schemeClr val="bg1"/>
        </a:solidFill>
        <a:ln w="12700" cap="rnd" cmpd="sng" algn="ctr">
          <a:noFill/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Identificarea problemei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Soluția propusă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5533" y="0"/>
        <a:ext cx="2274892" cy="1644650"/>
      </dsp:txXfrm>
    </dsp:sp>
    <dsp:sp modelId="{80BCABE4-00EE-4FC3-848A-2356D404F8EE}">
      <dsp:nvSpPr>
        <dsp:cNvPr id="0" name=""/>
        <dsp:cNvSpPr/>
      </dsp:nvSpPr>
      <dsp:spPr>
        <a:xfrm>
          <a:off x="937398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6943" y="2466975"/>
          <a:ext cx="1730338" cy="1644650"/>
        </a:xfrm>
        <a:prstGeom prst="rect">
          <a:avLst/>
        </a:prstGeom>
        <a:solidFill>
          <a:srgbClr val="90C22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2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Implementare </a:t>
          </a:r>
          <a:r>
            <a:rPr lang="ro-RO" sz="1100" kern="1200" dirty="0" smtClean="0"/>
            <a:t>MVP</a:t>
          </a:r>
          <a:endParaRPr lang="ro-RO" sz="1100" kern="1200" dirty="0"/>
        </a:p>
      </dsp:txBody>
      <dsp:txXfrm>
        <a:off x="2366943" y="2466975"/>
        <a:ext cx="1730338" cy="1644650"/>
      </dsp:txXfrm>
    </dsp:sp>
    <dsp:sp modelId="{CA7A90CA-427C-4833-80B2-AEBA5B559F35}">
      <dsp:nvSpPr>
        <dsp:cNvPr id="0" name=""/>
        <dsp:cNvSpPr/>
      </dsp:nvSpPr>
      <dsp:spPr>
        <a:xfrm>
          <a:off x="302653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75492" y="-4"/>
          <a:ext cx="1730338" cy="177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3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</a:t>
          </a:r>
          <a:r>
            <a:rPr lang="ro-RO" sz="1100" kern="1200" dirty="0" smtClean="0"/>
            <a:t>Imbunătățiri ai timpilor de execuție</a:t>
          </a:r>
          <a:endParaRPr lang="ro-RO" sz="1100" kern="1200" dirty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Validarea rezultatelor </a:t>
          </a:r>
          <a:r>
            <a:rPr lang="ro-RO" sz="1100" kern="1200" dirty="0" smtClean="0"/>
            <a:t>obținute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Documentatie</a:t>
          </a:r>
          <a:endParaRPr lang="en-US" sz="1100" kern="1200" dirty="0"/>
        </a:p>
      </dsp:txBody>
      <dsp:txXfrm>
        <a:off x="4175492" y="-4"/>
        <a:ext cx="1730338" cy="1776501"/>
      </dsp:txXfrm>
    </dsp:sp>
    <dsp:sp modelId="{18C672A2-44A7-4897-AACB-572B0EA3B11F}">
      <dsp:nvSpPr>
        <dsp:cNvPr id="0" name=""/>
        <dsp:cNvSpPr/>
      </dsp:nvSpPr>
      <dsp:spPr>
        <a:xfrm>
          <a:off x="4843386" y="1883194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065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4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Raport final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0653" y="2466975"/>
        <a:ext cx="1730338" cy="1644650"/>
      </dsp:txXfrm>
    </dsp:sp>
    <dsp:sp modelId="{9626F961-E3D9-4D0D-AFC6-44C91624FF7B}">
      <dsp:nvSpPr>
        <dsp:cNvPr id="0" name=""/>
        <dsp:cNvSpPr/>
      </dsp:nvSpPr>
      <dsp:spPr>
        <a:xfrm>
          <a:off x="666024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</a:t>
            </a:r>
            <a:r>
              <a:rPr lang="ro-RO" dirty="0" smtClean="0"/>
              <a:t>ȚIA ABORDATĂ</a:t>
            </a:r>
            <a:endParaRPr lang="ro-RO" dirty="0"/>
          </a:p>
          <a:p>
            <a:endParaRPr lang="ro-RO" dirty="0"/>
          </a:p>
          <a:p>
            <a:r>
              <a:rPr lang="ro-RO" dirty="0" smtClean="0"/>
              <a:t>REZULTATE PRELIMINARE</a:t>
            </a:r>
          </a:p>
          <a:p>
            <a:endParaRPr lang="ro-RO" dirty="0"/>
          </a:p>
          <a:p>
            <a:r>
              <a:rPr lang="ro-RO" dirty="0" smtClean="0"/>
              <a:t>CONCLUZII PRELIMINARE</a:t>
            </a:r>
            <a:endParaRPr lang="ro-RO" dirty="0"/>
          </a:p>
          <a:p>
            <a:endParaRPr lang="ro-RO" dirty="0"/>
          </a:p>
          <a:p>
            <a:r>
              <a:rPr lang="ro-RO" dirty="0"/>
              <a:t>ETAPE 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o-RO" dirty="0"/>
              <a:t>OLUȚIA</a:t>
            </a:r>
            <a:r>
              <a:rPr lang="en-US" dirty="0"/>
              <a:t> </a:t>
            </a:r>
            <a:r>
              <a:rPr lang="ro-RO" dirty="0"/>
              <a:t>ABORDATĂ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propunem</a:t>
            </a:r>
            <a:r>
              <a:rPr lang="en-US" dirty="0"/>
              <a:t> </a:t>
            </a:r>
            <a:r>
              <a:rPr lang="en-US" dirty="0" err="1"/>
              <a:t>atingerea</a:t>
            </a:r>
            <a:r>
              <a:rPr lang="en-US" dirty="0"/>
              <a:t> super-</a:t>
            </a:r>
            <a:r>
              <a:rPr lang="en-US" dirty="0" err="1"/>
              <a:t>rezolu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video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 err="1"/>
              <a:t>Farneback</a:t>
            </a:r>
            <a:r>
              <a:rPr lang="en-US" b="1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ce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incearc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s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aproximeze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 err="1">
                <a:latin typeface="BookAntiqua-Bold"/>
              </a:rPr>
              <a:t>carea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obiectelor</a:t>
            </a:r>
            <a:r>
              <a:rPr lang="en-US" dirty="0">
                <a:latin typeface="BookAntiqua-Bold"/>
              </a:rPr>
              <a:t> </a:t>
            </a:r>
            <a:r>
              <a:rPr lang="ro-RO" dirty="0">
                <a:latin typeface="BookAntiqua-Bold"/>
              </a:rPr>
              <a:t>î</a:t>
            </a:r>
            <a:r>
              <a:rPr lang="en-US" dirty="0">
                <a:latin typeface="BookAntiqua-Bold"/>
              </a:rPr>
              <a:t>n </a:t>
            </a:r>
            <a:r>
              <a:rPr lang="en-US" dirty="0" err="1">
                <a:latin typeface="BookAntiqua-Bold"/>
              </a:rPr>
              <a:t>scen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</a:t>
            </a:r>
            <a:r>
              <a:rPr lang="ro-RO" dirty="0">
                <a:latin typeface="BookAntiqua-Bold"/>
              </a:rPr>
              <a:t>ș</a:t>
            </a:r>
            <a:r>
              <a:rPr lang="en-US" dirty="0" err="1">
                <a:latin typeface="BookAntiqua-Bold"/>
              </a:rPr>
              <a:t>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pe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baza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acestor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>
                <a:latin typeface="BookAntiqua-Bold"/>
              </a:rPr>
              <a:t>c</a:t>
            </a:r>
            <a:r>
              <a:rPr lang="ro-RO" dirty="0">
                <a:latin typeface="BookAntiqua-Bold"/>
              </a:rPr>
              <a:t>ă</a:t>
            </a:r>
            <a:r>
              <a:rPr lang="en-US" dirty="0" err="1">
                <a:latin typeface="BookAntiqua-Bold"/>
              </a:rPr>
              <a:t>ri</a:t>
            </a:r>
            <a:r>
              <a:rPr lang="en-US" dirty="0">
                <a:latin typeface="BookAntiqua-Bold"/>
              </a:rPr>
              <a:t> s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ob</a:t>
            </a:r>
            <a:r>
              <a:rPr lang="ro-RO" dirty="0">
                <a:latin typeface="BookAntiqua-Bold"/>
              </a:rPr>
              <a:t>ț</a:t>
            </a:r>
            <a:r>
              <a:rPr lang="en-US" dirty="0">
                <a:latin typeface="BookAntiqua-Bold"/>
              </a:rPr>
              <a:t>in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informa</a:t>
            </a:r>
            <a:r>
              <a:rPr lang="ro-RO" dirty="0">
                <a:latin typeface="BookAntiqua-Bold"/>
              </a:rPr>
              <a:t>ț</a:t>
            </a:r>
            <a:r>
              <a:rPr lang="en-US" dirty="0">
                <a:latin typeface="BookAntiqua-Bold"/>
              </a:rPr>
              <a:t>ii </a:t>
            </a:r>
            <a:r>
              <a:rPr lang="en-US" dirty="0" err="1">
                <a:latin typeface="BookAntiqua-Bold"/>
              </a:rPr>
              <a:t>noi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ce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ajut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la </a:t>
            </a:r>
            <a:r>
              <a:rPr lang="en-US" dirty="0" err="1">
                <a:latin typeface="BookAntiqua-Bold"/>
              </a:rPr>
              <a:t>reconstruc</a:t>
            </a:r>
            <a:r>
              <a:rPr lang="ro-RO" dirty="0">
                <a:latin typeface="BookAntiqua-Bold"/>
              </a:rPr>
              <a:t>ț</a:t>
            </a:r>
            <a:r>
              <a:rPr lang="en-US" dirty="0" err="1">
                <a:latin typeface="BookAntiqua-Bold"/>
              </a:rPr>
              <a:t>ia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mai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fidel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a </a:t>
            </a:r>
            <a:r>
              <a:rPr lang="en-US" dirty="0" err="1">
                <a:latin typeface="BookAntiqua-Bold"/>
              </a:rPr>
              <a:t>imaginii</a:t>
            </a:r>
            <a:r>
              <a:rPr lang="en-US" dirty="0">
                <a:latin typeface="BookAntiqua-Bold"/>
              </a:rPr>
              <a:t> high-</a:t>
            </a:r>
            <a:r>
              <a:rPr lang="en-US" dirty="0" err="1">
                <a:latin typeface="BookAntiqua-Bold"/>
              </a:rPr>
              <a:t>rez</a:t>
            </a:r>
            <a:r>
              <a:rPr lang="en-US" dirty="0">
                <a:latin typeface="BookAntiqua-Bold"/>
              </a:rPr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BEYOND STATE OF THE ART :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</a:t>
            </a:r>
            <a:r>
              <a:rPr lang="ro-RO" dirty="0"/>
              <a:t>ă</a:t>
            </a:r>
            <a:r>
              <a:rPr lang="en-US" dirty="0" err="1"/>
              <a:t>rirea</a:t>
            </a:r>
            <a:r>
              <a:rPr lang="en-US" dirty="0"/>
              <a:t> </a:t>
            </a:r>
            <a:r>
              <a:rPr lang="en-US" dirty="0" err="1"/>
              <a:t>preforman</a:t>
            </a:r>
            <a:r>
              <a:rPr lang="ro-RO" dirty="0"/>
              <a:t>ț</a:t>
            </a:r>
            <a:r>
              <a:rPr lang="en-US" dirty="0" err="1"/>
              <a:t>ei</a:t>
            </a:r>
            <a:r>
              <a:rPr lang="en-US" dirty="0"/>
              <a:t> (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ro-RO" dirty="0"/>
              <a:t>lentă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Ob</a:t>
            </a:r>
            <a:r>
              <a:rPr lang="ro-RO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calit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7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PRELIMINARE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87005"/>
            <a:ext cx="4958695" cy="2270095"/>
          </a:xfrm>
        </p:spPr>
        <p:txBody>
          <a:bodyPr/>
          <a:lstStyle/>
          <a:p>
            <a:r>
              <a:rPr lang="en-US" dirty="0" err="1" smtClean="0"/>
              <a:t>Rezolu</a:t>
            </a:r>
            <a:r>
              <a:rPr lang="ro-RO" dirty="0" smtClean="0"/>
              <a:t>ție video de referință </a:t>
            </a:r>
            <a:r>
              <a:rPr lang="en-US" dirty="0" smtClean="0"/>
              <a:t>: 480 x 270</a:t>
            </a:r>
          </a:p>
          <a:p>
            <a:r>
              <a:rPr lang="ro-RO" dirty="0" smtClean="0"/>
              <a:t>Factor de scalare </a:t>
            </a:r>
            <a:r>
              <a:rPr lang="en-US" dirty="0" smtClean="0"/>
              <a:t>: </a:t>
            </a:r>
            <a:r>
              <a:rPr lang="ro-RO" dirty="0" smtClean="0"/>
              <a:t>x2</a:t>
            </a:r>
          </a:p>
          <a:p>
            <a:r>
              <a:rPr lang="ro-RO" dirty="0" smtClean="0"/>
              <a:t>Iterații pe cadru</a:t>
            </a:r>
            <a:r>
              <a:rPr lang="en-US" dirty="0" smtClean="0"/>
              <a:t> : 10</a:t>
            </a:r>
          </a:p>
          <a:p>
            <a:r>
              <a:rPr lang="ro-RO" dirty="0" smtClean="0"/>
              <a:t>Flux optic </a:t>
            </a:r>
            <a:r>
              <a:rPr lang="en-US" dirty="0" smtClean="0"/>
              <a:t>: </a:t>
            </a:r>
            <a:r>
              <a:rPr lang="en-US" dirty="0" err="1" smtClean="0"/>
              <a:t>Farneback</a:t>
            </a:r>
            <a:endParaRPr lang="en-US" dirty="0" smtClean="0"/>
          </a:p>
          <a:p>
            <a:r>
              <a:rPr lang="ro-RO" dirty="0" smtClean="0"/>
              <a:t>Unitate de calcul</a:t>
            </a:r>
            <a:r>
              <a:rPr lang="en-US" dirty="0" smtClean="0"/>
              <a:t> : CPU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4" y="2687005"/>
            <a:ext cx="2951018" cy="22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PRELIMINARE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78" y="1642520"/>
            <a:ext cx="8278380" cy="3038899"/>
          </a:xfrm>
        </p:spPr>
      </p:pic>
      <p:sp>
        <p:nvSpPr>
          <p:cNvPr id="7" name="TextBox 6"/>
          <p:cNvSpPr txBox="1"/>
          <p:nvPr/>
        </p:nvSpPr>
        <p:spPr>
          <a:xfrm>
            <a:off x="939338" y="5170516"/>
            <a:ext cx="7955280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Imagine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r>
              <a:rPr lang="ro-RO" dirty="0" smtClean="0"/>
              <a:t>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Zone de graniță mai pronunțate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Adăugarea de detalii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4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 PRELIMINARE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 pe CPU este mult prea mare</a:t>
            </a:r>
          </a:p>
          <a:p>
            <a:pPr lvl="2"/>
            <a:r>
              <a:rPr lang="ro-RO" dirty="0" smtClean="0"/>
              <a:t>15 s/frame * 30 FPS  * 10 sec video </a:t>
            </a:r>
            <a:r>
              <a:rPr lang="en-US" dirty="0" smtClean="0"/>
              <a:t>~= 1h </a:t>
            </a:r>
            <a:r>
              <a:rPr lang="en-US" dirty="0" err="1" smtClean="0"/>
              <a:t>procesare</a:t>
            </a:r>
            <a:r>
              <a:rPr lang="en-US" dirty="0" smtClean="0"/>
              <a:t> video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Calitatea imaginii sesizabilă chiar și cu o rată de upscaling mică</a:t>
            </a:r>
          </a:p>
          <a:p>
            <a:endParaRPr lang="en-US" dirty="0" smtClean="0"/>
          </a:p>
          <a:p>
            <a:r>
              <a:rPr lang="en-US" dirty="0" err="1" smtClean="0"/>
              <a:t>Rezolu</a:t>
            </a:r>
            <a:r>
              <a:rPr lang="ro-RO" dirty="0" smtClean="0"/>
              <a:t>ția finală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480 x </a:t>
            </a:r>
            <a:r>
              <a:rPr lang="en-US" dirty="0" smtClean="0"/>
              <a:t>270 -&gt; 946 x 526 ( ~ x2)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608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237966"/>
              </p:ext>
            </p:extLst>
          </p:nvPr>
        </p:nvGraphicFramePr>
        <p:xfrm>
          <a:off x="677863" y="1930400"/>
          <a:ext cx="8596139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262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BookAntiqua-Bold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SOLUȚIA ABORDATĂ</vt:lpstr>
      <vt:lpstr>REZULTATE PRELIMINARE</vt:lpstr>
      <vt:lpstr>REZULTATE PRELIMINARE</vt:lpstr>
      <vt:lpstr>CONCLUZII PRELIMINARE</vt:lpstr>
      <vt:lpstr>ETAPE VIITOARE</vt:lpstr>
      <vt:lpstr>ÎNTREBĂRI?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Windows User</cp:lastModifiedBy>
  <cp:revision>23</cp:revision>
  <dcterms:created xsi:type="dcterms:W3CDTF">2020-11-01T14:04:11Z</dcterms:created>
  <dcterms:modified xsi:type="dcterms:W3CDTF">2020-11-25T18:15:27Z</dcterms:modified>
</cp:coreProperties>
</file>