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4" r:id="rId6"/>
    <p:sldId id="259" r:id="rId7"/>
    <p:sldId id="276" r:id="rId8"/>
    <p:sldId id="277" r:id="rId9"/>
    <p:sldId id="268" r:id="rId10"/>
    <p:sldId id="272" r:id="rId11"/>
    <p:sldId id="270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/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MVP</a:t>
          </a:r>
        </a:p>
        <a:p>
          <a:pPr algn="l"/>
          <a:r>
            <a:rPr lang="ro-RO" sz="1100" dirty="0"/>
            <a:t>- Documentatie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/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Optimizări/Beyond state of the art</a:t>
          </a:r>
        </a:p>
        <a:p>
          <a:pPr algn="l"/>
          <a:r>
            <a:rPr lang="ro-RO" sz="1100" dirty="0"/>
            <a:t>- Validarea rezultatelor obținute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164431"/>
          <a:ext cx="8596312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1757" y="0"/>
          <a:ext cx="2277162" cy="1552574"/>
        </a:xfrm>
        <a:prstGeom prst="rect">
          <a:avLst/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1757" y="0"/>
        <a:ext cx="2277162" cy="1552574"/>
      </dsp:txXfrm>
    </dsp:sp>
    <dsp:sp modelId="{80BCABE4-00EE-4FC3-848A-2356D404F8EE}">
      <dsp:nvSpPr>
        <dsp:cNvPr id="0" name=""/>
        <dsp:cNvSpPr/>
      </dsp:nvSpPr>
      <dsp:spPr>
        <a:xfrm>
          <a:off x="94626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5523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MVP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Documentatie</a:t>
          </a:r>
        </a:p>
      </dsp:txBody>
      <dsp:txXfrm>
        <a:off x="2365523" y="2328862"/>
        <a:ext cx="1732064" cy="1552574"/>
      </dsp:txXfrm>
    </dsp:sp>
    <dsp:sp modelId="{CA7A90CA-427C-4833-80B2-AEBA5B559F35}">
      <dsp:nvSpPr>
        <dsp:cNvPr id="0" name=""/>
        <dsp:cNvSpPr/>
      </dsp:nvSpPr>
      <dsp:spPr>
        <a:xfrm>
          <a:off x="303748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84191" y="0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Optimizări/Beyond state of the art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obținute</a:t>
          </a:r>
          <a:endParaRPr lang="en-US" sz="1100" kern="1200" dirty="0"/>
        </a:p>
      </dsp:txBody>
      <dsp:txXfrm>
        <a:off x="4184191" y="0"/>
        <a:ext cx="1732064" cy="1552574"/>
      </dsp:txXfrm>
    </dsp:sp>
    <dsp:sp modelId="{18C672A2-44A7-4897-AACB-572B0EA3B11F}">
      <dsp:nvSpPr>
        <dsp:cNvPr id="0" name=""/>
        <dsp:cNvSpPr/>
      </dsp:nvSpPr>
      <dsp:spPr>
        <a:xfrm>
          <a:off x="4856151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2858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Raport 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2858" y="2328862"/>
        <a:ext cx="1732064" cy="1552574"/>
      </dsp:txXfrm>
    </dsp:sp>
    <dsp:sp modelId="{9626F961-E3D9-4D0D-AFC6-44C91624FF7B}">
      <dsp:nvSpPr>
        <dsp:cNvPr id="0" name=""/>
        <dsp:cNvSpPr/>
      </dsp:nvSpPr>
      <dsp:spPr>
        <a:xfrm>
          <a:off x="6674819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surveillance.com/blog/technology/surveillance-camera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841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REFERINȚE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https://www.videosurveillance.com/blog/technology/surveillance-cameras/</a:t>
            </a:r>
            <a:endParaRPr lang="ro-RO" dirty="0"/>
          </a:p>
          <a:p>
            <a:r>
              <a:rPr lang="en-US" dirty="0" err="1"/>
              <a:t>Jianchao</a:t>
            </a:r>
            <a:r>
              <a:rPr lang="en-US" dirty="0"/>
              <a:t> Yang, Thomas Huang, Image super-resolution: Historical overview and future challenges, pages 6, 2017</a:t>
            </a:r>
          </a:p>
        </p:txBody>
      </p:sp>
    </p:spTree>
    <p:extLst>
      <p:ext uri="{BB962C8B-B14F-4D97-AF65-F5344CB8AC3E}">
        <p14:creationId xmlns:p14="http://schemas.microsoft.com/office/powerpoint/2010/main" val="215948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</a:p>
          <a:p>
            <a:endParaRPr lang="ro-RO" dirty="0"/>
          </a:p>
          <a:p>
            <a:r>
              <a:rPr lang="ro-RO" dirty="0"/>
              <a:t>SOLUȚIA PROPUSĂ</a:t>
            </a:r>
          </a:p>
          <a:p>
            <a:endParaRPr lang="ro-RO" dirty="0"/>
          </a:p>
          <a:p>
            <a:r>
              <a:rPr lang="ro-RO" dirty="0"/>
              <a:t>SOLUȚII EXISTENTE</a:t>
            </a:r>
          </a:p>
          <a:p>
            <a:endParaRPr lang="ro-RO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Dispozitivele de captare a imaginilor sunt limitate din punct de vedere al densității senzorilor. Un număr mai mare de sonzori implică un cost mărit.</a:t>
            </a:r>
          </a:p>
          <a:p>
            <a:endParaRPr lang="ro-RO" dirty="0"/>
          </a:p>
          <a:p>
            <a:r>
              <a:rPr lang="ro-RO" dirty="0"/>
              <a:t>Rezoluția spațială este limitată de senzori</a:t>
            </a:r>
          </a:p>
          <a:p>
            <a:endParaRPr lang="ro-RO" dirty="0"/>
          </a:p>
          <a:p>
            <a:r>
              <a:rPr lang="ro-RO" dirty="0" smtClean="0"/>
              <a:t>Detal</a:t>
            </a:r>
            <a:r>
              <a:rPr lang="en-US" dirty="0" err="1" smtClean="0"/>
              <a:t>i</a:t>
            </a:r>
            <a:r>
              <a:rPr lang="ro-RO" dirty="0" smtClean="0"/>
              <a:t>ile imaginii(banda de frecvență înaltă) este limitată de lentile, PSF (blurr) și mișcare.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00" y="1930400"/>
            <a:ext cx="7258535" cy="3535001"/>
          </a:xfrm>
        </p:spPr>
      </p:pic>
    </p:spTree>
    <p:extLst>
      <p:ext uri="{BB962C8B-B14F-4D97-AF65-F5344CB8AC3E}">
        <p14:creationId xmlns:p14="http://schemas.microsoft.com/office/powerpoint/2010/main" val="22472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9" y="1930400"/>
            <a:ext cx="5839844" cy="4398209"/>
          </a:xfrm>
        </p:spPr>
      </p:pic>
    </p:spTree>
    <p:extLst>
      <p:ext uri="{BB962C8B-B14F-4D97-AF65-F5344CB8AC3E}">
        <p14:creationId xmlns:p14="http://schemas.microsoft.com/office/powerpoint/2010/main" val="22424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447"/>
            <a:ext cx="3736724" cy="3157084"/>
          </a:xfrm>
        </p:spPr>
        <p:txBody>
          <a:bodyPr>
            <a:normAutofit/>
          </a:bodyPr>
          <a:lstStyle/>
          <a:p>
            <a:r>
              <a:rPr lang="ro-RO" sz="1200" dirty="0"/>
              <a:t>Super-rezolutia reprezintă conceptul de construire a unei </a:t>
            </a:r>
            <a:r>
              <a:rPr lang="ro-RO" sz="1200" dirty="0" smtClean="0"/>
              <a:t>imagini </a:t>
            </a:r>
            <a:r>
              <a:rPr lang="ro-RO" sz="1200" dirty="0"/>
              <a:t>de rezoluție ridicată dintr-un set de imagini cu o rezoluție </a:t>
            </a:r>
            <a:r>
              <a:rPr lang="ro-RO" sz="1200"/>
              <a:t>mai </a:t>
            </a:r>
            <a:r>
              <a:rPr lang="ro-RO" sz="1200" smtClean="0"/>
              <a:t>mică</a:t>
            </a:r>
            <a:r>
              <a:rPr lang="en-US" sz="1200" smtClean="0"/>
              <a:t>.</a:t>
            </a:r>
            <a:endParaRPr lang="ro-RO" sz="1200" dirty="0" smtClean="0"/>
          </a:p>
          <a:p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procesul</a:t>
            </a:r>
            <a:r>
              <a:rPr lang="en-US" sz="1200" dirty="0"/>
              <a:t> de </a:t>
            </a:r>
            <a:r>
              <a:rPr lang="en-US" sz="1200" dirty="0" err="1"/>
              <a:t>capturare</a:t>
            </a:r>
            <a:r>
              <a:rPr lang="en-US" sz="1200" dirty="0"/>
              <a:t> </a:t>
            </a:r>
            <a:r>
              <a:rPr lang="en-US" sz="1200" dirty="0" err="1"/>
              <a:t>detaliile</a:t>
            </a:r>
            <a:r>
              <a:rPr lang="en-US" sz="1200" dirty="0"/>
              <a:t> </a:t>
            </a:r>
            <a:r>
              <a:rPr lang="en-US" sz="1200" dirty="0" err="1"/>
              <a:t>scenei</a:t>
            </a:r>
            <a:r>
              <a:rPr lang="en-US" sz="1200" dirty="0"/>
              <a:t> </a:t>
            </a:r>
            <a:r>
              <a:rPr lang="en-US" sz="1200" dirty="0" err="1"/>
              <a:t>sunt</a:t>
            </a:r>
            <a:r>
              <a:rPr lang="en-US" sz="1200" dirty="0"/>
              <a:t> integrate de </a:t>
            </a:r>
            <a:r>
              <a:rPr lang="en-US" sz="1200" dirty="0" err="1"/>
              <a:t>diferi</a:t>
            </a:r>
            <a:r>
              <a:rPr lang="ro-RO" sz="1200" dirty="0"/>
              <a:t>ț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senzori</a:t>
            </a:r>
            <a:r>
              <a:rPr lang="en-US" sz="1200" dirty="0"/>
              <a:t>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ro-RO" sz="1200" dirty="0"/>
              <a:t>î</a:t>
            </a:r>
            <a:r>
              <a:rPr lang="en-US" sz="1200" dirty="0" err="1"/>
              <a:t>ncat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captur</a:t>
            </a:r>
            <a:r>
              <a:rPr lang="ro-RO" sz="1200" dirty="0"/>
              <a:t>ă</a:t>
            </a:r>
            <a:r>
              <a:rPr lang="en-US" sz="1200" dirty="0"/>
              <a:t> s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includ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informa</a:t>
            </a:r>
            <a:r>
              <a:rPr lang="ro-RO" sz="1200" dirty="0"/>
              <a:t>ț</a:t>
            </a:r>
            <a:r>
              <a:rPr lang="en-US" sz="1200" dirty="0"/>
              <a:t>ii </a:t>
            </a:r>
            <a:r>
              <a:rPr lang="en-US" sz="1200" dirty="0" err="1"/>
              <a:t>diferite</a:t>
            </a:r>
            <a:r>
              <a:rPr lang="en-US" sz="1200" dirty="0"/>
              <a:t>. Super</a:t>
            </a:r>
            <a:r>
              <a:rPr lang="ro-RO" sz="1200" dirty="0"/>
              <a:t>R</a:t>
            </a:r>
            <a:r>
              <a:rPr lang="en-US" sz="1200" dirty="0" err="1"/>
              <a:t>ezolu</a:t>
            </a:r>
            <a:r>
              <a:rPr lang="ro-RO" sz="1200" dirty="0"/>
              <a:t>ț</a:t>
            </a:r>
            <a:r>
              <a:rPr lang="en-US" sz="1200" dirty="0" err="1"/>
              <a:t>ia</a:t>
            </a:r>
            <a:r>
              <a:rPr lang="en-US" sz="1200" dirty="0"/>
              <a:t> is </a:t>
            </a:r>
            <a:r>
              <a:rPr lang="en-US" sz="1200" dirty="0" err="1"/>
              <a:t>propune</a:t>
            </a:r>
            <a:r>
              <a:rPr lang="en-US" sz="1200" dirty="0"/>
              <a:t> s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regenereze</a:t>
            </a:r>
            <a:r>
              <a:rPr lang="en-US" sz="1200" dirty="0"/>
              <a:t> o </a:t>
            </a:r>
            <a:r>
              <a:rPr lang="en-US" sz="1200" dirty="0" err="1"/>
              <a:t>scen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discretizat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aduc</a:t>
            </a:r>
            <a:r>
              <a:rPr lang="ro-RO" sz="1200" dirty="0"/>
              <a:t>â</a:t>
            </a:r>
            <a:r>
              <a:rPr lang="en-US" sz="1200" dirty="0" err="1"/>
              <a:t>nd</a:t>
            </a:r>
            <a:r>
              <a:rPr lang="en-US" sz="1200" dirty="0"/>
              <a:t>-o la o </a:t>
            </a:r>
            <a:r>
              <a:rPr lang="en-US" sz="1200" dirty="0" err="1"/>
              <a:t>rezolu</a:t>
            </a:r>
            <a:r>
              <a:rPr lang="ro-RO" sz="1200" dirty="0"/>
              <a:t>ț</a:t>
            </a:r>
            <a:r>
              <a:rPr lang="en-US" sz="1200" dirty="0" err="1"/>
              <a:t>ie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Ne </a:t>
            </a:r>
            <a:r>
              <a:rPr lang="en-US" sz="1200" dirty="0" err="1"/>
              <a:t>propunem</a:t>
            </a:r>
            <a:r>
              <a:rPr lang="en-US" sz="1200" dirty="0"/>
              <a:t> </a:t>
            </a:r>
            <a:r>
              <a:rPr lang="en-US" sz="1200" dirty="0" err="1"/>
              <a:t>inversarea</a:t>
            </a:r>
            <a:r>
              <a:rPr lang="en-US" sz="1200" dirty="0"/>
              <a:t> </a:t>
            </a:r>
            <a:r>
              <a:rPr lang="en-US" sz="1200" dirty="0" err="1"/>
              <a:t>procesului</a:t>
            </a:r>
            <a:r>
              <a:rPr lang="en-US" sz="1200" dirty="0"/>
              <a:t> de </a:t>
            </a:r>
            <a:r>
              <a:rPr lang="en-US" sz="1200" dirty="0" err="1"/>
              <a:t>capturare</a:t>
            </a:r>
            <a:r>
              <a:rPr lang="en-US" sz="1200" dirty="0"/>
              <a:t> al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aplicat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imagini</a:t>
            </a:r>
            <a:r>
              <a:rPr lang="en-US" sz="1200" dirty="0"/>
              <a:t> de </a:t>
            </a:r>
            <a:r>
              <a:rPr lang="en-US" sz="1200" dirty="0" err="1" smtClean="0"/>
              <a:t>rezolu</a:t>
            </a:r>
            <a:r>
              <a:rPr lang="ro-RO" sz="1200" dirty="0"/>
              <a:t>ț</a:t>
            </a:r>
            <a:r>
              <a:rPr lang="en-US" sz="1200" dirty="0" err="1" smtClean="0"/>
              <a:t>ie</a:t>
            </a:r>
            <a:r>
              <a:rPr lang="en-US" sz="1200" dirty="0" smtClean="0"/>
              <a:t> </a:t>
            </a:r>
            <a:r>
              <a:rPr lang="ro-RO" sz="1200" dirty="0" err="1" smtClean="0"/>
              <a:t>î</a:t>
            </a:r>
            <a:r>
              <a:rPr lang="en-US" sz="1200" dirty="0" err="1" smtClean="0"/>
              <a:t>nalt</a:t>
            </a:r>
            <a:r>
              <a:rPr lang="ro-RO" sz="1200" dirty="0" smtClean="0"/>
              <a:t>ă</a:t>
            </a:r>
            <a:r>
              <a:rPr lang="en-US" sz="1200" dirty="0" smtClean="0"/>
              <a:t>.</a:t>
            </a:r>
            <a:endParaRPr lang="ro-RO" sz="1200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63" y="1387446"/>
            <a:ext cx="3769724" cy="302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3ED69-E001-486D-AF0B-AB36CE38A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9" y="4544530"/>
            <a:ext cx="7025669" cy="14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5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 </a:t>
            </a:r>
            <a:r>
              <a:rPr lang="en-US" dirty="0" err="1"/>
              <a:t>propunem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 smtClean="0"/>
              <a:t>spuer-rezolu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video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ro-RO" sz="1800" b="1" i="0" u="none" strike="noStrike" baseline="0" dirty="0">
                <a:latin typeface="BookAntiqua-Bold"/>
              </a:rPr>
              <a:t>Bilateral TV-L1 (BTVL1)</a:t>
            </a:r>
            <a:r>
              <a:rPr lang="en-US" sz="1800" b="1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ce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incearc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s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aproximeze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smtClean="0">
                <a:latin typeface="BookAntiqua-Bold"/>
              </a:rPr>
              <a:t>mi</a:t>
            </a:r>
            <a:r>
              <a:rPr lang="ro-RO" sz="1800" i="0" u="none" strike="noStrike" baseline="0" dirty="0" smtClean="0">
                <a:latin typeface="BookAntiqua-Bold"/>
              </a:rPr>
              <a:t>ș</a:t>
            </a:r>
            <a:r>
              <a:rPr lang="en-US" sz="1800" i="0" u="none" strike="noStrike" baseline="0" dirty="0" err="1" smtClean="0">
                <a:latin typeface="BookAntiqua-Bold"/>
              </a:rPr>
              <a:t>carea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obiectelor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ro-RO" sz="1800" i="0" u="none" strike="noStrike" baseline="0" dirty="0" smtClean="0">
                <a:latin typeface="BookAntiqua-Bold"/>
              </a:rPr>
              <a:t>î</a:t>
            </a:r>
            <a:r>
              <a:rPr lang="en-US" sz="1800" i="0" u="none" strike="noStrike" baseline="0" dirty="0" smtClean="0">
                <a:latin typeface="BookAntiqua-Bold"/>
              </a:rPr>
              <a:t>n </a:t>
            </a:r>
            <a:r>
              <a:rPr lang="en-US" sz="1800" i="0" u="none" strike="noStrike" baseline="0" dirty="0" err="1" smtClean="0">
                <a:latin typeface="BookAntiqua-Bold"/>
              </a:rPr>
              <a:t>scen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ro-RO" dirty="0" err="1">
                <a:latin typeface="BookAntiqua-Bold"/>
              </a:rPr>
              <a:t>ș</a:t>
            </a:r>
            <a:r>
              <a:rPr lang="en-US" sz="1800" i="0" u="none" strike="noStrike" baseline="0" dirty="0" err="1" smtClean="0">
                <a:latin typeface="BookAntiqua-Bold"/>
              </a:rPr>
              <a:t>i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>
                <a:latin typeface="BookAntiqua-Bold"/>
              </a:rPr>
              <a:t>pe </a:t>
            </a:r>
            <a:r>
              <a:rPr lang="en-US" sz="1800" i="0" u="none" strike="noStrike" baseline="0" dirty="0" err="1">
                <a:latin typeface="BookAntiqua-Bold"/>
              </a:rPr>
              <a:t>baza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acestor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smtClean="0">
                <a:latin typeface="BookAntiqua-Bold"/>
              </a:rPr>
              <a:t>mi</a:t>
            </a:r>
            <a:r>
              <a:rPr lang="ro-RO" sz="1800" i="0" u="none" strike="noStrike" baseline="0" dirty="0" smtClean="0">
                <a:latin typeface="BookAntiqua-Bold"/>
              </a:rPr>
              <a:t>ș</a:t>
            </a:r>
            <a:r>
              <a:rPr lang="en-US" sz="1800" i="0" u="none" strike="noStrike" baseline="0" dirty="0" smtClean="0">
                <a:latin typeface="BookAntiqua-Bold"/>
              </a:rPr>
              <a:t>c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err="1" smtClean="0">
                <a:latin typeface="BookAntiqua-Bold"/>
              </a:rPr>
              <a:t>ri</a:t>
            </a:r>
            <a:r>
              <a:rPr lang="en-US" sz="1800" i="0" u="none" strike="noStrike" baseline="0" dirty="0" smtClean="0">
                <a:latin typeface="BookAntiqua-Bold"/>
              </a:rPr>
              <a:t> s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ob</a:t>
            </a:r>
            <a:r>
              <a:rPr lang="ro-RO" sz="1800" i="0" u="none" strike="noStrike" baseline="0" dirty="0" smtClean="0">
                <a:latin typeface="BookAntiqua-Bold"/>
              </a:rPr>
              <a:t>ț</a:t>
            </a:r>
            <a:r>
              <a:rPr lang="en-US" sz="1800" i="0" u="none" strike="noStrike" baseline="0" dirty="0" smtClean="0">
                <a:latin typeface="BookAntiqua-Bold"/>
              </a:rPr>
              <a:t>in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informa</a:t>
            </a:r>
            <a:r>
              <a:rPr lang="ro-RO" sz="1800" i="0" u="none" strike="noStrike" baseline="0" dirty="0" smtClean="0">
                <a:latin typeface="BookAntiqua-Bold"/>
              </a:rPr>
              <a:t>ț</a:t>
            </a:r>
            <a:r>
              <a:rPr lang="en-US" sz="1800" i="0" u="none" strike="noStrike" baseline="0" dirty="0" smtClean="0">
                <a:latin typeface="BookAntiqua-Bold"/>
              </a:rPr>
              <a:t>ii </a:t>
            </a:r>
            <a:r>
              <a:rPr lang="en-US" sz="1800" i="0" u="none" strike="noStrike" baseline="0" dirty="0" err="1">
                <a:latin typeface="BookAntiqua-Bold"/>
              </a:rPr>
              <a:t>noi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ce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ajut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>
                <a:latin typeface="BookAntiqua-Bold"/>
              </a:rPr>
              <a:t>la </a:t>
            </a:r>
            <a:r>
              <a:rPr lang="en-US" sz="1800" i="0" u="none" strike="noStrike" baseline="0" dirty="0" err="1" smtClean="0">
                <a:latin typeface="BookAntiqua-Bold"/>
              </a:rPr>
              <a:t>reconstruc</a:t>
            </a:r>
            <a:r>
              <a:rPr lang="ro-RO" sz="1800" i="0" u="none" strike="noStrike" baseline="0" dirty="0" smtClean="0">
                <a:latin typeface="BookAntiqua-Bold"/>
              </a:rPr>
              <a:t>ț</a:t>
            </a:r>
            <a:r>
              <a:rPr lang="en-US" sz="1800" i="0" u="none" strike="noStrike" baseline="0" dirty="0" err="1" smtClean="0">
                <a:latin typeface="BookAntiqua-Bold"/>
              </a:rPr>
              <a:t>ia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mai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fidel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>
                <a:latin typeface="BookAntiqua-Bold"/>
              </a:rPr>
              <a:t>a </a:t>
            </a:r>
            <a:r>
              <a:rPr lang="en-US" sz="1800" i="0" u="none" strike="noStrike" baseline="0" dirty="0" err="1">
                <a:latin typeface="BookAntiqua-Bold"/>
              </a:rPr>
              <a:t>imaginii</a:t>
            </a:r>
            <a:r>
              <a:rPr lang="en-US" sz="1800" i="0" u="none" strike="noStrike" baseline="0" dirty="0">
                <a:latin typeface="BookAntiqua-Bold"/>
              </a:rPr>
              <a:t> high-</a:t>
            </a:r>
            <a:r>
              <a:rPr lang="en-US" sz="1800" i="0" u="none" strike="noStrike" baseline="0" dirty="0" err="1">
                <a:latin typeface="BookAntiqua-Bold"/>
              </a:rPr>
              <a:t>rez</a:t>
            </a:r>
            <a:r>
              <a:rPr lang="en-US" sz="1800" i="0" u="none" strike="noStrike" baseline="0" dirty="0">
                <a:latin typeface="BookAntiqua-Bold"/>
              </a:rPr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BEYOND </a:t>
            </a:r>
            <a:r>
              <a:rPr lang="en-US" dirty="0"/>
              <a:t>STATE OF THE </a:t>
            </a:r>
            <a:r>
              <a:rPr lang="en-US" dirty="0" smtClean="0"/>
              <a:t>ART : </a:t>
            </a:r>
            <a:r>
              <a:rPr lang="en-US" dirty="0" err="1" smtClean="0"/>
              <a:t>Oricare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</a:t>
            </a:r>
            <a:r>
              <a:rPr lang="ro-RO" dirty="0" smtClean="0"/>
              <a:t>ă</a:t>
            </a:r>
            <a:r>
              <a:rPr lang="en-US" dirty="0" err="1" smtClean="0"/>
              <a:t>rirea</a:t>
            </a:r>
            <a:r>
              <a:rPr lang="en-US" dirty="0" smtClean="0"/>
              <a:t> </a:t>
            </a:r>
            <a:r>
              <a:rPr lang="en-US" dirty="0" err="1" smtClean="0"/>
              <a:t>preforman</a:t>
            </a:r>
            <a:r>
              <a:rPr lang="ro-RO" dirty="0" smtClean="0"/>
              <a:t>ț</a:t>
            </a:r>
            <a:r>
              <a:rPr lang="en-US" dirty="0" err="1" smtClean="0"/>
              <a:t>ei</a:t>
            </a:r>
            <a:r>
              <a:rPr lang="en-US" dirty="0" smtClean="0"/>
              <a:t> (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ro-RO" dirty="0" smtClean="0"/>
              <a:t>lentă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Optimiz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func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(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intens</a:t>
            </a:r>
            <a:r>
              <a:rPr lang="en-US" dirty="0"/>
              <a:t> </a:t>
            </a:r>
            <a:r>
              <a:rPr lang="en-US" dirty="0" err="1" smtClean="0"/>
              <a:t>luminat</a:t>
            </a:r>
            <a:r>
              <a:rPr lang="ro-RO" dirty="0" smtClean="0"/>
              <a:t>ă</a:t>
            </a:r>
            <a:r>
              <a:rPr lang="en-US" dirty="0" smtClean="0"/>
              <a:t>/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err="1" smtClean="0"/>
              <a:t>ntunecat</a:t>
            </a:r>
            <a:r>
              <a:rPr lang="ro-RO" dirty="0" smtClean="0"/>
              <a:t>ă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Ob</a:t>
            </a:r>
            <a:r>
              <a:rPr lang="ro-RO" dirty="0" smtClean="0"/>
              <a:t>ț</a:t>
            </a:r>
            <a:r>
              <a:rPr lang="en-US" dirty="0" err="1" smtClean="0"/>
              <a:t>inerea</a:t>
            </a:r>
            <a:r>
              <a:rPr lang="en-US" dirty="0" smtClean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 smtClean="0"/>
              <a:t>calit</a:t>
            </a:r>
            <a:r>
              <a:rPr lang="ro-RO" dirty="0" smtClean="0"/>
              <a:t>ă</a:t>
            </a:r>
            <a:r>
              <a:rPr lang="ro-RO" dirty="0"/>
              <a:t>ț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 smtClean="0"/>
              <a:t>bune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75-C5F1-4671-B871-1796B18A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ro-RO" dirty="0" smtClean="0"/>
              <a:t>OLUȚIA</a:t>
            </a:r>
            <a:r>
              <a:rPr lang="en-US" dirty="0" smtClean="0"/>
              <a:t> P</a:t>
            </a:r>
            <a:r>
              <a:rPr lang="ro-RO" dirty="0" smtClean="0"/>
              <a:t>ROPUSĂ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532B-4C1B-47AE-837B-17F8A735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38" y="4697413"/>
            <a:ext cx="2309675" cy="162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48EED-8E46-4B3F-8EBE-AC24F7B2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5" y="2074690"/>
            <a:ext cx="916257" cy="91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61A05-17C5-4D86-A517-C28981836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2" y="2071192"/>
            <a:ext cx="916258" cy="91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F55943-4209-4945-9F58-E320951B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6" y="2680748"/>
            <a:ext cx="916257" cy="910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3DAC3E-361E-4A9E-B334-1030FF370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3" y="2714644"/>
            <a:ext cx="916257" cy="910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EC16D-3256-45D9-B043-468E6218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20" y="1707143"/>
            <a:ext cx="1320800" cy="1320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9586A-0192-4C5F-9F4C-3A39CC249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569814"/>
            <a:ext cx="1320800" cy="132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2D309-EB88-4CAE-974D-DA5B4FB18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89" y="2579828"/>
            <a:ext cx="1320800" cy="1320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CD4CF7-93B7-428D-8D3E-2EE1947A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5" y="2489330"/>
            <a:ext cx="1320800" cy="13208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F3D28-7503-4574-ACBB-FE92D374E653}"/>
              </a:ext>
            </a:extLst>
          </p:cNvPr>
          <p:cNvCxnSpPr>
            <a:cxnSpLocks/>
          </p:cNvCxnSpPr>
          <p:nvPr/>
        </p:nvCxnSpPr>
        <p:spPr>
          <a:xfrm>
            <a:off x="803746" y="3836689"/>
            <a:ext cx="664327" cy="102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DE702E-81D8-4A28-B06C-92F37DF86E18}"/>
              </a:ext>
            </a:extLst>
          </p:cNvPr>
          <p:cNvSpPr txBox="1"/>
          <p:nvPr/>
        </p:nvSpPr>
        <p:spPr>
          <a:xfrm>
            <a:off x="1618420" y="6134890"/>
            <a:ext cx="7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EDSR</a:t>
            </a:r>
            <a:endParaRPr lang="ro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A236C6-3381-4214-BCA7-83A828A550BC}"/>
              </a:ext>
            </a:extLst>
          </p:cNvPr>
          <p:cNvSpPr txBox="1"/>
          <p:nvPr/>
        </p:nvSpPr>
        <p:spPr>
          <a:xfrm>
            <a:off x="137108" y="1663626"/>
            <a:ext cx="25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LR</a:t>
            </a:r>
            <a:endParaRPr lang="ro-RO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7D5D30-3CE7-4341-9D0A-8663D4709015}"/>
              </a:ext>
            </a:extLst>
          </p:cNvPr>
          <p:cNvCxnSpPr>
            <a:cxnSpLocks/>
          </p:cNvCxnSpPr>
          <p:nvPr/>
        </p:nvCxnSpPr>
        <p:spPr>
          <a:xfrm flipV="1">
            <a:off x="3534967" y="3998973"/>
            <a:ext cx="513394" cy="6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EB4B6-2CC2-4B7C-998A-91AE765A339B}"/>
              </a:ext>
            </a:extLst>
          </p:cNvPr>
          <p:cNvCxnSpPr>
            <a:cxnSpLocks/>
          </p:cNvCxnSpPr>
          <p:nvPr/>
        </p:nvCxnSpPr>
        <p:spPr>
          <a:xfrm>
            <a:off x="5865339" y="3998973"/>
            <a:ext cx="1055578" cy="9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FA3080-6205-441B-A77D-5D842D3F7DDB}"/>
              </a:ext>
            </a:extLst>
          </p:cNvPr>
          <p:cNvSpPr txBox="1"/>
          <p:nvPr/>
        </p:nvSpPr>
        <p:spPr>
          <a:xfrm>
            <a:off x="6326663" y="3998973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Interpolare</a:t>
            </a:r>
            <a:endParaRPr lang="ro-RO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FFDFD51-95B2-4372-AD28-355DAD00C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75" y="4440091"/>
            <a:ext cx="1576657" cy="15666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7F87AA-2A53-482E-8E09-38C562BF444A}"/>
              </a:ext>
            </a:extLst>
          </p:cNvPr>
          <p:cNvSpPr txBox="1"/>
          <p:nvPr/>
        </p:nvSpPr>
        <p:spPr>
          <a:xfrm>
            <a:off x="4162373" y="3984200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Upscale 2x/3x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1CABD5-ADB2-43CD-8C73-5E2138A37F5A}"/>
              </a:ext>
            </a:extLst>
          </p:cNvPr>
          <p:cNvSpPr txBox="1"/>
          <p:nvPr/>
        </p:nvSpPr>
        <p:spPr>
          <a:xfrm>
            <a:off x="7104359" y="5969540"/>
            <a:ext cx="22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Super-</a:t>
            </a:r>
            <a:r>
              <a:rPr lang="en-US" dirty="0" err="1"/>
              <a:t>Rezolutie</a:t>
            </a:r>
            <a:endParaRPr lang="ro-R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61D6C-FE04-44BA-8E10-91DE3BDCA1F0}"/>
              </a:ext>
            </a:extLst>
          </p:cNvPr>
          <p:cNvSpPr txBox="1"/>
          <p:nvPr/>
        </p:nvSpPr>
        <p:spPr>
          <a:xfrm>
            <a:off x="989314" y="3827932"/>
            <a:ext cx="18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Single-Image SR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7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</a:t>
            </a:r>
            <a:r>
              <a:rPr lang="en-US" dirty="0" smtClean="0"/>
              <a:t>E</a:t>
            </a:r>
            <a:r>
              <a:rPr lang="ro-RO" dirty="0" smtClean="0"/>
              <a:t> EXISTENTĂ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864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</a:t>
            </a:r>
            <a:r>
              <a:rPr lang="en-US" dirty="0" err="1" smtClean="0"/>
              <a:t>apturare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Sampling – </a:t>
            </a:r>
            <a:r>
              <a:rPr lang="en-US" dirty="0" err="1"/>
              <a:t>Captare</a:t>
            </a:r>
            <a:r>
              <a:rPr lang="en-US" dirty="0"/>
              <a:t> </a:t>
            </a:r>
            <a:r>
              <a:rPr lang="en-US" dirty="0" smtClean="0"/>
              <a:t>constant</a:t>
            </a:r>
            <a:r>
              <a:rPr lang="ro-RO" dirty="0" smtClean="0"/>
              <a:t>ă</a:t>
            </a:r>
            <a:endParaRPr lang="en-US" dirty="0"/>
          </a:p>
          <a:p>
            <a:pPr lvl="1"/>
            <a:r>
              <a:rPr lang="en-US" dirty="0"/>
              <a:t>Geometric </a:t>
            </a:r>
            <a:r>
              <a:rPr lang="en-US" dirty="0" smtClean="0"/>
              <a:t>transformation</a:t>
            </a:r>
            <a:r>
              <a:rPr lang="ro-RO" dirty="0" smtClean="0"/>
              <a:t> - i</a:t>
            </a:r>
            <a:r>
              <a:rPr lang="en-US" dirty="0" err="1" smtClean="0"/>
              <a:t>mplic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transformate</a:t>
            </a:r>
            <a:r>
              <a:rPr lang="en-US" dirty="0"/>
              <a:t> de </a:t>
            </a:r>
            <a:r>
              <a:rPr lang="en-US" dirty="0" err="1" smtClean="0"/>
              <a:t>transla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 smtClean="0"/>
              <a:t>rota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din 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ro-RO" dirty="0"/>
              <a:t> </a:t>
            </a:r>
            <a:r>
              <a:rPr lang="ro-RO" dirty="0" smtClean="0"/>
              <a:t>sau a mișcării </a:t>
            </a:r>
            <a:r>
              <a:rPr lang="en-US" dirty="0" err="1" smtClean="0"/>
              <a:t>camerei</a:t>
            </a:r>
            <a:endParaRPr lang="en-US" dirty="0"/>
          </a:p>
          <a:p>
            <a:pPr lvl="1"/>
            <a:r>
              <a:rPr lang="en-US" dirty="0"/>
              <a:t>Blur – </a:t>
            </a:r>
            <a:r>
              <a:rPr lang="en-US" dirty="0" err="1" smtClean="0"/>
              <a:t>Datorit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lentile</a:t>
            </a:r>
            <a:r>
              <a:rPr lang="en-US" dirty="0"/>
              <a:t> / </a:t>
            </a:r>
            <a:r>
              <a:rPr lang="en-US" dirty="0" err="1"/>
              <a:t>vapori</a:t>
            </a:r>
            <a:r>
              <a:rPr lang="en-US" dirty="0"/>
              <a:t> de </a:t>
            </a:r>
            <a:r>
              <a:rPr lang="en-US" dirty="0" err="1" smtClean="0"/>
              <a:t>ap</a:t>
            </a:r>
            <a:r>
              <a:rPr lang="ro-RO" dirty="0" smtClean="0"/>
              <a:t>ă</a:t>
            </a:r>
            <a:r>
              <a:rPr lang="en-US" dirty="0" smtClean="0"/>
              <a:t>, mi</a:t>
            </a:r>
            <a:r>
              <a:rPr lang="ro-RO" dirty="0" smtClean="0"/>
              <a:t>ș</a:t>
            </a:r>
            <a:r>
              <a:rPr lang="en-US" dirty="0" smtClean="0"/>
              <a:t>care </a:t>
            </a:r>
            <a:r>
              <a:rPr lang="en-US" dirty="0"/>
              <a:t>a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Subsampling –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 smtClean="0"/>
              <a:t>integreaz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avut</a:t>
            </a:r>
            <a:r>
              <a:rPr lang="en-US" dirty="0"/>
              <a:t> la </a:t>
            </a:r>
            <a:r>
              <a:rPr lang="en-US" dirty="0" err="1" smtClean="0"/>
              <a:t>dispozi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endParaRPr lang="en-US" dirty="0"/>
          </a:p>
          <a:p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/>
              <a:t>general </a:t>
            </a:r>
            <a:r>
              <a:rPr lang="en-US" dirty="0" err="1" smtClean="0"/>
              <a:t>SuperRezolu</a:t>
            </a:r>
            <a:r>
              <a:rPr lang="ro-RO" dirty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/>
              <a:t>are un cost </a:t>
            </a:r>
            <a:r>
              <a:rPr lang="en-US" dirty="0" err="1" smtClean="0"/>
              <a:t>computa</a:t>
            </a:r>
            <a:r>
              <a:rPr lang="ro-RO" dirty="0"/>
              <a:t>ț</a:t>
            </a:r>
            <a:r>
              <a:rPr lang="en-US" dirty="0" err="1" smtClean="0"/>
              <a:t>ional</a:t>
            </a:r>
            <a:r>
              <a:rPr lang="en-US" dirty="0" smtClean="0"/>
              <a:t> </a:t>
            </a:r>
            <a:r>
              <a:rPr lang="en-US" dirty="0"/>
              <a:t>mare, </a:t>
            </a:r>
            <a:r>
              <a:rPr lang="en-US" dirty="0" smtClean="0"/>
              <a:t>at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smtClean="0"/>
              <a:t>spa</a:t>
            </a:r>
            <a:r>
              <a:rPr lang="ro-RO" dirty="0"/>
              <a:t>ț</a:t>
            </a:r>
            <a:r>
              <a:rPr lang="en-US" dirty="0" err="1" smtClean="0"/>
              <a:t>iu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timp.</a:t>
            </a:r>
            <a:r>
              <a:rPr lang="en-US" dirty="0"/>
              <a:t> </a:t>
            </a:r>
            <a:r>
              <a:rPr lang="ro-RO" dirty="0" smtClean="0"/>
              <a:t>P</a:t>
            </a:r>
            <a:r>
              <a:rPr lang="en-US" dirty="0" err="1" smtClean="0"/>
              <a:t>entru</a:t>
            </a:r>
            <a:r>
              <a:rPr lang="en-US" dirty="0" smtClean="0"/>
              <a:t> </a:t>
            </a:r>
            <a:r>
              <a:rPr lang="en-US" dirty="0"/>
              <a:t>a reduce </a:t>
            </a:r>
            <a:r>
              <a:rPr lang="en-US" dirty="0" smtClean="0"/>
              <a:t>ace</a:t>
            </a:r>
            <a:r>
              <a:rPr lang="ro-RO" dirty="0"/>
              <a:t>ș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recurge</a:t>
            </a:r>
            <a:r>
              <a:rPr lang="en-US" dirty="0"/>
              <a:t> la </a:t>
            </a:r>
            <a:r>
              <a:rPr lang="en-US" dirty="0" err="1" smtClean="0"/>
              <a:t>condi</a:t>
            </a:r>
            <a:r>
              <a:rPr lang="ro-RO" dirty="0"/>
              <a:t>ț</a:t>
            </a:r>
            <a:r>
              <a:rPr lang="en-US" dirty="0" smtClean="0"/>
              <a:t>ii </a:t>
            </a:r>
            <a:r>
              <a:rPr lang="en-US" dirty="0" err="1" smtClean="0"/>
              <a:t>ini</a:t>
            </a:r>
            <a:r>
              <a:rPr lang="ro-RO" dirty="0" smtClean="0"/>
              <a:t>ț</a:t>
            </a:r>
            <a:r>
              <a:rPr lang="en-US" dirty="0" err="1" smtClean="0"/>
              <a:t>iale</a:t>
            </a:r>
            <a:r>
              <a:rPr lang="en-US" dirty="0" smtClean="0"/>
              <a:t> </a:t>
            </a:r>
            <a:r>
              <a:rPr lang="en-US" dirty="0"/>
              <a:t>care ne pot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calculele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utiliz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 err="1"/>
              <a:t>procesarea</a:t>
            </a:r>
            <a:r>
              <a:rPr lang="en-US" dirty="0"/>
              <a:t> GPU.</a:t>
            </a:r>
          </a:p>
          <a:p>
            <a:r>
              <a:rPr lang="en-US" dirty="0"/>
              <a:t>Bilateral TV-L1 - </a:t>
            </a:r>
            <a:r>
              <a:rPr lang="ro-RO" dirty="0"/>
              <a:t>î</a:t>
            </a:r>
            <a:r>
              <a:rPr lang="en-US" dirty="0" err="1" smtClean="0"/>
              <a:t>ncearc</a:t>
            </a:r>
            <a:r>
              <a:rPr lang="ro-RO" dirty="0" smtClean="0"/>
              <a:t>ă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aproximexe</a:t>
            </a:r>
            <a:r>
              <a:rPr lang="en-US" dirty="0"/>
              <a:t> flow-</a:t>
            </a:r>
            <a:r>
              <a:rPr lang="en-US" dirty="0" err="1"/>
              <a:t>ul</a:t>
            </a:r>
            <a:r>
              <a:rPr lang="en-US" dirty="0"/>
              <a:t> optic al </a:t>
            </a:r>
            <a:r>
              <a:rPr lang="en-US" dirty="0" err="1"/>
              <a:t>imaginii</a:t>
            </a:r>
            <a:r>
              <a:rPr lang="en-US" dirty="0"/>
              <a:t> </a:t>
            </a:r>
          </a:p>
          <a:p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ro-RO" dirty="0" smtClean="0"/>
              <a:t> de aproximare a flow-ului optim</a:t>
            </a:r>
            <a:r>
              <a:rPr lang="en-US" dirty="0" smtClean="0"/>
              <a:t>: </a:t>
            </a:r>
            <a:r>
              <a:rPr lang="en-US" dirty="0" err="1"/>
              <a:t>Farneback</a:t>
            </a:r>
            <a:r>
              <a:rPr lang="en-US" dirty="0"/>
              <a:t> / </a:t>
            </a:r>
            <a:r>
              <a:rPr lang="en-US" dirty="0" err="1"/>
              <a:t>Brox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93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548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BookAntiqua-Bold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PROBLEMA EXISTENTĂ</vt:lpstr>
      <vt:lpstr>PROBLEMA EXISTENTĂ</vt:lpstr>
      <vt:lpstr>PROBLEMA EXISTENTĂ</vt:lpstr>
      <vt:lpstr>SOLUȚIA PROPUSĂ</vt:lpstr>
      <vt:lpstr>SOLUȚIA PROPUSĂ</vt:lpstr>
      <vt:lpstr>SOLUȚIA PROPUSĂ 2</vt:lpstr>
      <vt:lpstr>SOLUȚIE EXISTENTĂ</vt:lpstr>
      <vt:lpstr>ETAPE VIITOARE</vt:lpstr>
      <vt:lpstr>ÎNTREBĂRI?</vt:lpstr>
      <vt:lpstr>REFERINȚE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17</cp:revision>
  <dcterms:created xsi:type="dcterms:W3CDTF">2020-11-01T14:04:11Z</dcterms:created>
  <dcterms:modified xsi:type="dcterms:W3CDTF">2020-11-04T17:28:38Z</dcterms:modified>
</cp:coreProperties>
</file>