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80" r:id="rId11"/>
    <p:sldId id="283" r:id="rId12"/>
    <p:sldId id="265" r:id="rId13"/>
    <p:sldId id="284" r:id="rId14"/>
    <p:sldId id="285" r:id="rId15"/>
    <p:sldId id="266" r:id="rId16"/>
    <p:sldId id="267" r:id="rId17"/>
    <p:sldId id="268" r:id="rId18"/>
    <p:sldId id="269" r:id="rId19"/>
    <p:sldId id="270" r:id="rId20"/>
    <p:sldId id="288" r:id="rId21"/>
    <p:sldId id="272" r:id="rId22"/>
    <p:sldId id="273" r:id="rId23"/>
    <p:sldId id="274" r:id="rId24"/>
    <p:sldId id="275" r:id="rId25"/>
    <p:sldId id="276" r:id="rId26"/>
    <p:sldId id="277" r:id="rId27"/>
    <p:sldId id="289" r:id="rId28"/>
    <p:sldId id="279" r:id="rId29"/>
    <p:sldId id="286" r:id="rId30"/>
    <p:sldId id="287"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53" y="26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993ac55ba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1993ac55ba9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993ac55ba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1993ac55ba9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993ac55ba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1993ac55ba9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993ac55ba9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993ac55ba9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 name="Google Shape;19;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5" name="Google Shape;25;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1" name="Google Shape;31;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8" name="Google Shape;38;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5" name="Google Shape;45;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516147" y="18331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dirty="0">
                <a:latin typeface="Times New Roman" panose="02020603050405020304" pitchFamily="18" charset="0"/>
                <a:cs typeface="Times New Roman" panose="02020603050405020304" pitchFamily="18" charset="0"/>
              </a:rPr>
              <a:t>Effect of Delay on the Stability of a Coupled Reactor-Flash System Sustaining an Elementary Non-isothermal Reaction</a:t>
            </a:r>
            <a:endParaRPr sz="3600">
              <a:latin typeface="Times New Roman" panose="02020603050405020304" pitchFamily="18" charset="0"/>
              <a:cs typeface="Times New Roman" panose="02020603050405020304" pitchFamily="18" charset="0"/>
            </a:endParaRPr>
          </a:p>
        </p:txBody>
      </p:sp>
      <p:sp>
        <p:nvSpPr>
          <p:cNvPr id="3" name="TextBox 2"/>
          <p:cNvSpPr txBox="1"/>
          <p:nvPr/>
        </p:nvSpPr>
        <p:spPr>
          <a:xfrm>
            <a:off x="2182483" y="4132054"/>
            <a:ext cx="5011947" cy="954107"/>
          </a:xfrm>
          <a:prstGeom prst="rect">
            <a:avLst/>
          </a:prstGeom>
          <a:noFill/>
        </p:spPr>
        <p:txBody>
          <a:bodyPr wrap="square" rtlCol="0">
            <a:spAutoFit/>
          </a:bodyPr>
          <a:lstStyle/>
          <a:p>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Anish</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Pophale</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  CH20B012</a:t>
            </a:r>
          </a:p>
          <a:p>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Kamaleshan</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 D G - CH20B055</a:t>
            </a:r>
            <a:endParaRPr lang="en-IN" sz="2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947" y="447167"/>
            <a:ext cx="8229600" cy="1143000"/>
          </a:xfrm>
        </p:spPr>
        <p:txBody>
          <a:bodyPr>
            <a:normAutofit/>
          </a:bodyPr>
          <a:lstStyle/>
          <a:p>
            <a:r>
              <a:rPr lang="en-IN" sz="2800" dirty="0">
                <a:latin typeface="Times New Roman" panose="02020603050405020304" pitchFamily="18" charset="0"/>
                <a:cs typeface="Times New Roman" panose="02020603050405020304" pitchFamily="18" charset="0"/>
              </a:rPr>
              <a:t>Degree of Freedom Analysis</a:t>
            </a:r>
          </a:p>
        </p:txBody>
      </p:sp>
      <p:sp>
        <p:nvSpPr>
          <p:cNvPr id="3" name="Text Placeholder 2"/>
          <p:cNvSpPr>
            <a:spLocks noGrp="1"/>
          </p:cNvSpPr>
          <p:nvPr>
            <p:ph type="body" idx="1"/>
          </p:nvPr>
        </p:nvSpPr>
        <p:spPr>
          <a:xfrm>
            <a:off x="439947" y="1746849"/>
            <a:ext cx="8229600" cy="4525963"/>
          </a:xfrm>
        </p:spPr>
        <p:txBody>
          <a:bodyPr>
            <a:normAutofit/>
          </a:bodyPr>
          <a:lstStyle/>
          <a:p>
            <a:r>
              <a:rPr lang="en-IN" sz="1600" dirty="0">
                <a:latin typeface="Times New Roman" panose="02020603050405020304" pitchFamily="18" charset="0"/>
                <a:cs typeface="Times New Roman" panose="02020603050405020304" pitchFamily="18" charset="0"/>
              </a:rPr>
              <a:t>We have 5 equations and one constitutive relation for  the temperature dependence of the reaction rate.</a:t>
            </a:r>
          </a:p>
          <a:p>
            <a:r>
              <a:rPr lang="en-IN" sz="1600" dirty="0" err="1">
                <a:latin typeface="Times New Roman" panose="02020603050405020304" pitchFamily="18" charset="0"/>
                <a:cs typeface="Times New Roman" panose="02020603050405020304" pitchFamily="18" charset="0"/>
              </a:rPr>
              <a:t>X</a:t>
            </a:r>
            <a:r>
              <a:rPr lang="en-IN" sz="1600" baseline="-25000" dirty="0" err="1">
                <a:latin typeface="Times New Roman" panose="02020603050405020304" pitchFamily="18" charset="0"/>
                <a:cs typeface="Times New Roman" panose="02020603050405020304" pitchFamily="18" charset="0"/>
              </a:rPr>
              <a:t>af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a:t>
            </a:r>
            <a:r>
              <a:rPr lang="en-IN" sz="1600" baseline="-25000" dirty="0" err="1">
                <a:latin typeface="Times New Roman" panose="02020603050405020304" pitchFamily="18" charset="0"/>
                <a:cs typeface="Times New Roman" panose="02020603050405020304" pitchFamily="18" charset="0"/>
              </a:rPr>
              <a:t>f</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a:t>
            </a:r>
            <a:r>
              <a:rPr lang="en-IN" sz="1600" baseline="-25000" dirty="0" err="1">
                <a:latin typeface="Times New Roman" panose="02020603050405020304" pitchFamily="18" charset="0"/>
                <a:cs typeface="Times New Roman" panose="02020603050405020304" pitchFamily="18" charset="0"/>
              </a:rPr>
              <a:t>flash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t>
            </a:r>
            <a:r>
              <a:rPr lang="en-IN" sz="1600" baseline="-25000" dirty="0" err="1">
                <a:latin typeface="Times New Roman" panose="02020603050405020304" pitchFamily="18" charset="0"/>
                <a:cs typeface="Times New Roman" panose="02020603050405020304" pitchFamily="18" charset="0"/>
              </a:rPr>
              <a:t>flash</a:t>
            </a:r>
            <a:r>
              <a:rPr lang="en-IN" sz="1600" dirty="0">
                <a:latin typeface="Times New Roman" panose="02020603050405020304" pitchFamily="18" charset="0"/>
                <a:cs typeface="Times New Roman" panose="02020603050405020304" pitchFamily="18" charset="0"/>
              </a:rPr>
              <a:t>, M</a:t>
            </a:r>
            <a:r>
              <a:rPr lang="en-IN" sz="1600" baseline="-25000" dirty="0">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are fixed. As the streams exiting the flash column are assumed to be in equilibrium, for fixed </a:t>
            </a:r>
            <a:r>
              <a:rPr lang="en-IN" sz="1600" dirty="0" err="1">
                <a:latin typeface="Times New Roman" panose="02020603050405020304" pitchFamily="18" charset="0"/>
                <a:cs typeface="Times New Roman" panose="02020603050405020304" pitchFamily="18" charset="0"/>
              </a:rPr>
              <a:t>T</a:t>
            </a:r>
            <a:r>
              <a:rPr lang="en-IN" sz="1600" baseline="-25000" dirty="0" err="1">
                <a:latin typeface="Times New Roman" panose="02020603050405020304" pitchFamily="18" charset="0"/>
                <a:cs typeface="Times New Roman" panose="02020603050405020304" pitchFamily="18" charset="0"/>
              </a:rPr>
              <a:t>flash</a:t>
            </a:r>
            <a:r>
              <a:rPr lang="en-IN" sz="1600" dirty="0">
                <a:latin typeface="Times New Roman" panose="02020603050405020304" pitchFamily="18" charset="0"/>
                <a:cs typeface="Times New Roman" panose="02020603050405020304" pitchFamily="18" charset="0"/>
              </a:rPr>
              <a:t> and </a:t>
            </a:r>
            <a:r>
              <a:rPr lang="en-IN" sz="1600" dirty="0" err="1">
                <a:latin typeface="Times New Roman" panose="02020603050405020304" pitchFamily="18" charset="0"/>
                <a:cs typeface="Times New Roman" panose="02020603050405020304" pitchFamily="18" charset="0"/>
              </a:rPr>
              <a:t>P</a:t>
            </a:r>
            <a:r>
              <a:rPr lang="en-IN" sz="1600" baseline="-25000" dirty="0" err="1">
                <a:latin typeface="Times New Roman" panose="02020603050405020304" pitchFamily="18" charset="0"/>
                <a:cs typeface="Times New Roman" panose="02020603050405020304" pitchFamily="18" charset="0"/>
              </a:rPr>
              <a:t>flash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x</a:t>
            </a:r>
            <a:r>
              <a:rPr lang="en-IN" sz="1600" baseline="-25000" dirty="0" err="1">
                <a:latin typeface="Times New Roman" panose="02020603050405020304" pitchFamily="18" charset="0"/>
                <a:cs typeface="Times New Roman" panose="02020603050405020304" pitchFamily="18" charset="0"/>
              </a:rPr>
              <a:t>e</a:t>
            </a:r>
            <a:r>
              <a:rPr lang="en-IN" sz="1600" dirty="0">
                <a:latin typeface="Times New Roman" panose="02020603050405020304" pitchFamily="18" charset="0"/>
                <a:cs typeface="Times New Roman" panose="02020603050405020304" pitchFamily="18" charset="0"/>
              </a:rPr>
              <a:t> and y</a:t>
            </a:r>
            <a:r>
              <a:rPr lang="en-IN" sz="1600" baseline="-25000" dirty="0">
                <a:latin typeface="Times New Roman" panose="02020603050405020304" pitchFamily="18" charset="0"/>
                <a:cs typeface="Times New Roman" panose="02020603050405020304" pitchFamily="18" charset="0"/>
              </a:rPr>
              <a:t>e</a:t>
            </a:r>
            <a:r>
              <a:rPr lang="en-IN" sz="1600" dirty="0">
                <a:latin typeface="Times New Roman" panose="02020603050405020304" pitchFamily="18" charset="0"/>
                <a:cs typeface="Times New Roman" panose="02020603050405020304" pitchFamily="18" charset="0"/>
              </a:rPr>
              <a:t> are also fixed.</a:t>
            </a:r>
          </a:p>
          <a:p>
            <a:r>
              <a:rPr lang="en-IN" sz="1600" dirty="0">
                <a:latin typeface="Times New Roman" panose="02020603050405020304" pitchFamily="18" charset="0"/>
                <a:cs typeface="Times New Roman" panose="02020603050405020304" pitchFamily="18" charset="0"/>
              </a:rPr>
              <a:t>Hence there are 6 independent variables  -  z ,T ,F ,F</a:t>
            </a:r>
            <a:r>
              <a:rPr lang="en-IN" sz="1600" baseline="-25000" dirty="0">
                <a:latin typeface="Times New Roman" panose="02020603050405020304" pitchFamily="18" charset="0"/>
                <a:cs typeface="Times New Roman" panose="02020603050405020304" pitchFamily="18" charset="0"/>
              </a:rPr>
              <a:t>0</a:t>
            </a:r>
            <a:r>
              <a:rPr lang="en-IN" sz="1600" dirty="0">
                <a:latin typeface="Times New Roman" panose="02020603050405020304" pitchFamily="18" charset="0"/>
                <a:cs typeface="Times New Roman" panose="02020603050405020304" pitchFamily="18" charset="0"/>
              </a:rPr>
              <a:t> ,L ,V.</a:t>
            </a:r>
          </a:p>
          <a:p>
            <a:r>
              <a:rPr lang="en-IN" sz="1600" dirty="0">
                <a:latin typeface="Times New Roman" panose="02020603050405020304" pitchFamily="18" charset="0"/>
                <a:cs typeface="Times New Roman" panose="02020603050405020304" pitchFamily="18" charset="0"/>
              </a:rPr>
              <a:t>Number of model equations = 5.</a:t>
            </a:r>
          </a:p>
          <a:p>
            <a:r>
              <a:rPr lang="en-IN" sz="1600" dirty="0">
                <a:latin typeface="Times New Roman" panose="02020603050405020304" pitchFamily="18" charset="0"/>
                <a:cs typeface="Times New Roman" panose="02020603050405020304" pitchFamily="18" charset="0"/>
              </a:rPr>
              <a:t>Therefore, DOF = 1 and hence we can specify one of the 6 variables which leads to the two cases which we will be analyzing further - </a:t>
            </a:r>
          </a:p>
          <a:p>
            <a:pPr>
              <a:buFont typeface="+mj-lt"/>
              <a:buAutoNum type="arabicPeriod"/>
            </a:pPr>
            <a:r>
              <a:rPr lang="en-IN" sz="1600" dirty="0">
                <a:latin typeface="Times New Roman" panose="02020603050405020304" pitchFamily="18" charset="0"/>
                <a:cs typeface="Times New Roman" panose="02020603050405020304" pitchFamily="18" charset="0"/>
              </a:rPr>
              <a:t>Fixed M</a:t>
            </a:r>
            <a:r>
              <a:rPr lang="en-IN" sz="1600" baseline="-25000" dirty="0">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and F</a:t>
            </a:r>
            <a:r>
              <a:rPr lang="en-IN" sz="1600" baseline="-25000" dirty="0">
                <a:latin typeface="Times New Roman" panose="02020603050405020304" pitchFamily="18" charset="0"/>
                <a:cs typeface="Times New Roman" panose="02020603050405020304" pitchFamily="18" charset="0"/>
              </a:rPr>
              <a:t>0</a:t>
            </a:r>
          </a:p>
          <a:p>
            <a:pPr>
              <a:buFont typeface="+mj-lt"/>
              <a:buAutoNum type="arabicPeriod"/>
            </a:pPr>
            <a:r>
              <a:rPr lang="en-IN" sz="1600" dirty="0">
                <a:latin typeface="Times New Roman" panose="02020603050405020304" pitchFamily="18" charset="0"/>
                <a:cs typeface="Times New Roman" panose="02020603050405020304" pitchFamily="18" charset="0"/>
              </a:rPr>
              <a:t>Fixed M</a:t>
            </a:r>
            <a:r>
              <a:rPr lang="en-IN" sz="1600" baseline="-25000" dirty="0">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and F</a:t>
            </a:r>
          </a:p>
          <a:p>
            <a:pPr>
              <a:buFont typeface="+mj-lt"/>
              <a:buAutoNum type="arabicPeriod"/>
            </a:pP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 governing equations in these cases can be simplified and converted to a non dimensional form as follows</a:t>
            </a:r>
          </a:p>
          <a:p>
            <a:endParaRPr lang="en-IN" sz="1600" dirty="0">
              <a:latin typeface="Times New Roman" panose="02020603050405020304" pitchFamily="18" charset="0"/>
              <a:cs typeface="Times New Roman" panose="02020603050405020304" pitchFamily="18" charset="0"/>
            </a:endParaRPr>
          </a:p>
          <a:p>
            <a:pPr>
              <a:buFont typeface="+mj-lt"/>
              <a:buAutoNum type="arabicPeriod"/>
            </a:pPr>
            <a:endParaRPr lang="en-IN" sz="1600" dirty="0">
              <a:latin typeface="Times New Roman" panose="02020603050405020304" pitchFamily="18" charset="0"/>
              <a:cs typeface="Times New Roman" panose="02020603050405020304" pitchFamily="18" charset="0"/>
            </a:endParaRPr>
          </a:p>
          <a:p>
            <a:pPr>
              <a:buNone/>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2694" y="1328468"/>
            <a:ext cx="4040188" cy="466845"/>
          </a:xfrm>
        </p:spPr>
        <p:txBody>
          <a:bodyPr>
            <a:normAutofit/>
          </a:bodyPr>
          <a:lstStyle/>
          <a:p>
            <a:pPr indent="-342900">
              <a:spcBef>
                <a:spcPts val="360"/>
              </a:spcBef>
              <a:buSzPts val="1800"/>
              <a:buFont typeface="+mj-lt"/>
              <a:buAutoNum type="arabicPeriod"/>
            </a:pPr>
            <a:r>
              <a:rPr lang="en-IN" sz="1600" b="0" dirty="0">
                <a:latin typeface="Times New Roman" panose="02020603050405020304" pitchFamily="18" charset="0"/>
                <a:cs typeface="Times New Roman" panose="02020603050405020304" pitchFamily="18" charset="0"/>
              </a:rPr>
              <a:t>Case 1: Fixed M</a:t>
            </a:r>
            <a:r>
              <a:rPr lang="en-IN" sz="1600" b="0" baseline="-25000" dirty="0">
                <a:latin typeface="Times New Roman" panose="02020603050405020304" pitchFamily="18" charset="0"/>
                <a:cs typeface="Times New Roman" panose="02020603050405020304" pitchFamily="18" charset="0"/>
              </a:rPr>
              <a:t>R</a:t>
            </a:r>
            <a:r>
              <a:rPr lang="en-IN" sz="1600" b="0" dirty="0">
                <a:latin typeface="Times New Roman" panose="02020603050405020304" pitchFamily="18" charset="0"/>
                <a:cs typeface="Times New Roman" panose="02020603050405020304" pitchFamily="18" charset="0"/>
              </a:rPr>
              <a:t> and F</a:t>
            </a:r>
            <a:r>
              <a:rPr lang="en-IN" sz="1600" b="0" baseline="-25000" dirty="0">
                <a:latin typeface="Times New Roman" panose="02020603050405020304" pitchFamily="18" charset="0"/>
                <a:cs typeface="Times New Roman" panose="02020603050405020304" pitchFamily="18" charset="0"/>
              </a:rPr>
              <a:t>0</a:t>
            </a:r>
          </a:p>
        </p:txBody>
      </p:sp>
      <p:sp>
        <p:nvSpPr>
          <p:cNvPr id="4" name="Text Placeholder 3"/>
          <p:cNvSpPr>
            <a:spLocks noGrp="1"/>
          </p:cNvSpPr>
          <p:nvPr>
            <p:ph type="body" idx="2"/>
          </p:nvPr>
        </p:nvSpPr>
        <p:spPr>
          <a:xfrm>
            <a:off x="457199" y="1811546"/>
            <a:ext cx="4615133" cy="2009955"/>
          </a:xfrm>
        </p:spPr>
        <p:txBody>
          <a:bodyPr/>
          <a:lstStyle/>
          <a:p>
            <a:pPr indent="-342900">
              <a:spcBef>
                <a:spcPts val="360"/>
              </a:spcBef>
              <a:buSzPts val="1800"/>
            </a:pPr>
            <a:r>
              <a:rPr lang="en-IN" sz="1600" dirty="0">
                <a:latin typeface="Times New Roman" panose="02020603050405020304" pitchFamily="18" charset="0"/>
                <a:cs typeface="Times New Roman" panose="02020603050405020304" pitchFamily="18" charset="0"/>
              </a:rPr>
              <a:t>In this case, the variables F, V, L can be eliminated using equations 3-5 and F in terms of F</a:t>
            </a:r>
            <a:r>
              <a:rPr lang="en-IN" sz="1600" baseline="-25000" dirty="0">
                <a:latin typeface="Times New Roman" panose="02020603050405020304" pitchFamily="18" charset="0"/>
                <a:cs typeface="Times New Roman" panose="02020603050405020304" pitchFamily="18" charset="0"/>
              </a:rPr>
              <a:t>0</a:t>
            </a:r>
            <a:r>
              <a:rPr lang="en-IN" sz="1600" dirty="0">
                <a:latin typeface="Times New Roman" panose="02020603050405020304" pitchFamily="18" charset="0"/>
                <a:cs typeface="Times New Roman" panose="02020603050405020304" pitchFamily="18" charset="0"/>
              </a:rPr>
              <a:t> can be substituted in equations  1 and 2.</a:t>
            </a:r>
          </a:p>
          <a:p>
            <a:pPr indent="-342900">
              <a:spcBef>
                <a:spcPts val="360"/>
              </a:spcBef>
              <a:buSzPts val="1800"/>
            </a:pPr>
            <a:r>
              <a:rPr lang="en-IN" sz="1600" dirty="0">
                <a:latin typeface="Times New Roman" panose="02020603050405020304" pitchFamily="18" charset="0"/>
                <a:cs typeface="Times New Roman" panose="02020603050405020304" pitchFamily="18" charset="0"/>
              </a:rPr>
              <a:t>The equations obtained can be non dimensionalized  as follows using the dimensionless variables given.</a:t>
            </a:r>
          </a:p>
          <a:p>
            <a:endParaRPr lang="en-IN"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idx="3"/>
          </p:nvPr>
        </p:nvSpPr>
        <p:spPr>
          <a:xfrm>
            <a:off x="357696" y="3916393"/>
            <a:ext cx="4041775" cy="380580"/>
          </a:xfrm>
        </p:spPr>
        <p:txBody>
          <a:bodyPr>
            <a:normAutofit lnSpcReduction="10000"/>
          </a:bodyPr>
          <a:lstStyle/>
          <a:p>
            <a:pPr indent="-342900">
              <a:spcBef>
                <a:spcPts val="360"/>
              </a:spcBef>
              <a:buSzPts val="1800"/>
              <a:buFont typeface="+mj-lt"/>
              <a:buAutoNum type="arabicPeriod" startAt="2"/>
            </a:pPr>
            <a:r>
              <a:rPr lang="en-IN" sz="1600" b="0" dirty="0">
                <a:latin typeface="Times New Roman" panose="02020603050405020304" pitchFamily="18" charset="0"/>
                <a:cs typeface="Times New Roman" panose="02020603050405020304" pitchFamily="18" charset="0"/>
              </a:rPr>
              <a:t>Case 2: Fixed MR and F</a:t>
            </a:r>
          </a:p>
        </p:txBody>
      </p:sp>
      <p:sp>
        <p:nvSpPr>
          <p:cNvPr id="6" name="Text Placeholder 5"/>
          <p:cNvSpPr>
            <a:spLocks noGrp="1"/>
          </p:cNvSpPr>
          <p:nvPr>
            <p:ph type="body" idx="4"/>
          </p:nvPr>
        </p:nvSpPr>
        <p:spPr>
          <a:xfrm>
            <a:off x="366323" y="4382219"/>
            <a:ext cx="4602492" cy="2122097"/>
          </a:xfrm>
        </p:spPr>
        <p:txBody>
          <a:bodyPr/>
          <a:lstStyle/>
          <a:p>
            <a:pPr indent="-342900">
              <a:spcBef>
                <a:spcPts val="360"/>
              </a:spcBef>
              <a:buSzPts val="1800"/>
            </a:pPr>
            <a:r>
              <a:rPr lang="en-IN" sz="1600" dirty="0">
                <a:latin typeface="Times New Roman" panose="02020603050405020304" pitchFamily="18" charset="0"/>
                <a:cs typeface="Times New Roman" panose="02020603050405020304" pitchFamily="18" charset="0"/>
              </a:rPr>
              <a:t>In this case, the variables F</a:t>
            </a:r>
            <a:r>
              <a:rPr lang="en-IN" sz="1600" baseline="-25000" dirty="0">
                <a:latin typeface="Times New Roman" panose="02020603050405020304" pitchFamily="18" charset="0"/>
                <a:cs typeface="Times New Roman" panose="02020603050405020304" pitchFamily="18" charset="0"/>
              </a:rPr>
              <a:t>0</a:t>
            </a:r>
            <a:r>
              <a:rPr lang="en-IN" sz="1600" dirty="0">
                <a:latin typeface="Times New Roman" panose="02020603050405020304" pitchFamily="18" charset="0"/>
                <a:cs typeface="Times New Roman" panose="02020603050405020304" pitchFamily="18" charset="0"/>
              </a:rPr>
              <a:t>, V, L can be eliminated using equations 3-5 and F</a:t>
            </a:r>
            <a:r>
              <a:rPr lang="en-IN" sz="1600" baseline="-25000" dirty="0">
                <a:latin typeface="Times New Roman" panose="02020603050405020304" pitchFamily="18" charset="0"/>
                <a:cs typeface="Times New Roman" panose="02020603050405020304" pitchFamily="18" charset="0"/>
              </a:rPr>
              <a:t>0</a:t>
            </a:r>
            <a:r>
              <a:rPr lang="en-IN" sz="1600" dirty="0">
                <a:latin typeface="Times New Roman" panose="02020603050405020304" pitchFamily="18" charset="0"/>
                <a:cs typeface="Times New Roman" panose="02020603050405020304" pitchFamily="18" charset="0"/>
              </a:rPr>
              <a:t> in terms of F can be substituted in equations  1 and 2.</a:t>
            </a:r>
          </a:p>
          <a:p>
            <a:pPr indent="-342900">
              <a:spcBef>
                <a:spcPts val="360"/>
              </a:spcBef>
              <a:buSzPts val="1800"/>
            </a:pPr>
            <a:r>
              <a:rPr lang="en-IN" sz="1600" dirty="0">
                <a:latin typeface="Times New Roman" panose="02020603050405020304" pitchFamily="18" charset="0"/>
                <a:cs typeface="Times New Roman" panose="02020603050405020304" pitchFamily="18" charset="0"/>
              </a:rPr>
              <a:t>The equations obtained can be non dimensionalized  as follows using the dimensionless variables given. </a:t>
            </a:r>
          </a:p>
        </p:txBody>
      </p:sp>
      <p:pic>
        <p:nvPicPr>
          <p:cNvPr id="7" name="Picture 2"/>
          <p:cNvPicPr>
            <a:picLocks noChangeAspect="1" noChangeArrowheads="1"/>
          </p:cNvPicPr>
          <p:nvPr/>
        </p:nvPicPr>
        <p:blipFill>
          <a:blip r:embed="rId2"/>
          <a:srcRect/>
          <a:stretch>
            <a:fillRect/>
          </a:stretch>
        </p:blipFill>
        <p:spPr bwMode="auto">
          <a:xfrm>
            <a:off x="5141435" y="1355786"/>
            <a:ext cx="3381375" cy="2438400"/>
          </a:xfrm>
          <a:prstGeom prst="rect">
            <a:avLst/>
          </a:prstGeom>
          <a:noFill/>
          <a:ln w="19050">
            <a:solidFill>
              <a:schemeClr val="tx1"/>
            </a:solidFill>
            <a:miter lim="800000"/>
            <a:headEnd/>
            <a:tailEnd/>
          </a:ln>
          <a:effectLst/>
        </p:spPr>
      </p:pic>
      <p:pic>
        <p:nvPicPr>
          <p:cNvPr id="8" name="Picture 2"/>
          <p:cNvPicPr>
            <a:picLocks noChangeAspect="1" noChangeArrowheads="1"/>
          </p:cNvPicPr>
          <p:nvPr/>
        </p:nvPicPr>
        <p:blipFill>
          <a:blip r:embed="rId3"/>
          <a:srcRect/>
          <a:stretch>
            <a:fillRect/>
          </a:stretch>
        </p:blipFill>
        <p:spPr bwMode="auto">
          <a:xfrm>
            <a:off x="5121213" y="4346633"/>
            <a:ext cx="3352800" cy="2011034"/>
          </a:xfrm>
          <a:prstGeom prst="rect">
            <a:avLst/>
          </a:prstGeom>
          <a:noFill/>
          <a:ln w="19050">
            <a:solidFill>
              <a:schemeClr val="tx1"/>
            </a:solidFill>
            <a:miter lim="800000"/>
            <a:headEnd/>
            <a:tailEnd/>
          </a:ln>
          <a:effectLst/>
        </p:spPr>
      </p:pic>
      <p:sp>
        <p:nvSpPr>
          <p:cNvPr id="13" name="TextBox 12"/>
          <p:cNvSpPr txBox="1"/>
          <p:nvPr/>
        </p:nvSpPr>
        <p:spPr>
          <a:xfrm>
            <a:off x="1147314" y="284672"/>
            <a:ext cx="6883879"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Dimensionless governing equations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Details of the simulation</a:t>
            </a:r>
            <a:endParaRPr sz="2800">
              <a:latin typeface="Times New Roman" panose="02020603050405020304" pitchFamily="18" charset="0"/>
              <a:cs typeface="Times New Roman" panose="02020603050405020304" pitchFamily="18" charset="0"/>
            </a:endParaRPr>
          </a:p>
        </p:txBody>
      </p:sp>
      <p:sp>
        <p:nvSpPr>
          <p:cNvPr id="150" name="Google Shape;150;p22"/>
          <p:cNvSpPr txBox="1">
            <a:spLocks noGrp="1"/>
          </p:cNvSpPr>
          <p:nvPr>
            <p:ph type="body" idx="1"/>
          </p:nvPr>
        </p:nvSpPr>
        <p:spPr>
          <a:xfrm>
            <a:off x="457200" y="1371600"/>
            <a:ext cx="8229600" cy="5003321"/>
          </a:xfrm>
          <a:prstGeom prst="rect">
            <a:avLst/>
          </a:prstGeom>
          <a:noFill/>
          <a:ln>
            <a:noFill/>
          </a:ln>
        </p:spPr>
        <p:txBody>
          <a:bodyPr spcFirstLastPara="1" wrap="square" lIns="91425" tIns="45700" rIns="91425" bIns="45700" anchor="t" anchorCtr="0">
            <a:normAutofit lnSpcReduction="10000"/>
          </a:bodyPr>
          <a:lstStyle/>
          <a:p>
            <a:pPr marL="342900" lvl="0">
              <a:spcBef>
                <a:spcPts val="0"/>
              </a:spcBef>
              <a:buSzPts val="1600"/>
              <a:buFont typeface="Calibri"/>
              <a:buAutoNum type="arabicPeriod"/>
            </a:pPr>
            <a:r>
              <a:rPr lang="en-IN" sz="1600" dirty="0">
                <a:latin typeface="Times New Roman" panose="02020603050405020304" pitchFamily="18" charset="0"/>
                <a:cs typeface="Times New Roman" panose="02020603050405020304" pitchFamily="18" charset="0"/>
              </a:rPr>
              <a:t>Case 1: Fixed M</a:t>
            </a:r>
            <a:r>
              <a:rPr lang="en-IN" sz="1600" baseline="-25000" dirty="0">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F</a:t>
            </a:r>
            <a:r>
              <a:rPr lang="en-IN" sz="1600" baseline="-25000" dirty="0">
                <a:latin typeface="Times New Roman" panose="02020603050405020304" pitchFamily="18" charset="0"/>
                <a:cs typeface="Times New Roman" panose="02020603050405020304" pitchFamily="18" charset="0"/>
              </a:rPr>
              <a:t>0</a:t>
            </a:r>
          </a:p>
          <a:p>
            <a:pPr marL="342900" lvl="0">
              <a:spcBef>
                <a:spcPts val="320"/>
              </a:spcBef>
              <a:buSzPts val="1600"/>
              <a:buNone/>
            </a:pPr>
            <a:r>
              <a:rPr lang="en-IN" sz="1600" dirty="0">
                <a:latin typeface="Times New Roman" panose="02020603050405020304" pitchFamily="18" charset="0"/>
                <a:cs typeface="Times New Roman" panose="02020603050405020304" pitchFamily="18" charset="0"/>
              </a:rPr>
              <a:t>The parameters used for the simulation are:</a:t>
            </a:r>
          </a:p>
          <a:p>
            <a:pPr marL="342900" lvl="0">
              <a:spcBef>
                <a:spcPts val="320"/>
              </a:spcBef>
              <a:buSzPts val="1600"/>
            </a:pPr>
            <a:r>
              <a:rPr lang="en-IN" sz="1600" dirty="0" err="1">
                <a:latin typeface="Times New Roman" panose="02020603050405020304" pitchFamily="18" charset="0"/>
                <a:cs typeface="Times New Roman" panose="02020603050405020304" pitchFamily="18" charset="0"/>
              </a:rPr>
              <a:t>X</a:t>
            </a:r>
            <a:r>
              <a:rPr lang="en-IN" sz="1600" baseline="-25000" dirty="0" err="1">
                <a:latin typeface="Times New Roman" panose="02020603050405020304" pitchFamily="18" charset="0"/>
                <a:cs typeface="Times New Roman" panose="02020603050405020304" pitchFamily="18" charset="0"/>
              </a:rPr>
              <a:t>af</a:t>
            </a:r>
            <a:r>
              <a:rPr lang="en-IN" sz="1600" baseline="-250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1</a:t>
            </a:r>
          </a:p>
          <a:p>
            <a:pPr marL="342900" lvl="0">
              <a:spcBef>
                <a:spcPts val="320"/>
              </a:spcBef>
              <a:buSzPts val="1600"/>
            </a:pPr>
            <a:r>
              <a:rPr lang="en-IN" sz="1600" dirty="0">
                <a:latin typeface="Times New Roman" panose="02020603050405020304" pitchFamily="18" charset="0"/>
                <a:cs typeface="Times New Roman" panose="02020603050405020304" pitchFamily="18" charset="0"/>
              </a:rPr>
              <a:t>Y</a:t>
            </a:r>
            <a:r>
              <a:rPr lang="en-IN" sz="1600" baseline="-25000" dirty="0">
                <a:latin typeface="Times New Roman" panose="02020603050405020304" pitchFamily="18" charset="0"/>
                <a:cs typeface="Times New Roman" panose="02020603050405020304" pitchFamily="18" charset="0"/>
              </a:rPr>
              <a:t>e</a:t>
            </a:r>
            <a:r>
              <a:rPr lang="en-IN" sz="1600" dirty="0">
                <a:latin typeface="Times New Roman" panose="02020603050405020304" pitchFamily="18" charset="0"/>
                <a:cs typeface="Times New Roman" panose="02020603050405020304" pitchFamily="18" charset="0"/>
              </a:rPr>
              <a:t> = 0.1</a:t>
            </a:r>
          </a:p>
          <a:p>
            <a:pPr marL="342900" lvl="0">
              <a:spcBef>
                <a:spcPts val="320"/>
              </a:spcBef>
              <a:buSzPts val="1600"/>
            </a:pPr>
            <a:r>
              <a:rPr lang="en-IN" sz="1600" dirty="0" err="1">
                <a:latin typeface="Times New Roman" panose="02020603050405020304" pitchFamily="18" charset="0"/>
                <a:cs typeface="Times New Roman" panose="02020603050405020304" pitchFamily="18" charset="0"/>
              </a:rPr>
              <a:t>X</a:t>
            </a:r>
            <a:r>
              <a:rPr lang="en-IN" sz="1600" baseline="-25000" dirty="0" err="1">
                <a:latin typeface="Times New Roman" panose="02020603050405020304" pitchFamily="18" charset="0"/>
                <a:cs typeface="Times New Roman" panose="02020603050405020304" pitchFamily="18" charset="0"/>
              </a:rPr>
              <a:t>e</a:t>
            </a:r>
            <a:r>
              <a:rPr lang="en-IN" sz="1600" dirty="0">
                <a:latin typeface="Times New Roman" panose="02020603050405020304" pitchFamily="18" charset="0"/>
                <a:cs typeface="Times New Roman" panose="02020603050405020304" pitchFamily="18" charset="0"/>
              </a:rPr>
              <a:t> = 0.9</a:t>
            </a:r>
          </a:p>
          <a:p>
            <a:pPr marL="342900" lvl="0">
              <a:spcBef>
                <a:spcPts val="320"/>
              </a:spcBef>
              <a:buSzPts val="1600"/>
            </a:pPr>
            <a:r>
              <a:rPr lang="en-IN" sz="1600" dirty="0" err="1">
                <a:latin typeface="Times New Roman" panose="02020603050405020304" pitchFamily="18" charset="0"/>
                <a:cs typeface="Times New Roman" panose="02020603050405020304" pitchFamily="18" charset="0"/>
              </a:rPr>
              <a:t>B</a:t>
            </a:r>
            <a:r>
              <a:rPr lang="en-IN" sz="1600" baseline="-25000" dirty="0" err="1">
                <a:latin typeface="Times New Roman" panose="02020603050405020304" pitchFamily="18" charset="0"/>
                <a:cs typeface="Times New Roman" panose="02020603050405020304" pitchFamily="18" charset="0"/>
              </a:rPr>
              <a:t>h</a:t>
            </a:r>
            <a:r>
              <a:rPr lang="en-IN" sz="1600" dirty="0">
                <a:latin typeface="Times New Roman" panose="02020603050405020304" pitchFamily="18" charset="0"/>
                <a:cs typeface="Times New Roman" panose="02020603050405020304" pitchFamily="18" charset="0"/>
              </a:rPr>
              <a:t> = 8.8</a:t>
            </a:r>
          </a:p>
          <a:p>
            <a:pPr marL="342900" lvl="0">
              <a:spcBef>
                <a:spcPts val="320"/>
              </a:spcBef>
              <a:buSzPts val="1600"/>
            </a:pPr>
            <a:r>
              <a:rPr lang="en-IN" sz="1600" b="1" dirty="0">
                <a:latin typeface="Times New Roman" panose="02020603050405020304" pitchFamily="18" charset="0"/>
                <a:cs typeface="Times New Roman" panose="02020603050405020304" pitchFamily="18" charset="0"/>
              </a:rPr>
              <a:t>β</a:t>
            </a:r>
            <a:r>
              <a:rPr lang="en-IN" sz="1600" baseline="-250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 = 4.0</a:t>
            </a:r>
          </a:p>
          <a:p>
            <a:pPr marL="342900" lvl="0">
              <a:spcBef>
                <a:spcPts val="320"/>
              </a:spcBef>
              <a:buSzPts val="1600"/>
            </a:pPr>
            <a:endParaRPr lang="en-US" sz="1600" dirty="0">
              <a:latin typeface="Times New Roman" panose="02020603050405020304" pitchFamily="18" charset="0"/>
              <a:cs typeface="Times New Roman" panose="02020603050405020304" pitchFamily="18" charset="0"/>
            </a:endParaRPr>
          </a:p>
          <a:p>
            <a:pPr marL="342900" lvl="0">
              <a:spcBef>
                <a:spcPts val="0"/>
              </a:spcBef>
              <a:buSzPts val="1600"/>
              <a:buFont typeface="+mj-lt"/>
              <a:buAutoNum type="arabicPeriod" startAt="2"/>
            </a:pPr>
            <a:r>
              <a:rPr lang="en-IN" sz="1600" dirty="0">
                <a:latin typeface="Times New Roman" panose="02020603050405020304" pitchFamily="18" charset="0"/>
                <a:cs typeface="Times New Roman" panose="02020603050405020304" pitchFamily="18" charset="0"/>
              </a:rPr>
              <a:t>Case 2: Fixed M</a:t>
            </a:r>
            <a:r>
              <a:rPr lang="en-IN" sz="1600" baseline="-25000" dirty="0">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F</a:t>
            </a:r>
            <a:endParaRPr lang="en-IN" sz="1600" baseline="-25000" dirty="0">
              <a:latin typeface="Times New Roman" panose="02020603050405020304" pitchFamily="18" charset="0"/>
              <a:cs typeface="Times New Roman" panose="02020603050405020304" pitchFamily="18" charset="0"/>
            </a:endParaRPr>
          </a:p>
          <a:p>
            <a:pPr marL="342900" lvl="0">
              <a:spcBef>
                <a:spcPts val="320"/>
              </a:spcBef>
              <a:buSzPts val="1600"/>
              <a:buNone/>
            </a:pPr>
            <a:r>
              <a:rPr lang="en-IN" sz="1600" dirty="0">
                <a:latin typeface="Times New Roman" panose="02020603050405020304" pitchFamily="18" charset="0"/>
                <a:cs typeface="Times New Roman" panose="02020603050405020304" pitchFamily="18" charset="0"/>
              </a:rPr>
              <a:t>The parameters used for the simulation are:</a:t>
            </a:r>
          </a:p>
          <a:p>
            <a:pPr marL="342900" lvl="0">
              <a:spcBef>
                <a:spcPts val="320"/>
              </a:spcBef>
              <a:buSzPts val="1600"/>
            </a:pPr>
            <a:r>
              <a:rPr lang="en-IN" sz="1600" dirty="0" err="1">
                <a:latin typeface="Times New Roman" panose="02020603050405020304" pitchFamily="18" charset="0"/>
                <a:cs typeface="Times New Roman" panose="02020603050405020304" pitchFamily="18" charset="0"/>
              </a:rPr>
              <a:t>X</a:t>
            </a:r>
            <a:r>
              <a:rPr lang="en-IN" sz="1600" baseline="-25000" dirty="0" err="1">
                <a:latin typeface="Times New Roman" panose="02020603050405020304" pitchFamily="18" charset="0"/>
                <a:cs typeface="Times New Roman" panose="02020603050405020304" pitchFamily="18" charset="0"/>
              </a:rPr>
              <a:t>af</a:t>
            </a:r>
            <a:r>
              <a:rPr lang="en-IN" sz="1600" baseline="-250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0.9</a:t>
            </a:r>
          </a:p>
          <a:p>
            <a:pPr marL="342900" lvl="0">
              <a:spcBef>
                <a:spcPts val="320"/>
              </a:spcBef>
              <a:buSzPts val="1600"/>
            </a:pPr>
            <a:r>
              <a:rPr lang="en-IN" sz="1600" dirty="0">
                <a:latin typeface="Times New Roman" panose="02020603050405020304" pitchFamily="18" charset="0"/>
                <a:cs typeface="Times New Roman" panose="02020603050405020304" pitchFamily="18" charset="0"/>
              </a:rPr>
              <a:t>Y</a:t>
            </a:r>
            <a:r>
              <a:rPr lang="en-IN" sz="1600" baseline="-25000" dirty="0">
                <a:latin typeface="Times New Roman" panose="02020603050405020304" pitchFamily="18" charset="0"/>
                <a:cs typeface="Times New Roman" panose="02020603050405020304" pitchFamily="18" charset="0"/>
              </a:rPr>
              <a:t>e</a:t>
            </a:r>
            <a:r>
              <a:rPr lang="en-IN" sz="1600" dirty="0">
                <a:latin typeface="Times New Roman" panose="02020603050405020304" pitchFamily="18" charset="0"/>
                <a:cs typeface="Times New Roman" panose="02020603050405020304" pitchFamily="18" charset="0"/>
              </a:rPr>
              <a:t> = 0.2</a:t>
            </a:r>
          </a:p>
          <a:p>
            <a:pPr marL="342900" lvl="0">
              <a:spcBef>
                <a:spcPts val="320"/>
              </a:spcBef>
              <a:buSzPts val="1600"/>
            </a:pPr>
            <a:r>
              <a:rPr lang="en-IN" sz="1600" dirty="0">
                <a:latin typeface="Times New Roman" panose="02020603050405020304" pitchFamily="18" charset="0"/>
                <a:cs typeface="Times New Roman" panose="02020603050405020304" pitchFamily="18" charset="0"/>
              </a:rPr>
              <a:t>X</a:t>
            </a:r>
            <a:r>
              <a:rPr lang="en-IN" sz="1600" baseline="-25000" dirty="0">
                <a:latin typeface="Times New Roman" panose="02020603050405020304" pitchFamily="18" charset="0"/>
                <a:cs typeface="Times New Roman" panose="02020603050405020304" pitchFamily="18" charset="0"/>
              </a:rPr>
              <a:t>e</a:t>
            </a:r>
            <a:r>
              <a:rPr lang="en-IN" sz="1600" dirty="0">
                <a:latin typeface="Times New Roman" panose="02020603050405020304" pitchFamily="18" charset="0"/>
                <a:cs typeface="Times New Roman" panose="02020603050405020304" pitchFamily="18" charset="0"/>
              </a:rPr>
              <a:t> = 0.8</a:t>
            </a:r>
          </a:p>
          <a:p>
            <a:pPr marL="342900" lvl="0">
              <a:spcBef>
                <a:spcPts val="320"/>
              </a:spcBef>
              <a:buSzPts val="1600"/>
            </a:pPr>
            <a:r>
              <a:rPr lang="en-IN" sz="1600" dirty="0" err="1">
                <a:latin typeface="Times New Roman" panose="02020603050405020304" pitchFamily="18" charset="0"/>
                <a:cs typeface="Times New Roman" panose="02020603050405020304" pitchFamily="18" charset="0"/>
              </a:rPr>
              <a:t>B</a:t>
            </a:r>
            <a:r>
              <a:rPr lang="en-IN" sz="1600" baseline="-25000" dirty="0" err="1">
                <a:latin typeface="Times New Roman" panose="02020603050405020304" pitchFamily="18" charset="0"/>
                <a:cs typeface="Times New Roman" panose="02020603050405020304" pitchFamily="18" charset="0"/>
              </a:rPr>
              <a:t>h</a:t>
            </a:r>
            <a:r>
              <a:rPr lang="en-IN" sz="1600" dirty="0">
                <a:latin typeface="Times New Roman" panose="02020603050405020304" pitchFamily="18" charset="0"/>
                <a:cs typeface="Times New Roman" panose="02020603050405020304" pitchFamily="18" charset="0"/>
              </a:rPr>
              <a:t> = 14.0</a:t>
            </a:r>
          </a:p>
          <a:p>
            <a:pPr marL="342900" lvl="0">
              <a:spcBef>
                <a:spcPts val="320"/>
              </a:spcBef>
              <a:buSzPts val="1600"/>
            </a:pPr>
            <a:r>
              <a:rPr lang="en-IN" sz="1600" b="1" dirty="0">
                <a:latin typeface="Times New Roman" panose="02020603050405020304" pitchFamily="18" charset="0"/>
                <a:cs typeface="Times New Roman" panose="02020603050405020304" pitchFamily="18" charset="0"/>
              </a:rPr>
              <a:t>β</a:t>
            </a:r>
            <a:r>
              <a:rPr lang="en-IN" sz="1600" b="1" baseline="-250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 4.2</a:t>
            </a:r>
          </a:p>
          <a:p>
            <a:pPr marL="342900" lvl="0">
              <a:spcBef>
                <a:spcPts val="320"/>
              </a:spcBef>
              <a:buSzPts val="1600"/>
            </a:pPr>
            <a:endParaRPr lang="en-US" sz="1600" dirty="0">
              <a:latin typeface="Times New Roman" panose="02020603050405020304" pitchFamily="18" charset="0"/>
              <a:cs typeface="Times New Roman" panose="02020603050405020304" pitchFamily="18" charset="0"/>
            </a:endParaRPr>
          </a:p>
          <a:p>
            <a:pPr marL="342900">
              <a:spcBef>
                <a:spcPts val="320"/>
              </a:spcBef>
              <a:buSzPts val="1600"/>
            </a:pPr>
            <a:r>
              <a:rPr lang="en-IN" sz="1600" dirty="0">
                <a:latin typeface="Times New Roman" panose="02020603050405020304" pitchFamily="18" charset="0"/>
                <a:cs typeface="Times New Roman" panose="02020603050405020304" pitchFamily="18" charset="0"/>
              </a:rPr>
              <a:t>In case 1,  Da1 which depends on F</a:t>
            </a:r>
            <a:r>
              <a:rPr lang="en-IN" sz="1600" baseline="-25000" dirty="0">
                <a:latin typeface="Times New Roman" panose="02020603050405020304" pitchFamily="18" charset="0"/>
                <a:cs typeface="Times New Roman" panose="02020603050405020304" pitchFamily="18" charset="0"/>
              </a:rPr>
              <a:t>0</a:t>
            </a:r>
            <a:r>
              <a:rPr lang="en-IN" sz="1600" dirty="0">
                <a:latin typeface="Times New Roman" panose="02020603050405020304" pitchFamily="18" charset="0"/>
                <a:cs typeface="Times New Roman" panose="02020603050405020304" pitchFamily="18" charset="0"/>
              </a:rPr>
              <a:t> and in case 2, Da2 which depends on F are varied for the bifurcation analysis.</a:t>
            </a:r>
          </a:p>
          <a:p>
            <a:pPr marL="342900" lvl="0">
              <a:spcBef>
                <a:spcPts val="320"/>
              </a:spcBef>
              <a:buSzPts val="1600"/>
            </a:pPr>
            <a:endParaRPr lang="en-IN" sz="1600" dirty="0">
              <a:latin typeface="Times New Roman" panose="02020603050405020304" pitchFamily="18" charset="0"/>
              <a:cs typeface="Times New Roman" panose="02020603050405020304" pitchFamily="18" charset="0"/>
            </a:endParaRPr>
          </a:p>
          <a:p>
            <a:pPr marL="342900" lvl="0">
              <a:spcBef>
                <a:spcPts val="320"/>
              </a:spcBef>
              <a:buSzPts val="1600"/>
            </a:pPr>
            <a:endParaRPr lang="en-IN" sz="1600" dirty="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None/>
            </a:pPr>
            <a:endParaRPr sz="1600" dirty="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None/>
            </a:pPr>
            <a:endParaRPr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48574" y="119362"/>
            <a:ext cx="8229600" cy="91580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dirty="0">
                <a:latin typeface="Times New Roman" panose="02020603050405020304" pitchFamily="18" charset="0"/>
                <a:cs typeface="Times New Roman" panose="02020603050405020304" pitchFamily="18" charset="0"/>
              </a:rPr>
              <a:t>Details of the simulation</a:t>
            </a:r>
            <a:endParaRPr sz="2800" dirty="0">
              <a:latin typeface="Times New Roman" panose="02020603050405020304" pitchFamily="18" charset="0"/>
              <a:cs typeface="Times New Roman" panose="02020603050405020304" pitchFamily="18" charset="0"/>
            </a:endParaRPr>
          </a:p>
        </p:txBody>
      </p:sp>
      <p:sp>
        <p:nvSpPr>
          <p:cNvPr id="150" name="Google Shape;150;p22"/>
          <p:cNvSpPr txBox="1">
            <a:spLocks noGrp="1"/>
          </p:cNvSpPr>
          <p:nvPr>
            <p:ph type="body" idx="1"/>
          </p:nvPr>
        </p:nvSpPr>
        <p:spPr>
          <a:xfrm>
            <a:off x="396813" y="1086928"/>
            <a:ext cx="3885221" cy="5365631"/>
          </a:xfrm>
          <a:prstGeom prst="rect">
            <a:avLst/>
          </a:prstGeom>
          <a:noFill/>
          <a:ln>
            <a:noFill/>
          </a:ln>
        </p:spPr>
        <p:txBody>
          <a:bodyPr spcFirstLastPara="1" wrap="square" lIns="91425" tIns="45700" rIns="91425" bIns="45700" anchor="t" anchorCtr="0">
            <a:normAutofit/>
          </a:bodyPr>
          <a:lstStyle/>
          <a:p>
            <a:pPr marL="342900" lvl="0" indent="-342900" algn="l" rtl="0">
              <a:spcBef>
                <a:spcPts val="320"/>
              </a:spcBef>
              <a:spcAft>
                <a:spcPts val="0"/>
              </a:spcAft>
              <a:buClr>
                <a:schemeClr val="dk1"/>
              </a:buClr>
              <a:buSzPts val="1600"/>
              <a:buNone/>
            </a:pPr>
            <a:r>
              <a:rPr lang="en-IN" sz="1600" dirty="0">
                <a:latin typeface="Times New Roman" panose="02020603050405020304" pitchFamily="18" charset="0"/>
                <a:cs typeface="Times New Roman" panose="02020603050405020304" pitchFamily="18" charset="0"/>
              </a:rPr>
              <a:t>For the linear stability analysis of the delay differential equations, we use the following method:</a:t>
            </a:r>
          </a:p>
          <a:p>
            <a:pPr marL="342900">
              <a:spcBef>
                <a:spcPts val="320"/>
              </a:spcBef>
              <a:buSzPts val="1600"/>
            </a:pPr>
            <a:r>
              <a:rPr lang="en-US" sz="1600" dirty="0">
                <a:latin typeface="Times New Roman" panose="02020603050405020304" pitchFamily="18" charset="0"/>
                <a:cs typeface="Times New Roman" panose="02020603050405020304" pitchFamily="18" charset="0"/>
              </a:rPr>
              <a:t>The characteristic equation to find the eigen values is given as                      det(</a:t>
            </a:r>
            <a:r>
              <a:rPr lang="en-US" sz="1600" dirty="0" err="1">
                <a:latin typeface="Times New Roman" panose="02020603050405020304" pitchFamily="18" charset="0"/>
                <a:cs typeface="Times New Roman" panose="02020603050405020304" pitchFamily="18" charset="0"/>
              </a:rPr>
              <a:t>sI</a:t>
            </a:r>
            <a:r>
              <a:rPr lang="en-US" sz="1600" dirty="0">
                <a:latin typeface="Times New Roman" panose="02020603050405020304" pitchFamily="18" charset="0"/>
                <a:cs typeface="Times New Roman" panose="02020603050405020304" pitchFamily="18" charset="0"/>
              </a:rPr>
              <a:t> – J – J</a:t>
            </a:r>
            <a:r>
              <a:rPr lang="el-GR" sz="1600" baseline="-25000" dirty="0">
                <a:latin typeface="Times New Roman" panose="02020603050405020304" pitchFamily="18" charset="0"/>
                <a:cs typeface="Times New Roman" panose="02020603050405020304" pitchFamily="18" charset="0"/>
              </a:rPr>
              <a:t>τ</a:t>
            </a:r>
            <a:r>
              <a:rPr lang="en-US" sz="1600" dirty="0" err="1">
                <a:latin typeface="Times New Roman" panose="02020603050405020304" pitchFamily="18" charset="0"/>
                <a:cs typeface="Times New Roman" panose="02020603050405020304" pitchFamily="18" charset="0"/>
              </a:rPr>
              <a:t>e</a:t>
            </a:r>
            <a:r>
              <a:rPr lang="en-US" sz="1600" baseline="30000" dirty="0" err="1">
                <a:latin typeface="Times New Roman" panose="02020603050405020304" pitchFamily="18" charset="0"/>
                <a:cs typeface="Times New Roman" panose="02020603050405020304" pitchFamily="18" charset="0"/>
              </a:rPr>
              <a:t>s</a:t>
            </a:r>
            <a:r>
              <a:rPr lang="el-GR" sz="1600" baseline="30000" dirty="0">
                <a:latin typeface="Times New Roman" panose="02020603050405020304" pitchFamily="18" charset="0"/>
                <a:cs typeface="Times New Roman" panose="02020603050405020304" pitchFamily="18" charset="0"/>
              </a:rPr>
              <a:t>τ</a:t>
            </a:r>
            <a:r>
              <a:rPr lang="en-US" sz="1600" baseline="30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 0</a:t>
            </a:r>
          </a:p>
          <a:p>
            <a:pPr marL="342900">
              <a:spcBef>
                <a:spcPts val="320"/>
              </a:spcBef>
              <a:buSzPts val="1600"/>
            </a:pPr>
            <a:r>
              <a:rPr lang="en-US" sz="1600" dirty="0">
                <a:latin typeface="Times New Roman" panose="02020603050405020304" pitchFamily="18" charset="0"/>
                <a:cs typeface="Times New Roman" panose="02020603050405020304" pitchFamily="18" charset="0"/>
              </a:rPr>
              <a:t>If we consider that the real part of s = 0, we can get the value of </a:t>
            </a:r>
            <a:r>
              <a:rPr lang="el-GR" sz="1600" dirty="0">
                <a:latin typeface="Times New Roman" panose="02020603050405020304" pitchFamily="18" charset="0"/>
                <a:cs typeface="Times New Roman" panose="02020603050405020304" pitchFamily="18" charset="0"/>
              </a:rPr>
              <a:t>τ</a:t>
            </a:r>
            <a:r>
              <a:rPr lang="en-US" sz="1600" dirty="0">
                <a:latin typeface="Times New Roman" panose="02020603050405020304" pitchFamily="18" charset="0"/>
                <a:cs typeface="Times New Roman" panose="02020603050405020304" pitchFamily="18" charset="0"/>
              </a:rPr>
              <a:t> critical for which the system shows a transition in stability.</a:t>
            </a:r>
          </a:p>
          <a:p>
            <a:pPr marL="342900">
              <a:spcBef>
                <a:spcPts val="320"/>
              </a:spcBef>
              <a:buSzPts val="1600"/>
            </a:pPr>
            <a:r>
              <a:rPr lang="en-US" sz="1600" dirty="0">
                <a:latin typeface="Times New Roman" panose="02020603050405020304" pitchFamily="18" charset="0"/>
                <a:cs typeface="Times New Roman" panose="02020603050405020304" pitchFamily="18" charset="0"/>
              </a:rPr>
              <a:t>Here, J is the Jacobian w.r.t the normal variables and J</a:t>
            </a:r>
            <a:r>
              <a:rPr lang="el-GR" sz="1600" baseline="-25000" dirty="0">
                <a:latin typeface="Times New Roman" panose="02020603050405020304" pitchFamily="18" charset="0"/>
                <a:cs typeface="Times New Roman" panose="02020603050405020304" pitchFamily="18" charset="0"/>
              </a:rPr>
              <a:t>τ</a:t>
            </a:r>
            <a:r>
              <a:rPr lang="en-US" sz="1600" baseline="-25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is the Jacobian w.r.t to the delayed variables evaluated at the steady state.  </a:t>
            </a:r>
          </a:p>
          <a:p>
            <a:pPr marL="342900">
              <a:spcBef>
                <a:spcPts val="320"/>
              </a:spcBef>
              <a:buSzPts val="1600"/>
            </a:pPr>
            <a:r>
              <a:rPr lang="en-US" sz="1600" dirty="0">
                <a:latin typeface="Times New Roman" panose="02020603050405020304" pitchFamily="18" charset="0"/>
                <a:cs typeface="Times New Roman" panose="02020603050405020304" pitchFamily="18" charset="0"/>
              </a:rPr>
              <a:t>Sample calculations to derive the </a:t>
            </a:r>
            <a:r>
              <a:rPr lang="en-US" sz="1600" dirty="0" err="1">
                <a:latin typeface="Times New Roman" panose="02020603050405020304" pitchFamily="18" charset="0"/>
                <a:cs typeface="Times New Roman" panose="02020603050405020304" pitchFamily="18" charset="0"/>
              </a:rPr>
              <a:t>Jacobians</a:t>
            </a:r>
            <a:r>
              <a:rPr lang="en-US" sz="1600" dirty="0">
                <a:latin typeface="Times New Roman" panose="02020603050405020304" pitchFamily="18" charset="0"/>
                <a:cs typeface="Times New Roman" panose="02020603050405020304" pitchFamily="18" charset="0"/>
              </a:rPr>
              <a:t> and the characteristic equation are shown for case 1 which can be repeated for case 2 as well.</a:t>
            </a:r>
            <a:endParaRPr lang="en-IN" sz="1600" dirty="0">
              <a:latin typeface="Times New Roman" panose="02020603050405020304" pitchFamily="18" charset="0"/>
              <a:cs typeface="Times New Roman" panose="02020603050405020304" pitchFamily="18" charset="0"/>
            </a:endParaRPr>
          </a:p>
        </p:txBody>
      </p:sp>
      <p:pic>
        <p:nvPicPr>
          <p:cNvPr id="4" name="Picture 3" descr="WhatsApp Image 2022-11-26 at 12.10.57 AM.jpeg"/>
          <p:cNvPicPr>
            <a:picLocks noChangeAspect="1"/>
          </p:cNvPicPr>
          <p:nvPr/>
        </p:nvPicPr>
        <p:blipFill>
          <a:blip r:embed="rId3"/>
          <a:stretch>
            <a:fillRect/>
          </a:stretch>
        </p:blipFill>
        <p:spPr>
          <a:xfrm>
            <a:off x="4282035" y="1164567"/>
            <a:ext cx="4682395" cy="5072331"/>
          </a:xfrm>
          <a:prstGeom prst="rect">
            <a:avLst/>
          </a:prstGeom>
          <a:ln w="19050">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474453"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dirty="0">
                <a:latin typeface="Times New Roman" panose="02020603050405020304" pitchFamily="18" charset="0"/>
                <a:cs typeface="Times New Roman" panose="02020603050405020304" pitchFamily="18" charset="0"/>
              </a:rPr>
              <a:t>Details of the simulation</a:t>
            </a:r>
            <a:endParaRPr sz="2800">
              <a:latin typeface="Times New Roman" panose="02020603050405020304" pitchFamily="18" charset="0"/>
              <a:cs typeface="Times New Roman" panose="02020603050405020304" pitchFamily="18" charset="0"/>
            </a:endParaRPr>
          </a:p>
        </p:txBody>
      </p:sp>
      <p:sp>
        <p:nvSpPr>
          <p:cNvPr id="150" name="Google Shape;150;p22"/>
          <p:cNvSpPr txBox="1">
            <a:spLocks noGrp="1"/>
          </p:cNvSpPr>
          <p:nvPr>
            <p:ph type="body" idx="1"/>
          </p:nvPr>
        </p:nvSpPr>
        <p:spPr>
          <a:xfrm>
            <a:off x="577971" y="957532"/>
            <a:ext cx="8229600" cy="974785"/>
          </a:xfrm>
          <a:prstGeom prst="rect">
            <a:avLst/>
          </a:prstGeom>
          <a:noFill/>
          <a:ln>
            <a:noFill/>
          </a:ln>
        </p:spPr>
        <p:txBody>
          <a:bodyPr spcFirstLastPara="1" wrap="square" lIns="91425" tIns="45700" rIns="91425" bIns="45700" anchor="t" anchorCtr="0">
            <a:normAutofit/>
          </a:bodyPr>
          <a:lstStyle/>
          <a:p>
            <a:pPr marL="342900">
              <a:spcBef>
                <a:spcPts val="320"/>
              </a:spcBef>
              <a:buSzPts val="1600"/>
            </a:pPr>
            <a:r>
              <a:rPr lang="en-US" sz="1600" dirty="0">
                <a:latin typeface="Times New Roman" panose="02020603050405020304" pitchFamily="18" charset="0"/>
                <a:cs typeface="Times New Roman" panose="02020603050405020304" pitchFamily="18" charset="0"/>
              </a:rPr>
              <a:t>These two equations along with the steady state equations can be solved to find the critical </a:t>
            </a:r>
            <a:r>
              <a:rPr lang="el-GR" sz="1600" dirty="0">
                <a:latin typeface="Times New Roman" panose="02020603050405020304" pitchFamily="18" charset="0"/>
                <a:cs typeface="Times New Roman" panose="02020603050405020304" pitchFamily="18" charset="0"/>
              </a:rPr>
              <a:t>τ</a:t>
            </a:r>
            <a:r>
              <a:rPr lang="en-US" sz="1600" dirty="0">
                <a:latin typeface="Times New Roman" panose="02020603050405020304" pitchFamily="18" charset="0"/>
                <a:cs typeface="Times New Roman" panose="02020603050405020304" pitchFamily="18" charset="0"/>
              </a:rPr>
              <a:t> for a given value of </a:t>
            </a:r>
            <a:r>
              <a:rPr lang="en-US" sz="1600" dirty="0" err="1">
                <a:latin typeface="Times New Roman" panose="02020603050405020304" pitchFamily="18" charset="0"/>
                <a:cs typeface="Times New Roman" panose="02020603050405020304" pitchFamily="18" charset="0"/>
              </a:rPr>
              <a:t>Da</a:t>
            </a:r>
            <a:r>
              <a:rPr lang="en-US" sz="1600" dirty="0">
                <a:latin typeface="Times New Roman" panose="02020603050405020304" pitchFamily="18" charset="0"/>
                <a:cs typeface="Times New Roman" panose="02020603050405020304" pitchFamily="18" charset="0"/>
              </a:rPr>
              <a:t> for both the cases.</a:t>
            </a:r>
          </a:p>
          <a:p>
            <a:pPr marL="342900">
              <a:spcBef>
                <a:spcPts val="320"/>
              </a:spcBef>
              <a:buSzPts val="1600"/>
            </a:pPr>
            <a:r>
              <a:rPr lang="en-US" sz="1600" dirty="0">
                <a:latin typeface="Times New Roman" panose="02020603050405020304" pitchFamily="18" charset="0"/>
                <a:cs typeface="Times New Roman" panose="02020603050405020304" pitchFamily="18" charset="0"/>
              </a:rPr>
              <a:t>The equations for the linear stability analysis derived by this method for are as follows: </a:t>
            </a:r>
            <a:endParaRPr lang="en-IN" sz="1600" dirty="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None/>
            </a:pPr>
            <a:endParaRPr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lang="en-US" sz="1600" dirty="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None/>
            </a:pPr>
            <a:endParaRPr sz="1600" dirty="0">
              <a:latin typeface="Times New Roman" panose="02020603050405020304" pitchFamily="18" charset="0"/>
              <a:cs typeface="Times New Roman" panose="02020603050405020304" pitchFamily="18" charset="0"/>
            </a:endParaRPr>
          </a:p>
          <a:p>
            <a:pPr marL="342900" lvl="0" indent="-241300" algn="l" rtl="0">
              <a:spcBef>
                <a:spcPts val="320"/>
              </a:spcBef>
              <a:spcAft>
                <a:spcPts val="0"/>
              </a:spcAft>
              <a:buClr>
                <a:schemeClr val="dk1"/>
              </a:buClr>
              <a:buSzPts val="1600"/>
              <a:buNone/>
            </a:pPr>
            <a:endParaRPr sz="16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srcRect/>
          <a:stretch>
            <a:fillRect/>
          </a:stretch>
        </p:blipFill>
        <p:spPr bwMode="auto">
          <a:xfrm>
            <a:off x="564312" y="2120390"/>
            <a:ext cx="3581400" cy="3876675"/>
          </a:xfrm>
          <a:prstGeom prst="rect">
            <a:avLst/>
          </a:prstGeom>
          <a:noFill/>
          <a:ln w="19050">
            <a:solidFill>
              <a:schemeClr val="tx1"/>
            </a:solidFill>
            <a:miter lim="800000"/>
            <a:headEnd/>
            <a:tailEnd/>
          </a:ln>
          <a:effectLst/>
        </p:spPr>
      </p:pic>
      <p:sp>
        <p:nvSpPr>
          <p:cNvPr id="5" name="TextBox 4"/>
          <p:cNvSpPr txBox="1"/>
          <p:nvPr/>
        </p:nvSpPr>
        <p:spPr>
          <a:xfrm>
            <a:off x="431322" y="6110111"/>
            <a:ext cx="8272731" cy="584775"/>
          </a:xfrm>
          <a:prstGeom prst="rect">
            <a:avLst/>
          </a:prstGeom>
          <a:noFill/>
        </p:spPr>
        <p:txBody>
          <a:bodyPr wrap="square" rtlCol="0">
            <a:spAutoFit/>
          </a:bodyPr>
          <a:lstStyle/>
          <a:p>
            <a:pPr marL="342900" lvl="0" indent="-342900">
              <a:spcBef>
                <a:spcPts val="320"/>
              </a:spcBef>
              <a:buClr>
                <a:schemeClr val="dk1"/>
              </a:buClr>
              <a:buSzPts val="1600"/>
              <a:buFont typeface="Arial" pitchFamily="34" charset="0"/>
              <a:buChar char="•"/>
            </a:pPr>
            <a:r>
              <a:rPr lang="en-IN" sz="1600" dirty="0">
                <a:latin typeface="Times New Roman" panose="02020603050405020304" pitchFamily="18" charset="0"/>
                <a:cs typeface="Times New Roman" panose="02020603050405020304" pitchFamily="18" charset="0"/>
              </a:rPr>
              <a:t>To simulate the dynamic response of the system with delay, the governing equations are a system of delay differential equations which are solved using the dde23 function in MATLAB. </a:t>
            </a:r>
          </a:p>
        </p:txBody>
      </p:sp>
      <p:pic>
        <p:nvPicPr>
          <p:cNvPr id="3075" name="Picture 3"/>
          <p:cNvPicPr>
            <a:picLocks noChangeAspect="1" noChangeArrowheads="1"/>
          </p:cNvPicPr>
          <p:nvPr/>
        </p:nvPicPr>
        <p:blipFill>
          <a:blip r:embed="rId4"/>
          <a:srcRect/>
          <a:stretch>
            <a:fillRect/>
          </a:stretch>
        </p:blipFill>
        <p:spPr bwMode="auto">
          <a:xfrm>
            <a:off x="4863321" y="2428245"/>
            <a:ext cx="3333750" cy="3019425"/>
          </a:xfrm>
          <a:prstGeom prst="rect">
            <a:avLst/>
          </a:prstGeom>
          <a:noFill/>
          <a:ln w="19050">
            <a:solidFill>
              <a:schemeClr val="tx1"/>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156" name="Google Shape;156;p23"/>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a:pPr>
            <a:r>
              <a:rPr lang="en-IN" sz="1600">
                <a:latin typeface="Times New Roman" panose="02020603050405020304" pitchFamily="18" charset="0"/>
                <a:cs typeface="Times New Roman" panose="02020603050405020304" pitchFamily="18" charset="0"/>
              </a:rPr>
              <a:t>Case 1: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r>
              <a:rPr lang="en-IN" sz="1600" baseline="-25000">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a:latin typeface="Times New Roman" panose="02020603050405020304" pitchFamily="18" charset="0"/>
                <a:cs typeface="Times New Roman" panose="02020603050405020304" pitchFamily="18" charset="0"/>
              </a:rPr>
              <a:t>Linear Stability analysis without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pic>
        <p:nvPicPr>
          <p:cNvPr id="157" name="Google Shape;157;p23" descr="4.jpg"/>
          <p:cNvPicPr preferRelativeResize="0"/>
          <p:nvPr/>
        </p:nvPicPr>
        <p:blipFill rotWithShape="1">
          <a:blip r:embed="rId3">
            <a:alphaModFix/>
          </a:blip>
          <a:srcRect/>
          <a:stretch/>
        </p:blipFill>
        <p:spPr>
          <a:xfrm>
            <a:off x="1905000" y="1371600"/>
            <a:ext cx="5105400" cy="3829050"/>
          </a:xfrm>
          <a:prstGeom prst="rect">
            <a:avLst/>
          </a:prstGeom>
          <a:noFill/>
          <a:ln>
            <a:noFill/>
          </a:ln>
        </p:spPr>
      </p:pic>
      <p:sp>
        <p:nvSpPr>
          <p:cNvPr id="158" name="Google Shape;158;p23"/>
          <p:cNvSpPr txBox="1"/>
          <p:nvPr/>
        </p:nvSpPr>
        <p:spPr>
          <a:xfrm>
            <a:off x="457200" y="5181600"/>
            <a:ext cx="8382000" cy="142192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variable θ was eliminated from the two model equations at SS to get a single equation in terms of only z which has been plotted as f(z) vs z to find the number of steady states which occur as f(z) = 0.</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There is no steady state for Da1&lt;0.457</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There  is only one steady state at Da1 = 0.457 beyond which there are 2 SS for every Da1.</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164" name="Google Shape;164;p24"/>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a:pPr>
            <a:r>
              <a:rPr lang="en-IN" sz="1600">
                <a:latin typeface="Times New Roman" panose="02020603050405020304" pitchFamily="18" charset="0"/>
                <a:cs typeface="Times New Roman" panose="02020603050405020304" pitchFamily="18" charset="0"/>
              </a:rPr>
              <a:t>Case 1: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r>
              <a:rPr lang="en-IN" sz="1600" baseline="-25000">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Linear Stability analysis without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165" name="Google Shape;165;p24"/>
          <p:cNvSpPr txBox="1"/>
          <p:nvPr/>
        </p:nvSpPr>
        <p:spPr>
          <a:xfrm>
            <a:off x="457200" y="5105400"/>
            <a:ext cx="8382000" cy="166814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SS2, one eigen value is positive and the other is negative for all Da1, so the higher steady state is always unstable.</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SS1, except for at Da1 = 0.457, the eigen values become complex with the same real part for both eigen values, hence we get only one curve. </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When 0.464 &lt; Da1 &lt; 0.571, both eigen values are positive and hence the SS1 is also unstable, otherwise it is stable.</a:t>
            </a:r>
            <a:endParaRPr dirty="0">
              <a:latin typeface="Times New Roman" panose="02020603050405020304" pitchFamily="18" charset="0"/>
              <a:cs typeface="Times New Roman" panose="02020603050405020304" pitchFamily="18" charset="0"/>
            </a:endParaRPr>
          </a:p>
        </p:txBody>
      </p:sp>
      <p:pic>
        <p:nvPicPr>
          <p:cNvPr id="166" name="Google Shape;166;p24" descr="6.jpg"/>
          <p:cNvPicPr preferRelativeResize="0"/>
          <p:nvPr/>
        </p:nvPicPr>
        <p:blipFill rotWithShape="1">
          <a:blip r:embed="rId3">
            <a:alphaModFix/>
          </a:blip>
          <a:srcRect l="2727" r="4545" b="1999"/>
          <a:stretch/>
        </p:blipFill>
        <p:spPr>
          <a:xfrm>
            <a:off x="1905000" y="1295400"/>
            <a:ext cx="5181600" cy="3733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172" name="Google Shape;172;p25"/>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a:pPr>
            <a:r>
              <a:rPr lang="en-IN" sz="1600">
                <a:latin typeface="Times New Roman" panose="02020603050405020304" pitchFamily="18" charset="0"/>
                <a:cs typeface="Times New Roman" panose="02020603050405020304" pitchFamily="18" charset="0"/>
              </a:rPr>
              <a:t>Case 1: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r>
              <a:rPr lang="en-IN" sz="1600" baseline="-25000">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Bifurcation diagram without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173" name="Google Shape;173;p25"/>
          <p:cNvSpPr txBox="1"/>
          <p:nvPr/>
        </p:nvSpPr>
        <p:spPr>
          <a:xfrm>
            <a:off x="457200" y="5257800"/>
            <a:ext cx="8382000" cy="142192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From the analysis of eigen values, we can see that for 0.464 &lt; Da1 &lt; 0.571 both the steady states are unstable.</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For other values of Da1,  SS1 is stable while SS2 is unstable.</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This is also seen in the plot to the right where the dotted lines show the unstable SS and solid lines show stable SS.</a:t>
            </a:r>
            <a:endParaRPr>
              <a:latin typeface="Times New Roman" panose="02020603050405020304" pitchFamily="18" charset="0"/>
              <a:cs typeface="Times New Roman" panose="02020603050405020304" pitchFamily="18" charset="0"/>
            </a:endParaRPr>
          </a:p>
        </p:txBody>
      </p:sp>
      <p:pic>
        <p:nvPicPr>
          <p:cNvPr id="174" name="Google Shape;174;p25" descr="5.jpg"/>
          <p:cNvPicPr preferRelativeResize="0"/>
          <p:nvPr/>
        </p:nvPicPr>
        <p:blipFill rotWithShape="1">
          <a:blip r:embed="rId3">
            <a:alphaModFix/>
          </a:blip>
          <a:srcRect l="4286" t="1905" r="8570" b="951"/>
          <a:stretch/>
        </p:blipFill>
        <p:spPr>
          <a:xfrm>
            <a:off x="304800" y="1371600"/>
            <a:ext cx="4648200" cy="3823519"/>
          </a:xfrm>
          <a:prstGeom prst="rect">
            <a:avLst/>
          </a:prstGeom>
          <a:noFill/>
          <a:ln>
            <a:noFill/>
          </a:ln>
        </p:spPr>
      </p:pic>
      <p:pic>
        <p:nvPicPr>
          <p:cNvPr id="175" name="Google Shape;175;p25"/>
          <p:cNvPicPr preferRelativeResize="0"/>
          <p:nvPr/>
        </p:nvPicPr>
        <p:blipFill rotWithShape="1">
          <a:blip r:embed="rId4">
            <a:alphaModFix/>
          </a:blip>
          <a:srcRect/>
          <a:stretch/>
        </p:blipFill>
        <p:spPr>
          <a:xfrm>
            <a:off x="5257800" y="1905000"/>
            <a:ext cx="3352800" cy="2609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181" name="Google Shape;181;p26"/>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a:pPr>
            <a:r>
              <a:rPr lang="en-IN" sz="1600">
                <a:latin typeface="Times New Roman" panose="02020603050405020304" pitchFamily="18" charset="0"/>
                <a:cs typeface="Times New Roman" panose="02020603050405020304" pitchFamily="18" charset="0"/>
              </a:rPr>
              <a:t>Case 1: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r>
              <a:rPr lang="en-IN" sz="1600" baseline="-25000">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Dynamic analysis without delay :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182" name="Google Shape;182;p26"/>
          <p:cNvSpPr txBox="1"/>
          <p:nvPr/>
        </p:nvSpPr>
        <p:spPr>
          <a:xfrm>
            <a:off x="457200" y="5486400"/>
            <a:ext cx="8382000" cy="6340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For Da1 = 0.5, we know that there is no stable SS and hence we get the oscillations.</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For Da1 = 0.6, only SS1 is stable and the system reaches SS1 as shown.</a:t>
            </a:r>
            <a:endParaRPr>
              <a:latin typeface="Times New Roman" panose="02020603050405020304" pitchFamily="18" charset="0"/>
              <a:cs typeface="Times New Roman" panose="02020603050405020304" pitchFamily="18" charset="0"/>
            </a:endParaRPr>
          </a:p>
        </p:txBody>
      </p:sp>
      <p:pic>
        <p:nvPicPr>
          <p:cNvPr id="183" name="Google Shape;183;p26" descr="7.jpg"/>
          <p:cNvPicPr preferRelativeResize="0"/>
          <p:nvPr/>
        </p:nvPicPr>
        <p:blipFill rotWithShape="1">
          <a:blip r:embed="rId3">
            <a:alphaModFix/>
          </a:blip>
          <a:srcRect/>
          <a:stretch/>
        </p:blipFill>
        <p:spPr>
          <a:xfrm>
            <a:off x="1981200" y="1371600"/>
            <a:ext cx="5334000" cy="4000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189" name="Google Shape;189;p27"/>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a:pPr>
            <a:r>
              <a:rPr lang="en-IN" sz="1600">
                <a:latin typeface="Times New Roman" panose="02020603050405020304" pitchFamily="18" charset="0"/>
                <a:cs typeface="Times New Roman" panose="02020603050405020304" pitchFamily="18" charset="0"/>
              </a:rPr>
              <a:t>Case 1: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r>
              <a:rPr lang="en-IN" sz="1600" baseline="-25000">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Phase Plane plots without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190" name="Google Shape;190;p27"/>
          <p:cNvSpPr txBox="1"/>
          <p:nvPr/>
        </p:nvSpPr>
        <p:spPr>
          <a:xfrm>
            <a:off x="533400" y="5562600"/>
            <a:ext cx="8382000" cy="33855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This again shows the previous result that a SS is attained for Da1 = 0.6, not for Da1 = 0.5. </a:t>
            </a:r>
            <a:endParaRPr>
              <a:latin typeface="Times New Roman" panose="02020603050405020304" pitchFamily="18" charset="0"/>
              <a:cs typeface="Times New Roman" panose="02020603050405020304" pitchFamily="18" charset="0"/>
            </a:endParaRPr>
          </a:p>
        </p:txBody>
      </p:sp>
      <p:pic>
        <p:nvPicPr>
          <p:cNvPr id="191" name="Google Shape;191;p27" descr="8.jpg"/>
          <p:cNvPicPr preferRelativeResize="0"/>
          <p:nvPr/>
        </p:nvPicPr>
        <p:blipFill rotWithShape="1">
          <a:blip r:embed="rId3">
            <a:alphaModFix/>
          </a:blip>
          <a:srcRect l="6154" r="6154"/>
          <a:stretch/>
        </p:blipFill>
        <p:spPr>
          <a:xfrm>
            <a:off x="228600" y="1524000"/>
            <a:ext cx="4343400" cy="3714750"/>
          </a:xfrm>
          <a:prstGeom prst="rect">
            <a:avLst/>
          </a:prstGeom>
          <a:noFill/>
          <a:ln>
            <a:noFill/>
          </a:ln>
        </p:spPr>
      </p:pic>
      <p:pic>
        <p:nvPicPr>
          <p:cNvPr id="192" name="Google Shape;192;p27" descr="9.jpg"/>
          <p:cNvPicPr preferRelativeResize="0"/>
          <p:nvPr/>
        </p:nvPicPr>
        <p:blipFill rotWithShape="1">
          <a:blip r:embed="rId4">
            <a:alphaModFix/>
          </a:blip>
          <a:srcRect l="5714" r="7142"/>
          <a:stretch/>
        </p:blipFill>
        <p:spPr>
          <a:xfrm>
            <a:off x="4572000" y="1524000"/>
            <a:ext cx="4267200" cy="37487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457200" y="10668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Introduction</a:t>
            </a:r>
            <a:endParaRPr sz="2800">
              <a:latin typeface="Times New Roman" panose="02020603050405020304" pitchFamily="18" charset="0"/>
              <a:cs typeface="Times New Roman" panose="02020603050405020304" pitchFamily="18" charset="0"/>
            </a:endParaRPr>
          </a:p>
        </p:txBody>
      </p:sp>
      <p:sp>
        <p:nvSpPr>
          <p:cNvPr id="90" name="Google Shape;90;p14"/>
          <p:cNvSpPr txBox="1">
            <a:spLocks noGrp="1"/>
          </p:cNvSpPr>
          <p:nvPr>
            <p:ph type="body" idx="1"/>
          </p:nvPr>
        </p:nvSpPr>
        <p:spPr>
          <a:xfrm>
            <a:off x="457200" y="2514600"/>
            <a:ext cx="8229600" cy="2743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IN" sz="1600">
                <a:latin typeface="Times New Roman" panose="02020603050405020304" pitchFamily="18" charset="0"/>
                <a:cs typeface="Times New Roman" panose="02020603050405020304" pitchFamily="18" charset="0"/>
              </a:rPr>
              <a:t>In a typical chemical industry, a reactor is coupled with a separator downstream so that a recycle stream rich in the unreacted reactant can be fed back to the reactor upstream.</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a:latin typeface="Times New Roman" panose="02020603050405020304" pitchFamily="18" charset="0"/>
                <a:cs typeface="Times New Roman" panose="02020603050405020304" pitchFamily="18" charset="0"/>
              </a:rPr>
              <a:t>Hence , the reactor and separator unit are coupled by the recycle stream and changes in any one of them affects the other.</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a:latin typeface="Times New Roman" panose="02020603050405020304" pitchFamily="18" charset="0"/>
                <a:cs typeface="Times New Roman" panose="02020603050405020304" pitchFamily="18" charset="0"/>
              </a:rPr>
              <a:t>Therefore, it is important to study the stability and dynamics  of such processes as it is undesirable to operate the system using process variables which may lead to unstable steady states.</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a:latin typeface="Times New Roman" panose="02020603050405020304" pitchFamily="18" charset="0"/>
                <a:cs typeface="Times New Roman" panose="02020603050405020304" pitchFamily="18" charset="0"/>
              </a:rPr>
              <a:t>Along  with this, we will also consider the effect of transportation delay from the reactor to the separator  - The fluid leaving the reactor with a given concentration does not instantaneously reach the separator.</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None/>
            </a:pPr>
            <a:endParaRPr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t>Results</a:t>
            </a:r>
            <a:endParaRPr sz="3200"/>
          </a:p>
        </p:txBody>
      </p:sp>
      <p:sp>
        <p:nvSpPr>
          <p:cNvPr id="198" name="Google Shape;198;p28"/>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a:pPr>
            <a:r>
              <a:rPr lang="en-IN" sz="1600"/>
              <a:t>Case 1: Fixed M</a:t>
            </a:r>
            <a:r>
              <a:rPr lang="en-IN" sz="1600" baseline="-25000"/>
              <a:t>R</a:t>
            </a:r>
            <a:r>
              <a:rPr lang="en-IN" sz="1600"/>
              <a:t>, F</a:t>
            </a:r>
            <a:r>
              <a:rPr lang="en-IN" sz="1600" baseline="-25000"/>
              <a:t>0</a:t>
            </a:r>
            <a:endParaRPr/>
          </a:p>
          <a:p>
            <a:pPr marL="342900" lvl="0" indent="-342900" algn="l" rtl="0">
              <a:spcBef>
                <a:spcPts val="320"/>
              </a:spcBef>
              <a:spcAft>
                <a:spcPts val="0"/>
              </a:spcAft>
              <a:buClr>
                <a:srgbClr val="000000"/>
              </a:buClr>
              <a:buSzPts val="1600"/>
              <a:buChar char="•"/>
            </a:pPr>
            <a:r>
              <a:rPr lang="en-IN" sz="1600">
                <a:solidFill>
                  <a:srgbClr val="000000"/>
                </a:solidFill>
              </a:rPr>
              <a:t>Bifurcation diagram with delay: </a:t>
            </a:r>
            <a:endParaRPr/>
          </a:p>
          <a:p>
            <a:pPr marL="342900" lvl="0" indent="-139700" algn="l" rtl="0">
              <a:spcBef>
                <a:spcPts val="640"/>
              </a:spcBef>
              <a:spcAft>
                <a:spcPts val="0"/>
              </a:spcAft>
              <a:buClr>
                <a:schemeClr val="dk1"/>
              </a:buClr>
              <a:buSzPts val="3200"/>
              <a:buNone/>
            </a:pPr>
            <a:endParaRPr/>
          </a:p>
        </p:txBody>
      </p:sp>
      <p:sp>
        <p:nvSpPr>
          <p:cNvPr id="199" name="Google Shape;199;p28"/>
          <p:cNvSpPr txBox="1"/>
          <p:nvPr/>
        </p:nvSpPr>
        <p:spPr>
          <a:xfrm>
            <a:off x="457200" y="5610301"/>
            <a:ext cx="8382000" cy="1115650"/>
          </a:xfrm>
          <a:prstGeom prst="rect">
            <a:avLst/>
          </a:prstGeom>
          <a:noFill/>
          <a:ln>
            <a:noFill/>
          </a:ln>
        </p:spPr>
        <p:txBody>
          <a:bodyPr spcFirstLastPara="1" wrap="square" lIns="91425" tIns="45700" rIns="91425" bIns="45700" anchor="t" anchorCtr="0">
            <a:spAutoFit/>
          </a:bodyPr>
          <a:lstStyle/>
          <a:p>
            <a:pPr marL="342900" indent="-342900">
              <a:buClr>
                <a:schemeClr val="dk1"/>
              </a:buClr>
              <a:buSzPts val="1600"/>
              <a:buFont typeface="Arial"/>
              <a:buChar char="•"/>
            </a:pPr>
            <a:r>
              <a:rPr lang="en-IN" sz="1600" dirty="0">
                <a:solidFill>
                  <a:schemeClr val="dk1"/>
                </a:solidFill>
                <a:latin typeface="Times New Roman" panose="02020603050405020304" pitchFamily="18" charset="0"/>
                <a:cs typeface="Times New Roman" panose="02020603050405020304" pitchFamily="18" charset="0"/>
                <a:sym typeface="Calibri"/>
              </a:rPr>
              <a:t>Depending on the value of the delay, we have different regions of stability as shown in the plot on the right. Below the critical delay, the system in unstable and beyond the critical delay, it is stable.</a:t>
            </a:r>
            <a:endParaRPr sz="1600" dirty="0">
              <a:solidFill>
                <a:schemeClr val="dk1"/>
              </a:solidFill>
              <a:latin typeface="Times New Roman" panose="02020603050405020304" pitchFamily="18" charset="0"/>
              <a:cs typeface="Times New Roman" panose="02020603050405020304" pitchFamily="18" charset="0"/>
            </a:endParaRPr>
          </a:p>
          <a:p>
            <a:pPr marL="342900" lvl="0" indent="-342900">
              <a:spcBef>
                <a:spcPts val="320"/>
              </a:spcBef>
              <a:buSzPts val="1600"/>
              <a:buFont typeface="Arial"/>
              <a:buChar char="•"/>
            </a:pPr>
            <a:r>
              <a:rPr lang="en-IN" sz="1600" dirty="0">
                <a:solidFill>
                  <a:schemeClr val="dk1"/>
                </a:solidFill>
                <a:latin typeface="Times New Roman" panose="02020603050405020304" pitchFamily="18" charset="0"/>
                <a:cs typeface="Times New Roman" panose="02020603050405020304" pitchFamily="18" charset="0"/>
                <a:sym typeface="Calibri"/>
              </a:rPr>
              <a:t>As the delay increases, for small values the width of the region of dynamic instability decreases.</a:t>
            </a:r>
            <a:endParaRPr lang="en-IN" sz="1600" dirty="0">
              <a:solidFill>
                <a:schemeClr val="dk1"/>
              </a:solidFill>
              <a:latin typeface="Times New Roman" panose="02020603050405020304" pitchFamily="18" charset="0"/>
              <a:cs typeface="Times New Roman" panose="02020603050405020304" pitchFamily="18" charset="0"/>
            </a:endParaRPr>
          </a:p>
        </p:txBody>
      </p:sp>
      <p:pic>
        <p:nvPicPr>
          <p:cNvPr id="200" name="Google Shape;200;p28" descr="10.jpg"/>
          <p:cNvPicPr preferRelativeResize="0"/>
          <p:nvPr/>
        </p:nvPicPr>
        <p:blipFill rotWithShape="1">
          <a:blip r:embed="rId3">
            <a:alphaModFix/>
          </a:blip>
          <a:srcRect/>
          <a:stretch/>
        </p:blipFill>
        <p:spPr>
          <a:xfrm>
            <a:off x="457200" y="1371600"/>
            <a:ext cx="5094514" cy="3902015"/>
          </a:xfrm>
          <a:prstGeom prst="rect">
            <a:avLst/>
          </a:prstGeom>
          <a:noFill/>
          <a:ln>
            <a:noFill/>
          </a:ln>
        </p:spPr>
      </p:pic>
      <p:pic>
        <p:nvPicPr>
          <p:cNvPr id="3" name="Picture 2">
            <a:extLst>
              <a:ext uri="{FF2B5EF4-FFF2-40B4-BE49-F238E27FC236}">
                <a16:creationId xmlns:a16="http://schemas.microsoft.com/office/drawing/2014/main" id="{7A971286-2CF2-3844-32DA-F7E37100C422}"/>
              </a:ext>
            </a:extLst>
          </p:cNvPr>
          <p:cNvPicPr>
            <a:picLocks noChangeAspect="1"/>
          </p:cNvPicPr>
          <p:nvPr/>
        </p:nvPicPr>
        <p:blipFill>
          <a:blip r:embed="rId4"/>
          <a:stretch>
            <a:fillRect/>
          </a:stretch>
        </p:blipFill>
        <p:spPr>
          <a:xfrm>
            <a:off x="5747657" y="990600"/>
            <a:ext cx="3091543" cy="454285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209" name="Google Shape;209;p29"/>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a:pPr>
            <a:r>
              <a:rPr lang="en-IN" sz="1600">
                <a:latin typeface="Times New Roman" panose="02020603050405020304" pitchFamily="18" charset="0"/>
                <a:cs typeface="Times New Roman" panose="02020603050405020304" pitchFamily="18" charset="0"/>
              </a:rPr>
              <a:t>Case 1: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r>
              <a:rPr lang="en-IN" sz="1600" baseline="-25000">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Dynamic analysis with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210" name="Google Shape;210;p29"/>
          <p:cNvSpPr txBox="1"/>
          <p:nvPr/>
        </p:nvSpPr>
        <p:spPr>
          <a:xfrm>
            <a:off x="457200" y="5562600"/>
            <a:ext cx="8382000" cy="117570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As shown, the stability is now dependent on the delay.</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plots are shown for Da1 = 0.5 which lead to 2 unstable SS in the case without delay and the stability changes with delay which is also seen from the bifurcation diagram.</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this case if we consider a isothermal CSTR, the stability becomes independent of the delay.</a:t>
            </a:r>
            <a:endParaRPr dirty="0">
              <a:latin typeface="Times New Roman" panose="02020603050405020304" pitchFamily="18" charset="0"/>
              <a:cs typeface="Times New Roman" panose="02020603050405020304" pitchFamily="18" charset="0"/>
            </a:endParaRPr>
          </a:p>
        </p:txBody>
      </p:sp>
      <p:pic>
        <p:nvPicPr>
          <p:cNvPr id="211" name="Google Shape;211;p29" descr="11.jpg"/>
          <p:cNvPicPr preferRelativeResize="0"/>
          <p:nvPr/>
        </p:nvPicPr>
        <p:blipFill rotWithShape="1">
          <a:blip r:embed="rId3">
            <a:alphaModFix/>
          </a:blip>
          <a:srcRect l="5714" r="5714" b="2856"/>
          <a:stretch/>
        </p:blipFill>
        <p:spPr>
          <a:xfrm>
            <a:off x="381000" y="1371600"/>
            <a:ext cx="4724400" cy="3886200"/>
          </a:xfrm>
          <a:prstGeom prst="rect">
            <a:avLst/>
          </a:prstGeom>
          <a:noFill/>
          <a:ln>
            <a:noFill/>
          </a:ln>
        </p:spPr>
      </p:pic>
      <p:pic>
        <p:nvPicPr>
          <p:cNvPr id="212" name="Google Shape;212;p29"/>
          <p:cNvPicPr preferRelativeResize="0"/>
          <p:nvPr/>
        </p:nvPicPr>
        <p:blipFill rotWithShape="1">
          <a:blip r:embed="rId4">
            <a:alphaModFix/>
          </a:blip>
          <a:srcRect t="3030"/>
          <a:stretch/>
        </p:blipFill>
        <p:spPr>
          <a:xfrm>
            <a:off x="5334000" y="1066800"/>
            <a:ext cx="3352800" cy="4343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218" name="Google Shape;218;p30"/>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startAt="2"/>
            </a:pPr>
            <a:r>
              <a:rPr lang="en-IN" sz="1600">
                <a:latin typeface="Times New Roman" panose="02020603050405020304" pitchFamily="18" charset="0"/>
                <a:cs typeface="Times New Roman" panose="02020603050405020304" pitchFamily="18" charset="0"/>
              </a:rPr>
              <a:t>Case 2: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endParaRPr sz="1600" baseline="-2500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a:latin typeface="Times New Roman" panose="02020603050405020304" pitchFamily="18" charset="0"/>
                <a:cs typeface="Times New Roman" panose="02020603050405020304" pitchFamily="18" charset="0"/>
              </a:rPr>
              <a:t>Linear Stability analysis without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219" name="Google Shape;219;p30"/>
          <p:cNvSpPr txBox="1"/>
          <p:nvPr/>
        </p:nvSpPr>
        <p:spPr>
          <a:xfrm>
            <a:off x="457200" y="5257800"/>
            <a:ext cx="8382000" cy="11264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variable θ was eliminated from the two model equations at SS to get a single equation in terms of only z which has been plotted as f(z) vs z to find the number of steady states which occur as f(z) = 0.</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 this case, there is only one steady state for all values of Da2.</a:t>
            </a:r>
            <a:endParaRPr dirty="0">
              <a:latin typeface="Times New Roman" panose="02020603050405020304" pitchFamily="18" charset="0"/>
              <a:cs typeface="Times New Roman" panose="02020603050405020304" pitchFamily="18" charset="0"/>
            </a:endParaRPr>
          </a:p>
        </p:txBody>
      </p:sp>
      <p:pic>
        <p:nvPicPr>
          <p:cNvPr id="220" name="Google Shape;220;p30" descr="12.jpg"/>
          <p:cNvPicPr preferRelativeResize="0"/>
          <p:nvPr/>
        </p:nvPicPr>
        <p:blipFill rotWithShape="1">
          <a:blip r:embed="rId3">
            <a:alphaModFix/>
          </a:blip>
          <a:srcRect b="2856"/>
          <a:stretch/>
        </p:blipFill>
        <p:spPr>
          <a:xfrm>
            <a:off x="1981200" y="1295400"/>
            <a:ext cx="5334000" cy="3886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226" name="Google Shape;226;p31"/>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startAt="2"/>
            </a:pPr>
            <a:r>
              <a:rPr lang="en-IN" sz="1600">
                <a:latin typeface="Times New Roman" panose="02020603050405020304" pitchFamily="18" charset="0"/>
                <a:cs typeface="Times New Roman" panose="02020603050405020304" pitchFamily="18" charset="0"/>
              </a:rPr>
              <a:t>Case 2: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endParaRPr sz="1600" baseline="-2500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Linear Stability analysis without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227" name="Google Shape;227;p31"/>
          <p:cNvSpPr txBox="1"/>
          <p:nvPr/>
        </p:nvSpPr>
        <p:spPr>
          <a:xfrm>
            <a:off x="457200" y="5105400"/>
            <a:ext cx="8382000" cy="142192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Here, both the eigen values for the SS are imaginary with equal real parts, hence we get only one curve.</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It can be seen that for 0.433 &lt; Da2 &lt; 0.511, both eigen values are positive and so the SS is unstable.</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other values of Da2, both the eigen values are negative and we get a stable SS.</a:t>
            </a:r>
            <a:endParaRPr dirty="0">
              <a:latin typeface="Times New Roman" panose="02020603050405020304" pitchFamily="18" charset="0"/>
              <a:cs typeface="Times New Roman" panose="02020603050405020304" pitchFamily="18" charset="0"/>
            </a:endParaRPr>
          </a:p>
        </p:txBody>
      </p:sp>
      <p:pic>
        <p:nvPicPr>
          <p:cNvPr id="228" name="Google Shape;228;p31" descr="14.jpg"/>
          <p:cNvPicPr preferRelativeResize="0"/>
          <p:nvPr/>
        </p:nvPicPr>
        <p:blipFill rotWithShape="1">
          <a:blip r:embed="rId3">
            <a:alphaModFix/>
          </a:blip>
          <a:srcRect/>
          <a:stretch/>
        </p:blipFill>
        <p:spPr>
          <a:xfrm>
            <a:off x="2133600" y="1447800"/>
            <a:ext cx="4800600" cy="3600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234" name="Google Shape;234;p32"/>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startAt="2"/>
            </a:pPr>
            <a:r>
              <a:rPr lang="en-IN" sz="1600">
                <a:latin typeface="Times New Roman" panose="02020603050405020304" pitchFamily="18" charset="0"/>
                <a:cs typeface="Times New Roman" panose="02020603050405020304" pitchFamily="18" charset="0"/>
              </a:rPr>
              <a:t>Case 2: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endParaRPr sz="1600" baseline="-2500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Bifurcation diagram without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235" name="Google Shape;235;p32"/>
          <p:cNvSpPr txBox="1"/>
          <p:nvPr/>
        </p:nvSpPr>
        <p:spPr>
          <a:xfrm>
            <a:off x="457200" y="5334000"/>
            <a:ext cx="8382000" cy="112646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From the analysis of eigen values, we can see that for 0.433 &lt; Da2 &lt; 0.511 the steady state is unstable and for other values, it is stable.</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is also seen in the plot to the right where the dotted lines show the unstable SS and solid lines show stable SS.</a:t>
            </a:r>
            <a:endParaRPr dirty="0">
              <a:latin typeface="Times New Roman" panose="02020603050405020304" pitchFamily="18" charset="0"/>
              <a:cs typeface="Times New Roman" panose="02020603050405020304" pitchFamily="18" charset="0"/>
            </a:endParaRPr>
          </a:p>
        </p:txBody>
      </p:sp>
      <p:pic>
        <p:nvPicPr>
          <p:cNvPr id="236" name="Google Shape;236;p32" descr="13.jpg"/>
          <p:cNvPicPr preferRelativeResize="0"/>
          <p:nvPr/>
        </p:nvPicPr>
        <p:blipFill rotWithShape="1">
          <a:blip r:embed="rId3">
            <a:alphaModFix/>
          </a:blip>
          <a:srcRect l="4663" r="5181"/>
          <a:stretch/>
        </p:blipFill>
        <p:spPr>
          <a:xfrm>
            <a:off x="457200" y="1447799"/>
            <a:ext cx="4495800" cy="3740041"/>
          </a:xfrm>
          <a:prstGeom prst="rect">
            <a:avLst/>
          </a:prstGeom>
          <a:noFill/>
          <a:ln>
            <a:noFill/>
          </a:ln>
        </p:spPr>
      </p:pic>
      <p:pic>
        <p:nvPicPr>
          <p:cNvPr id="237" name="Google Shape;237;p32"/>
          <p:cNvPicPr preferRelativeResize="0"/>
          <p:nvPr/>
        </p:nvPicPr>
        <p:blipFill rotWithShape="1">
          <a:blip r:embed="rId4">
            <a:alphaModFix/>
          </a:blip>
          <a:srcRect/>
          <a:stretch/>
        </p:blipFill>
        <p:spPr>
          <a:xfrm>
            <a:off x="5181600" y="1828800"/>
            <a:ext cx="3390900" cy="2857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243" name="Google Shape;243;p33"/>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startAt="2"/>
            </a:pPr>
            <a:r>
              <a:rPr lang="en-IN" sz="1600" dirty="0">
                <a:latin typeface="Times New Roman" panose="02020603050405020304" pitchFamily="18" charset="0"/>
                <a:cs typeface="Times New Roman" panose="02020603050405020304" pitchFamily="18" charset="0"/>
              </a:rPr>
              <a:t>Case 2: Fixed M</a:t>
            </a:r>
            <a:r>
              <a:rPr lang="en-IN" sz="1600" baseline="-25000" dirty="0">
                <a:latin typeface="Times New Roman" panose="02020603050405020304" pitchFamily="18" charset="0"/>
                <a:cs typeface="Times New Roman" panose="02020603050405020304" pitchFamily="18" charset="0"/>
              </a:rPr>
              <a:t>R</a:t>
            </a:r>
            <a:r>
              <a:rPr lang="en-IN" sz="1600" dirty="0">
                <a:latin typeface="Times New Roman" panose="02020603050405020304" pitchFamily="18" charset="0"/>
                <a:cs typeface="Times New Roman" panose="02020603050405020304" pitchFamily="18" charset="0"/>
              </a:rPr>
              <a:t>, F</a:t>
            </a:r>
            <a:endParaRPr>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dirty="0">
                <a:solidFill>
                  <a:srgbClr val="000000"/>
                </a:solidFill>
                <a:latin typeface="Times New Roman" panose="02020603050405020304" pitchFamily="18" charset="0"/>
                <a:cs typeface="Times New Roman" panose="02020603050405020304" pitchFamily="18" charset="0"/>
              </a:rPr>
              <a:t>Dynamic analysis without delay :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244" name="Google Shape;244;p33"/>
          <p:cNvSpPr txBox="1"/>
          <p:nvPr/>
        </p:nvSpPr>
        <p:spPr>
          <a:xfrm>
            <a:off x="457200" y="5562600"/>
            <a:ext cx="8382000" cy="6340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For Da2= 0.45, we know that there is no stable SS and hence we get the oscillations.</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For Da2 = 0.525, there is a stable steady state which the system attains as shown.</a:t>
            </a:r>
            <a:endParaRPr>
              <a:latin typeface="Times New Roman" panose="02020603050405020304" pitchFamily="18" charset="0"/>
              <a:cs typeface="Times New Roman" panose="02020603050405020304" pitchFamily="18" charset="0"/>
            </a:endParaRPr>
          </a:p>
        </p:txBody>
      </p:sp>
      <p:pic>
        <p:nvPicPr>
          <p:cNvPr id="245" name="Google Shape;245;p33" descr="15.jpg"/>
          <p:cNvPicPr preferRelativeResize="0"/>
          <p:nvPr/>
        </p:nvPicPr>
        <p:blipFill rotWithShape="1">
          <a:blip r:embed="rId3">
            <a:alphaModFix/>
          </a:blip>
          <a:srcRect/>
          <a:stretch/>
        </p:blipFill>
        <p:spPr>
          <a:xfrm>
            <a:off x="1905000" y="1428750"/>
            <a:ext cx="5334000" cy="4000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251" name="Google Shape;251;p34"/>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startAt="2"/>
            </a:pPr>
            <a:r>
              <a:rPr lang="en-IN" sz="1600">
                <a:latin typeface="Times New Roman" panose="02020603050405020304" pitchFamily="18" charset="0"/>
                <a:cs typeface="Times New Roman" panose="02020603050405020304" pitchFamily="18" charset="0"/>
              </a:rPr>
              <a:t>Case 2: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endParaRPr sz="1600" baseline="-2500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Phase Plane plots without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252" name="Google Shape;252;p34"/>
          <p:cNvSpPr txBox="1"/>
          <p:nvPr/>
        </p:nvSpPr>
        <p:spPr>
          <a:xfrm>
            <a:off x="533400" y="5562600"/>
            <a:ext cx="8382000" cy="33855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This again shows the previous result that a SS is attained for Da2= 0.525, not for Da2 = 0.45. </a:t>
            </a:r>
            <a:endParaRPr>
              <a:latin typeface="Times New Roman" panose="02020603050405020304" pitchFamily="18" charset="0"/>
              <a:cs typeface="Times New Roman" panose="02020603050405020304" pitchFamily="18" charset="0"/>
            </a:endParaRPr>
          </a:p>
        </p:txBody>
      </p:sp>
      <p:pic>
        <p:nvPicPr>
          <p:cNvPr id="253" name="Google Shape;253;p34" descr="16.jpg"/>
          <p:cNvPicPr preferRelativeResize="0"/>
          <p:nvPr/>
        </p:nvPicPr>
        <p:blipFill rotWithShape="1">
          <a:blip r:embed="rId3">
            <a:alphaModFix/>
          </a:blip>
          <a:srcRect l="4286" r="5713"/>
          <a:stretch/>
        </p:blipFill>
        <p:spPr>
          <a:xfrm>
            <a:off x="0" y="1447800"/>
            <a:ext cx="4570171" cy="3733800"/>
          </a:xfrm>
          <a:prstGeom prst="rect">
            <a:avLst/>
          </a:prstGeom>
          <a:noFill/>
          <a:ln>
            <a:noFill/>
          </a:ln>
        </p:spPr>
      </p:pic>
      <p:pic>
        <p:nvPicPr>
          <p:cNvPr id="254" name="Google Shape;254;p34" descr="17.jpg"/>
          <p:cNvPicPr preferRelativeResize="0"/>
          <p:nvPr/>
        </p:nvPicPr>
        <p:blipFill rotWithShape="1">
          <a:blip r:embed="rId4">
            <a:alphaModFix/>
          </a:blip>
          <a:srcRect l="4286" r="5713"/>
          <a:stretch/>
        </p:blipFill>
        <p:spPr>
          <a:xfrm>
            <a:off x="4572000" y="1447800"/>
            <a:ext cx="4480560" cy="3733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t>Results</a:t>
            </a:r>
            <a:endParaRPr sz="3200"/>
          </a:p>
        </p:txBody>
      </p:sp>
      <p:sp>
        <p:nvSpPr>
          <p:cNvPr id="260" name="Google Shape;260;p35"/>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startAt="2"/>
            </a:pPr>
            <a:r>
              <a:rPr lang="en-IN" sz="1600"/>
              <a:t>Case 2: Fixed M</a:t>
            </a:r>
            <a:r>
              <a:rPr lang="en-IN" sz="1600" baseline="-25000"/>
              <a:t>R</a:t>
            </a:r>
            <a:r>
              <a:rPr lang="en-IN" sz="1600"/>
              <a:t>, F</a:t>
            </a:r>
            <a:endParaRPr sz="1600" baseline="-25000"/>
          </a:p>
          <a:p>
            <a:pPr marL="342900" lvl="0" indent="-342900" algn="l" rtl="0">
              <a:spcBef>
                <a:spcPts val="320"/>
              </a:spcBef>
              <a:spcAft>
                <a:spcPts val="0"/>
              </a:spcAft>
              <a:buClr>
                <a:srgbClr val="000000"/>
              </a:buClr>
              <a:buSzPts val="1600"/>
              <a:buChar char="•"/>
            </a:pPr>
            <a:r>
              <a:rPr lang="en-IN" sz="1600">
                <a:solidFill>
                  <a:srgbClr val="000000"/>
                </a:solidFill>
              </a:rPr>
              <a:t>Bifurcation diagram with delay: </a:t>
            </a:r>
            <a:endParaRPr/>
          </a:p>
          <a:p>
            <a:pPr marL="342900" lvl="0" indent="-139700" algn="l" rtl="0">
              <a:spcBef>
                <a:spcPts val="640"/>
              </a:spcBef>
              <a:spcAft>
                <a:spcPts val="0"/>
              </a:spcAft>
              <a:buClr>
                <a:schemeClr val="dk1"/>
              </a:buClr>
              <a:buSzPts val="3200"/>
              <a:buNone/>
            </a:pPr>
            <a:endParaRPr/>
          </a:p>
        </p:txBody>
      </p:sp>
      <p:sp>
        <p:nvSpPr>
          <p:cNvPr id="261" name="Google Shape;261;p35"/>
          <p:cNvSpPr txBox="1"/>
          <p:nvPr/>
        </p:nvSpPr>
        <p:spPr>
          <a:xfrm>
            <a:off x="381000" y="5523724"/>
            <a:ext cx="8382000" cy="1154122"/>
          </a:xfrm>
          <a:prstGeom prst="rect">
            <a:avLst/>
          </a:prstGeom>
          <a:noFill/>
          <a:ln>
            <a:noFill/>
          </a:ln>
        </p:spPr>
        <p:txBody>
          <a:bodyPr spcFirstLastPara="1" wrap="square" lIns="91425" tIns="45700" rIns="91425" bIns="45700" anchor="t" anchorCtr="0">
            <a:spAutoFit/>
          </a:bodyPr>
          <a:lstStyle/>
          <a:p>
            <a:pPr marL="342900" indent="-342900" defTabSz="914400" eaLnBrk="1" fontAlgn="auto" latinLnBrk="0" hangingPunct="1">
              <a:spcBef>
                <a:spcPts val="320"/>
              </a:spcBef>
              <a:buClr>
                <a:schemeClr val="dk1"/>
              </a:buClr>
              <a:buSzPts val="1600"/>
              <a:buFont typeface="Arial"/>
              <a:buChar char="•"/>
              <a:tabLst/>
              <a:defRPr/>
            </a:pPr>
            <a:r>
              <a:rPr lang="en-US" sz="1600" dirty="0">
                <a:solidFill>
                  <a:schemeClr val="dk1"/>
                </a:solidFill>
                <a:latin typeface="Times New Roman" panose="02020603050405020304" pitchFamily="18" charset="0"/>
                <a:cs typeface="Times New Roman" panose="02020603050405020304" pitchFamily="18" charset="0"/>
                <a:sym typeface="Calibri"/>
              </a:rPr>
              <a:t>Depending on the value of the delay, we have different regions of stability as shown in the plot on the right.</a:t>
            </a:r>
            <a:r>
              <a:rPr lang="en-IN" sz="1600" dirty="0">
                <a:solidFill>
                  <a:schemeClr val="dk1"/>
                </a:solidFill>
                <a:latin typeface="Times New Roman" panose="02020603050405020304" pitchFamily="18" charset="0"/>
                <a:cs typeface="Times New Roman" panose="02020603050405020304" pitchFamily="18" charset="0"/>
                <a:sym typeface="Calibri"/>
              </a:rPr>
              <a:t> Below the critical delay, the system in unstable and beyond the critical delay, it is stable.</a:t>
            </a:r>
            <a:endParaRPr lang="en-US" sz="1600" dirty="0">
              <a:solidFill>
                <a:schemeClr val="dk1"/>
              </a:solidFill>
              <a:latin typeface="Times New Roman" panose="02020603050405020304" pitchFamily="18" charset="0"/>
              <a:cs typeface="Times New Roman" panose="02020603050405020304" pitchFamily="18" charset="0"/>
            </a:endParaRPr>
          </a:p>
          <a:p>
            <a:pPr marL="342900" indent="-342900">
              <a:spcBef>
                <a:spcPts val="320"/>
              </a:spcBef>
              <a:buClr>
                <a:schemeClr val="dk1"/>
              </a:buClr>
              <a:buSzPts val="1600"/>
              <a:buFont typeface="Arial"/>
              <a:buChar char="•"/>
            </a:pPr>
            <a:r>
              <a:rPr lang="en-US" sz="1600" dirty="0">
                <a:solidFill>
                  <a:schemeClr val="dk1"/>
                </a:solidFill>
                <a:latin typeface="Times New Roman" panose="02020603050405020304" pitchFamily="18" charset="0"/>
                <a:cs typeface="Times New Roman" panose="02020603050405020304" pitchFamily="18" charset="0"/>
                <a:sym typeface="Calibri"/>
              </a:rPr>
              <a:t>As the delay increases, for small values the width of the region of dynamic instability decreases.</a:t>
            </a:r>
            <a:endParaRPr sz="1600" dirty="0">
              <a:solidFill>
                <a:schemeClr val="dk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08380F9-36BF-BD26-0E76-182690F887B5}"/>
              </a:ext>
            </a:extLst>
          </p:cNvPr>
          <p:cNvPicPr>
            <a:picLocks noChangeAspect="1"/>
          </p:cNvPicPr>
          <p:nvPr/>
        </p:nvPicPr>
        <p:blipFill>
          <a:blip r:embed="rId3"/>
          <a:stretch>
            <a:fillRect/>
          </a:stretch>
        </p:blipFill>
        <p:spPr>
          <a:xfrm>
            <a:off x="5370789" y="737118"/>
            <a:ext cx="3274923" cy="4786605"/>
          </a:xfrm>
          <a:prstGeom prst="rect">
            <a:avLst/>
          </a:prstGeom>
        </p:spPr>
      </p:pic>
      <p:pic>
        <p:nvPicPr>
          <p:cNvPr id="4" name="Picture 3">
            <a:extLst>
              <a:ext uri="{FF2B5EF4-FFF2-40B4-BE49-F238E27FC236}">
                <a16:creationId xmlns:a16="http://schemas.microsoft.com/office/drawing/2014/main" id="{FB038AB6-D3D9-EF5C-1722-29F20CC413B9}"/>
              </a:ext>
            </a:extLst>
          </p:cNvPr>
          <p:cNvPicPr>
            <a:picLocks noChangeAspect="1"/>
          </p:cNvPicPr>
          <p:nvPr/>
        </p:nvPicPr>
        <p:blipFill rotWithShape="1">
          <a:blip r:embed="rId4"/>
          <a:srcRect l="2915" r="5783"/>
          <a:stretch/>
        </p:blipFill>
        <p:spPr>
          <a:xfrm>
            <a:off x="381000" y="1428361"/>
            <a:ext cx="4761189" cy="391108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457200" y="76200"/>
            <a:ext cx="8229600" cy="533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IN" sz="3200">
                <a:latin typeface="Times New Roman" panose="02020603050405020304" pitchFamily="18" charset="0"/>
                <a:cs typeface="Times New Roman" panose="02020603050405020304" pitchFamily="18" charset="0"/>
              </a:rPr>
              <a:t>Results</a:t>
            </a:r>
            <a:endParaRPr sz="3200">
              <a:latin typeface="Times New Roman" panose="02020603050405020304" pitchFamily="18" charset="0"/>
              <a:cs typeface="Times New Roman" panose="02020603050405020304" pitchFamily="18" charset="0"/>
            </a:endParaRPr>
          </a:p>
        </p:txBody>
      </p:sp>
      <p:sp>
        <p:nvSpPr>
          <p:cNvPr id="271" name="Google Shape;271;p36"/>
          <p:cNvSpPr txBox="1">
            <a:spLocks noGrp="1"/>
          </p:cNvSpPr>
          <p:nvPr>
            <p:ph type="body" idx="1"/>
          </p:nvPr>
        </p:nvSpPr>
        <p:spPr>
          <a:xfrm>
            <a:off x="533400" y="685800"/>
            <a:ext cx="8229600" cy="609600"/>
          </a:xfrm>
          <a:prstGeom prst="rect">
            <a:avLst/>
          </a:prstGeom>
          <a:noFill/>
          <a:ln>
            <a:noFill/>
          </a:ln>
        </p:spPr>
        <p:txBody>
          <a:bodyPr spcFirstLastPara="1" wrap="square" lIns="91425" tIns="45700" rIns="91425" bIns="45700" anchor="t" anchorCtr="0">
            <a:normAutofit lnSpcReduction="10000"/>
          </a:bodyPr>
          <a:lstStyle/>
          <a:p>
            <a:pPr marL="514350" lvl="0" indent="-514350" algn="l" rtl="0">
              <a:spcBef>
                <a:spcPts val="0"/>
              </a:spcBef>
              <a:spcAft>
                <a:spcPts val="0"/>
              </a:spcAft>
              <a:buClr>
                <a:schemeClr val="dk1"/>
              </a:buClr>
              <a:buSzPts val="1600"/>
              <a:buFont typeface="Calibri"/>
              <a:buAutoNum type="arabicPeriod" startAt="2"/>
            </a:pPr>
            <a:r>
              <a:rPr lang="en-IN" sz="1600">
                <a:latin typeface="Times New Roman" panose="02020603050405020304" pitchFamily="18" charset="0"/>
                <a:cs typeface="Times New Roman" panose="02020603050405020304" pitchFamily="18" charset="0"/>
              </a:rPr>
              <a:t>Case 2: Fixed M</a:t>
            </a:r>
            <a:r>
              <a:rPr lang="en-IN" sz="1600" baseline="-25000">
                <a:latin typeface="Times New Roman" panose="02020603050405020304" pitchFamily="18" charset="0"/>
                <a:cs typeface="Times New Roman" panose="02020603050405020304" pitchFamily="18" charset="0"/>
              </a:rPr>
              <a:t>R</a:t>
            </a:r>
            <a:r>
              <a:rPr lang="en-IN" sz="1600">
                <a:latin typeface="Times New Roman" panose="02020603050405020304" pitchFamily="18" charset="0"/>
                <a:cs typeface="Times New Roman" panose="02020603050405020304" pitchFamily="18" charset="0"/>
              </a:rPr>
              <a:t>, F</a:t>
            </a:r>
            <a:endParaRPr sz="1600" baseline="-2500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rgbClr val="000000"/>
              </a:buClr>
              <a:buSzPts val="1600"/>
              <a:buChar char="•"/>
            </a:pPr>
            <a:r>
              <a:rPr lang="en-IN" sz="1600">
                <a:solidFill>
                  <a:srgbClr val="000000"/>
                </a:solidFill>
                <a:latin typeface="Times New Roman" panose="02020603050405020304" pitchFamily="18" charset="0"/>
                <a:cs typeface="Times New Roman" panose="02020603050405020304" pitchFamily="18" charset="0"/>
              </a:rPr>
              <a:t>Dynamic analysis with delay: </a:t>
            </a:r>
            <a:endParaRPr>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a:latin typeface="Times New Roman" panose="02020603050405020304" pitchFamily="18" charset="0"/>
              <a:cs typeface="Times New Roman" panose="02020603050405020304" pitchFamily="18" charset="0"/>
            </a:endParaRPr>
          </a:p>
        </p:txBody>
      </p:sp>
      <p:sp>
        <p:nvSpPr>
          <p:cNvPr id="272" name="Google Shape;272;p36"/>
          <p:cNvSpPr txBox="1"/>
          <p:nvPr/>
        </p:nvSpPr>
        <p:spPr>
          <a:xfrm>
            <a:off x="457200" y="5486400"/>
            <a:ext cx="8382000" cy="117570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As shown, the stability is now dependent on the delay.</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plots are shown for Da2 = 0.45 which lead to an unstable SS in the case without delay and the stability changes with delay which is also seen from the bifurcation diagram.</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this case if we consider a isothermal CSTR, delay cannot introduce a new instability.</a:t>
            </a:r>
            <a:endParaRPr>
              <a:latin typeface="Times New Roman" panose="02020603050405020304" pitchFamily="18" charset="0"/>
              <a:cs typeface="Times New Roman" panose="02020603050405020304" pitchFamily="18" charset="0"/>
            </a:endParaRPr>
          </a:p>
        </p:txBody>
      </p:sp>
      <p:pic>
        <p:nvPicPr>
          <p:cNvPr id="273" name="Google Shape;273;p36" descr="20.jpg"/>
          <p:cNvPicPr preferRelativeResize="0"/>
          <p:nvPr/>
        </p:nvPicPr>
        <p:blipFill rotWithShape="1">
          <a:blip r:embed="rId3">
            <a:alphaModFix/>
          </a:blip>
          <a:srcRect l="5714" r="4285"/>
          <a:stretch/>
        </p:blipFill>
        <p:spPr>
          <a:xfrm>
            <a:off x="304800" y="1371600"/>
            <a:ext cx="4800600" cy="4000500"/>
          </a:xfrm>
          <a:prstGeom prst="rect">
            <a:avLst/>
          </a:prstGeom>
          <a:noFill/>
          <a:ln>
            <a:noFill/>
          </a:ln>
        </p:spPr>
      </p:pic>
      <p:pic>
        <p:nvPicPr>
          <p:cNvPr id="274" name="Google Shape;274;p36"/>
          <p:cNvPicPr preferRelativeResize="0"/>
          <p:nvPr/>
        </p:nvPicPr>
        <p:blipFill rotWithShape="1">
          <a:blip r:embed="rId4">
            <a:alphaModFix/>
          </a:blip>
          <a:srcRect/>
          <a:stretch/>
        </p:blipFill>
        <p:spPr>
          <a:xfrm>
            <a:off x="5334000" y="1905000"/>
            <a:ext cx="3343275" cy="2667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079" y="878487"/>
            <a:ext cx="8229600" cy="1143000"/>
          </a:xfrm>
        </p:spPr>
        <p:txBody>
          <a:bodyPr>
            <a:normAutofit/>
          </a:bodyPr>
          <a:lstStyle/>
          <a:p>
            <a:r>
              <a:rPr lang="en-US" sz="2800" dirty="0">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31320" y="2221301"/>
            <a:ext cx="8229600" cy="2954547"/>
          </a:xfrm>
        </p:spPr>
        <p:txBody>
          <a:bodyPr>
            <a:normAutofit/>
          </a:bodyPr>
          <a:lstStyle/>
          <a:p>
            <a:r>
              <a:rPr lang="en-US" sz="1600" dirty="0">
                <a:latin typeface="Times New Roman" panose="02020603050405020304" pitchFamily="18" charset="0"/>
                <a:cs typeface="Times New Roman" panose="02020603050405020304" pitchFamily="18" charset="0"/>
              </a:rPr>
              <a:t>For a non isothermal reactor, the stability of a given steady state of a system changes with the transportation delay in the reactor effluent stream.</a:t>
            </a:r>
          </a:p>
          <a:p>
            <a:r>
              <a:rPr lang="en-US" sz="1600" dirty="0">
                <a:latin typeface="Times New Roman" panose="02020603050405020304" pitchFamily="18" charset="0"/>
                <a:cs typeface="Times New Roman" panose="02020603050405020304" pitchFamily="18" charset="0"/>
              </a:rPr>
              <a:t>For small values of the delay, the width of the region of unstable steady state decreases.</a:t>
            </a:r>
          </a:p>
          <a:p>
            <a:r>
              <a:rPr lang="en-US" sz="1600" dirty="0">
                <a:latin typeface="Times New Roman" panose="02020603050405020304" pitchFamily="18" charset="0"/>
                <a:cs typeface="Times New Roman" panose="02020603050405020304" pitchFamily="18" charset="0"/>
              </a:rPr>
              <a:t>In the case without delay, the instability is an effect of the non </a:t>
            </a:r>
            <a:r>
              <a:rPr lang="en-US" sz="1600" dirty="0" err="1">
                <a:latin typeface="Times New Roman" panose="02020603050405020304" pitchFamily="18" charset="0"/>
                <a:cs typeface="Times New Roman" panose="02020603050405020304" pitchFamily="18" charset="0"/>
              </a:rPr>
              <a:t>linearities</a:t>
            </a:r>
            <a:r>
              <a:rPr lang="en-US" sz="1600" dirty="0">
                <a:latin typeface="Times New Roman" panose="02020603050405020304" pitchFamily="18" charset="0"/>
                <a:cs typeface="Times New Roman" panose="02020603050405020304" pitchFamily="18" charset="0"/>
              </a:rPr>
              <a:t> in the Arrhenius temperature dependency of the rate.</a:t>
            </a:r>
          </a:p>
          <a:p>
            <a:r>
              <a:rPr lang="en-US" sz="1600" dirty="0">
                <a:latin typeface="Times New Roman" panose="02020603050405020304" pitchFamily="18" charset="0"/>
                <a:cs typeface="Times New Roman" panose="02020603050405020304" pitchFamily="18" charset="0"/>
              </a:rPr>
              <a:t>But in the case with delay, new zones of instability are introduced solely due to the effect of this lag .</a:t>
            </a:r>
          </a:p>
          <a:p>
            <a:r>
              <a:rPr lang="en-US" sz="1600" dirty="0">
                <a:latin typeface="Times New Roman" panose="02020603050405020304" pitchFamily="18" charset="0"/>
                <a:cs typeface="Times New Roman" panose="02020603050405020304" pitchFamily="18" charset="0"/>
              </a:rPr>
              <a:t>Hence, the delay has an significant effect on the stability and dynamics of this non isothermal reactor separator system which needs to be considered while designing process plants.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457200" y="10668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Objective of the work</a:t>
            </a:r>
            <a:endParaRPr sz="2800">
              <a:latin typeface="Times New Roman" panose="02020603050405020304" pitchFamily="18" charset="0"/>
              <a:cs typeface="Times New Roman" panose="02020603050405020304" pitchFamily="18" charset="0"/>
            </a:endParaRPr>
          </a:p>
        </p:txBody>
      </p:sp>
      <p:sp>
        <p:nvSpPr>
          <p:cNvPr id="96" name="Google Shape;96;p15"/>
          <p:cNvSpPr txBox="1">
            <a:spLocks noGrp="1"/>
          </p:cNvSpPr>
          <p:nvPr>
            <p:ph type="body" idx="1"/>
          </p:nvPr>
        </p:nvSpPr>
        <p:spPr>
          <a:xfrm>
            <a:off x="533400" y="2514600"/>
            <a:ext cx="8229600" cy="2590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600"/>
              <a:buChar char="•"/>
            </a:pPr>
            <a:r>
              <a:rPr lang="en-IN" sz="1600" dirty="0">
                <a:latin typeface="Times New Roman" panose="02020603050405020304" pitchFamily="18" charset="0"/>
                <a:cs typeface="Times New Roman" panose="02020603050405020304" pitchFamily="18" charset="0"/>
              </a:rPr>
              <a:t>We will be taking the example of a non isothermal CSTR coupled with an isothermal and isobaric flash.</a:t>
            </a:r>
            <a:endParaRPr dirty="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dirty="0">
                <a:latin typeface="Times New Roman" panose="02020603050405020304" pitchFamily="18" charset="0"/>
                <a:cs typeface="Times New Roman" panose="02020603050405020304" pitchFamily="18" charset="0"/>
              </a:rPr>
              <a:t>The reactor and separator are coupled both by mass as well as energy but here, we will consider only the effect of mass coupling.</a:t>
            </a:r>
            <a:endParaRPr dirty="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dirty="0">
                <a:latin typeface="Times New Roman" panose="02020603050405020304" pitchFamily="18" charset="0"/>
                <a:cs typeface="Times New Roman" panose="02020603050405020304" pitchFamily="18" charset="0"/>
              </a:rPr>
              <a:t>The stability and dynamic analysis without the effect of delay will be first considered.</a:t>
            </a:r>
            <a:endParaRPr dirty="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dirty="0">
                <a:latin typeface="Times New Roman" panose="02020603050405020304" pitchFamily="18" charset="0"/>
                <a:cs typeface="Times New Roman" panose="02020603050405020304" pitchFamily="18" charset="0"/>
              </a:rPr>
              <a:t>The main objective is to study changes occurring in the stability of  the steady states when the effect of transportation delay from the CSTR to the flash column is considered.  </a:t>
            </a:r>
            <a:endParaRPr dirty="0">
              <a:latin typeface="Times New Roman" panose="02020603050405020304" pitchFamily="18" charset="0"/>
              <a:cs typeface="Times New Roman" panose="02020603050405020304" pitchFamily="18" charset="0"/>
            </a:endParaRPr>
          </a:p>
          <a:p>
            <a:pPr marL="342900" lvl="0" indent="-342900" algn="l" rtl="0">
              <a:spcBef>
                <a:spcPts val="320"/>
              </a:spcBef>
              <a:spcAft>
                <a:spcPts val="0"/>
              </a:spcAft>
              <a:buClr>
                <a:schemeClr val="dk1"/>
              </a:buClr>
              <a:buSzPts val="1600"/>
              <a:buChar char="•"/>
            </a:pPr>
            <a:r>
              <a:rPr lang="en-IN" sz="1600" dirty="0">
                <a:latin typeface="Times New Roman" panose="02020603050405020304" pitchFamily="18" charset="0"/>
                <a:cs typeface="Times New Roman" panose="02020603050405020304" pitchFamily="18" charset="0"/>
              </a:rPr>
              <a:t>We will consider the effect of delay in the transportation from the reactor effluent to the flash column while neglecting the delay in the recycle stream. </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079" y="878487"/>
            <a:ext cx="8229600" cy="1143000"/>
          </a:xfrm>
        </p:spPr>
        <p:txBody>
          <a:bodyPr>
            <a:normAutofit/>
          </a:bodyPr>
          <a:lstStyle/>
          <a:p>
            <a:r>
              <a:rPr lang="en-US" sz="2800" dirty="0">
                <a:latin typeface="Times New Roman" panose="02020603050405020304" pitchFamily="18" charset="0"/>
                <a:cs typeface="Times New Roman" panose="02020603050405020304" pitchFamily="18" charset="0"/>
              </a:rPr>
              <a:t>Extension of the work</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31320" y="2221301"/>
            <a:ext cx="8229600" cy="3584276"/>
          </a:xfrm>
        </p:spPr>
        <p:txBody>
          <a:bodyPr>
            <a:normAutofit/>
          </a:bodyPr>
          <a:lstStyle/>
          <a:p>
            <a:r>
              <a:rPr lang="en-US" sz="1600" dirty="0">
                <a:latin typeface="Times New Roman" panose="02020603050405020304" pitchFamily="18" charset="0"/>
                <a:cs typeface="Times New Roman" panose="02020603050405020304" pitchFamily="18" charset="0"/>
              </a:rPr>
              <a:t>A similar analysis can be done considering the effect of temperature coupling between the reactor and separator which we have avoided in this system with the use of two heat exchangers.</a:t>
            </a:r>
          </a:p>
          <a:p>
            <a:r>
              <a:rPr lang="en-US" sz="1600" dirty="0">
                <a:latin typeface="Times New Roman" panose="02020603050405020304" pitchFamily="18" charset="0"/>
                <a:cs typeface="Times New Roman" panose="02020603050405020304" pitchFamily="18" charset="0"/>
              </a:rPr>
              <a:t>The lag in the temperature has also been ignored which can be considered in the model.</a:t>
            </a:r>
          </a:p>
          <a:p>
            <a:r>
              <a:rPr lang="en-US" sz="1600" dirty="0">
                <a:latin typeface="Times New Roman" panose="02020603050405020304" pitchFamily="18" charset="0"/>
                <a:cs typeface="Times New Roman" panose="02020603050405020304" pitchFamily="18" charset="0"/>
              </a:rPr>
              <a:t>The lag in the transport of the recycle stream has been ignored here as the bottoms of the flash column gives an liquid assumed to be incompressible, through which changes in the flow rate are transmitted instantaneously. A new model extending this study can consider this effect as well.</a:t>
            </a:r>
          </a:p>
          <a:p>
            <a:r>
              <a:rPr lang="en-US" sz="1600" dirty="0">
                <a:latin typeface="Times New Roman" panose="02020603050405020304" pitchFamily="18" charset="0"/>
                <a:cs typeface="Times New Roman" panose="02020603050405020304" pitchFamily="18" charset="0"/>
              </a:rPr>
              <a:t>During the oscillations in the region of instabilities, it is observed that z falls below y</a:t>
            </a:r>
            <a:r>
              <a:rPr lang="en-US" sz="1600" baseline="-250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 which is not possible. This is because at z = y</a:t>
            </a:r>
            <a:r>
              <a:rPr lang="en-US" sz="1600" baseline="-250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 the flow rate of the recycle stream is zero and for    z &lt; y</a:t>
            </a:r>
            <a:r>
              <a:rPr lang="en-US" sz="1600" baseline="-25000" dirty="0">
                <a:latin typeface="Times New Roman" panose="02020603050405020304" pitchFamily="18" charset="0"/>
                <a:cs typeface="Times New Roman" panose="02020603050405020304" pitchFamily="18" charset="0"/>
              </a:rPr>
              <a:t>e</a:t>
            </a:r>
            <a:r>
              <a:rPr lang="en-US" sz="1600" dirty="0">
                <a:latin typeface="Times New Roman" panose="02020603050405020304" pitchFamily="18" charset="0"/>
                <a:cs typeface="Times New Roman" panose="02020603050405020304" pitchFamily="18" charset="0"/>
              </a:rPr>
              <a:t> the flow rate becomes negative which is not possible. For this a new model can be developed which imposes the condition that L = 0 when z &lt; ye.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457200" y="152400"/>
            <a:ext cx="8229600" cy="609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Description of the system</a:t>
            </a:r>
            <a:endParaRPr sz="2800">
              <a:latin typeface="Times New Roman" panose="02020603050405020304" pitchFamily="18" charset="0"/>
              <a:cs typeface="Times New Roman" panose="02020603050405020304" pitchFamily="18" charset="0"/>
            </a:endParaRPr>
          </a:p>
        </p:txBody>
      </p:sp>
      <p:sp>
        <p:nvSpPr>
          <p:cNvPr id="102" name="Google Shape;102;p16"/>
          <p:cNvSpPr txBox="1">
            <a:spLocks noGrp="1"/>
          </p:cNvSpPr>
          <p:nvPr>
            <p:ph type="body" idx="1"/>
          </p:nvPr>
        </p:nvSpPr>
        <p:spPr>
          <a:xfrm>
            <a:off x="457200" y="838200"/>
            <a:ext cx="8305800" cy="8382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600"/>
              <a:buChar char="•"/>
            </a:pPr>
            <a:r>
              <a:rPr lang="en-IN" sz="1600">
                <a:latin typeface="Times New Roman" panose="02020603050405020304" pitchFamily="18" charset="0"/>
                <a:cs typeface="Times New Roman" panose="02020603050405020304" pitchFamily="18" charset="0"/>
              </a:rPr>
              <a:t>The system consists  of a non isothermal CSTR, coupled with an isothermal and isobaric flash downstream along with two heat exchangers as shown below with an elementary first order reaction.</a:t>
            </a:r>
            <a:endParaRPr sz="1600">
              <a:latin typeface="Times New Roman" panose="02020603050405020304" pitchFamily="18" charset="0"/>
              <a:cs typeface="Times New Roman" panose="02020603050405020304" pitchFamily="18" charset="0"/>
            </a:endParaRPr>
          </a:p>
        </p:txBody>
      </p:sp>
      <p:pic>
        <p:nvPicPr>
          <p:cNvPr id="103" name="Google Shape;103;p16"/>
          <p:cNvPicPr preferRelativeResize="0"/>
          <p:nvPr/>
        </p:nvPicPr>
        <p:blipFill rotWithShape="1">
          <a:blip r:embed="rId3">
            <a:alphaModFix/>
          </a:blip>
          <a:srcRect/>
          <a:stretch/>
        </p:blipFill>
        <p:spPr>
          <a:xfrm>
            <a:off x="381000" y="1600200"/>
            <a:ext cx="3638550" cy="3686175"/>
          </a:xfrm>
          <a:prstGeom prst="rect">
            <a:avLst/>
          </a:prstGeom>
          <a:noFill/>
          <a:ln>
            <a:noFill/>
          </a:ln>
        </p:spPr>
      </p:pic>
      <p:sp>
        <p:nvSpPr>
          <p:cNvPr id="104" name="Google Shape;104;p16"/>
          <p:cNvSpPr txBox="1"/>
          <p:nvPr/>
        </p:nvSpPr>
        <p:spPr>
          <a:xfrm>
            <a:off x="4191000" y="1828800"/>
            <a:ext cx="4495800" cy="319472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The heat exchanger HX1 is used to bring the temperature of the reactor effluent stream  to the flash temperature.</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Similarly the heat exchanger HX2 is used to change the temperature of the recycle stream from the flash temperature to the reactor feed temperature.</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In this way, the temperature of the reactor and separator are independent and the two units are hence energetically decoupled.</a:t>
            </a:r>
            <a:endParaRPr>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Arial"/>
              <a:buChar char="•"/>
            </a:pPr>
            <a:r>
              <a:rPr lang="en-IN" sz="16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This will allow us to study only the effect of mass coupling.</a:t>
            </a:r>
            <a:endParaRPr>
              <a:latin typeface="Times New Roman" panose="02020603050405020304" pitchFamily="18" charset="0"/>
              <a:cs typeface="Times New Roman" panose="02020603050405020304" pitchFamily="18" charset="0"/>
            </a:endParaRPr>
          </a:p>
        </p:txBody>
      </p:sp>
      <p:sp>
        <p:nvSpPr>
          <p:cNvPr id="105" name="Google Shape;105;p16"/>
          <p:cNvSpPr txBox="1"/>
          <p:nvPr/>
        </p:nvSpPr>
        <p:spPr>
          <a:xfrm>
            <a:off x="533400" y="5334000"/>
            <a:ext cx="8305800" cy="142192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600"/>
              <a:buFont typeface="Arial"/>
              <a:buChar char="•"/>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Two cases of this system will be considered – </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Calibri"/>
              <a:buAutoNum type="arabicPeriod"/>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Molar holdup (M</a:t>
            </a:r>
            <a:r>
              <a:rPr lang="en-IN" sz="1600" b="0" i="0" u="none" strike="noStrike" cap="none" baseline="-25000" dirty="0">
                <a:solidFill>
                  <a:schemeClr val="dk1"/>
                </a:solidFill>
                <a:latin typeface="Times New Roman" panose="02020603050405020304" pitchFamily="18" charset="0"/>
                <a:ea typeface="Calibri"/>
                <a:cs typeface="Times New Roman" panose="02020603050405020304" pitchFamily="18" charset="0"/>
                <a:sym typeface="Calibri"/>
              </a:rPr>
              <a:t>R</a:t>
            </a: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fresh feed flow rate (F</a:t>
            </a:r>
            <a:r>
              <a:rPr lang="en-IN" sz="1600" b="0" i="0" u="none" strike="noStrike" cap="none" baseline="-25000" dirty="0">
                <a:solidFill>
                  <a:schemeClr val="dk1"/>
                </a:solidFill>
                <a:latin typeface="Times New Roman" panose="02020603050405020304" pitchFamily="18" charset="0"/>
                <a:ea typeface="Calibri"/>
                <a:cs typeface="Times New Roman" panose="02020603050405020304" pitchFamily="18" charset="0"/>
                <a:sym typeface="Calibri"/>
              </a:rPr>
              <a:t>0</a:t>
            </a: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is fixed while the reactor effluent flow rate (F) is controlled.</a:t>
            </a:r>
            <a:endParaRPr dirty="0">
              <a:latin typeface="Times New Roman" panose="02020603050405020304" pitchFamily="18" charset="0"/>
              <a:cs typeface="Times New Roman" panose="02020603050405020304" pitchFamily="18" charset="0"/>
            </a:endParaRPr>
          </a:p>
          <a:p>
            <a:pPr marL="342900" marR="0" lvl="0" indent="-342900" algn="l" rtl="0">
              <a:spcBef>
                <a:spcPts val="320"/>
              </a:spcBef>
              <a:spcAft>
                <a:spcPts val="0"/>
              </a:spcAft>
              <a:buClr>
                <a:schemeClr val="dk1"/>
              </a:buClr>
              <a:buSzPts val="1600"/>
              <a:buFont typeface="Calibri"/>
              <a:buAutoNum type="arabicPeriod"/>
            </a:pP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Molar holdup (M</a:t>
            </a:r>
            <a:r>
              <a:rPr lang="en-IN" sz="1600" b="0" i="0" u="none" strike="noStrike" cap="none" baseline="-25000" dirty="0">
                <a:solidFill>
                  <a:schemeClr val="dk1"/>
                </a:solidFill>
                <a:latin typeface="Times New Roman" panose="02020603050405020304" pitchFamily="18" charset="0"/>
                <a:ea typeface="Calibri"/>
                <a:cs typeface="Times New Roman" panose="02020603050405020304" pitchFamily="18" charset="0"/>
                <a:sym typeface="Calibri"/>
              </a:rPr>
              <a:t>R</a:t>
            </a: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reactor effluent flow rate (F) is fixed while the fresh feed flow rate (F</a:t>
            </a:r>
            <a:r>
              <a:rPr lang="en-IN" sz="1600" b="0" i="0" u="none" strike="noStrike" cap="none" baseline="-25000" dirty="0">
                <a:solidFill>
                  <a:schemeClr val="dk1"/>
                </a:solidFill>
                <a:latin typeface="Times New Roman" panose="02020603050405020304" pitchFamily="18" charset="0"/>
                <a:ea typeface="Calibri"/>
                <a:cs typeface="Times New Roman" panose="02020603050405020304" pitchFamily="18" charset="0"/>
                <a:sym typeface="Calibri"/>
              </a:rPr>
              <a:t>0</a:t>
            </a:r>
            <a:r>
              <a:rPr lang="en-IN"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is controlled.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Model equations</a:t>
            </a:r>
            <a:endParaRPr sz="2800">
              <a:latin typeface="Times New Roman" panose="02020603050405020304" pitchFamily="18" charset="0"/>
              <a:cs typeface="Times New Roman" panose="02020603050405020304" pitchFamily="18" charset="0"/>
            </a:endParaRPr>
          </a:p>
        </p:txBody>
      </p:sp>
      <p:sp>
        <p:nvSpPr>
          <p:cNvPr id="111" name="Google Shape;111;p17"/>
          <p:cNvSpPr txBox="1">
            <a:spLocks noGrp="1"/>
          </p:cNvSpPr>
          <p:nvPr>
            <p:ph type="body" idx="1"/>
          </p:nvPr>
        </p:nvSpPr>
        <p:spPr>
          <a:xfrm>
            <a:off x="457200" y="1371600"/>
            <a:ext cx="8229600" cy="477300"/>
          </a:xfrm>
          <a:prstGeom prst="rect">
            <a:avLst/>
          </a:prstGeom>
          <a:noFill/>
          <a:ln>
            <a:noFill/>
          </a:ln>
        </p:spPr>
        <p:txBody>
          <a:bodyPr spcFirstLastPara="1" wrap="square" lIns="91425" tIns="45700" rIns="91425" bIns="45700" anchor="t" anchorCtr="0">
            <a:normAutofit/>
          </a:bodyPr>
          <a:lstStyle/>
          <a:p>
            <a:pPr marL="457200" lvl="0" indent="-330200" algn="l" rtl="0">
              <a:spcBef>
                <a:spcPts val="0"/>
              </a:spcBef>
              <a:spcAft>
                <a:spcPts val="0"/>
              </a:spcAft>
              <a:buSzPts val="1600"/>
              <a:buChar char="•"/>
            </a:pPr>
            <a:r>
              <a:rPr lang="en-IN" sz="1600" dirty="0">
                <a:latin typeface="Times New Roman" panose="02020603050405020304" pitchFamily="18" charset="0"/>
                <a:cs typeface="Times New Roman" panose="02020603050405020304" pitchFamily="18" charset="0"/>
              </a:rPr>
              <a:t>The species mole balance and energy balance for the CSTR is given as: </a:t>
            </a:r>
            <a:endParaRPr sz="1600" dirty="0">
              <a:latin typeface="Times New Roman" panose="02020603050405020304" pitchFamily="18" charset="0"/>
              <a:cs typeface="Times New Roman" panose="02020603050405020304" pitchFamily="18" charset="0"/>
            </a:endParaRPr>
          </a:p>
        </p:txBody>
      </p:sp>
      <p:pic>
        <p:nvPicPr>
          <p:cNvPr id="112" name="Google Shape;112;p17"/>
          <p:cNvPicPr preferRelativeResize="0"/>
          <p:nvPr/>
        </p:nvPicPr>
        <p:blipFill rotWithShape="1">
          <a:blip r:embed="rId3">
            <a:alphaModFix/>
          </a:blip>
          <a:srcRect l="5464"/>
          <a:stretch/>
        </p:blipFill>
        <p:spPr>
          <a:xfrm>
            <a:off x="1141425" y="1894425"/>
            <a:ext cx="4493825" cy="1792325"/>
          </a:xfrm>
          <a:prstGeom prst="rect">
            <a:avLst/>
          </a:prstGeom>
          <a:noFill/>
          <a:ln>
            <a:noFill/>
          </a:ln>
        </p:spPr>
      </p:pic>
      <p:sp>
        <p:nvSpPr>
          <p:cNvPr id="113" name="Google Shape;113;p17"/>
          <p:cNvSpPr txBox="1"/>
          <p:nvPr/>
        </p:nvSpPr>
        <p:spPr>
          <a:xfrm>
            <a:off x="457200" y="3732263"/>
            <a:ext cx="6452400" cy="431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dk1"/>
              </a:buClr>
              <a:buSzPts val="1600"/>
              <a:buChar char="•"/>
            </a:pPr>
            <a:r>
              <a:rPr lang="en-IN" sz="1600">
                <a:solidFill>
                  <a:schemeClr val="dk1"/>
                </a:solidFill>
                <a:latin typeface="Times New Roman" panose="02020603050405020304" pitchFamily="18" charset="0"/>
                <a:ea typeface="Calibri"/>
                <a:cs typeface="Times New Roman" panose="02020603050405020304" pitchFamily="18" charset="0"/>
                <a:sym typeface="Calibri"/>
              </a:rPr>
              <a:t>The total and species mole balance for the flash column is given as:</a:t>
            </a:r>
            <a:r>
              <a:rPr lang="en-IN" sz="1600">
                <a:latin typeface="Times New Roman" panose="02020603050405020304" pitchFamily="18" charset="0"/>
                <a:ea typeface="Calibri"/>
                <a:cs typeface="Times New Roman" panose="02020603050405020304" pitchFamily="18" charset="0"/>
                <a:sym typeface="Calibri"/>
              </a:rPr>
              <a:t> </a:t>
            </a:r>
            <a:endParaRPr sz="1600">
              <a:latin typeface="Times New Roman" panose="02020603050405020304" pitchFamily="18" charset="0"/>
              <a:ea typeface="Calibri"/>
              <a:cs typeface="Times New Roman" panose="02020603050405020304" pitchFamily="18" charset="0"/>
              <a:sym typeface="Calibri"/>
            </a:endParaRPr>
          </a:p>
        </p:txBody>
      </p:sp>
      <p:pic>
        <p:nvPicPr>
          <p:cNvPr id="114" name="Google Shape;114;p17"/>
          <p:cNvPicPr preferRelativeResize="0"/>
          <p:nvPr/>
        </p:nvPicPr>
        <p:blipFill rotWithShape="1">
          <a:blip r:embed="rId4">
            <a:alphaModFix/>
          </a:blip>
          <a:srcRect l="26122"/>
          <a:stretch/>
        </p:blipFill>
        <p:spPr>
          <a:xfrm>
            <a:off x="1141425" y="4202225"/>
            <a:ext cx="3228075" cy="830750"/>
          </a:xfrm>
          <a:prstGeom prst="rect">
            <a:avLst/>
          </a:prstGeom>
          <a:noFill/>
          <a:ln>
            <a:noFill/>
          </a:ln>
        </p:spPr>
      </p:pic>
      <p:pic>
        <p:nvPicPr>
          <p:cNvPr id="115" name="Google Shape;115;p17"/>
          <p:cNvPicPr preferRelativeResize="0"/>
          <p:nvPr/>
        </p:nvPicPr>
        <p:blipFill rotWithShape="1">
          <a:blip r:embed="rId5">
            <a:alphaModFix/>
          </a:blip>
          <a:srcRect l="7876"/>
          <a:stretch/>
        </p:blipFill>
        <p:spPr>
          <a:xfrm>
            <a:off x="1141425" y="5593950"/>
            <a:ext cx="2817550" cy="528275"/>
          </a:xfrm>
          <a:prstGeom prst="rect">
            <a:avLst/>
          </a:prstGeom>
          <a:noFill/>
          <a:ln>
            <a:noFill/>
          </a:ln>
        </p:spPr>
      </p:pic>
      <p:sp>
        <p:nvSpPr>
          <p:cNvPr id="116" name="Google Shape;116;p17"/>
          <p:cNvSpPr txBox="1"/>
          <p:nvPr/>
        </p:nvSpPr>
        <p:spPr>
          <a:xfrm>
            <a:off x="457200" y="5071825"/>
            <a:ext cx="6112800" cy="4311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Clr>
                <a:schemeClr val="dk1"/>
              </a:buClr>
              <a:buSzPts val="1600"/>
              <a:buChar char="•"/>
            </a:pPr>
            <a:r>
              <a:rPr lang="en-IN" sz="1600">
                <a:solidFill>
                  <a:schemeClr val="dk1"/>
                </a:solidFill>
                <a:latin typeface="Times New Roman" panose="02020603050405020304" pitchFamily="18" charset="0"/>
                <a:ea typeface="Calibri"/>
                <a:cs typeface="Times New Roman" panose="02020603050405020304" pitchFamily="18" charset="0"/>
                <a:sym typeface="Calibri"/>
              </a:rPr>
              <a:t>As there is no accumulation of moles in the entire system, we get: </a:t>
            </a:r>
            <a:endParaRPr sz="160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457200" y="0"/>
            <a:ext cx="8229600" cy="819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Model equations</a:t>
            </a:r>
            <a:endParaRPr sz="2800">
              <a:latin typeface="Times New Roman" panose="02020603050405020304" pitchFamily="18" charset="0"/>
              <a:cs typeface="Times New Roman" panose="02020603050405020304" pitchFamily="18" charset="0"/>
            </a:endParaRPr>
          </a:p>
        </p:txBody>
      </p:sp>
      <p:sp>
        <p:nvSpPr>
          <p:cNvPr id="122" name="Google Shape;122;p18"/>
          <p:cNvSpPr txBox="1">
            <a:spLocks noGrp="1"/>
          </p:cNvSpPr>
          <p:nvPr>
            <p:ph type="body" idx="1"/>
          </p:nvPr>
        </p:nvSpPr>
        <p:spPr>
          <a:xfrm>
            <a:off x="457200" y="818875"/>
            <a:ext cx="8229600" cy="643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sz="1600">
                <a:latin typeface="Times New Roman" panose="02020603050405020304" pitchFamily="18" charset="0"/>
                <a:cs typeface="Times New Roman" panose="02020603050405020304" pitchFamily="18" charset="0"/>
              </a:rPr>
              <a:t>The derivation of these equations is given as follows:</a:t>
            </a:r>
            <a:endParaRPr sz="1600">
              <a:latin typeface="Times New Roman" panose="02020603050405020304" pitchFamily="18" charset="0"/>
              <a:cs typeface="Times New Roman" panose="02020603050405020304" pitchFamily="18" charset="0"/>
            </a:endParaRPr>
          </a:p>
          <a:p>
            <a:pPr marL="514350" marR="0" lvl="0" indent="-514350" algn="l" rtl="0">
              <a:lnSpc>
                <a:spcPct val="100000"/>
              </a:lnSpc>
              <a:spcBef>
                <a:spcPts val="0"/>
              </a:spcBef>
              <a:spcAft>
                <a:spcPts val="0"/>
              </a:spcAft>
              <a:buSzPts val="1600"/>
              <a:buFont typeface="Calibri"/>
              <a:buAutoNum type="arabicPeriod"/>
            </a:pPr>
            <a:r>
              <a:rPr lang="en-IN" sz="1600">
                <a:latin typeface="Times New Roman" panose="02020603050405020304" pitchFamily="18" charset="0"/>
                <a:cs typeface="Times New Roman" panose="02020603050405020304" pitchFamily="18" charset="0"/>
              </a:rPr>
              <a:t>Species Mole balance in CSTR</a:t>
            </a:r>
            <a:endParaRPr sz="1600">
              <a:latin typeface="Times New Roman" panose="02020603050405020304" pitchFamily="18" charset="0"/>
              <a:cs typeface="Times New Roman" panose="02020603050405020304" pitchFamily="18" charset="0"/>
            </a:endParaRPr>
          </a:p>
        </p:txBody>
      </p:sp>
      <p:pic>
        <p:nvPicPr>
          <p:cNvPr id="123" name="Google Shape;123;p18"/>
          <p:cNvPicPr preferRelativeResize="0"/>
          <p:nvPr/>
        </p:nvPicPr>
        <p:blipFill>
          <a:blip r:embed="rId3">
            <a:alphaModFix/>
          </a:blip>
          <a:stretch>
            <a:fillRect/>
          </a:stretch>
        </p:blipFill>
        <p:spPr>
          <a:xfrm>
            <a:off x="1719902" y="1574725"/>
            <a:ext cx="5704200" cy="509100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Model equations</a:t>
            </a:r>
            <a:endParaRPr sz="2800">
              <a:latin typeface="Times New Roman" panose="02020603050405020304" pitchFamily="18" charset="0"/>
              <a:cs typeface="Times New Roman" panose="02020603050405020304" pitchFamily="18" charset="0"/>
            </a:endParaRPr>
          </a:p>
        </p:txBody>
      </p:sp>
      <p:sp>
        <p:nvSpPr>
          <p:cNvPr id="129" name="Google Shape;129;p19"/>
          <p:cNvSpPr txBox="1">
            <a:spLocks noGrp="1"/>
          </p:cNvSpPr>
          <p:nvPr>
            <p:ph type="body" idx="1"/>
          </p:nvPr>
        </p:nvSpPr>
        <p:spPr>
          <a:xfrm>
            <a:off x="457200" y="984825"/>
            <a:ext cx="8229600" cy="4773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1600"/>
              <a:buFont typeface="Calibri"/>
              <a:buAutoNum type="arabicPeriod" startAt="2"/>
            </a:pPr>
            <a:r>
              <a:rPr lang="en-IN" sz="1600">
                <a:latin typeface="Times New Roman" panose="02020603050405020304" pitchFamily="18" charset="0"/>
                <a:cs typeface="Times New Roman" panose="02020603050405020304" pitchFamily="18" charset="0"/>
              </a:rPr>
              <a:t>Energy balance for non isothermal CSTR</a:t>
            </a:r>
            <a:endParaRPr sz="1600">
              <a:latin typeface="Times New Roman" panose="02020603050405020304" pitchFamily="18" charset="0"/>
              <a:cs typeface="Times New Roman" panose="02020603050405020304" pitchFamily="18" charset="0"/>
            </a:endParaRPr>
          </a:p>
        </p:txBody>
      </p:sp>
      <p:pic>
        <p:nvPicPr>
          <p:cNvPr id="130" name="Google Shape;130;p19"/>
          <p:cNvPicPr preferRelativeResize="0"/>
          <p:nvPr/>
        </p:nvPicPr>
        <p:blipFill>
          <a:blip r:embed="rId3">
            <a:alphaModFix/>
          </a:blip>
          <a:stretch>
            <a:fillRect/>
          </a:stretch>
        </p:blipFill>
        <p:spPr>
          <a:xfrm>
            <a:off x="1374463" y="1462125"/>
            <a:ext cx="6395069" cy="5091074"/>
          </a:xfrm>
          <a:prstGeom prst="rect">
            <a:avLst/>
          </a:prstGeom>
          <a:noFill/>
          <a:ln w="19050" cap="flat" cmpd="sng">
            <a:solidFill>
              <a:schemeClr val="dk1"/>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Model equations</a:t>
            </a:r>
            <a:endParaRPr sz="2800">
              <a:latin typeface="Times New Roman" panose="02020603050405020304" pitchFamily="18" charset="0"/>
              <a:cs typeface="Times New Roman" panose="02020603050405020304" pitchFamily="18" charset="0"/>
            </a:endParaRPr>
          </a:p>
        </p:txBody>
      </p:sp>
      <p:sp>
        <p:nvSpPr>
          <p:cNvPr id="136" name="Google Shape;136;p20"/>
          <p:cNvSpPr txBox="1"/>
          <p:nvPr/>
        </p:nvSpPr>
        <p:spPr>
          <a:xfrm>
            <a:off x="457200" y="931475"/>
            <a:ext cx="82296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Char char="•"/>
            </a:pPr>
            <a:r>
              <a:rPr lang="en-IN" sz="1600">
                <a:solidFill>
                  <a:schemeClr val="dk1"/>
                </a:solidFill>
                <a:latin typeface="Times New Roman" panose="02020603050405020304" pitchFamily="18" charset="0"/>
                <a:ea typeface="Calibri"/>
                <a:cs typeface="Times New Roman" panose="02020603050405020304" pitchFamily="18" charset="0"/>
                <a:sym typeface="Calibri"/>
              </a:rPr>
              <a:t>Frank Kamenetzkii Approximation - </a:t>
            </a:r>
            <a:endParaRPr sz="1600">
              <a:solidFill>
                <a:schemeClr val="dk1"/>
              </a:solidFill>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IN" sz="1600">
                <a:solidFill>
                  <a:schemeClr val="dk1"/>
                </a:solidFill>
                <a:latin typeface="Times New Roman" panose="02020603050405020304" pitchFamily="18" charset="0"/>
                <a:ea typeface="Calibri"/>
                <a:cs typeface="Times New Roman" panose="02020603050405020304" pitchFamily="18" charset="0"/>
                <a:sym typeface="Calibri"/>
              </a:rPr>
              <a:t>For the temperature dependence of the rate, we will linearize the Arrhenius equation with respect to a reference temperature as below.</a:t>
            </a:r>
            <a:endParaRPr>
              <a:latin typeface="Times New Roman" panose="02020603050405020304" pitchFamily="18" charset="0"/>
              <a:ea typeface="Calibri"/>
              <a:cs typeface="Times New Roman" panose="02020603050405020304" pitchFamily="18" charset="0"/>
              <a:sym typeface="Calibri"/>
            </a:endParaRPr>
          </a:p>
        </p:txBody>
      </p:sp>
      <p:pic>
        <p:nvPicPr>
          <p:cNvPr id="137" name="Google Shape;137;p20"/>
          <p:cNvPicPr preferRelativeResize="0"/>
          <p:nvPr/>
        </p:nvPicPr>
        <p:blipFill rotWithShape="1">
          <a:blip r:embed="rId3">
            <a:alphaModFix/>
          </a:blip>
          <a:srcRect t="1294" b="3512"/>
          <a:stretch/>
        </p:blipFill>
        <p:spPr>
          <a:xfrm>
            <a:off x="1133150" y="2068200"/>
            <a:ext cx="6877700" cy="4472501"/>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457200" y="-1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Calibri"/>
              <a:buNone/>
            </a:pPr>
            <a:r>
              <a:rPr lang="en-IN" sz="2800">
                <a:latin typeface="Times New Roman" panose="02020603050405020304" pitchFamily="18" charset="0"/>
                <a:cs typeface="Times New Roman" panose="02020603050405020304" pitchFamily="18" charset="0"/>
              </a:rPr>
              <a:t>Model equations</a:t>
            </a:r>
            <a:endParaRPr sz="2800">
              <a:latin typeface="Times New Roman" panose="02020603050405020304" pitchFamily="18" charset="0"/>
              <a:cs typeface="Times New Roman" panose="02020603050405020304" pitchFamily="18" charset="0"/>
            </a:endParaRPr>
          </a:p>
        </p:txBody>
      </p:sp>
      <p:sp>
        <p:nvSpPr>
          <p:cNvPr id="143" name="Google Shape;143;p21"/>
          <p:cNvSpPr txBox="1">
            <a:spLocks noGrp="1"/>
          </p:cNvSpPr>
          <p:nvPr>
            <p:ph type="body" idx="1"/>
          </p:nvPr>
        </p:nvSpPr>
        <p:spPr>
          <a:xfrm>
            <a:off x="457200" y="984825"/>
            <a:ext cx="8229600" cy="4773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1600"/>
              <a:buFont typeface="Calibri"/>
              <a:buAutoNum type="arabicPeriod" startAt="3"/>
            </a:pPr>
            <a:r>
              <a:rPr lang="en-IN" sz="1600" dirty="0">
                <a:latin typeface="Times New Roman" panose="02020603050405020304" pitchFamily="18" charset="0"/>
                <a:cs typeface="Times New Roman" panose="02020603050405020304" pitchFamily="18" charset="0"/>
              </a:rPr>
              <a:t>Species and total mole balances on the flash column</a:t>
            </a:r>
            <a:endParaRPr sz="1600">
              <a:latin typeface="Times New Roman" panose="02020603050405020304" pitchFamily="18" charset="0"/>
              <a:cs typeface="Times New Roman" panose="02020603050405020304" pitchFamily="18" charset="0"/>
            </a:endParaRPr>
          </a:p>
        </p:txBody>
      </p:sp>
      <p:pic>
        <p:nvPicPr>
          <p:cNvPr id="144" name="Google Shape;144;p21"/>
          <p:cNvPicPr preferRelativeResize="0"/>
          <p:nvPr/>
        </p:nvPicPr>
        <p:blipFill>
          <a:blip r:embed="rId3">
            <a:alphaModFix/>
          </a:blip>
          <a:stretch>
            <a:fillRect/>
          </a:stretch>
        </p:blipFill>
        <p:spPr>
          <a:xfrm>
            <a:off x="1481813" y="1533775"/>
            <a:ext cx="6180364" cy="5091075"/>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TotalTime>
  <Words>2385</Words>
  <Application>Microsoft Office PowerPoint</Application>
  <PresentationFormat>On-screen Show (4:3)</PresentationFormat>
  <Paragraphs>181</Paragraphs>
  <Slides>30</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Times New Roman</vt:lpstr>
      <vt:lpstr>Office Theme</vt:lpstr>
      <vt:lpstr>Effect of Delay on the Stability of a Coupled Reactor-Flash System Sustaining an Elementary Non-isothermal Reaction</vt:lpstr>
      <vt:lpstr>Introduction</vt:lpstr>
      <vt:lpstr>Objective of the work</vt:lpstr>
      <vt:lpstr>Description of the system</vt:lpstr>
      <vt:lpstr>Model equations</vt:lpstr>
      <vt:lpstr>Model equations</vt:lpstr>
      <vt:lpstr>Model equations</vt:lpstr>
      <vt:lpstr>Model equations</vt:lpstr>
      <vt:lpstr>Model equations</vt:lpstr>
      <vt:lpstr>Degree of Freedom Analysis</vt:lpstr>
      <vt:lpstr>PowerPoint Presentation</vt:lpstr>
      <vt:lpstr>Details of the simulation</vt:lpstr>
      <vt:lpstr>Details of the simulation</vt:lpstr>
      <vt:lpstr>Details of the simulation</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Results</vt:lpstr>
      <vt:lpstr>Conclusion</vt:lpstr>
      <vt:lpstr>Extension of the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Delay on the Stability of a Coupled Reactor-Flash System Sustaining an Elementary Non-isothermal Reaction</dc:title>
  <cp:lastModifiedBy>Anish Pophale</cp:lastModifiedBy>
  <cp:revision>19</cp:revision>
  <dcterms:modified xsi:type="dcterms:W3CDTF">2022-11-27T13:23:11Z</dcterms:modified>
</cp:coreProperties>
</file>