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257" r:id="rId3"/>
    <p:sldId id="258" r:id="rId4"/>
    <p:sldId id="297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278" r:id="rId13"/>
  </p:sldIdLst>
  <p:sldSz cx="9144000" cy="5143500" type="screen16x9"/>
  <p:notesSz cx="6858000" cy="9144000"/>
  <p:embeddedFontLst>
    <p:embeddedFont>
      <p:font typeface="Advent Pro SemiBold" panose="020B0604020202020204" charset="0"/>
      <p:regular r:id="rId15"/>
      <p:bold r:id="rId16"/>
    </p:embeddedFon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Livvic Light" pitchFamily="2" charset="0"/>
      <p:regular r:id="rId21"/>
      <p:italic r:id="rId22"/>
    </p:embeddedFont>
    <p:embeddedFont>
      <p:font typeface="Maven Pro" panose="020B0604020202020204" charset="0"/>
      <p:regular r:id="rId23"/>
      <p:bold r:id="rId24"/>
    </p:embeddedFont>
    <p:embeddedFont>
      <p:font typeface="Nunito Light" pitchFamily="2" charset="0"/>
      <p:regular r:id="rId25"/>
      <p:italic r:id="rId26"/>
    </p:embeddedFont>
    <p:embeddedFont>
      <p:font typeface="Share Tech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1473AD-4F14-4022-91E4-4B7A0B656B25}">
  <a:tblStyle styleId="{0B1473AD-4F14-4022-91E4-4B7A0B656B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9" r:id="rId4"/>
    <p:sldLayoutId id="2147483665" r:id="rId5"/>
    <p:sldLayoutId id="2147483666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End_To_End</a:t>
            </a:r>
            <a:r>
              <a:rPr lang="en-US" dirty="0"/>
              <a:t>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SHAI For AI</a:t>
            </a:r>
            <a:br>
              <a:rPr lang="en-US" dirty="0"/>
            </a:b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Diamonds </a:t>
            </a:r>
            <a:r>
              <a:rPr lang="en" dirty="0">
                <a:solidFill>
                  <a:schemeClr val="accent2"/>
                </a:solidFill>
              </a:rPr>
              <a:t>Price</a:t>
            </a:r>
            <a:br>
              <a:rPr lang="en" dirty="0"/>
            </a:br>
            <a:r>
              <a:rPr lang="en" dirty="0"/>
              <a:t>Prediction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0ABFD6-FC76-3582-B1DF-9E67DC4D4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                                                       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24B1C-40EC-EC69-9BE8-AB451FD92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67" y="155944"/>
            <a:ext cx="5562235" cy="833531"/>
          </a:xfrm>
        </p:spPr>
        <p:txBody>
          <a:bodyPr/>
          <a:lstStyle/>
          <a:p>
            <a:r>
              <a:rPr lang="en-US" sz="5200" dirty="0">
                <a:solidFill>
                  <a:schemeClr val="accent2"/>
                </a:solidFill>
              </a:rPr>
              <a:t>Model Training :</a:t>
            </a:r>
            <a:endParaRPr lang="ar-SY" sz="5200" dirty="0">
              <a:solidFill>
                <a:schemeClr val="accent2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C3411F-9986-6D7A-FBA0-70F3585499C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3267" y="989475"/>
            <a:ext cx="8475557" cy="3860950"/>
          </a:xfrm>
        </p:spPr>
        <p:txBody>
          <a:bodyPr/>
          <a:lstStyle/>
          <a:p>
            <a:pPr marL="16510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1800" dirty="0"/>
              <a:t>In this stage, I applied different </a:t>
            </a:r>
            <a:r>
              <a:rPr lang="en-US" sz="1800" dirty="0" err="1"/>
              <a:t>Approaches,which</a:t>
            </a:r>
            <a:r>
              <a:rPr lang="en-US" sz="1800" dirty="0"/>
              <a:t> are combined pipelines .</a:t>
            </a:r>
          </a:p>
          <a:p>
            <a:pPr marL="16510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1800" dirty="0"/>
              <a:t>I will mention some of them :</a:t>
            </a:r>
          </a:p>
          <a:p>
            <a:pPr marL="165100" indent="0">
              <a:buClr>
                <a:schemeClr val="accent2">
                  <a:lumMod val="75000"/>
                </a:schemeClr>
              </a:buClr>
              <a:buNone/>
            </a:pPr>
            <a:endParaRPr lang="en-US" sz="1800" dirty="0"/>
          </a:p>
          <a:p>
            <a:pPr>
              <a:buClr>
                <a:schemeClr val="accent2">
                  <a:lumMod val="75000"/>
                </a:schemeClr>
              </a:buClr>
              <a:buFontTx/>
              <a:buChar char="-"/>
            </a:pPr>
            <a:r>
              <a:rPr lang="en-US" sz="1800" dirty="0"/>
              <a:t>Manual feature Hasher + Ordinal Encoder + Robust Scaler</a:t>
            </a:r>
          </a:p>
          <a:p>
            <a:pPr>
              <a:buClr>
                <a:schemeClr val="accent2">
                  <a:lumMod val="75000"/>
                </a:schemeClr>
              </a:buClr>
              <a:buFontTx/>
              <a:buChar char="-"/>
            </a:pPr>
            <a:endParaRPr lang="en-US" sz="1800" dirty="0"/>
          </a:p>
          <a:p>
            <a:pPr>
              <a:buClr>
                <a:schemeClr val="accent2">
                  <a:lumMod val="75000"/>
                </a:schemeClr>
              </a:buClr>
              <a:buFontTx/>
              <a:buChar char="-"/>
            </a:pPr>
            <a:r>
              <a:rPr lang="en-US" sz="1800" dirty="0"/>
              <a:t>Manual feature Hasher + One Hot Encoder + Standard Scaler</a:t>
            </a:r>
          </a:p>
          <a:p>
            <a:pPr>
              <a:buClr>
                <a:schemeClr val="accent2">
                  <a:lumMod val="75000"/>
                </a:schemeClr>
              </a:buClr>
              <a:buFontTx/>
              <a:buChar char="-"/>
            </a:pPr>
            <a:endParaRPr lang="en-US" sz="1800" dirty="0"/>
          </a:p>
          <a:p>
            <a:pPr marL="16510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1800" dirty="0"/>
              <a:t>And I applied Each Approach on many models , I will mention some of them :</a:t>
            </a:r>
          </a:p>
          <a:p>
            <a:pPr marL="165100" indent="0">
              <a:buClr>
                <a:schemeClr val="accent2">
                  <a:lumMod val="75000"/>
                </a:schemeClr>
              </a:buClr>
              <a:buNone/>
            </a:pPr>
            <a:endParaRPr lang="en-US" sz="1800" dirty="0"/>
          </a:p>
          <a:p>
            <a:pPr marL="16510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1800" dirty="0"/>
              <a:t>Linear Regression , SVM , </a:t>
            </a:r>
            <a:r>
              <a:rPr lang="en-US" sz="1800" dirty="0" err="1"/>
              <a:t>XGBoost</a:t>
            </a:r>
            <a:r>
              <a:rPr lang="en-US" sz="1800" dirty="0"/>
              <a:t> Regressor , </a:t>
            </a:r>
            <a:r>
              <a:rPr lang="en-US" sz="1800" dirty="0" err="1"/>
              <a:t>CatBoost</a:t>
            </a:r>
            <a:r>
              <a:rPr lang="en-US" sz="1800" dirty="0"/>
              <a:t> Regressor , </a:t>
            </a:r>
          </a:p>
          <a:p>
            <a:pPr marL="16510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1800" dirty="0"/>
              <a:t>Random Forest and Decision Tree</a:t>
            </a:r>
          </a:p>
          <a:p>
            <a:pPr marL="165100" indent="0">
              <a:buClr>
                <a:schemeClr val="accent2">
                  <a:lumMod val="75000"/>
                </a:schemeClr>
              </a:buClr>
              <a:buNone/>
            </a:pPr>
            <a:endParaRPr lang="en-US" sz="1800" dirty="0"/>
          </a:p>
          <a:p>
            <a:pPr marL="16510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1800" dirty="0"/>
              <a:t>Also I applied Some methods , Like Random Search and Grid Search to get the best parameters.</a:t>
            </a:r>
          </a:p>
          <a:p>
            <a:pPr>
              <a:buClr>
                <a:schemeClr val="accent2">
                  <a:lumMod val="75000"/>
                </a:schemeClr>
              </a:buClr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49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0ABFD6-FC76-3582-B1DF-9E67DC4D4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175" y="1063525"/>
            <a:ext cx="3908700" cy="378690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                                                        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24B1C-40EC-EC69-9BE8-AB451FD92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67" y="155944"/>
            <a:ext cx="5562235" cy="833531"/>
          </a:xfrm>
        </p:spPr>
        <p:txBody>
          <a:bodyPr/>
          <a:lstStyle/>
          <a:p>
            <a:r>
              <a:rPr lang="en-US" sz="5200" dirty="0">
                <a:solidFill>
                  <a:schemeClr val="accent2"/>
                </a:solidFill>
              </a:rPr>
              <a:t>Model </a:t>
            </a:r>
            <a:r>
              <a:rPr lang="en-US" sz="5200" dirty="0" err="1">
                <a:solidFill>
                  <a:schemeClr val="accent2"/>
                </a:solidFill>
              </a:rPr>
              <a:t>Evalution</a:t>
            </a:r>
            <a:r>
              <a:rPr lang="en-US" sz="5200" dirty="0">
                <a:solidFill>
                  <a:schemeClr val="accent2"/>
                </a:solidFill>
              </a:rPr>
              <a:t> :</a:t>
            </a:r>
            <a:endParaRPr lang="ar-SY" sz="5200" dirty="0">
              <a:solidFill>
                <a:schemeClr val="accent2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C3411F-9986-6D7A-FBA0-70F3585499C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" y="1063525"/>
            <a:ext cx="8598824" cy="3786900"/>
          </a:xfrm>
        </p:spPr>
        <p:txBody>
          <a:bodyPr/>
          <a:lstStyle/>
          <a:p>
            <a:pPr marL="16510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1800" dirty="0"/>
              <a:t>I will mention some RMSE Results for some Approaches/Models:</a:t>
            </a:r>
          </a:p>
          <a:p>
            <a:pPr marL="165100" indent="0">
              <a:buClr>
                <a:schemeClr val="accent2">
                  <a:lumMod val="75000"/>
                </a:schemeClr>
              </a:buClr>
              <a:buNone/>
            </a:pPr>
            <a:endParaRPr lang="en-US" sz="1800" dirty="0"/>
          </a:p>
          <a:p>
            <a:pPr marL="165100" indent="0">
              <a:buClr>
                <a:schemeClr val="accent2">
                  <a:lumMod val="75000"/>
                </a:schemeClr>
              </a:buClr>
              <a:buNone/>
            </a:pPr>
            <a:endParaRPr lang="en-US" sz="1800" dirty="0"/>
          </a:p>
          <a:p>
            <a:pPr marL="165100" indent="0">
              <a:buClr>
                <a:schemeClr val="accent2">
                  <a:lumMod val="75000"/>
                </a:schemeClr>
              </a:buClr>
              <a:buNone/>
            </a:pPr>
            <a:endParaRPr lang="en-US" sz="1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C05916-A4DF-BC84-0648-3CF871AF8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649945"/>
              </p:ext>
            </p:extLst>
          </p:nvPr>
        </p:nvGraphicFramePr>
        <p:xfrm>
          <a:off x="241004" y="1695153"/>
          <a:ext cx="7953153" cy="1697484"/>
        </p:xfrm>
        <a:graphic>
          <a:graphicData uri="http://schemas.openxmlformats.org/drawingml/2006/table">
            <a:tbl>
              <a:tblPr rtl="1" firstRow="1" bandRow="1">
                <a:tableStyleId>{0B1473AD-4F14-4022-91E4-4B7A0B656B25}</a:tableStyleId>
              </a:tblPr>
              <a:tblGrid>
                <a:gridCol w="1942213">
                  <a:extLst>
                    <a:ext uri="{9D8B030D-6E8A-4147-A177-3AD203B41FA5}">
                      <a16:colId xmlns:a16="http://schemas.microsoft.com/office/drawing/2014/main" val="2259156153"/>
                    </a:ext>
                  </a:extLst>
                </a:gridCol>
                <a:gridCol w="6010940">
                  <a:extLst>
                    <a:ext uri="{9D8B030D-6E8A-4147-A177-3AD203B41FA5}">
                      <a16:colId xmlns:a16="http://schemas.microsoft.com/office/drawing/2014/main" val="4259503263"/>
                    </a:ext>
                  </a:extLst>
                </a:gridCol>
              </a:tblGrid>
              <a:tr h="37278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dirty="0">
                          <a:solidFill>
                            <a:schemeClr val="accent2"/>
                          </a:solidFill>
                          <a:latin typeface="Share Tech"/>
                          <a:cs typeface="Arial"/>
                          <a:sym typeface="Arial"/>
                        </a:rPr>
                        <a:t>RMSE</a:t>
                      </a:r>
                      <a:endParaRPr lang="ar-SY" sz="1800" b="0" i="0" u="none" strike="noStrike" cap="none" dirty="0">
                        <a:solidFill>
                          <a:schemeClr val="accent2"/>
                        </a:solidFill>
                        <a:latin typeface="Share Tech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cap="none" dirty="0">
                          <a:solidFill>
                            <a:schemeClr val="accent2"/>
                          </a:solidFill>
                          <a:latin typeface="Share Tech"/>
                          <a:sym typeface="Maven Pro"/>
                        </a:rPr>
                        <a:t>Approach + Model</a:t>
                      </a:r>
                      <a:endParaRPr lang="ar-SY" sz="1800" b="0" i="0" u="none" strike="noStrike" cap="none" dirty="0">
                        <a:solidFill>
                          <a:schemeClr val="accent2"/>
                        </a:solidFill>
                        <a:latin typeface="Share Tech"/>
                        <a:sym typeface="Maven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07162"/>
                  </a:ext>
                </a:extLst>
              </a:tr>
              <a:tr h="372788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543</a:t>
                      </a:r>
                      <a:endParaRPr lang="ar-SY" sz="1600" b="0" i="0" u="none" strike="noStrike" cap="none" dirty="0">
                        <a:solidFill>
                          <a:schemeClr val="lt1"/>
                        </a:solidFill>
                        <a:latin typeface="Maven Pro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0" i="0" u="none" strike="noStrike" cap="none" dirty="0" err="1">
                          <a:solidFill>
                            <a:schemeClr val="lt1"/>
                          </a:solidFill>
                          <a:latin typeface="Maven Pro"/>
                          <a:sym typeface="Maven Pro"/>
                        </a:rPr>
                        <a:t>Standad</a:t>
                      </a:r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Maven Pro"/>
                          <a:sym typeface="Maven Pro"/>
                        </a:rPr>
                        <a:t> Scaler +One Hot Encoder+ </a:t>
                      </a:r>
                      <a:r>
                        <a:rPr lang="en-US" sz="1600" b="0" i="0" u="none" strike="noStrike" cap="none" dirty="0" err="1">
                          <a:solidFill>
                            <a:schemeClr val="lt1"/>
                          </a:solidFill>
                          <a:latin typeface="Maven Pro"/>
                          <a:sym typeface="Maven Pro"/>
                        </a:rPr>
                        <a:t>XGBoost</a:t>
                      </a:r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Maven Pro"/>
                          <a:sym typeface="Maven Pro"/>
                        </a:rPr>
                        <a:t> </a:t>
                      </a:r>
                      <a:endParaRPr lang="ar-SY" sz="1600" b="0" i="0" u="none" strike="noStrike" cap="none" dirty="0">
                        <a:solidFill>
                          <a:schemeClr val="lt1"/>
                        </a:solidFill>
                        <a:latin typeface="Maven Pro"/>
                        <a:sym typeface="Maven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860210"/>
                  </a:ext>
                </a:extLst>
              </a:tr>
              <a:tr h="520882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560</a:t>
                      </a:r>
                      <a:endParaRPr lang="ar-SY" sz="1600" b="0" i="0" u="none" strike="noStrike" cap="none" dirty="0">
                        <a:solidFill>
                          <a:schemeClr val="lt1"/>
                        </a:solidFill>
                        <a:latin typeface="Maven Pro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Maven Pro"/>
                          <a:sym typeface="Maven Pro"/>
                        </a:rPr>
                        <a:t>Robust Scaler + Ordinal Encoder + Randomized Search + </a:t>
                      </a:r>
                      <a:r>
                        <a:rPr lang="en-US" sz="1600" b="0" i="0" u="none" strike="noStrike" cap="none" dirty="0" err="1">
                          <a:solidFill>
                            <a:schemeClr val="lt1"/>
                          </a:solidFill>
                          <a:latin typeface="Maven Pro"/>
                          <a:sym typeface="Maven Pro"/>
                        </a:rPr>
                        <a:t>CatBoost</a:t>
                      </a:r>
                      <a:endParaRPr lang="ar-SY" sz="1600" b="0" i="0" u="none" strike="noStrike" cap="none" dirty="0">
                        <a:solidFill>
                          <a:schemeClr val="lt1"/>
                        </a:solidFill>
                        <a:latin typeface="Maven Pro"/>
                        <a:sym typeface="Maven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0322"/>
                  </a:ext>
                </a:extLst>
              </a:tr>
              <a:tr h="372788"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Maven Pro"/>
                          <a:cs typeface="Arial"/>
                          <a:sym typeface="Arial"/>
                        </a:rPr>
                        <a:t>651</a:t>
                      </a:r>
                      <a:endParaRPr lang="ar-SY" sz="1600" b="0" i="0" u="none" strike="noStrike" cap="none" dirty="0">
                        <a:solidFill>
                          <a:schemeClr val="lt1"/>
                        </a:solidFill>
                        <a:latin typeface="Maven Pro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Maven Pro"/>
                          <a:sym typeface="Maven Pro"/>
                        </a:rPr>
                        <a:t>Robust Scaler + </a:t>
                      </a:r>
                      <a:r>
                        <a:rPr lang="en-US" sz="1600" b="0" i="0" u="none" strike="noStrike" cap="none" dirty="0" err="1">
                          <a:solidFill>
                            <a:schemeClr val="lt1"/>
                          </a:solidFill>
                          <a:latin typeface="Maven Pro"/>
                          <a:sym typeface="Maven Pro"/>
                        </a:rPr>
                        <a:t>OneHotEncoder</a:t>
                      </a:r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Maven Pro"/>
                          <a:sym typeface="Maven Pro"/>
                        </a:rPr>
                        <a:t> + </a:t>
                      </a:r>
                      <a:r>
                        <a:rPr lang="en-US" sz="1600" b="0" i="0" u="none" strike="noStrike" cap="none" dirty="0" err="1">
                          <a:solidFill>
                            <a:schemeClr val="lt1"/>
                          </a:solidFill>
                          <a:latin typeface="Maven Pro"/>
                          <a:sym typeface="Maven Pro"/>
                        </a:rPr>
                        <a:t>ManualHasher</a:t>
                      </a:r>
                      <a:r>
                        <a:rPr lang="en-US" sz="1600" b="0" i="0" u="none" strike="noStrike" cap="none" dirty="0">
                          <a:solidFill>
                            <a:schemeClr val="lt1"/>
                          </a:solidFill>
                          <a:latin typeface="Maven Pro"/>
                          <a:sym typeface="Maven Pro"/>
                        </a:rPr>
                        <a:t> + </a:t>
                      </a:r>
                      <a:r>
                        <a:rPr lang="en-US" sz="1600" b="0" i="0" u="none" strike="noStrike" cap="none" dirty="0" err="1">
                          <a:solidFill>
                            <a:schemeClr val="lt1"/>
                          </a:solidFill>
                          <a:latin typeface="Maven Pro"/>
                          <a:sym typeface="Maven Pro"/>
                        </a:rPr>
                        <a:t>CatBoost</a:t>
                      </a:r>
                      <a:endParaRPr lang="ar-SY" sz="1600" b="0" i="0" u="none" strike="noStrike" cap="none" dirty="0">
                        <a:solidFill>
                          <a:schemeClr val="lt1"/>
                        </a:solidFill>
                        <a:latin typeface="Maven Pro"/>
                        <a:sym typeface="Maven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657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40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/>
              <a:t>The main goal of the project is to try to predict the price of the Diamond using the features Provided from the Dataset .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400" dirty="0"/>
              <a:t>The predicted price will be evaluated Using RMSE.</a:t>
            </a:r>
            <a:endParaRPr sz="2400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831252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dirty="0">
                <a:solidFill>
                  <a:schemeClr val="accent2"/>
                </a:solidFill>
              </a:rPr>
              <a:t>Main Goal:</a:t>
            </a:r>
            <a:endParaRPr sz="5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185854"/>
            <a:ext cx="6560374" cy="8036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chemeClr val="accent2"/>
                </a:solidFill>
              </a:rPr>
              <a:t>Discovering The Data:</a:t>
            </a:r>
            <a:endParaRPr dirty="0"/>
          </a:p>
        </p:txBody>
      </p: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465;p26">
            <a:extLst>
              <a:ext uri="{FF2B5EF4-FFF2-40B4-BE49-F238E27FC236}">
                <a16:creationId xmlns:a16="http://schemas.microsoft.com/office/drawing/2014/main" id="{D8D60E03-2B76-74A7-F82C-D1644A81BBE3}"/>
              </a:ext>
            </a:extLst>
          </p:cNvPr>
          <p:cNvSpPr txBox="1">
            <a:spLocks/>
          </p:cNvSpPr>
          <p:nvPr/>
        </p:nvSpPr>
        <p:spPr>
          <a:xfrm>
            <a:off x="597375" y="1063525"/>
            <a:ext cx="7866900" cy="3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lvl="0" indent="0">
              <a:spcBef>
                <a:spcPts val="1600"/>
              </a:spcBef>
              <a:spcAft>
                <a:spcPts val="1600"/>
              </a:spcAft>
            </a:pPr>
            <a:r>
              <a:rPr lang="en-US" sz="1800" dirty="0"/>
              <a:t>The Data Contains 11 Features: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</a:pPr>
            <a:r>
              <a:rPr lang="en-US" sz="1800" dirty="0"/>
              <a:t>- Numerical Features = {Id , Carat , Table , Depth , X , Y , Z , Price }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</a:pPr>
            <a:r>
              <a:rPr lang="en-US" sz="1800" dirty="0"/>
              <a:t>- Categorical Features = { Color , Clarity , Cut }</a:t>
            </a:r>
          </a:p>
          <a:p>
            <a:pPr marL="285750" lvl="0" indent="-285750"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The Price Feature is the Target Feature.</a:t>
            </a:r>
          </a:p>
          <a:p>
            <a:pPr marL="285750" lvl="0" indent="-285750">
              <a:spcBef>
                <a:spcPts val="1600"/>
              </a:spcBef>
              <a:spcAft>
                <a:spcPts val="1600"/>
              </a:spcAft>
              <a:buClr>
                <a:schemeClr val="bg1"/>
              </a:buClr>
              <a:buSzPct val="65000"/>
              <a:buFont typeface="Courier New" panose="02070309020205020404" pitchFamily="49" charset="0"/>
              <a:buChar char="o"/>
            </a:pPr>
            <a:r>
              <a:rPr lang="en-US" sz="1800" dirty="0"/>
              <a:t>There are no missing values in all the columns.</a:t>
            </a:r>
          </a:p>
          <a:p>
            <a:pPr marL="285750" lvl="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0ABFD6-FC76-3582-B1DF-9E67DC4D4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                                                       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24B1C-40EC-EC69-9BE8-AB451FD92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67" y="411675"/>
            <a:ext cx="5562235" cy="577800"/>
          </a:xfrm>
        </p:spPr>
        <p:txBody>
          <a:bodyPr/>
          <a:lstStyle/>
          <a:p>
            <a:r>
              <a:rPr lang="en-US" sz="5200" dirty="0">
                <a:solidFill>
                  <a:schemeClr val="accent2"/>
                </a:solidFill>
              </a:rPr>
              <a:t>Data Visualization :</a:t>
            </a:r>
            <a:endParaRPr lang="ar-SY" sz="5200" dirty="0">
              <a:solidFill>
                <a:schemeClr val="accent2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C3411F-9986-6D7A-FBA0-70F3585499C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65100" indent="0">
              <a:buNone/>
            </a:pPr>
            <a:r>
              <a:rPr lang="en-US" sz="1600" dirty="0"/>
              <a:t>From the previous Histogram , We can Notice some insights :</a:t>
            </a:r>
          </a:p>
          <a:p>
            <a:pPr marL="16510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sz="1400" dirty="0"/>
              <a:t>The Id Column is not useful , It  is just a counter Identification .</a:t>
            </a:r>
          </a:p>
          <a:p>
            <a:pPr marL="165100" indent="0">
              <a:buNone/>
            </a:pPr>
            <a:endParaRPr lang="en-US" sz="1400" dirty="0"/>
          </a:p>
          <a:p>
            <a:pPr>
              <a:buFontTx/>
              <a:buChar char="-"/>
            </a:pPr>
            <a:r>
              <a:rPr lang="en-US" sz="1400" dirty="0"/>
              <a:t>The Depth is normally Distributed which is </a:t>
            </a:r>
            <a:r>
              <a:rPr lang="en-US" sz="1400" dirty="0" err="1"/>
              <a:t>Kinda</a:t>
            </a:r>
            <a:r>
              <a:rPr lang="en-US" sz="1400" dirty="0"/>
              <a:t> Good.</a:t>
            </a:r>
          </a:p>
          <a:p>
            <a:pPr marL="165100" indent="0">
              <a:buNone/>
            </a:pPr>
            <a:endParaRPr lang="en-US" sz="1400" dirty="0"/>
          </a:p>
          <a:p>
            <a:pPr>
              <a:buFontTx/>
              <a:buChar char="-"/>
            </a:pPr>
            <a:r>
              <a:rPr lang="en-US" sz="1400" dirty="0"/>
              <a:t>The Price &amp; Carat Columns is very Skewed to the right , and this should be Fixed </a:t>
            </a:r>
          </a:p>
          <a:p>
            <a:pPr marL="165100" indent="0">
              <a:buNone/>
            </a:pPr>
            <a:r>
              <a:rPr lang="en-US" dirty="0"/>
              <a:t> </a:t>
            </a:r>
            <a:endParaRPr lang="ar-S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1FD8A2-967F-9573-5023-0E7DF17D1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7" y="1074655"/>
            <a:ext cx="4094313" cy="29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0ABFD6-FC76-3582-B1DF-9E67DC4D4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                                                       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24B1C-40EC-EC69-9BE8-AB451FD92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67" y="411675"/>
            <a:ext cx="5562235" cy="577800"/>
          </a:xfrm>
        </p:spPr>
        <p:txBody>
          <a:bodyPr/>
          <a:lstStyle/>
          <a:p>
            <a:r>
              <a:rPr lang="en-US" sz="5200" dirty="0">
                <a:solidFill>
                  <a:schemeClr val="accent2"/>
                </a:solidFill>
              </a:rPr>
              <a:t>Data Visualization :</a:t>
            </a:r>
            <a:endParaRPr lang="ar-SY" sz="5200" dirty="0">
              <a:solidFill>
                <a:schemeClr val="accent2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C3411F-9986-6D7A-FBA0-70F3585499C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05915" y="1063525"/>
            <a:ext cx="3792909" cy="3786900"/>
          </a:xfrm>
        </p:spPr>
        <p:txBody>
          <a:bodyPr/>
          <a:lstStyle/>
          <a:p>
            <a:pPr marL="165100" indent="0">
              <a:buNone/>
            </a:pPr>
            <a:r>
              <a:rPr lang="en-US" sz="1600" dirty="0"/>
              <a:t>From the previous Boxplots , We can Notice some insights :</a:t>
            </a:r>
          </a:p>
          <a:p>
            <a:pPr marL="165100" indent="0">
              <a:buNone/>
            </a:pPr>
            <a:endParaRPr lang="en-US" sz="1600" dirty="0"/>
          </a:p>
          <a:p>
            <a:pPr marL="16510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sz="1400" dirty="0"/>
              <a:t>In the {</a:t>
            </a:r>
            <a:r>
              <a:rPr lang="en-US" sz="1400" dirty="0" err="1"/>
              <a:t>x,y,z</a:t>
            </a:r>
            <a:r>
              <a:rPr lang="en-US" sz="1400" dirty="0"/>
              <a:t>} Columns we have some zero values which make the object 2D or 1D, so We should drop them.</a:t>
            </a:r>
          </a:p>
          <a:p>
            <a:pPr>
              <a:buFontTx/>
              <a:buChar char="-"/>
            </a:pPr>
            <a:endParaRPr lang="en-US" sz="1400" dirty="0"/>
          </a:p>
          <a:p>
            <a:pPr>
              <a:buFontTx/>
              <a:buChar char="-"/>
            </a:pPr>
            <a:r>
              <a:rPr lang="en-US" sz="1400" dirty="0"/>
              <a:t>There are a lot of Outliers in Most of the columns , So I will try to get rid of them </a:t>
            </a:r>
          </a:p>
          <a:p>
            <a:pPr>
              <a:buFontTx/>
              <a:buChar char="-"/>
            </a:pPr>
            <a:endParaRPr lang="en-US" sz="1400" dirty="0"/>
          </a:p>
          <a:p>
            <a:pPr marL="165100" indent="0">
              <a:buNone/>
            </a:pPr>
            <a:r>
              <a:rPr lang="en-US" dirty="0"/>
              <a:t> </a:t>
            </a:r>
            <a:endParaRPr lang="ar-S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5A76AE-D756-2C1D-A2DC-EFAE7B2A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7" y="1892595"/>
            <a:ext cx="4595376" cy="29578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24ED99-38BE-95C8-533F-C11AC7B7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67" y="989475"/>
            <a:ext cx="4595376" cy="9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2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0ABFD6-FC76-3582-B1DF-9E67DC4D4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                                                       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24B1C-40EC-EC69-9BE8-AB451FD92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67" y="411675"/>
            <a:ext cx="5562235" cy="577800"/>
          </a:xfrm>
        </p:spPr>
        <p:txBody>
          <a:bodyPr/>
          <a:lstStyle/>
          <a:p>
            <a:r>
              <a:rPr lang="en-US" sz="5200" dirty="0">
                <a:solidFill>
                  <a:schemeClr val="accent2"/>
                </a:solidFill>
              </a:rPr>
              <a:t>Data Visualization :</a:t>
            </a:r>
            <a:endParaRPr lang="ar-SY" sz="5200" dirty="0">
              <a:solidFill>
                <a:schemeClr val="accent2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C3411F-9986-6D7A-FBA0-70F3585499C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05915" y="1063525"/>
            <a:ext cx="3792909" cy="3786900"/>
          </a:xfrm>
        </p:spPr>
        <p:txBody>
          <a:bodyPr/>
          <a:lstStyle/>
          <a:p>
            <a:pPr marL="165100" indent="0">
              <a:buNone/>
            </a:pPr>
            <a:r>
              <a:rPr lang="en-US" sz="1600" dirty="0"/>
              <a:t>From the previous Heatmap , We Can Notice some insights :</a:t>
            </a:r>
          </a:p>
          <a:p>
            <a:pPr marL="165100" indent="0">
              <a:buNone/>
            </a:pPr>
            <a:endParaRPr lang="en-US" sz="1600" dirty="0"/>
          </a:p>
          <a:p>
            <a:pPr marL="16510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sz="1400" dirty="0"/>
              <a:t>The { x , y , z } features have a very </a:t>
            </a:r>
            <a:r>
              <a:rPr lang="en-US" sz="1400" dirty="0" err="1"/>
              <a:t>postitive</a:t>
            </a:r>
            <a:r>
              <a:rPr lang="en-US" sz="1400" dirty="0"/>
              <a:t> Linear </a:t>
            </a:r>
            <a:r>
              <a:rPr lang="en-US" sz="1400" dirty="0" err="1"/>
              <a:t>Corrleation</a:t>
            </a:r>
            <a:r>
              <a:rPr lang="en-US" sz="1400" dirty="0"/>
              <a:t> between each other and with some other features like { Carat , Price} .</a:t>
            </a:r>
          </a:p>
          <a:p>
            <a:pPr>
              <a:buFontTx/>
              <a:buChar char="-"/>
            </a:pPr>
            <a:endParaRPr lang="en-US" sz="1400" dirty="0"/>
          </a:p>
          <a:p>
            <a:pPr>
              <a:buFontTx/>
              <a:buChar char="-"/>
            </a:pPr>
            <a:r>
              <a:rPr lang="en-US" sz="1400" dirty="0"/>
              <a:t>From the previous insight , We see that it is good to apply feature Combining on these 3 features.</a:t>
            </a:r>
          </a:p>
          <a:p>
            <a:pPr marL="165100" indent="0">
              <a:buNone/>
            </a:pPr>
            <a:r>
              <a:rPr lang="en-US" dirty="0"/>
              <a:t> </a:t>
            </a:r>
            <a:endParaRPr lang="ar-S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70553-CD99-4A10-A27D-1EE94DFD4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7" y="909625"/>
            <a:ext cx="4448733" cy="382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5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0ABFD6-FC76-3582-B1DF-9E67DC4D4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                                                       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24B1C-40EC-EC69-9BE8-AB451FD92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8737"/>
            <a:ext cx="5562235" cy="577800"/>
          </a:xfrm>
        </p:spPr>
        <p:txBody>
          <a:bodyPr/>
          <a:lstStyle/>
          <a:p>
            <a:r>
              <a:rPr lang="en-US" sz="5200" dirty="0">
                <a:solidFill>
                  <a:schemeClr val="accent2"/>
                </a:solidFill>
              </a:rPr>
              <a:t>Data Visualization :</a:t>
            </a:r>
            <a:endParaRPr lang="ar-SY" sz="5200" dirty="0">
              <a:solidFill>
                <a:schemeClr val="accent2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C3411F-9986-6D7A-FBA0-70F3585499C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05915" y="1063524"/>
            <a:ext cx="3792909" cy="3973889"/>
          </a:xfrm>
        </p:spPr>
        <p:txBody>
          <a:bodyPr/>
          <a:lstStyle/>
          <a:p>
            <a:pPr marL="165100" indent="0">
              <a:buNone/>
            </a:pPr>
            <a:r>
              <a:rPr lang="en-US" sz="1600" dirty="0"/>
              <a:t>From the previous </a:t>
            </a:r>
            <a:r>
              <a:rPr lang="en-US" sz="1600" dirty="0" err="1"/>
              <a:t>Barplots</a:t>
            </a:r>
            <a:r>
              <a:rPr lang="en-US" sz="1600" dirty="0"/>
              <a:t> for Categorical Columns{ Cut , Color , Clarity }, We Can Notice some insights :</a:t>
            </a:r>
          </a:p>
          <a:p>
            <a:pPr marL="165100" indent="0">
              <a:buNone/>
            </a:pPr>
            <a:endParaRPr lang="en-US" sz="1600" dirty="0"/>
          </a:p>
          <a:p>
            <a:pPr marL="165100" indent="0">
              <a:buNone/>
            </a:pPr>
            <a:endParaRPr lang="en-US" sz="1400" dirty="0"/>
          </a:p>
          <a:p>
            <a:pPr>
              <a:buFontTx/>
              <a:buChar char="-"/>
            </a:pPr>
            <a:r>
              <a:rPr lang="en-US" sz="1400" dirty="0"/>
              <a:t>The Disparity between The Occurrence of each categories in the Cut , Clarity Columns , its unbalanced , So We have to fix it 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B2D4DA-1251-1CD8-6B9F-076CB382F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7" y="840672"/>
            <a:ext cx="2421459" cy="22751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3F543F-6FAC-E0BD-6D5A-191AF507C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725" y="840672"/>
            <a:ext cx="2254190" cy="22751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6334A7-987E-0838-5D73-51D423B8F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7" y="3115800"/>
            <a:ext cx="4682648" cy="192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9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0ABFD6-FC76-3582-B1DF-9E67DC4D4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                                                       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24B1C-40EC-EC69-9BE8-AB451FD92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67" y="155944"/>
            <a:ext cx="5562235" cy="833531"/>
          </a:xfrm>
        </p:spPr>
        <p:txBody>
          <a:bodyPr/>
          <a:lstStyle/>
          <a:p>
            <a:r>
              <a:rPr lang="en-US" sz="5200" dirty="0">
                <a:solidFill>
                  <a:schemeClr val="accent2"/>
                </a:solidFill>
              </a:rPr>
              <a:t>Data Preprocessing :</a:t>
            </a:r>
            <a:endParaRPr lang="ar-SY" sz="5200" dirty="0">
              <a:solidFill>
                <a:schemeClr val="accent2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C3411F-9986-6D7A-FBA0-70F3585499C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3267" y="1063525"/>
            <a:ext cx="8475557" cy="3786900"/>
          </a:xfrm>
        </p:spPr>
        <p:txBody>
          <a:bodyPr/>
          <a:lstStyle/>
          <a:p>
            <a:pPr marL="165100" indent="0">
              <a:buNone/>
            </a:pPr>
            <a:r>
              <a:rPr lang="en-US" sz="2000" dirty="0"/>
              <a:t>The Preprocessing stage went through many steps :</a:t>
            </a:r>
          </a:p>
          <a:p>
            <a:pPr marL="165100" indent="0">
              <a:buNone/>
            </a:pPr>
            <a:endParaRPr lang="en-US" sz="2000" dirty="0"/>
          </a:p>
          <a:p>
            <a:pPr marL="165100" indent="0">
              <a:buNone/>
            </a:pPr>
            <a:endParaRPr lang="en-US" dirty="0"/>
          </a:p>
          <a:p>
            <a:pPr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Handling the 1D , 2D Diamond.</a:t>
            </a:r>
          </a:p>
          <a:p>
            <a:pPr marL="165100" indent="0">
              <a:buClr>
                <a:schemeClr val="accent2">
                  <a:lumMod val="75000"/>
                </a:schemeClr>
              </a:buClr>
              <a:buNone/>
            </a:pPr>
            <a:endParaRPr lang="en-US" sz="1600" dirty="0"/>
          </a:p>
          <a:p>
            <a:pPr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Handling Outliers for each feature .</a:t>
            </a:r>
          </a:p>
          <a:p>
            <a:pPr marL="165100" indent="0">
              <a:buClr>
                <a:schemeClr val="accent2">
                  <a:lumMod val="75000"/>
                </a:schemeClr>
              </a:buClr>
              <a:buNone/>
            </a:pPr>
            <a:endParaRPr lang="en-US" sz="1600" dirty="0"/>
          </a:p>
          <a:p>
            <a:pPr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Handling Duplicate Records/Rows.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Handling the skewed distribution features ,by apply the log function on them.</a:t>
            </a:r>
          </a:p>
          <a:p>
            <a:pPr marL="165100" indent="0">
              <a:buClr>
                <a:schemeClr val="accent2">
                  <a:lumMod val="75000"/>
                </a:schemeClr>
              </a:buClr>
              <a:buNone/>
            </a:pPr>
            <a:endParaRPr lang="en-US" sz="1600" dirty="0"/>
          </a:p>
          <a:p>
            <a:pPr>
              <a:buClr>
                <a:schemeClr val="accent2">
                  <a:lumMod val="7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Handling the unbalanced categories ,by applying Manual Method / Feature Hasher.</a:t>
            </a:r>
          </a:p>
          <a:p>
            <a:pPr marL="165100" indent="0">
              <a:buClr>
                <a:schemeClr val="accent2">
                  <a:lumMod val="75000"/>
                </a:schemeClr>
              </a:buClr>
              <a:buNone/>
            </a:pPr>
            <a:endParaRPr lang="ar-SY" dirty="0"/>
          </a:p>
        </p:txBody>
      </p:sp>
    </p:spTree>
    <p:extLst>
      <p:ext uri="{BB962C8B-B14F-4D97-AF65-F5344CB8AC3E}">
        <p14:creationId xmlns:p14="http://schemas.microsoft.com/office/powerpoint/2010/main" val="194405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0ABFD6-FC76-3582-B1DF-9E67DC4D4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                                                        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824B1C-40EC-EC69-9BE8-AB451FD92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67" y="155944"/>
            <a:ext cx="5562235" cy="833531"/>
          </a:xfrm>
        </p:spPr>
        <p:txBody>
          <a:bodyPr/>
          <a:lstStyle/>
          <a:p>
            <a:r>
              <a:rPr lang="en-US" sz="5200" dirty="0">
                <a:solidFill>
                  <a:schemeClr val="accent2"/>
                </a:solidFill>
              </a:rPr>
              <a:t>Data Preparing :</a:t>
            </a:r>
            <a:endParaRPr lang="ar-SY" sz="5200" dirty="0">
              <a:solidFill>
                <a:schemeClr val="accent2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C3411F-9986-6D7A-FBA0-70F3585499C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23267" y="1063525"/>
            <a:ext cx="8475557" cy="3786900"/>
          </a:xfrm>
        </p:spPr>
        <p:txBody>
          <a:bodyPr/>
          <a:lstStyle/>
          <a:p>
            <a:pPr marL="16510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2000" dirty="0"/>
              <a:t>The main goal of this stage , is to prepare the data to training by applying some Feature Transformation and Scaling methods.</a:t>
            </a:r>
          </a:p>
          <a:p>
            <a:pPr marL="165100" indent="0">
              <a:buClr>
                <a:schemeClr val="accent2">
                  <a:lumMod val="75000"/>
                </a:schemeClr>
              </a:buClr>
              <a:buNone/>
            </a:pPr>
            <a:endParaRPr lang="en-US" dirty="0"/>
          </a:p>
          <a:p>
            <a:pPr marL="16510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1800" dirty="0"/>
              <a:t>For Numerical Feature :</a:t>
            </a:r>
          </a:p>
          <a:p>
            <a:pPr>
              <a:buClr>
                <a:schemeClr val="accent2">
                  <a:lumMod val="75000"/>
                </a:schemeClr>
              </a:buClr>
              <a:buFontTx/>
              <a:buChar char="-"/>
            </a:pPr>
            <a:r>
              <a:rPr lang="en-US" sz="1800" dirty="0"/>
              <a:t>Standard Scaler</a:t>
            </a:r>
          </a:p>
          <a:p>
            <a:pPr>
              <a:buClr>
                <a:schemeClr val="accent2">
                  <a:lumMod val="75000"/>
                </a:schemeClr>
              </a:buClr>
              <a:buFontTx/>
              <a:buChar char="-"/>
            </a:pPr>
            <a:r>
              <a:rPr lang="en-US" sz="1800" dirty="0"/>
              <a:t>Robust Scaler ( Good For features that have many outliers)</a:t>
            </a:r>
          </a:p>
          <a:p>
            <a:pPr>
              <a:buClr>
                <a:schemeClr val="accent2">
                  <a:lumMod val="75000"/>
                </a:schemeClr>
              </a:buClr>
              <a:buFontTx/>
              <a:buChar char="-"/>
            </a:pPr>
            <a:endParaRPr lang="en-US" sz="1800" dirty="0"/>
          </a:p>
          <a:p>
            <a:pPr marL="16510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sz="1800" dirty="0"/>
              <a:t>For Categorical Feature:</a:t>
            </a:r>
          </a:p>
          <a:p>
            <a:pPr>
              <a:buClr>
                <a:schemeClr val="accent2">
                  <a:lumMod val="75000"/>
                </a:schemeClr>
              </a:buClr>
              <a:buFontTx/>
              <a:buChar char="-"/>
            </a:pPr>
            <a:r>
              <a:rPr lang="en-US" sz="1800" dirty="0"/>
              <a:t>One Hot Encoder</a:t>
            </a:r>
          </a:p>
          <a:p>
            <a:pPr>
              <a:buClr>
                <a:schemeClr val="accent2">
                  <a:lumMod val="75000"/>
                </a:schemeClr>
              </a:buClr>
              <a:buFontTx/>
              <a:buChar char="-"/>
            </a:pPr>
            <a:r>
              <a:rPr lang="en-US" sz="1800" dirty="0"/>
              <a:t>Ordinal Encoder</a:t>
            </a:r>
          </a:p>
          <a:p>
            <a:pPr>
              <a:buClr>
                <a:schemeClr val="accent2">
                  <a:lumMod val="75000"/>
                </a:schemeClr>
              </a:buClr>
              <a:buFontTx/>
              <a:buChar char="-"/>
            </a:pPr>
            <a:r>
              <a:rPr lang="en-US" sz="1800" dirty="0"/>
              <a:t>Manual Encoder ( Function I code it </a:t>
            </a:r>
            <a:r>
              <a:rPr lang="en-US" sz="1800" dirty="0" err="1"/>
              <a:t>myself,its</a:t>
            </a:r>
            <a:r>
              <a:rPr lang="en-US" sz="1800" dirty="0"/>
              <a:t> like baseline) </a:t>
            </a:r>
            <a:endParaRPr lang="ar-SY" sz="1800" dirty="0"/>
          </a:p>
        </p:txBody>
      </p:sp>
    </p:spTree>
    <p:extLst>
      <p:ext uri="{BB962C8B-B14F-4D97-AF65-F5344CB8AC3E}">
        <p14:creationId xmlns:p14="http://schemas.microsoft.com/office/powerpoint/2010/main" val="272126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616</Words>
  <Application>Microsoft Office PowerPoint</Application>
  <PresentationFormat>On-screen Show (16:9)</PresentationFormat>
  <Paragraphs>101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Nunito Light</vt:lpstr>
      <vt:lpstr>Livvic Light</vt:lpstr>
      <vt:lpstr>Fira Sans Extra Condensed Medium</vt:lpstr>
      <vt:lpstr>Maven Pro</vt:lpstr>
      <vt:lpstr>Advent Pro SemiBold</vt:lpstr>
      <vt:lpstr>Courier New</vt:lpstr>
      <vt:lpstr>Share Tech</vt:lpstr>
      <vt:lpstr>Data Science Consulting by Slidesgo</vt:lpstr>
      <vt:lpstr>Diamonds Price Prediction</vt:lpstr>
      <vt:lpstr>Main Goal:</vt:lpstr>
      <vt:lpstr>Discovering The Data:</vt:lpstr>
      <vt:lpstr>Data Visualization :</vt:lpstr>
      <vt:lpstr>Data Visualization :</vt:lpstr>
      <vt:lpstr>Data Visualization :</vt:lpstr>
      <vt:lpstr>Data Visualization :</vt:lpstr>
      <vt:lpstr>Data Preprocessing :</vt:lpstr>
      <vt:lpstr>Data Preparing :</vt:lpstr>
      <vt:lpstr>Model Training :</vt:lpstr>
      <vt:lpstr>Model Evalution :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 Correction  Error</dc:title>
  <dc:creator>User</dc:creator>
  <cp:lastModifiedBy>mohmadanasshb21@gmail.com</cp:lastModifiedBy>
  <cp:revision>22</cp:revision>
  <dcterms:modified xsi:type="dcterms:W3CDTF">2023-05-20T11:04:53Z</dcterms:modified>
</cp:coreProperties>
</file>