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78" r:id="rId2"/>
    <p:sldId id="279" r:id="rId3"/>
    <p:sldId id="280" r:id="rId4"/>
    <p:sldId id="281" r:id="rId5"/>
    <p:sldId id="283" r:id="rId6"/>
    <p:sldId id="284" r:id="rId7"/>
    <p:sldId id="295" r:id="rId8"/>
    <p:sldId id="296" r:id="rId9"/>
    <p:sldId id="300" r:id="rId10"/>
    <p:sldId id="302" r:id="rId11"/>
    <p:sldId id="297" r:id="rId12"/>
    <p:sldId id="301" r:id="rId13"/>
    <p:sldId id="299" r:id="rId14"/>
    <p:sldId id="282" r:id="rId15"/>
    <p:sldId id="290" r:id="rId16"/>
    <p:sldId id="289" r:id="rId17"/>
    <p:sldId id="294" r:id="rId18"/>
    <p:sldId id="298"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09" autoAdjust="0"/>
  </p:normalViewPr>
  <p:slideViewPr>
    <p:cSldViewPr snapToGrid="0" snapToObjects="1">
      <p:cViewPr varScale="1">
        <p:scale>
          <a:sx n="82" d="100"/>
          <a:sy n="82" d="100"/>
        </p:scale>
        <p:origin x="629"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SYD366 Lab Presentation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Group-2</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90415" y="98863"/>
            <a:ext cx="10671048" cy="768096"/>
          </a:xfrm>
        </p:spPr>
        <p:txBody>
          <a:bodyPr/>
          <a:lstStyle/>
          <a:p>
            <a:r>
              <a:rPr lang="en-US" dirty="0">
                <a:latin typeface="Arial Black" panose="020B0604020202020204" pitchFamily="34" charset="0"/>
                <a:cs typeface="Arial Black" panose="020B0604020202020204" pitchFamily="34" charset="0"/>
              </a:rPr>
              <a:t> case description-3</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Picture 3">
            <a:extLst>
              <a:ext uri="{FF2B5EF4-FFF2-40B4-BE49-F238E27FC236}">
                <a16:creationId xmlns:a16="http://schemas.microsoft.com/office/drawing/2014/main" id="{083EE271-B726-A770-C7B2-15A691D0E4DC}"/>
              </a:ext>
            </a:extLst>
          </p:cNvPr>
          <p:cNvPicPr>
            <a:picLocks noChangeAspect="1"/>
          </p:cNvPicPr>
          <p:nvPr/>
        </p:nvPicPr>
        <p:blipFill>
          <a:blip r:embed="rId2"/>
          <a:stretch>
            <a:fillRect/>
          </a:stretch>
        </p:blipFill>
        <p:spPr>
          <a:xfrm>
            <a:off x="1551238" y="858863"/>
            <a:ext cx="8807118" cy="5900274"/>
          </a:xfrm>
          <a:prstGeom prst="rect">
            <a:avLst/>
          </a:prstGeom>
        </p:spPr>
      </p:pic>
    </p:spTree>
    <p:extLst>
      <p:ext uri="{BB962C8B-B14F-4D97-AF65-F5344CB8AC3E}">
        <p14:creationId xmlns:p14="http://schemas.microsoft.com/office/powerpoint/2010/main" val="254956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05324" y="21031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Sequence diagram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7" name="Picture 6">
            <a:extLst>
              <a:ext uri="{FF2B5EF4-FFF2-40B4-BE49-F238E27FC236}">
                <a16:creationId xmlns:a16="http://schemas.microsoft.com/office/drawing/2014/main" id="{00952982-A9EA-99C1-D37B-138ADA80DE6C}"/>
              </a:ext>
            </a:extLst>
          </p:cNvPr>
          <p:cNvPicPr>
            <a:picLocks noChangeAspect="1"/>
          </p:cNvPicPr>
          <p:nvPr/>
        </p:nvPicPr>
        <p:blipFill>
          <a:blip r:embed="rId2"/>
          <a:stretch>
            <a:fillRect/>
          </a:stretch>
        </p:blipFill>
        <p:spPr>
          <a:xfrm>
            <a:off x="2354322" y="947434"/>
            <a:ext cx="5959356" cy="5700254"/>
          </a:xfrm>
          <a:prstGeom prst="rect">
            <a:avLst/>
          </a:prstGeom>
        </p:spPr>
      </p:pic>
    </p:spTree>
    <p:extLst>
      <p:ext uri="{BB962C8B-B14F-4D97-AF65-F5344CB8AC3E}">
        <p14:creationId xmlns:p14="http://schemas.microsoft.com/office/powerpoint/2010/main" val="402496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90415" y="98863"/>
            <a:ext cx="10671048" cy="768096"/>
          </a:xfrm>
        </p:spPr>
        <p:txBody>
          <a:bodyPr/>
          <a:lstStyle/>
          <a:p>
            <a:r>
              <a:rPr lang="en-US" dirty="0">
                <a:latin typeface="Arial Black" panose="020B0604020202020204" pitchFamily="34" charset="0"/>
                <a:cs typeface="Arial Black" panose="020B0604020202020204" pitchFamily="34" charset="0"/>
              </a:rPr>
              <a:t> case description-4</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4" name="Picture 3">
            <a:extLst>
              <a:ext uri="{FF2B5EF4-FFF2-40B4-BE49-F238E27FC236}">
                <a16:creationId xmlns:a16="http://schemas.microsoft.com/office/drawing/2014/main" id="{E4ECE799-DF1E-2B21-AC1D-1BBF71B01FA7}"/>
              </a:ext>
            </a:extLst>
          </p:cNvPr>
          <p:cNvPicPr>
            <a:picLocks noChangeAspect="1"/>
          </p:cNvPicPr>
          <p:nvPr/>
        </p:nvPicPr>
        <p:blipFill>
          <a:blip r:embed="rId2"/>
          <a:stretch>
            <a:fillRect/>
          </a:stretch>
        </p:blipFill>
        <p:spPr>
          <a:xfrm>
            <a:off x="1752600" y="866960"/>
            <a:ext cx="8175171" cy="5892178"/>
          </a:xfrm>
          <a:prstGeom prst="rect">
            <a:avLst/>
          </a:prstGeom>
        </p:spPr>
      </p:pic>
    </p:spTree>
    <p:extLst>
      <p:ext uri="{BB962C8B-B14F-4D97-AF65-F5344CB8AC3E}">
        <p14:creationId xmlns:p14="http://schemas.microsoft.com/office/powerpoint/2010/main" val="2538370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59080" y="333756"/>
            <a:ext cx="3527042" cy="246888"/>
          </a:xfrm>
        </p:spPr>
        <p:txBody>
          <a:bodyPr/>
          <a:lstStyle/>
          <a:p>
            <a:r>
              <a:rPr lang="en-US" sz="1800" b="1" dirty="0">
                <a:solidFill>
                  <a:schemeClr val="accent6"/>
                </a:solidFill>
                <a:latin typeface="Arial Black" panose="020B0604020202020204" pitchFamily="34" charset="0"/>
                <a:cs typeface="Arial Black" panose="020B0604020202020204" pitchFamily="34" charset="0"/>
              </a:rPr>
              <a:t>Sequence diagram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8905B99F-97AC-0A2D-8135-5B8C3ED9E4D2}"/>
              </a:ext>
            </a:extLst>
          </p:cNvPr>
          <p:cNvPicPr>
            <a:picLocks noChangeAspect="1"/>
          </p:cNvPicPr>
          <p:nvPr/>
        </p:nvPicPr>
        <p:blipFill>
          <a:blip r:embed="rId2"/>
          <a:stretch>
            <a:fillRect/>
          </a:stretch>
        </p:blipFill>
        <p:spPr>
          <a:xfrm>
            <a:off x="5034579" y="125443"/>
            <a:ext cx="5727909" cy="6607113"/>
          </a:xfrm>
          <a:prstGeom prst="rect">
            <a:avLst/>
          </a:prstGeom>
        </p:spPr>
      </p:pic>
    </p:spTree>
    <p:extLst>
      <p:ext uri="{BB962C8B-B14F-4D97-AF65-F5344CB8AC3E}">
        <p14:creationId xmlns:p14="http://schemas.microsoft.com/office/powerpoint/2010/main" val="406971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156584" y="1369314"/>
            <a:ext cx="7568565" cy="728472"/>
          </a:xfrm>
        </p:spPr>
        <p:txBody>
          <a:bodyPr/>
          <a:lstStyle/>
          <a:p>
            <a:r>
              <a:rPr lang="en-US" sz="4800" dirty="0"/>
              <a:t>Scheduling module</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156585" y="2785873"/>
            <a:ext cx="6374130" cy="3086099"/>
          </a:xfrm>
        </p:spPr>
        <p:txBody>
          <a:bodyPr/>
          <a:lstStyle/>
          <a:p>
            <a:pPr>
              <a:lnSpc>
                <a:spcPct val="107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Linda finds it difficult to manage employee schedules for multiple locations.  </a:t>
            </a:r>
            <a:endParaRPr lang="en-CA"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Different locations have different set hours with some locations staying open late most evenings.  Linda prefers to have longer term employees (Keyholders) always on site.   </a:t>
            </a:r>
            <a:endParaRPr lang="en-CA"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Linda would like to schedule workshifts for her employees.</a:t>
            </a:r>
            <a:endParaRPr lang="en-CA"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User story</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877312"/>
            <a:ext cx="7459218" cy="3684588"/>
          </a:xfrm>
        </p:spPr>
        <p:txBody>
          <a:bodyPr/>
          <a:lstStyle/>
          <a:p>
            <a:pPr>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the owner of this business, I would like to schedule workshifts for my employees by location.  </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Acceptance Criteria:</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Must be able to record multiple workshifts for an employee at one time.</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Must be able to query workshifts by location.</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Must be able to query workshifts by employee.</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2548535" y="381536"/>
            <a:ext cx="9183803" cy="699967"/>
          </a:xfrm>
        </p:spPr>
        <p:txBody>
          <a:bodyPr>
            <a:normAutofit fontScale="90000"/>
          </a:bodyPr>
          <a:lstStyle/>
          <a:p>
            <a:r>
              <a:rPr lang="en-US" sz="3600" dirty="0"/>
              <a:t>Class diagram(Scheduling Lab</a:t>
            </a:r>
            <a:r>
              <a:rPr lang="en-US" dirty="0"/>
              <a:t>)</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29" name="Picture 28">
            <a:extLst>
              <a:ext uri="{FF2B5EF4-FFF2-40B4-BE49-F238E27FC236}">
                <a16:creationId xmlns:a16="http://schemas.microsoft.com/office/drawing/2014/main" id="{C9A30F29-7EBC-1730-D86A-A92BB5F40635}"/>
              </a:ext>
            </a:extLst>
          </p:cNvPr>
          <p:cNvPicPr>
            <a:picLocks noChangeAspect="1"/>
          </p:cNvPicPr>
          <p:nvPr/>
        </p:nvPicPr>
        <p:blipFill>
          <a:blip r:embed="rId2"/>
          <a:stretch>
            <a:fillRect/>
          </a:stretch>
        </p:blipFill>
        <p:spPr>
          <a:xfrm>
            <a:off x="3193774" y="1365129"/>
            <a:ext cx="7893326" cy="5145416"/>
          </a:xfrm>
          <a:prstGeom prst="rect">
            <a:avLst/>
          </a:prstGeom>
        </p:spPr>
      </p:pic>
    </p:spTree>
    <p:extLst>
      <p:ext uri="{BB962C8B-B14F-4D97-AF65-F5344CB8AC3E}">
        <p14:creationId xmlns:p14="http://schemas.microsoft.com/office/powerpoint/2010/main" val="250288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982316" y="50292"/>
            <a:ext cx="4170834" cy="521208"/>
          </a:xfrm>
        </p:spPr>
        <p:txBody>
          <a:bodyPr/>
          <a:lstStyle/>
          <a:p>
            <a:r>
              <a:rPr lang="en-US" sz="2000" dirty="0">
                <a:latin typeface="Arial Black" panose="020B0604020202020204" pitchFamily="34" charset="0"/>
                <a:cs typeface="Arial Black" panose="020B0604020202020204" pitchFamily="34" charset="0"/>
              </a:rPr>
              <a:t> case description-1</a:t>
            </a:r>
            <a:endParaRPr lang="en-US" sz="20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A0B03DF6-9F5F-5A82-E531-13608A38120C}"/>
              </a:ext>
            </a:extLst>
          </p:cNvPr>
          <p:cNvPicPr>
            <a:picLocks noChangeAspect="1"/>
          </p:cNvPicPr>
          <p:nvPr/>
        </p:nvPicPr>
        <p:blipFill>
          <a:blip r:embed="rId2"/>
          <a:stretch>
            <a:fillRect/>
          </a:stretch>
        </p:blipFill>
        <p:spPr>
          <a:xfrm>
            <a:off x="1569497" y="385656"/>
            <a:ext cx="5720833" cy="4209670"/>
          </a:xfrm>
          <a:prstGeom prst="rect">
            <a:avLst/>
          </a:prstGeom>
        </p:spPr>
      </p:pic>
      <p:pic>
        <p:nvPicPr>
          <p:cNvPr id="9" name="Picture 8">
            <a:extLst>
              <a:ext uri="{FF2B5EF4-FFF2-40B4-BE49-F238E27FC236}">
                <a16:creationId xmlns:a16="http://schemas.microsoft.com/office/drawing/2014/main" id="{172FC4D5-D97E-D5CE-9110-3CBFC010C3F9}"/>
              </a:ext>
            </a:extLst>
          </p:cNvPr>
          <p:cNvPicPr>
            <a:picLocks noChangeAspect="1"/>
          </p:cNvPicPr>
          <p:nvPr/>
        </p:nvPicPr>
        <p:blipFill>
          <a:blip r:embed="rId3"/>
          <a:stretch>
            <a:fillRect/>
          </a:stretch>
        </p:blipFill>
        <p:spPr>
          <a:xfrm>
            <a:off x="1531301" y="4595326"/>
            <a:ext cx="5909198" cy="1986079"/>
          </a:xfrm>
          <a:prstGeom prst="rect">
            <a:avLst/>
          </a:prstGeom>
        </p:spPr>
      </p:pic>
    </p:spTree>
    <p:extLst>
      <p:ext uri="{BB962C8B-B14F-4D97-AF65-F5344CB8AC3E}">
        <p14:creationId xmlns:p14="http://schemas.microsoft.com/office/powerpoint/2010/main" val="750983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66530" y="414932"/>
            <a:ext cx="3477095" cy="358855"/>
          </a:xfrm>
        </p:spPr>
        <p:txBody>
          <a:bodyPr/>
          <a:lstStyle/>
          <a:p>
            <a:r>
              <a:rPr lang="en-US" sz="1800" b="1" dirty="0">
                <a:solidFill>
                  <a:schemeClr val="accent6"/>
                </a:solidFill>
                <a:latin typeface="Arial Black" panose="020B0604020202020204" pitchFamily="34" charset="0"/>
                <a:cs typeface="Arial Black" panose="020B0604020202020204" pitchFamily="34" charset="0"/>
              </a:rPr>
              <a:t>Sequence diagram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7" name="Picture 6">
            <a:extLst>
              <a:ext uri="{FF2B5EF4-FFF2-40B4-BE49-F238E27FC236}">
                <a16:creationId xmlns:a16="http://schemas.microsoft.com/office/drawing/2014/main" id="{5FA316F2-CDE6-20E9-37E9-1C8E2575AA12}"/>
              </a:ext>
            </a:extLst>
          </p:cNvPr>
          <p:cNvPicPr>
            <a:picLocks noChangeAspect="1"/>
          </p:cNvPicPr>
          <p:nvPr/>
        </p:nvPicPr>
        <p:blipFill>
          <a:blip r:embed="rId2"/>
          <a:stretch>
            <a:fillRect/>
          </a:stretch>
        </p:blipFill>
        <p:spPr>
          <a:xfrm>
            <a:off x="4460033" y="288941"/>
            <a:ext cx="5525111" cy="6270479"/>
          </a:xfrm>
          <a:prstGeom prst="rect">
            <a:avLst/>
          </a:prstGeom>
        </p:spPr>
      </p:pic>
    </p:spTree>
    <p:extLst>
      <p:ext uri="{BB962C8B-B14F-4D97-AF65-F5344CB8AC3E}">
        <p14:creationId xmlns:p14="http://schemas.microsoft.com/office/powerpoint/2010/main" val="3234590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CA" b="1" i="0" dirty="0">
                <a:effectLst/>
                <a:latin typeface="-apple-system"/>
              </a:rPr>
              <a:t>Anushka Saxena</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133856"/>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434456"/>
            <a:ext cx="5693664" cy="3710850"/>
          </a:xfrm>
        </p:spPr>
        <p:txBody>
          <a:bodyPr/>
          <a:lstStyle/>
          <a:p>
            <a:r>
              <a:rPr lang="en-US" dirty="0"/>
              <a:t>Sales Lab(Description)</a:t>
            </a:r>
          </a:p>
          <a:p>
            <a:r>
              <a:rPr lang="en-US" dirty="0"/>
              <a:t>Class Diagram(Sales  Lab) </a:t>
            </a:r>
          </a:p>
          <a:p>
            <a:r>
              <a:rPr lang="en-US" dirty="0"/>
              <a:t>Sequence Diagram(Sales Lab)-4</a:t>
            </a:r>
          </a:p>
          <a:p>
            <a:r>
              <a:rPr lang="en-US" dirty="0"/>
              <a:t>Scheduling Lab(Description)</a:t>
            </a:r>
          </a:p>
          <a:p>
            <a:r>
              <a:rPr lang="en-US" dirty="0"/>
              <a:t>​Class Diagram (Scheduling Lab)</a:t>
            </a:r>
          </a:p>
          <a:p>
            <a:r>
              <a:rPr lang="en-US" dirty="0"/>
              <a:t>​Sequence Diagram (Scheduling Lab)-1</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382984"/>
            <a:ext cx="6766560" cy="768096"/>
          </a:xfrm>
        </p:spPr>
        <p:txBody>
          <a:bodyPr/>
          <a:lstStyle/>
          <a:p>
            <a:r>
              <a:rPr lang="en-US" dirty="0"/>
              <a:t>SALES MODULE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41648" y="2620787"/>
            <a:ext cx="6766560" cy="3363153"/>
          </a:xfrm>
        </p:spPr>
        <p:txBody>
          <a:bodyPr/>
          <a:lstStyle/>
          <a:p>
            <a:pPr algn="l" rtl="0" fontAlgn="base"/>
            <a:r>
              <a:rPr lang="en-US" sz="1800" b="0" i="0" dirty="0">
                <a:solidFill>
                  <a:srgbClr val="000000"/>
                </a:solidFill>
                <a:effectLst/>
                <a:latin typeface="Calibri" panose="020F0502020204030204" pitchFamily="34" charset="0"/>
              </a:rPr>
              <a:t>Linda is looking at expanding into online business, and since she’s looking at loyalty programs, recording customer information is important to her.  Recording sales from her website is easy, but recording sales at their kiosks is problematic.  Some customers simply do not want give their personal information, so Linda is comfortable with recording these sales to one ‘customer’ by location.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At the end of the day, Linda would like the ability to query purchases – minus sales by location so that she can adjust inventory to account for unrecorded sales.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Your task is to create a class diagram and sequence diagrams to support the following user stories and systems use case specifications. </a:t>
            </a:r>
            <a:endParaRPr lang="en-US" b="0" i="0" dirty="0">
              <a:solidFill>
                <a:srgbClr val="000000"/>
              </a:solidFill>
              <a:effectLst/>
              <a:latin typeface="Segoe UI" panose="020B0502040204020203" pitchFamily="34"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06148" y="1663016"/>
            <a:ext cx="6400800" cy="768096"/>
          </a:xfrm>
        </p:spPr>
        <p:txBody>
          <a:bodyPr/>
          <a:lstStyle/>
          <a:p>
            <a:r>
              <a:rPr lang="en-US" dirty="0">
                <a:latin typeface="Arial Black" panose="020B0604020202020204" pitchFamily="34" charset="0"/>
                <a:cs typeface="Arial Black" panose="020B0604020202020204" pitchFamily="34" charset="0"/>
              </a:rPr>
              <a:t>USER STORY</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534478" y="2818738"/>
            <a:ext cx="6761922" cy="4481573"/>
          </a:xfrm>
        </p:spPr>
        <p:txBody>
          <a:bodyPr/>
          <a:lstStyle/>
          <a:p>
            <a:pPr algn="l" rtl="0" fontAlgn="base"/>
            <a:r>
              <a:rPr lang="en-US" sz="1800" b="0" i="0" dirty="0">
                <a:solidFill>
                  <a:srgbClr val="000000"/>
                </a:solidFill>
                <a:effectLst/>
                <a:latin typeface="Calibri" panose="020F0502020204030204" pitchFamily="34" charset="0"/>
              </a:rPr>
              <a:t>Use Case: Maintain Customer </a:t>
            </a:r>
            <a:endParaRPr lang="en-US" b="0" i="0" dirty="0">
              <a:solidFill>
                <a:srgbClr val="000000"/>
              </a:solidFill>
              <a:effectLst/>
              <a:latin typeface="Segoe UI" panose="020B0502040204020203" pitchFamily="34" charset="0"/>
            </a:endParaRPr>
          </a:p>
          <a:p>
            <a:pPr algn="l" rtl="0" fontAlgn="base"/>
            <a:endParaRPr lang="en-US" sz="1800" b="0" i="0" dirty="0">
              <a:solidFill>
                <a:srgbClr val="000000"/>
              </a:solidFill>
              <a:effectLst/>
              <a:latin typeface="Calibri" panose="020F0502020204030204" pitchFamily="34" charset="0"/>
            </a:endParaRPr>
          </a:p>
          <a:p>
            <a:pPr algn="l" rtl="0" fontAlgn="base"/>
            <a:endParaRPr lang="en-US" sz="1800" dirty="0">
              <a:solidFill>
                <a:srgbClr val="000000"/>
              </a:solidFill>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As the owner of this business, I would like to record contact information for my customers.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Acceptance Criteria: </a:t>
            </a:r>
            <a:endParaRPr lang="en-US" b="0" i="0" dirty="0">
              <a:solidFill>
                <a:srgbClr val="000000"/>
              </a:solidFill>
              <a:effectLst/>
              <a:latin typeface="Segoe UI" panose="020B0502040204020203" pitchFamily="34" charset="0"/>
            </a:endParaRPr>
          </a:p>
          <a:p>
            <a:pPr algn="l" rtl="0" fontAlgn="base">
              <a:buFont typeface="+mj-lt"/>
              <a:buAutoNum type="arabicPeriod"/>
            </a:pPr>
            <a:r>
              <a:rPr lang="en-US" sz="1800" b="0" i="0" dirty="0">
                <a:solidFill>
                  <a:srgbClr val="000000"/>
                </a:solidFill>
                <a:effectLst/>
                <a:latin typeface="Calibri" panose="020F0502020204030204" pitchFamily="34" charset="0"/>
              </a:rPr>
              <a:t>Must be able to flag customers as no longer active. </a:t>
            </a:r>
          </a:p>
          <a:p>
            <a:pPr algn="l" rtl="0" fontAlgn="base">
              <a:buFont typeface="+mj-lt"/>
              <a:buAutoNum type="arabicPeriod" startAt="2"/>
            </a:pPr>
            <a:r>
              <a:rPr lang="en-US" sz="1800" b="0" i="0" dirty="0">
                <a:solidFill>
                  <a:srgbClr val="000000"/>
                </a:solidFill>
                <a:effectLst/>
                <a:latin typeface="Calibri" panose="020F0502020204030204" pitchFamily="34" charset="0"/>
              </a:rPr>
              <a:t>Must be able to query customers. </a:t>
            </a:r>
          </a:p>
          <a:p>
            <a:pPr algn="l" rtl="0" fontAlgn="base">
              <a:buFont typeface="+mj-lt"/>
              <a:buAutoNum type="arabicPeriod" startAt="3"/>
            </a:pPr>
            <a:r>
              <a:rPr lang="en-US" sz="1800" b="0" i="0" dirty="0">
                <a:solidFill>
                  <a:srgbClr val="000000"/>
                </a:solidFill>
                <a:effectLst/>
                <a:latin typeface="Calibri" panose="020F0502020204030204" pitchFamily="34" charset="0"/>
              </a:rPr>
              <a:t>Must be able to query sales by company. </a:t>
            </a:r>
          </a:p>
          <a:p>
            <a:pPr algn="l" rtl="0" fontAlgn="base"/>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Class Diagram</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8" name="Рисунок 2">
            <a:extLst>
              <a:ext uri="{FF2B5EF4-FFF2-40B4-BE49-F238E27FC236}">
                <a16:creationId xmlns:a16="http://schemas.microsoft.com/office/drawing/2014/main" id="{8E119E89-CE4F-D079-ABA0-3414BDB924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12757" y="2103438"/>
            <a:ext cx="9772835" cy="4433887"/>
          </a:xfrm>
          <a:prstGeom prst="rect">
            <a:avLst/>
          </a:prstGeom>
          <a:noFill/>
          <a:ln>
            <a:noFill/>
          </a:ln>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90415" y="98863"/>
            <a:ext cx="10671048" cy="768096"/>
          </a:xfrm>
        </p:spPr>
        <p:txBody>
          <a:bodyPr/>
          <a:lstStyle/>
          <a:p>
            <a:r>
              <a:rPr lang="en-US" dirty="0">
                <a:latin typeface="Arial Black" panose="020B0604020202020204" pitchFamily="34" charset="0"/>
                <a:cs typeface="Arial Black" panose="020B0604020202020204" pitchFamily="34" charset="0"/>
              </a:rPr>
              <a:t> case description-1</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0" name="Content Placeholder 9">
            <a:extLst>
              <a:ext uri="{FF2B5EF4-FFF2-40B4-BE49-F238E27FC236}">
                <a16:creationId xmlns:a16="http://schemas.microsoft.com/office/drawing/2014/main" id="{8D9026C4-2F30-F452-2B7D-601008221490}"/>
              </a:ext>
            </a:extLst>
          </p:cNvPr>
          <p:cNvPicPr>
            <a:picLocks noGrp="1" noChangeAspect="1"/>
          </p:cNvPicPr>
          <p:nvPr>
            <p:ph sz="half" idx="1"/>
          </p:nvPr>
        </p:nvPicPr>
        <p:blipFill>
          <a:blip r:embed="rId2"/>
          <a:stretch>
            <a:fillRect/>
          </a:stretch>
        </p:blipFill>
        <p:spPr>
          <a:xfrm>
            <a:off x="1543666" y="978409"/>
            <a:ext cx="9517624" cy="5780728"/>
          </a:xfr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05324" y="21031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Sequence diagram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5" name="Рисунок 3">
            <a:extLst>
              <a:ext uri="{FF2B5EF4-FFF2-40B4-BE49-F238E27FC236}">
                <a16:creationId xmlns:a16="http://schemas.microsoft.com/office/drawing/2014/main" id="{7B8A693F-A8EE-7D14-5D58-E64B72F099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89469" y="1430958"/>
            <a:ext cx="6882436" cy="4357688"/>
          </a:xfrm>
          <a:prstGeom prst="rect">
            <a:avLst/>
          </a:prstGeom>
          <a:noFill/>
          <a:ln>
            <a:noFill/>
          </a:ln>
        </p:spPr>
      </p:pic>
    </p:spTree>
    <p:extLst>
      <p:ext uri="{BB962C8B-B14F-4D97-AF65-F5344CB8AC3E}">
        <p14:creationId xmlns:p14="http://schemas.microsoft.com/office/powerpoint/2010/main" val="1652882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16424" y="15086"/>
            <a:ext cx="10671048" cy="340514"/>
          </a:xfrm>
        </p:spPr>
        <p:txBody>
          <a:bodyPr/>
          <a:lstStyle/>
          <a:p>
            <a:r>
              <a:rPr lang="en-US" sz="1800" dirty="0">
                <a:latin typeface="Arial Black" panose="020B0604020202020204" pitchFamily="34" charset="0"/>
                <a:cs typeface="Arial Black" panose="020B0604020202020204" pitchFamily="34" charset="0"/>
              </a:rPr>
              <a:t>case description-2</a:t>
            </a:r>
            <a:endParaRPr lang="en-US" sz="18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Picture 8">
            <a:extLst>
              <a:ext uri="{FF2B5EF4-FFF2-40B4-BE49-F238E27FC236}">
                <a16:creationId xmlns:a16="http://schemas.microsoft.com/office/drawing/2014/main" id="{8CD9E915-9D7E-8CDC-B8F2-6187AA242316}"/>
              </a:ext>
            </a:extLst>
          </p:cNvPr>
          <p:cNvPicPr>
            <a:picLocks noChangeAspect="1"/>
          </p:cNvPicPr>
          <p:nvPr/>
        </p:nvPicPr>
        <p:blipFill>
          <a:blip r:embed="rId2"/>
          <a:stretch>
            <a:fillRect/>
          </a:stretch>
        </p:blipFill>
        <p:spPr>
          <a:xfrm>
            <a:off x="3468281" y="355600"/>
            <a:ext cx="4770533" cy="6454699"/>
          </a:xfrm>
          <a:prstGeom prst="rect">
            <a:avLst/>
          </a:prstGeom>
        </p:spPr>
      </p:pic>
    </p:spTree>
    <p:extLst>
      <p:ext uri="{BB962C8B-B14F-4D97-AF65-F5344CB8AC3E}">
        <p14:creationId xmlns:p14="http://schemas.microsoft.com/office/powerpoint/2010/main" val="221093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2300" y="202184"/>
            <a:ext cx="4090324" cy="386588"/>
          </a:xfrm>
        </p:spPr>
        <p:txBody>
          <a:bodyPr/>
          <a:lstStyle/>
          <a:p>
            <a:r>
              <a:rPr lang="en-US" sz="1600" b="1" dirty="0">
                <a:solidFill>
                  <a:schemeClr val="accent6"/>
                </a:solidFill>
                <a:latin typeface="Arial Black" panose="020B0604020202020204" pitchFamily="34" charset="0"/>
                <a:cs typeface="Arial Black" panose="020B0604020202020204" pitchFamily="34" charset="0"/>
              </a:rPr>
              <a:t>Sequence diagram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0" name="Picture 9">
            <a:extLst>
              <a:ext uri="{FF2B5EF4-FFF2-40B4-BE49-F238E27FC236}">
                <a16:creationId xmlns:a16="http://schemas.microsoft.com/office/drawing/2014/main" id="{6481D8D7-C36D-DD6B-5760-3405A4A1C668}"/>
              </a:ext>
            </a:extLst>
          </p:cNvPr>
          <p:cNvPicPr>
            <a:picLocks noChangeAspect="1"/>
          </p:cNvPicPr>
          <p:nvPr/>
        </p:nvPicPr>
        <p:blipFill>
          <a:blip r:embed="rId2"/>
          <a:stretch>
            <a:fillRect/>
          </a:stretch>
        </p:blipFill>
        <p:spPr>
          <a:xfrm>
            <a:off x="361592" y="731520"/>
            <a:ext cx="5353739" cy="4534181"/>
          </a:xfrm>
          <a:prstGeom prst="rect">
            <a:avLst/>
          </a:prstGeom>
        </p:spPr>
      </p:pic>
      <p:pic>
        <p:nvPicPr>
          <p:cNvPr id="12" name="Picture 11">
            <a:extLst>
              <a:ext uri="{FF2B5EF4-FFF2-40B4-BE49-F238E27FC236}">
                <a16:creationId xmlns:a16="http://schemas.microsoft.com/office/drawing/2014/main" id="{5AF91DEE-3235-7341-8170-F4EA001316DC}"/>
              </a:ext>
            </a:extLst>
          </p:cNvPr>
          <p:cNvPicPr>
            <a:picLocks noChangeAspect="1"/>
          </p:cNvPicPr>
          <p:nvPr/>
        </p:nvPicPr>
        <p:blipFill>
          <a:blip r:embed="rId3"/>
          <a:stretch>
            <a:fillRect/>
          </a:stretch>
        </p:blipFill>
        <p:spPr>
          <a:xfrm>
            <a:off x="5567595" y="874268"/>
            <a:ext cx="6038002" cy="4614168"/>
          </a:xfrm>
          <a:prstGeom prst="rect">
            <a:avLst/>
          </a:prstGeom>
        </p:spPr>
      </p:pic>
    </p:spTree>
    <p:extLst>
      <p:ext uri="{BB962C8B-B14F-4D97-AF65-F5344CB8AC3E}">
        <p14:creationId xmlns:p14="http://schemas.microsoft.com/office/powerpoint/2010/main" val="11537413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{D95C20E1-D31F-4DBE-A0E9-D6AE0841030A}tf78438558_win32</Template>
  <TotalTime>62</TotalTime>
  <Words>391</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Arial Black</vt:lpstr>
      <vt:lpstr>Calibri</vt:lpstr>
      <vt:lpstr>Calibri Light</vt:lpstr>
      <vt:lpstr>Sabon Next LT</vt:lpstr>
      <vt:lpstr>Segoe UI</vt:lpstr>
      <vt:lpstr>Office Theme</vt:lpstr>
      <vt:lpstr>SYD366 Lab Presentation </vt:lpstr>
      <vt:lpstr>AGENDA</vt:lpstr>
      <vt:lpstr>SALES MODULE</vt:lpstr>
      <vt:lpstr>USER STORY</vt:lpstr>
      <vt:lpstr>Class Diagram</vt:lpstr>
      <vt:lpstr> case description-1</vt:lpstr>
      <vt:lpstr>Sequence diagram</vt:lpstr>
      <vt:lpstr>case description-2</vt:lpstr>
      <vt:lpstr>Sequence diagram</vt:lpstr>
      <vt:lpstr> case description-3</vt:lpstr>
      <vt:lpstr>Sequence diagram</vt:lpstr>
      <vt:lpstr> case description-4</vt:lpstr>
      <vt:lpstr>Sequence diagram</vt:lpstr>
      <vt:lpstr>Scheduling module</vt:lpstr>
      <vt:lpstr>User story </vt:lpstr>
      <vt:lpstr>Class diagram(Scheduling Lab)</vt:lpstr>
      <vt:lpstr> case description-1</vt:lpstr>
      <vt:lpstr>Sequence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SYD366 Lab Presentation </dc:title>
  <dc:subject/>
  <dc:creator>Anushka Saxena</dc:creator>
  <cp:lastModifiedBy>Anushka Saxena</cp:lastModifiedBy>
  <cp:revision>3</cp:revision>
  <dcterms:created xsi:type="dcterms:W3CDTF">2023-03-22T04:08:32Z</dcterms:created>
  <dcterms:modified xsi:type="dcterms:W3CDTF">2023-10-23T16:43:19Z</dcterms:modified>
</cp:coreProperties>
</file>