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5" r:id="rId29"/>
    <p:sldId id="261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43751-B9B6-4E96-91C1-FCD5AAF7F06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0644-B5DE-4D28-AE9C-1FA0C069A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69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D481-5FEF-4688-A9E6-38617452450C}" type="datetime1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D0A-6874-47CB-82D6-82DE973412A1}" type="datetime1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9357-FB34-417B-B3E6-36260196F6ED}" type="datetime1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272-DA39-4F0C-80EF-960DBDD80DD5}" type="datetime1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25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673A-E31D-4CE8-BB3F-816F3B3261D1}" type="datetime1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8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F96B-A367-40AE-A50C-EC3B12A176EB}" type="datetime1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4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1320-1029-4CFE-A89B-A889D17A7530}" type="datetime1">
              <a:rPr lang="ru-RU" smtClean="0"/>
              <a:t>13.08.2024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7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59D9-13DF-432A-A333-D3EA4FC6AF86}" type="datetime1">
              <a:rPr lang="ru-RU" smtClean="0"/>
              <a:t>13.08.2024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328E-CA0D-4F19-A8E2-DA6549D0B221}" type="datetime1">
              <a:rPr lang="ru-RU" smtClean="0"/>
              <a:t>13.08.2024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539B-7B52-4C48-8DE1-BF166A665EFC}" type="datetime1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57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71F8-6372-44CD-B362-10568BDB24F3}" type="datetime1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8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B2BF-C392-4299-992D-D9B8A990622E}" type="datetime1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FC94-8343-410A-956A-DABC4F59B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9F044-2A7F-4563-99F9-E0705615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Моделирование случайных величин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91FE5D-4BF1-4BF8-9F0F-C67FCCF74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 случайных величин</a:t>
            </a:r>
          </a:p>
          <a:p>
            <a:r>
              <a:rPr lang="ru-RU" dirty="0"/>
              <a:t>Методы генерации</a:t>
            </a:r>
          </a:p>
        </p:txBody>
      </p:sp>
    </p:spTree>
    <p:extLst>
      <p:ext uri="{BB962C8B-B14F-4D97-AF65-F5344CB8AC3E}">
        <p14:creationId xmlns:p14="http://schemas.microsoft.com/office/powerpoint/2010/main" val="241492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E2232-36E9-4F24-9997-15BCF8AA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Дискретная случайная величина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42EDB-43E3-45BF-8798-334FF3E2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231708" cy="4351338"/>
          </a:xfrm>
        </p:spPr>
        <p:txBody>
          <a:bodyPr/>
          <a:lstStyle/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Эксперимент – 3 бросания монеты </a:t>
            </a:r>
            <a:r>
              <a:rPr lang="ru-RU" sz="24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(0 – решка, 1 – орел)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Результат – количество выпавших орлов</a:t>
            </a:r>
          </a:p>
          <a:p>
            <a:r>
              <a:rPr lang="ru-RU" sz="2400" dirty="0">
                <a:latin typeface="Calibri" panose="020F0502020204030204" pitchFamily="34" charset="0"/>
              </a:rPr>
              <a:t>Вероятности</a:t>
            </a:r>
          </a:p>
          <a:p>
            <a:pPr marL="457200" lvl="1" indent="0">
              <a:buNone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Р(0) = 1/8   F(0) = 1/8 </a:t>
            </a:r>
          </a:p>
          <a:p>
            <a:pPr marL="457200" lvl="1" indent="0">
              <a:buNone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Р(1) = 3/8   F(1) = 4/8 </a:t>
            </a:r>
          </a:p>
          <a:p>
            <a:pPr marL="457200" lvl="1" indent="0">
              <a:buNone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Р(2) = 3/8   F(2) = 7/8 </a:t>
            </a:r>
          </a:p>
          <a:p>
            <a:pPr marL="457200" lvl="1" indent="0">
              <a:buNone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ru-RU" sz="1800" b="0" i="0" u="none" strike="noStrike" baseline="0" dirty="0">
                <a:latin typeface="Calibri" panose="020F0502020204030204" pitchFamily="34" charset="0"/>
              </a:rPr>
              <a:t>Р(3) = 1/8   F(3) = 8/8 </a:t>
            </a:r>
          </a:p>
          <a:p>
            <a:endParaRPr lang="ru-RU" sz="1800" b="0" i="0" u="none" strike="noStrike" baseline="0" dirty="0">
              <a:latin typeface="Calibri" panose="020F0502020204030204" pitchFamily="34" charset="0"/>
            </a:endParaRPr>
          </a:p>
          <a:p>
            <a:endParaRPr lang="ru-RU" sz="1800" b="0" i="0" u="none" strike="noStrike" baseline="0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9DB97A-EC23-4342-9AB4-9F9015E5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FCF346-1AC4-423E-9246-47474500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49" y="1417743"/>
            <a:ext cx="4299601" cy="50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9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0E978-C0FC-4A2E-B92F-09ABC691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Непрерывная случайная величина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3AC1A4-3F8B-4B6E-96DA-28BFF4DE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A690E1-7009-4DD9-9C4B-E88CDE67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5" y="1870020"/>
            <a:ext cx="7343030" cy="4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5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1FE18-80B5-48DB-9448-15EF10A7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Комбинированная случайная величина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801750-B5DA-4F83-84A4-06FB2613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D30D27-22C3-4F46-A951-32857151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35" y="1690689"/>
            <a:ext cx="7032929" cy="47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8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A4C22-F1EE-45A4-97C6-54A1077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en-US" dirty="0"/>
              <a:t>F(x) </a:t>
            </a:r>
            <a:r>
              <a:rPr lang="ru-RU" dirty="0"/>
              <a:t>слайда 12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537416-8794-4F63-8F1B-FDA28E6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E443F-9898-4127-8DAC-217344FF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29" y="1624676"/>
            <a:ext cx="7259541" cy="41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8D697-FF59-442B-875A-D0371D67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значений случайной величины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334069-2D7C-4EB7-AF06-139F2E4E0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– </a:t>
                </a:r>
                <a:r>
                  <a:rPr lang="ru-RU" dirty="0"/>
                  <a:t>размер выборки</a:t>
                </a:r>
              </a:p>
              <a:p>
                <a:r>
                  <a:rPr lang="ru-RU" dirty="0"/>
                  <a:t>Выборочное среднее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Дисперсия выборки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Частотная вероятность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x - </a:t>
                </a:r>
                <a:r>
                  <a:rPr lang="ru-RU" dirty="0"/>
                  <a:t>конкретное значение из области определения случайной величины, k – количество повторов (частота встречаемости) в выборке этого значения </a:t>
                </a:r>
                <a:r>
                  <a:rPr lang="ru-RU" i="1" dirty="0"/>
                  <a:t>х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334069-2D7C-4EB7-AF06-139F2E4E0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6FABAC-7DD1-4391-8B78-3FB8EC0D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9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D488-9D14-4EB7-82A0-C9E0255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361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8C4E74-4F5A-407B-B293-39089F9B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E3B6F2-2A18-4DDB-8553-778A6E23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" y="926522"/>
            <a:ext cx="7736619" cy="56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71314-A444-4A43-9C1F-F4618934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случайных величин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E08D1-D800-4777-88B4-4E3241A7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обратной функции</a:t>
            </a:r>
          </a:p>
          <a:p>
            <a:r>
              <a:rPr lang="ru-RU" dirty="0"/>
              <a:t>Табличный метод</a:t>
            </a:r>
          </a:p>
          <a:p>
            <a:r>
              <a:rPr lang="ru-RU" dirty="0"/>
              <a:t>Использование функциональных особенностей распределений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AD2282-C010-44CA-9F7D-B525E8F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8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B796B-95D1-4AE6-90B6-79C83B44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обратной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AAA44C-312A-444F-ABBE-0FB12D1CB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Основан на том, что случайная величина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 равномерно распределена на интервале [0,1]</a:t>
                </a:r>
                <a:endParaRPr lang="en-US" sz="24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Чтобы получить Х, генерируют число </a:t>
                </a:r>
                <a:r>
                  <a:rPr lang="ru-RU" sz="2400" b="1" i="0" u="none" strike="noStrike" baseline="0" dirty="0">
                    <a:latin typeface="Calibri" panose="020F0502020204030204" pitchFamily="34" charset="0"/>
                  </a:rPr>
                  <a:t>r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равномерно распределенное на [0,1], и решают уравнение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 относительно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; </a:t>
                </a:r>
              </a:p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Пусть случайная величина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 имеет функцию распределения G(R), тогда имеем для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Плюсы: точность и эффективность</a:t>
                </a:r>
              </a:p>
              <a:p>
                <a:r>
                  <a:rPr lang="ru-RU" sz="2400" dirty="0"/>
                  <a:t>Минус: применимо только для функций, интеграл который можно вычислить аналитически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AAA44C-312A-444F-ABBE-0FB12D1CB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406485-DDDA-403D-B587-2670FB23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2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77EBC-0203-40D2-89ED-6DB62040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обратной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3490E-17BF-461C-827D-2705A07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Экспоненциальный закон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554E96-C19B-4785-A923-0B8BE7CB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54FD64-FA3C-47A0-8282-C9873700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7" y="2646073"/>
            <a:ext cx="6706925" cy="37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5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ED4CE-1F13-4EB7-B4AA-91917A7C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Табличный метод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FBBC83-018F-4193-8E53-3EFEEA1C6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Формируется таблица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Значение Х находят методом линейной интерполяции </a:t>
                </a:r>
                <a:endParaRPr lang="en-US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8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1800" dirty="0">
                    <a:latin typeface="Calibri" panose="020F0502020204030204" pitchFamily="34" charset="0"/>
                  </a:rPr>
                  <a:t>Плюсы: пригоден для любых </a:t>
                </a:r>
                <a:r>
                  <a:rPr lang="en-US" sz="1800" dirty="0">
                    <a:latin typeface="Calibri" panose="020F0502020204030204" pitchFamily="34" charset="0"/>
                  </a:rPr>
                  <a:t>f(x)</a:t>
                </a:r>
                <a:r>
                  <a:rPr lang="ru-RU" sz="1800" dirty="0">
                    <a:latin typeface="Calibri" panose="020F0502020204030204" pitchFamily="34" charset="0"/>
                  </a:rPr>
                  <a:t>; эффективен; нужная точность обеспечивается увеличением количества интервалов</a:t>
                </a:r>
              </a:p>
              <a:p>
                <a:r>
                  <a:rPr lang="ru-RU" sz="1800" b="0" i="0" u="none" strike="noStrike" baseline="0" dirty="0">
                    <a:latin typeface="Calibri" panose="020F0502020204030204" pitchFamily="34" charset="0"/>
                  </a:rPr>
                  <a:t>Минус: значительные затраты памяти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FBBC83-018F-4193-8E53-3EFEEA1C6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8A72B-DC78-4C48-BC2C-66BAF749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8B75D-AEF4-40A4-90EE-1E8810FC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Словарные 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CAB56-7EBA-4B31-8F5D-A9462EE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Эксперимент – отработанная процедура (или процесс), результат которого можно наблюдать, но нельзя точно предсказать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Пространство выборки – множество всех возможных результатов (множество допустимых значений случайной величины)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Вероятность – мера возможности осуществления результата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Частота – частота появления заданного результата Е, равная k/n, где n – количество повторений эксперимента, а k – количество появлений нужного результата Е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Случайная величина – функция, которая ставит в соответствие каждому результату из пространства выборки некоторое вещественное число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3D2923-4D3D-4F78-800B-81314FA3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AC307-2B01-4B09-BFD0-2C0B2CE2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экспоненциального распределения вероятностей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FA31420-B69C-493C-A474-993A43EEE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Единичная интенсивность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FA31420-B69C-493C-A474-993A43EEE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04F8A7-00F3-4E70-9F94-B225962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38811-B94F-49A1-8AEA-AE8BE32E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90397"/>
            <a:ext cx="7056783" cy="37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F6B6F-2B15-47AE-BF59-A7D18B82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экспоненциального распределения (непрерывная)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264A54-C62B-45C5-85ED-C7DC9826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CF7198-C2A9-43A6-A606-C236310E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" y="1635427"/>
            <a:ext cx="8225624" cy="47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2CE96-40B0-4A32-BFCD-BC3D4559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Дискретная функция распределения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F65CF-23DE-49A3-A729-AE3EB538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A2FC4-5BC2-4942-B8EB-33216BFB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0" y="1590475"/>
            <a:ext cx="7508019" cy="49023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5DA71D-88EE-4B0A-8928-60FE5680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8" y="1643815"/>
            <a:ext cx="7259541" cy="47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4A433-FA93-485C-B73C-2568BEFD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особенности распределений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D7BB4A-7356-44D7-AC5B-ECC00CF2D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92087"/>
                <a:ext cx="7886700" cy="488487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Распределение Эрланга – путём суммирования </a:t>
                </a:r>
                <a:r>
                  <a:rPr lang="en-US" dirty="0"/>
                  <a:t>k </a:t>
                </a:r>
                <a:r>
                  <a:rPr lang="ru-RU" dirty="0"/>
                  <a:t>экспоненциальных выборок, мат. ожидание которых равно </a:t>
                </a:r>
                <a:r>
                  <a:rPr lang="en-US" dirty="0"/>
                  <a:t>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r>
                  <a:rPr lang="ru-RU" dirty="0"/>
                  <a:t>Нормальное распределение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используется центральная предельная теорема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N=12..20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D7BB4A-7356-44D7-AC5B-ECC00CF2D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2087"/>
                <a:ext cx="7886700" cy="4884876"/>
              </a:xfrm>
              <a:blipFill>
                <a:blip r:embed="rId2"/>
                <a:stretch>
                  <a:fillRect l="-1159" t="-1873" r="-21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FF9B-C343-4A57-AEA9-691E9B24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4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1875A-DDB0-4F63-91DE-08B39410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псевдослучайных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3CD65-D139-44EB-A41A-8E998EF4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u="none" strike="noStrike" baseline="0" dirty="0">
                <a:latin typeface="Calibri" panose="020F0502020204030204" pitchFamily="34" charset="0"/>
              </a:rPr>
              <a:t>[</a:t>
            </a:r>
            <a:r>
              <a:rPr lang="ru-RU" sz="2000" b="1" i="1" u="none" strike="noStrike" baseline="0" dirty="0">
                <a:latin typeface="Calibri" panose="020F0502020204030204" pitchFamily="34" charset="0"/>
              </a:rPr>
              <a:t>r</a:t>
            </a:r>
            <a:r>
              <a:rPr lang="ru-RU" sz="2000" b="0" i="0" u="none" strike="noStrike" baseline="0" dirty="0">
                <a:latin typeface="Calibri" panose="020F0502020204030204" pitchFamily="34" charset="0"/>
              </a:rPr>
              <a:t>] Случайные числа, равномерно распределенные на интервале между 0 и 1 </a:t>
            </a:r>
          </a:p>
          <a:p>
            <a:r>
              <a:rPr lang="ru-RU" sz="2000" dirty="0">
                <a:latin typeface="Calibri" panose="020F0502020204030204" pitchFamily="34" charset="0"/>
              </a:rPr>
              <a:t>Хранение таблиц таких случайных чисел. Недостаток – большой объём хранения</a:t>
            </a:r>
          </a:p>
          <a:p>
            <a:r>
              <a:rPr lang="ru-RU" sz="2000" b="0" i="0" u="none" strike="noStrike" baseline="0" dirty="0">
                <a:latin typeface="Calibri" panose="020F0502020204030204" pitchFamily="34" charset="0"/>
              </a:rPr>
              <a:t>Использование некоторого физического устройства для генерации случайного шума. Недостаток – невозможность повторного воспроизведения результатов имитации</a:t>
            </a:r>
          </a:p>
          <a:p>
            <a:r>
              <a:rPr lang="ru-RU" sz="2000" dirty="0">
                <a:latin typeface="Calibri" panose="020F0502020204030204" pitchFamily="34" charset="0"/>
              </a:rPr>
              <a:t>Применение рекурсивных формул, по которым новое число вычисляется на основании предыдущих</a:t>
            </a:r>
          </a:p>
          <a:p>
            <a:r>
              <a:rPr lang="ru-RU" sz="2000" b="0" i="0" u="none" strike="noStrike" baseline="0" dirty="0">
                <a:latin typeface="Calibri" panose="020F0502020204030204" pitchFamily="34" charset="0"/>
              </a:rPr>
              <a:t>Поскольку последовательность чисел вычисляется в уравнении детерминировано, они, естественно, не являются случайными, и их обычно называют </a:t>
            </a:r>
            <a:r>
              <a:rPr lang="ru-RU" sz="2000" b="1" i="1" u="none" strike="noStrike" baseline="0" dirty="0">
                <a:latin typeface="Calibri" panose="020F0502020204030204" pitchFamily="34" charset="0"/>
              </a:rPr>
              <a:t>псевдослучайными </a:t>
            </a:r>
            <a:r>
              <a:rPr lang="ru-RU" sz="2000" b="1" i="0" u="none" strike="noStrike" baseline="0" dirty="0">
                <a:latin typeface="Calibri" panose="020F0502020204030204" pitchFamily="34" charset="0"/>
              </a:rPr>
              <a:t>числами</a:t>
            </a:r>
            <a:endParaRPr lang="ru-RU" sz="20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55F621-A6DC-477E-8C0B-9E05CD13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5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A923D-110A-4D40-8FF3-60CABB7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генераторам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74340-3912-4F8F-85FD-41978401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0" i="0" u="none" strike="noStrike" baseline="0" dirty="0">
                <a:latin typeface="Calibri" panose="020F0502020204030204" pitchFamily="34" charset="0"/>
              </a:rPr>
              <a:t>Числа равномерно распределены на интервале (0, 1) и </a:t>
            </a:r>
            <a:r>
              <a:rPr lang="ru-RU" b="1" i="0" u="none" strike="noStrike" baseline="0" dirty="0">
                <a:latin typeface="Calibri" panose="020F0502020204030204" pitchFamily="34" charset="0"/>
              </a:rPr>
              <a:t>независимы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, т. е. корреляция между случайными числами последовательности отсутствует. 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u="none" strike="noStrike" baseline="0" dirty="0">
                <a:latin typeface="Calibri" panose="020F0502020204030204" pitchFamily="34" charset="0"/>
              </a:rPr>
              <a:t>Генерируется достаточное количество неповторяющихся чисел, т. е. период (цикл) генератора довольно длинный 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u="none" strike="noStrike" baseline="0" dirty="0">
                <a:latin typeface="Calibri" panose="020F0502020204030204" pitchFamily="34" charset="0"/>
              </a:rPr>
              <a:t>Последовательность случайных чисел воспроизводима. Это предполагает, что различные начальные значения (корни) дают различные последовательности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9EFBE7-5D04-410B-A77E-668DC1AC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98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29797-F876-4CBA-AD59-44BBE19C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Конгруэнтный метод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67D880-09AE-42FE-9313-6741FD1CE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использует следующее рекурсивное уравнение: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1, 2…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корня,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 err="1"/>
                  <a:t>ое</a:t>
                </a:r>
                <a:r>
                  <a:rPr lang="ru-RU" dirty="0"/>
                  <a:t> псевдослучайное число</a:t>
                </a:r>
              </a:p>
              <a:p>
                <a:pPr marL="0" indent="0">
                  <a:buNone/>
                </a:pPr>
                <a:r>
                  <a:rPr lang="ru-RU" dirty="0"/>
                  <a:t>Уравнение определяет что ненормализованное случайное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dirty="0"/>
                  <a:t> равно остатку от деления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dirty="0"/>
                  <a:t> на </a:t>
                </a:r>
                <a:r>
                  <a:rPr lang="en-US" dirty="0"/>
                  <a:t>c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предыдущее ненормализованное случайное число, а </a:t>
                </a:r>
                <a:r>
                  <a:rPr lang="en-US" dirty="0"/>
                  <a:t>a, b, c</a:t>
                </a:r>
                <a:r>
                  <a:rPr lang="ru-RU" dirty="0"/>
                  <a:t> – константы. Их выбор является предметом постоянных исследований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67D880-09AE-42FE-9313-6741FD1CE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A6C395-8A67-4F09-A541-1AC052D7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2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21089-B940-4F0E-A3FD-976200AD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Конгруэнтные генераторы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2B54C6-00E8-4D73-98D6-086C47A86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Смешанные</a:t>
                </a:r>
              </a:p>
              <a:p>
                <a:pPr lvl="1"/>
                <a:r>
                  <a:rPr lang="ru-RU" dirty="0"/>
                  <a:t>Полный период цикла, равный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ru-RU" dirty="0"/>
                  <a:t>, будет получен на </a:t>
                </a:r>
                <a:r>
                  <a:rPr lang="en-US" dirty="0"/>
                  <a:t>B</a:t>
                </a:r>
                <a:r>
                  <a:rPr lang="ru-RU" dirty="0"/>
                  <a:t>-битовом компьютере для генератора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ru-RU" dirty="0"/>
                  <a:t>, </a:t>
                </a:r>
                <a:r>
                  <a:rPr lang="en-US" dirty="0"/>
                  <a:t>b – </a:t>
                </a:r>
                <a:r>
                  <a:rPr lang="ru-RU" dirty="0"/>
                  <a:t>простое относительно </a:t>
                </a:r>
                <a:r>
                  <a:rPr lang="en-US" dirty="0"/>
                  <a:t>c (</a:t>
                </a:r>
                <a:r>
                  <a:rPr lang="ru-RU" dirty="0"/>
                  <a:t>НОД </a:t>
                </a:r>
                <a:r>
                  <a:rPr lang="en-US" dirty="0"/>
                  <a:t>b </a:t>
                </a:r>
                <a:r>
                  <a:rPr lang="ru-RU" dirty="0"/>
                  <a:t>и </a:t>
                </a:r>
                <a:r>
                  <a:rPr lang="en-US" dirty="0"/>
                  <a:t>c </a:t>
                </a:r>
                <a:r>
                  <a:rPr lang="ru-RU" dirty="0"/>
                  <a:t>равен 1</a:t>
                </a:r>
                <a:r>
                  <a:rPr lang="en-US" dirty="0"/>
                  <a:t>)</a:t>
                </a:r>
                <a:r>
                  <a:rPr lang="ru-RU" dirty="0"/>
                  <a:t>, </a:t>
                </a:r>
                <a:r>
                  <a:rPr lang="en-US" dirty="0"/>
                  <a:t>a=1 (mod 4) </a:t>
                </a:r>
                <a:r>
                  <a:rPr lang="ru-RU" dirty="0"/>
                  <a:t>или </a:t>
                </a:r>
                <a:r>
                  <a:rPr lang="en-US" dirty="0"/>
                  <a:t>a=1+4k</a:t>
                </a:r>
                <a:r>
                  <a:rPr lang="ru-RU" dirty="0"/>
                  <a:t>, где </a:t>
                </a:r>
                <a:r>
                  <a:rPr lang="en-US" dirty="0"/>
                  <a:t>k - </a:t>
                </a:r>
                <a:r>
                  <a:rPr lang="ru-RU" dirty="0"/>
                  <a:t>целое</a:t>
                </a:r>
              </a:p>
              <a:p>
                <a:r>
                  <a:rPr lang="ru-RU" dirty="0"/>
                  <a:t>Мультипликативные</a:t>
                </a:r>
              </a:p>
              <a:p>
                <a:pPr lvl="1"/>
                <a:r>
                  <a:rPr lang="ru-RU" dirty="0"/>
                  <a:t>Максимальный период цикла, равный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,</a:t>
                </a:r>
                <a:r>
                  <a:rPr lang="ru-RU" dirty="0"/>
                  <a:t> будет получен на </a:t>
                </a:r>
                <a:r>
                  <a:rPr lang="en-US" dirty="0"/>
                  <a:t>B</a:t>
                </a:r>
                <a:r>
                  <a:rPr lang="ru-RU" dirty="0"/>
                  <a:t>-битовом компьютере для генератора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с=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- нечётно,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=±3+8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или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k – </a:t>
                </a:r>
                <a:r>
                  <a:rPr lang="ru-RU" dirty="0"/>
                  <a:t>целое</a:t>
                </a:r>
              </a:p>
              <a:p>
                <a:pPr lvl="1"/>
                <a:r>
                  <a:rPr lang="ru-RU" dirty="0"/>
                  <a:t>Период цикла, равный с-1, будет получен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, а </a:t>
                </a:r>
                <a:r>
                  <a:rPr lang="ru-RU" dirty="0" err="1"/>
                  <a:t>а</a:t>
                </a:r>
                <a:r>
                  <a:rPr lang="ru-RU" dirty="0"/>
                  <a:t> – простой корень </a:t>
                </a:r>
                <a:r>
                  <a:rPr lang="en-US" dirty="0"/>
                  <a:t>c</a:t>
                </a:r>
                <a:r>
                  <a:rPr lang="ru-RU" dirty="0"/>
                  <a:t> (т.е.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𝑐𝑘</m:t>
                    </m:r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k – </a:t>
                </a:r>
                <a:r>
                  <a:rPr lang="ru-RU" dirty="0"/>
                  <a:t>целое и для любого целого </a:t>
                </a:r>
                <a:r>
                  <a:rPr lang="en-US" dirty="0"/>
                  <a:t>g&lt;c-1 </a:t>
                </a:r>
                <a:r>
                  <a:rPr lang="ru-RU" dirty="0"/>
                  <a:t>выражение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</a:t>
                </a:r>
                <a:r>
                  <a:rPr lang="ru-RU"/>
                  <a:t>является целым)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2B54C6-00E8-4D73-98D6-086C47A86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1391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5FA4B-39DB-46B1-B93E-E29D6A1B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60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0C757-9B74-4F5C-B293-994FC6C2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Квантовые генераторы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C3128-F3A6-4427-A402-CCCB90FC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Основаны на том что </a:t>
            </a:r>
            <a:r>
              <a:rPr lang="ru-RU" dirty="0" err="1"/>
              <a:t>кубиты</a:t>
            </a:r>
            <a:r>
              <a:rPr lang="ru-RU" dirty="0"/>
              <a:t>, находясь в состоянии суперпозиции, могут принимать любое значение из области определения</a:t>
            </a:r>
          </a:p>
          <a:p>
            <a:r>
              <a:rPr lang="ru-RU" dirty="0"/>
              <a:t>Позволяют получить настоящие случайные последовательности</a:t>
            </a:r>
          </a:p>
          <a:p>
            <a:r>
              <a:rPr lang="ru-RU" dirty="0"/>
              <a:t>Сложность в практической реализации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7509AC-A914-464C-A0C5-F17F2429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7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9687-6662-48AB-A827-2CE381CF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Резюмируя вышесказанное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A004-C541-4AD6-972B-F45DBDBB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5519"/>
          </a:xfrm>
        </p:spPr>
        <p:txBody>
          <a:bodyPr>
            <a:normAutofit/>
          </a:bodyPr>
          <a:lstStyle/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Случайные величины могут быть как непрерывными или дискретными, так и комбинированными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К основным характеристикам случайных величин относятся: </a:t>
            </a:r>
          </a:p>
          <a:p>
            <a:pPr lvl="1"/>
            <a:r>
              <a:rPr lang="ru-RU" sz="1800" b="0" i="0" u="none" strike="noStrike" baseline="0" dirty="0">
                <a:latin typeface="Calibri" panose="020F0502020204030204" pitchFamily="34" charset="0"/>
              </a:rPr>
              <a:t>дифференциальный и интегральный законы распределения; </a:t>
            </a:r>
          </a:p>
          <a:p>
            <a:pPr lvl="1"/>
            <a:r>
              <a:rPr lang="ru-RU" sz="1800" b="0" i="0" u="none" strike="noStrike" baseline="0" dirty="0">
                <a:latin typeface="Calibri" panose="020F0502020204030204" pitchFamily="34" charset="0"/>
              </a:rPr>
              <a:t>математическое ожидание; </a:t>
            </a:r>
          </a:p>
          <a:p>
            <a:pPr lvl="1"/>
            <a:r>
              <a:rPr lang="ru-RU" sz="1800" b="0" i="0" u="none" strike="noStrike" baseline="0" dirty="0">
                <a:latin typeface="Calibri" panose="020F0502020204030204" pitchFamily="34" charset="0"/>
              </a:rPr>
              <a:t>дисперсия и среднеквадратичное отклонение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Для моделирования случайной величины используют: </a:t>
            </a:r>
          </a:p>
          <a:p>
            <a:pPr lvl="1"/>
            <a:r>
              <a:rPr lang="ru-RU" sz="1800" b="0" i="0" u="none" strike="noStrike" baseline="0" dirty="0">
                <a:latin typeface="Calibri" panose="020F0502020204030204" pitchFamily="34" charset="0"/>
              </a:rPr>
              <a:t>метод обратной функции, табличный метод и </a:t>
            </a:r>
          </a:p>
          <a:p>
            <a:pPr lvl="1"/>
            <a:r>
              <a:rPr lang="ru-RU" sz="1800" b="0" i="0" u="none" strike="noStrike" baseline="0" dirty="0">
                <a:latin typeface="Calibri" panose="020F0502020204030204" pitchFamily="34" charset="0"/>
              </a:rPr>
              <a:t>функциональные особенности распределений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Для генерации равномерно распределенных на отрезке (0,1) случайных чисел используют рекурсивные уравнения (конгруэнтные генераторы)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5F76EE-B7BD-43E8-B28F-75826C4A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5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CC203-960F-45FA-A562-A71359B0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D44010-7A64-4443-8974-CBBC64EF2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Формально это функция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которая ставит в соответствие </a:t>
                </a:r>
                <a:r>
                  <a:rPr lang="ru-RU" sz="2400" b="1" i="0" u="none" strike="noStrike" baseline="0" dirty="0">
                    <a:latin typeface="Calibri" panose="020F0502020204030204" pitchFamily="34" charset="0"/>
                  </a:rPr>
                  <a:t>результатам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(классам событий)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некоторые вещественные числа и удовлетворяет аксиомам</a:t>
                </a:r>
                <a:r>
                  <a:rPr lang="en-US" sz="2400" dirty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</a:rPr>
                  <a:t>A1: </a:t>
                </a:r>
                <a14:m>
                  <m:oMath xmlns:m="http://schemas.openxmlformats.org/officeDocument/2006/math">
                    <m:r>
                      <a:rPr lang="en-US" sz="24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для любого результата</a:t>
                </a:r>
                <a:r>
                  <a:rPr lang="en-US" sz="24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 –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пространство выборки</a:t>
                </a:r>
              </a:p>
              <a:p>
                <a:pPr marL="0" indent="0">
                  <a:buNone/>
                </a:pPr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A2</a:t>
                </a:r>
                <a:r>
                  <a:rPr lang="en-US" sz="2400" dirty="0">
                    <a:latin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i="0" u="none" strike="noStrike" baseline="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</a:rPr>
                  <a:t>A3: </a:t>
                </a:r>
                <a:r>
                  <a:rPr lang="ru-RU" sz="2400" dirty="0">
                    <a:latin typeface="Calibri" panose="020F0502020204030204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400" b="0" i="0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есть</a:t>
                </a:r>
                <a:r>
                  <a:rPr lang="ru-RU" sz="2400" b="0" i="0" u="none" strike="noStrike" dirty="0">
                    <a:latin typeface="Calibri" panose="020F0502020204030204" pitchFamily="34" charset="0"/>
                  </a:rPr>
                  <a:t> взаимоисключающие результаты, то вероятность их появления равна сумме вероятностей появления каждого из них: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  <m:r>
                      <a:rPr lang="en-US" sz="2400" b="0" i="1" u="none" strike="noStrik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u="none" strike="noStrike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b="0" i="0" u="none" strike="noStrike" baseline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D44010-7A64-4443-8974-CBBC64EF2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961" b="-14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A6DC4-4511-450E-B2FC-50C14AB0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48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E2F32-4FD7-4408-848D-C980A7CF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94313-8D69-4CE2-AA40-3DEE255C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u="none" strike="noStrike" baseline="0" dirty="0" err="1">
                <a:latin typeface="Calibri" panose="020F0502020204030204" pitchFamily="34" charset="0"/>
              </a:rPr>
              <a:t>Прицкер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 А. Введение в имитационное моделирование и язык СЛАМ II: Пер. с англ. — М.: Мир, 1987. — 646 с.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Боев В.Д., </a:t>
            </a:r>
            <a:r>
              <a:rPr lang="ru-RU" sz="2400" b="0" i="0" u="none" strike="noStrike" baseline="0" dirty="0" err="1">
                <a:latin typeface="Calibri" panose="020F0502020204030204" pitchFamily="34" charset="0"/>
              </a:rPr>
              <a:t>Сыпченко</a:t>
            </a:r>
            <a:r>
              <a:rPr lang="ru-RU" sz="2400" b="0" i="0" u="none" strike="noStrike" baseline="0" dirty="0">
                <a:latin typeface="Calibri" panose="020F0502020204030204" pitchFamily="34" charset="0"/>
              </a:rPr>
              <a:t> Р.П. Компьютерное моделирование [Электронный ресурс]// НОУ ИНТУИТ: [сайт]. [2010]. URL: </a:t>
            </a:r>
            <a:r>
              <a:rPr lang="ru-RU" sz="2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http://www.intuit.ru/studies/courses/643/499/info </a:t>
            </a:r>
          </a:p>
          <a:p>
            <a:r>
              <a:rPr lang="ru-RU" sz="2400" b="0" i="0" u="none" strike="noStrike" baseline="0" dirty="0">
                <a:latin typeface="Calibri" panose="020F0502020204030204" pitchFamily="34" charset="0"/>
              </a:rPr>
              <a:t>Курсы: </a:t>
            </a:r>
          </a:p>
          <a:p>
            <a:pPr marL="457200" lvl="1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«Теория вероятностей и математическая статистика» </a:t>
            </a:r>
          </a:p>
          <a:p>
            <a:pPr marL="457200" lvl="1" indent="0">
              <a:buNone/>
            </a:pPr>
            <a:r>
              <a:rPr lang="ru-RU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ru-RU" b="0" i="0" u="none" strike="noStrike" baseline="0" dirty="0">
                <a:latin typeface="Calibri" panose="020F0502020204030204" pitchFamily="34" charset="0"/>
              </a:rPr>
              <a:t>«Статистика»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25BB2F-FD52-418C-B520-8A2A1AC3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2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8145-CDBB-4635-9F23-8EEC6B0D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Вероятностное распределение (правило задания вероятности для каждого из возможных значений)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A09ED0-4D10-4670-9681-F83CB4812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Х дискретное</a:t>
                </a:r>
              </a:p>
              <a:p>
                <a:r>
                  <a:rPr lang="ru-RU" dirty="0"/>
                  <a:t>Закон (функция) распределения дифференциальный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dirty="0"/>
                  <a:t>I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Закон (функция) распределения интегральный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A09ED0-4D10-4670-9681-F83CB4812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b="-19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53C378-1FDA-4212-B390-C9971384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49034-FCDC-4264-BB35-54892FB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Вероятностное распределение (правило задания вероятности для каждого из возможных значений)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59C2EB-54F3-4CB8-85F8-8D743983E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Х непрерывное</a:t>
                </a:r>
              </a:p>
              <a:p>
                <a:r>
                  <a:rPr lang="ru-RU" dirty="0"/>
                  <a:t>Закон (функция) распределения дифференциальный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- плотность распределения вероятности</a:t>
                </a:r>
              </a:p>
              <a:p>
                <a:r>
                  <a:rPr lang="ru-RU" dirty="0"/>
                  <a:t>Закон (функция) распределения интегральный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59C2EB-54F3-4CB8-85F8-8D743983E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2042F1-24B9-4FAB-AFAF-81B8411A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6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80D29-291B-478C-9B57-3B22E465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Математическое ожидание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CAC9C9-5765-44FA-BD5D-5FE2CC5AC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b="0" i="0" u="none" strike="noStrike" baseline="0" dirty="0">
                    <a:latin typeface="Calibri" panose="020F0502020204030204" pitchFamily="34" charset="0"/>
                  </a:rPr>
                  <a:t>Взвешенная по вероятности средняя величина всех возможных значений Х, определяющая меру центральности распределения </a:t>
                </a:r>
              </a:p>
              <a:p>
                <a:r>
                  <a:rPr lang="ru-RU" sz="3200" dirty="0">
                    <a:latin typeface="Calibri" panose="020F0502020204030204" pitchFamily="34" charset="0"/>
                  </a:rPr>
                  <a:t>Дискретное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sz="3200" dirty="0">
                  <a:latin typeface="Calibri" panose="020F0502020204030204" pitchFamily="34" charset="0"/>
                </a:endParaRPr>
              </a:p>
              <a:p>
                <a:r>
                  <a:rPr lang="ru-RU" sz="3200" dirty="0">
                    <a:latin typeface="Calibri" panose="020F0502020204030204" pitchFamily="34" charset="0"/>
                  </a:rPr>
                  <a:t>Непрерывное</a:t>
                </a:r>
                <a:r>
                  <a:rPr lang="en-US" sz="32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CAC9C9-5765-44FA-BD5D-5FE2CC5AC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FEAEBF-EE8E-4790-965D-A6187F68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0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470A0-0770-4CE0-9EC0-77DEA077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ru-RU" dirty="0"/>
              <a:t>й момент случайной величины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DD9D20-60D1-4195-A713-7C77B0A49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600" dirty="0"/>
                  <a:t>Математическое ожидание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r>
                  <a:rPr lang="ru-RU" sz="3600" dirty="0"/>
                  <a:t>Дискретное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sz="3600" dirty="0"/>
              </a:p>
              <a:p>
                <a:r>
                  <a:rPr lang="ru-RU" sz="3600" dirty="0"/>
                  <a:t>Непрерывное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ru-RU" sz="3600" dirty="0"/>
              </a:p>
              <a:p>
                <a:r>
                  <a:rPr lang="ru-RU" sz="3600" dirty="0"/>
                  <a:t>Вариацией </a:t>
                </a:r>
                <a:r>
                  <a:rPr lang="en-US" sz="3600" dirty="0"/>
                  <a:t>n-</a:t>
                </a:r>
                <a:r>
                  <a:rPr lang="ru-RU" sz="3600" dirty="0"/>
                  <a:t>го момента называется </a:t>
                </a:r>
                <a:r>
                  <a:rPr lang="en-US" sz="3600" dirty="0"/>
                  <a:t>n-</a:t>
                </a:r>
                <a:r>
                  <a:rPr lang="ru-RU" sz="3600" dirty="0" err="1"/>
                  <a:t>ый</a:t>
                </a:r>
                <a:r>
                  <a:rPr lang="ru-RU" sz="3600" dirty="0"/>
                  <a:t> момент среднего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DD9D20-60D1-4195-A713-7C77B0A49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t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D2C331-4D80-4F55-81D0-88E5EA60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7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5B0CA-B4FF-4357-82DF-30776D77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Дисперсия случайной величины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EC272F-0240-4CAA-AEAC-73E279746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0" i="0" u="none" strike="noStrike" baseline="0" dirty="0">
                    <a:latin typeface="Calibri" panose="020F0502020204030204" pitchFamily="34" charset="0"/>
                  </a:rPr>
                  <a:t>Второй момент среднего (мера разброса вероятностного распределения)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Дискретное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Непрерывное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EC272F-0240-4CAA-AEAC-73E279746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21782B-F915-41C8-B546-44A2F7C6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ECA88-8CAE-4833-82B6-6EF5F034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Квантиль порядка 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5E7DCC-7DC4-4AD4-AA78-C03EAE2AC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Если функция распределения F(x) случайной величины Х непрерывна и строго монотонна, то для любого </a:t>
                </a: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p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0&lt;p&lt;1, </a:t>
                </a: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квантиль порядка p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распределения случайной величины Х определяется как корень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 уравнения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или, иначе, как значение (при данном p) функции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ru-RU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обратной к F(x).</a:t>
                </a:r>
                <a:endParaRPr lang="en-US" sz="24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Квантиль порядка 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0.5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называется </a:t>
                </a: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медианой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; </a:t>
                </a:r>
                <a:endParaRPr lang="en-US" sz="24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2400" dirty="0">
                    <a:latin typeface="Calibri" panose="020F0502020204030204" pitchFamily="34" charset="0"/>
                  </a:rPr>
                  <a:t>К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вантили порядка 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0.25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и 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0.75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- </a:t>
                </a: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квартилями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; </a:t>
                </a:r>
                <a:endParaRPr lang="en-US" sz="2400" b="0" i="0" u="none" strike="noStrike" baseline="0" dirty="0">
                  <a:latin typeface="Calibri" panose="020F0502020204030204" pitchFamily="34" charset="0"/>
                </a:endParaRPr>
              </a:p>
              <a:p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Квантили порядка 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0.1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 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0.2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,.., </a:t>
                </a:r>
                <a:r>
                  <a:rPr lang="ru-RU" sz="2400" b="0" i="1" u="none" strike="noStrike" baseline="0" dirty="0">
                    <a:latin typeface="Calibri" panose="020F0502020204030204" pitchFamily="34" charset="0"/>
                  </a:rPr>
                  <a:t>0.9 </a:t>
                </a:r>
                <a:r>
                  <a:rPr lang="ru-RU" sz="2400" b="0" i="0" u="none" strike="noStrike" baseline="0" dirty="0">
                    <a:latin typeface="Calibri" panose="020F0502020204030204" pitchFamily="34" charset="0"/>
                  </a:rPr>
                  <a:t>- </a:t>
                </a:r>
                <a:r>
                  <a:rPr lang="ru-RU" sz="2400" b="1" i="1" u="none" strike="noStrike" baseline="0" dirty="0">
                    <a:latin typeface="Calibri" panose="020F0502020204030204" pitchFamily="34" charset="0"/>
                  </a:rPr>
                  <a:t>децилями</a:t>
                </a:r>
                <a:endParaRPr lang="ru-RU" sz="3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5E7DCC-7DC4-4AD4-AA78-C03EAE2AC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7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C77AD6-8523-4E1B-B5A4-20C2EA9E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4-8343-410A-956A-DABC4F59B2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11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1424</Words>
  <Application>Microsoft Office PowerPoint</Application>
  <PresentationFormat>Экран (4:3)</PresentationFormat>
  <Paragraphs>166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Тема Office</vt:lpstr>
      <vt:lpstr>Моделирование случайных величин</vt:lpstr>
      <vt:lpstr>Словарные термины</vt:lpstr>
      <vt:lpstr>Вероятность</vt:lpstr>
      <vt:lpstr>Вероятностное распределение (правило задания вероятности для каждого из возможных значений) 1/2</vt:lpstr>
      <vt:lpstr>Вероятностное распределение (правило задания вероятности для каждого из возможных значений) 2/2</vt:lpstr>
      <vt:lpstr>Математическое ожидание</vt:lpstr>
      <vt:lpstr>N-й момент случайной величины</vt:lpstr>
      <vt:lpstr>Дисперсия случайной величины</vt:lpstr>
      <vt:lpstr>Квантиль порядка p</vt:lpstr>
      <vt:lpstr>Дискретная случайная величина</vt:lpstr>
      <vt:lpstr>Непрерывная случайная величина</vt:lpstr>
      <vt:lpstr>Комбинированная случайная величина</vt:lpstr>
      <vt:lpstr>Определение F(x) слайда 12</vt:lpstr>
      <vt:lpstr>Выборка значений случайной величины</vt:lpstr>
      <vt:lpstr>Пример</vt:lpstr>
      <vt:lpstr>Моделирование случайных величин</vt:lpstr>
      <vt:lpstr>Метод обратной функции</vt:lpstr>
      <vt:lpstr>Пример обратной функции</vt:lpstr>
      <vt:lpstr>Табличный метод</vt:lpstr>
      <vt:lpstr>Таблица экспоненциального распределения вероятностей</vt:lpstr>
      <vt:lpstr>Функция экспоненциального распределения (непрерывная)</vt:lpstr>
      <vt:lpstr>Дискретная функция распределения</vt:lpstr>
      <vt:lpstr>Функциональные особенности распределений</vt:lpstr>
      <vt:lpstr>Генерация псевдослучайных чисел</vt:lpstr>
      <vt:lpstr>Требования к генераторам r</vt:lpstr>
      <vt:lpstr>Конгруэнтный метод</vt:lpstr>
      <vt:lpstr>Конгруэнтные генераторы</vt:lpstr>
      <vt:lpstr>Квантовые генераторы случайных чисел</vt:lpstr>
      <vt:lpstr>Резюмируя вышесказанное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случайных величин</dc:title>
  <dc:creator>Анатолий Шамшев</dc:creator>
  <cp:lastModifiedBy>Анатолий Шамшев</cp:lastModifiedBy>
  <cp:revision>21</cp:revision>
  <dcterms:created xsi:type="dcterms:W3CDTF">2024-08-11T14:38:12Z</dcterms:created>
  <dcterms:modified xsi:type="dcterms:W3CDTF">2024-08-13T06:07:02Z</dcterms:modified>
</cp:coreProperties>
</file>