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57" r:id="rId37"/>
    <p:sldId id="25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366B7-874F-4D56-A5A5-4FC90C761E4F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A63FF-227E-421A-8AE6-C8E6564E5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41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01D0-7FE7-4304-901D-BE1E0D3E36D4}" type="datetime1">
              <a:rPr lang="ru-RU" smtClean="0"/>
              <a:t>10.08.2024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7141-BDA1-421E-A732-F9B236207F29}" type="datetime1">
              <a:rPr lang="ru-RU" smtClean="0"/>
              <a:t>10.08.2024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5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A3A1-48F5-4C78-8BF0-1DB16CCF9EA7}" type="datetime1">
              <a:rPr lang="ru-RU" smtClean="0"/>
              <a:t>10.08.2024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00F-CB33-4F9E-8CC8-1A3DB5D22419}" type="datetime1">
              <a:rPr lang="ru-RU" smtClean="0"/>
              <a:t>10.08.2024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73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87D7-3F40-4CF7-B51D-3F3D0E372E6E}" type="datetime1">
              <a:rPr lang="ru-RU" smtClean="0"/>
              <a:t>10.08.2024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7514-81D8-40F7-9819-27E15F07041B}" type="datetime1">
              <a:rPr lang="ru-RU" smtClean="0"/>
              <a:t>10.08.2024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5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64B-49F5-4561-8254-B1F57C9C4125}" type="datetime1">
              <a:rPr lang="ru-RU" smtClean="0"/>
              <a:t>10.08.2024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AD2-3914-4FE4-AC0E-02C6A3DA615A}" type="datetime1">
              <a:rPr lang="ru-RU" smtClean="0"/>
              <a:t>10.08.2024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9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1C7-A964-45DF-9638-8DBAA185D22F}" type="datetime1">
              <a:rPr lang="ru-RU" smtClean="0"/>
              <a:t>10.08.2024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830-33B7-4D1F-9913-971077DF1F75}" type="datetime1">
              <a:rPr lang="ru-RU" smtClean="0"/>
              <a:t>10.08.2024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3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F81-29BF-4C8D-A8B1-FAD3CCDEC1EA}" type="datetime1">
              <a:rPr lang="ru-RU" smtClean="0"/>
              <a:t>10.08.2024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269F-11D3-4601-8822-114038655DFC}" type="datetime1">
              <a:rPr lang="ru-RU" smtClean="0"/>
              <a:t>10.08.2024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330A-46FA-4E9D-9A3B-D97A0051C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8D44-003F-412A-A653-7C27C296F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4. Исследование 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3A529C-04F3-416D-973D-5CE878ECD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Планирование и проведение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187212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5EDF0-F782-4873-96B1-832CAB22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планирования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DCFEDF-758D-4C23-A066-B1A039A7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В промышленности: извлечение максимального количества объективной информации о влиянии изучаемых факторов на производственный процесс с помощью наименьшего числа дорогостоящих наблюдений </a:t>
            </a:r>
          </a:p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В науке: показ статистической значимости эффекта воздействия определенного фактора на изучаемую зависимую переменную 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280B12-1744-4379-B25C-0C52D88C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F46B1-9E35-47E0-BA1D-900D82A0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моделями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A4196-4CD3-419D-B163-4C2B1C46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b="0" i="0" u="none" strike="noStrike" baseline="0" dirty="0">
                <a:latin typeface="Calibri" panose="020F0502020204030204" pitchFamily="34" charset="0"/>
              </a:rPr>
              <a:t>Дисперсионный анализ (</a:t>
            </a:r>
            <a:r>
              <a:rPr lang="ru-RU" sz="3600" b="0" i="1" u="none" strike="noStrike" baseline="0" dirty="0">
                <a:latin typeface="Calibri" panose="020F0502020204030204" pitchFamily="34" charset="0"/>
              </a:rPr>
              <a:t>отсеивающий эксперимент</a:t>
            </a:r>
            <a:r>
              <a:rPr lang="ru-RU" sz="3600" b="0" i="0" u="none" strike="noStrike" baseline="0" dirty="0">
                <a:latin typeface="Calibri" panose="020F0502020204030204" pitchFamily="34" charset="0"/>
              </a:rPr>
              <a:t>) – отбрасывание гипотез</a:t>
            </a:r>
          </a:p>
          <a:p>
            <a:r>
              <a:rPr lang="ru-RU" sz="3600" b="0" i="0" u="none" strike="noStrike" baseline="0" dirty="0">
                <a:latin typeface="Calibri" panose="020F0502020204030204" pitchFamily="34" charset="0"/>
              </a:rPr>
              <a:t>Регрессионный анализ (</a:t>
            </a:r>
            <a:r>
              <a:rPr lang="ru-RU" sz="3600" b="0" i="1" u="none" strike="noStrike" baseline="0" dirty="0">
                <a:latin typeface="Calibri" panose="020F0502020204030204" pitchFamily="34" charset="0"/>
              </a:rPr>
              <a:t>оптимизирующий эксперимент</a:t>
            </a:r>
            <a:r>
              <a:rPr lang="ru-RU" sz="3600" b="0" i="0" u="none" strike="noStrike" baseline="0" dirty="0">
                <a:latin typeface="Calibri" panose="020F0502020204030204" pitchFamily="34" charset="0"/>
              </a:rPr>
              <a:t>) – оптимизация модели</a:t>
            </a:r>
          </a:p>
          <a:p>
            <a:r>
              <a:rPr lang="ru-RU" sz="3600" b="0" i="0" u="none" strike="noStrike" baseline="0" dirty="0">
                <a:latin typeface="Calibri" panose="020F0502020204030204" pitchFamily="34" charset="0"/>
              </a:rPr>
              <a:t>Собственные эксперименты пользователя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753DB6-9E32-476B-9A15-126FEC6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0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6B65B-0919-4DF6-9F3C-AA7CE925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теории планирования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F7C762-E4EF-48DD-B701-9403DD91A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3907569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Эксперимент на модели состоит из наблюдений, а каждое наблюдение – из прогонов модели </a:t>
                </a:r>
              </a:p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Входные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 называют </a:t>
                </a: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факторами </a:t>
                </a:r>
                <a:endParaRPr lang="ru-RU" sz="24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Выходная переменная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называется </a:t>
                </a: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наблюдаемой переменной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(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реакцией, откликом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F7C762-E4EF-48DD-B701-9403DD91A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07569" cy="4351338"/>
              </a:xfrm>
              <a:blipFill>
                <a:blip r:embed="rId2"/>
                <a:stretch>
                  <a:fillRect l="-2028" t="-1961" r="-2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CF05E5-1854-4C1A-A231-64A1F760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9" y="1690689"/>
            <a:ext cx="4035719" cy="220742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402C2-E1B3-4AF1-81EB-8495EF0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4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BD3D7-FB15-4609-8031-1DC773A6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757F5-F57A-4F8C-9F87-6A351B46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Фактор – </a:t>
            </a:r>
            <a:r>
              <a:rPr lang="ru-RU" b="0" i="0" u="none" strike="noStrike" baseline="0" dirty="0" err="1">
                <a:latin typeface="Calibri" panose="020F0502020204030204" pitchFamily="34" charset="0"/>
              </a:rPr>
              <a:t>Factor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 – причина, «движущая сила» наблюдаемого процесса, определяющая его характер или отдельные его черты </a:t>
            </a:r>
          </a:p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Непрерывные факторы (Время задержки, масса, температура, концентрация и т.п.)</a:t>
            </a:r>
          </a:p>
          <a:p>
            <a:r>
              <a:rPr lang="ru-RU" dirty="0">
                <a:latin typeface="Calibri" panose="020F0502020204030204" pitchFamily="34" charset="0"/>
              </a:rPr>
              <a:t>Категориальные факторы (Станок, работник, наличие катализатора, тип добавки и т.п.)</a:t>
            </a:r>
            <a:endParaRPr lang="ru-RU" b="0" i="0" u="none" strike="noStrike" baseline="0" dirty="0">
              <a:latin typeface="Calibri" panose="020F0502020204030204" pitchFamily="34" charset="0"/>
            </a:endParaRPr>
          </a:p>
          <a:p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47A5FE-7873-4461-91F6-C9D7A89A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7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E5F4A-2AF6-497F-BB28-CFFE55D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Факторное пространство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1F9E6-DC8F-4AB8-AE6A-C00ACA35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1" u="none" strike="noStrike" baseline="0" dirty="0">
                <a:latin typeface="Calibri" panose="020F0502020204030204" pitchFamily="34" charset="0"/>
              </a:rPr>
              <a:t>Факторным пространством 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называют множество факторов, значения которых контролируют при проведении экспериментов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Каждый фактор имеет </a:t>
            </a:r>
            <a:r>
              <a:rPr lang="ru-RU" sz="2400" b="1" i="1" u="none" strike="noStrike" baseline="0" dirty="0">
                <a:latin typeface="Calibri" panose="020F0502020204030204" pitchFamily="34" charset="0"/>
              </a:rPr>
              <a:t>уровни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, это значения, которые устанавливают для каждого фактора при определении условий прогона модели в наблюдении </a:t>
            </a:r>
          </a:p>
          <a:p>
            <a:r>
              <a:rPr lang="ru-RU" sz="2400" b="1" i="1" u="none" strike="noStrike" baseline="0" dirty="0">
                <a:latin typeface="Arial" panose="020B0604020202020204" pitchFamily="34" charset="0"/>
              </a:rPr>
              <a:t>Уровень </a:t>
            </a:r>
            <a:r>
              <a:rPr lang="ru-RU" sz="2400" b="0" i="0" u="none" strike="noStrike" baseline="0" dirty="0">
                <a:latin typeface="Arial" panose="020B0604020202020204" pitchFamily="34" charset="0"/>
              </a:rPr>
              <a:t>– это моментальное значение переменной, описывающей фактор. </a:t>
            </a:r>
          </a:p>
          <a:p>
            <a:pPr lvl="1"/>
            <a:r>
              <a:rPr lang="ru-RU" sz="1800" b="0" i="0" u="none" strike="noStrike" baseline="0" dirty="0">
                <a:latin typeface="Arial" panose="020B0604020202020204" pitchFamily="34" charset="0"/>
              </a:rPr>
              <a:t>для непрерывных факторов это Число (800˚, 15.2 мм); </a:t>
            </a:r>
          </a:p>
          <a:p>
            <a:pPr lvl="1"/>
            <a:r>
              <a:rPr lang="ru-RU" sz="1800" b="0" i="0" u="none" strike="noStrike" baseline="0" dirty="0">
                <a:latin typeface="Arial" panose="020B0604020202020204" pitchFamily="34" charset="0"/>
              </a:rPr>
              <a:t>для категориальных – Уникальное значение из списка категории фактора (Катализатор используется – ДА; Оператор – Иванов И.И.; Плавка - № 19905) 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B8F3E-33C3-4350-A7B2-E92C0A8A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1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5E4C4-C181-459F-BF73-A238075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97B96-F897-4311-93FE-7DEB955A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0" i="1" u="none" strike="noStrike" baseline="0" dirty="0">
                <a:latin typeface="Calibri" panose="020F0502020204030204" pitchFamily="34" charset="0"/>
              </a:rPr>
              <a:t>Целевая характеристика 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– характеристика процесса/изделия, на которую исследуется влияние факторов в ходе эксперимента </a:t>
            </a:r>
          </a:p>
          <a:p>
            <a:r>
              <a:rPr lang="ru-RU" sz="3200" b="1" i="1" u="none" strike="noStrike" baseline="0" dirty="0">
                <a:latin typeface="Calibri" panose="020F0502020204030204" pitchFamily="34" charset="0"/>
              </a:rPr>
              <a:t>Отклик 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– результат измерения целевой характеристики при определенной комбинации уровней факторов или определенных значениях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DAC0C6-A11F-4A3C-9DB3-E4D97B2F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9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256A4-9930-491B-A245-EAC06B64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эксперимента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AEC7C2-D186-4859-8E4E-CC48880CB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Целью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эксперимента является нахождение функции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при этом предполагается, что ее значение складывается из 2х составляющих: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 - функция отклика (</a:t>
                </a:r>
                <a:r>
                  <a:rPr lang="ru-RU" sz="2400" i="1" dirty="0"/>
                  <a:t>неслучайная </a:t>
                </a:r>
                <a:r>
                  <a:rPr lang="ru-RU" sz="2400" dirty="0"/>
                  <a:t>функция факторов); </a:t>
                </a:r>
              </a:p>
              <a:p>
                <a:pPr algn="l"/>
                <a:r>
                  <a:rPr lang="en-US" sz="2400" i="1" dirty="0"/>
                  <a:t>e(x1 ,x2 ,..,</a:t>
                </a:r>
                <a:r>
                  <a:rPr lang="en-US" sz="2400" i="1" dirty="0" err="1"/>
                  <a:t>xn</a:t>
                </a:r>
                <a:r>
                  <a:rPr lang="en-US" sz="2400" i="1" dirty="0"/>
                  <a:t>)</a:t>
                </a:r>
                <a:r>
                  <a:rPr lang="ru-RU" sz="2400" i="1" dirty="0"/>
                  <a:t> -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ошибка эксперимента (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случайная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величина);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 - определенное сочетание уровней факторов факторного пространства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AEC7C2-D186-4859-8E4E-CC48880CB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961" r="-20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CA3E45-18E9-414E-9EF5-87A8BAA7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9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FD6B-6347-45C2-896D-6A123DA2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эксперимента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EF705C-E6A3-4845-B404-2DF99556A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200" b="1" i="1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ru-RU" sz="3200" b="0" i="0" u="none" strike="noStrike" baseline="0" dirty="0">
                    <a:latin typeface="Calibri" panose="020F0502020204030204" pitchFamily="34" charset="0"/>
                  </a:rPr>
                  <a:t>- случайная переменная, которая зависит от случайной величины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b="0" i="1" u="none" strike="noStrike" baseline="0" dirty="0">
                    <a:latin typeface="Calibri" panose="020F0502020204030204" pitchFamily="34" charset="0"/>
                  </a:rPr>
                  <a:t> </a:t>
                </a:r>
                <a:endParaRPr lang="ru-RU" sz="32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3200" b="0" i="0" u="none" strike="noStrike" baseline="0" dirty="0">
                    <a:latin typeface="Calibri" panose="020F0502020204030204" pitchFamily="34" charset="0"/>
                  </a:rPr>
                  <a:t>Дисперсия </a:t>
                </a:r>
                <a14:m>
                  <m:oMath xmlns:m="http://schemas.openxmlformats.org/officeDocument/2006/math">
                    <m:r>
                      <a:rPr lang="en-US" sz="3200" b="0" i="1" u="none" strike="noStrike" baseline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3200" b="0" i="0" u="none" strike="noStrike" baseline="0" dirty="0">
                    <a:latin typeface="Calibri" panose="020F0502020204030204" pitchFamily="34" charset="0"/>
                  </a:rPr>
                  <a:t> характеризует точность измерения y и равна дисперсии ошибки опыта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EF705C-E6A3-4845-B404-2DF99556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8B2D3-55BC-4B60-BD19-3808966D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7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8B2CF-7DDF-4149-9195-5F5500C0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планирования эксперимента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D96259-1FBF-4C30-A13C-19A1BE5B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4384647" cy="4351338"/>
              </a:xfrm>
            </p:spPr>
            <p:txBody>
              <a:bodyPr/>
              <a:lstStyle/>
              <a:p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2 предмета весом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, весы с чашечками и гирьками </a:t>
                </a:r>
              </a:p>
              <a:p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2 опыта </a:t>
                </a:r>
                <a:endParaRPr lang="en-US" sz="1800" b="0" i="0" u="none" strike="noStrike" baseline="0" dirty="0">
                  <a:latin typeface="Calibri" panose="020F0502020204030204" pitchFamily="34" charset="0"/>
                </a:endParaRPr>
              </a:p>
              <a:p>
                <a:endParaRPr lang="ru-RU" sz="1800" b="0" i="0" u="none" strike="noStrike" baseline="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1й вариант: </a:t>
                </a:r>
              </a:p>
              <a:p>
                <a:pPr marL="0" indent="0">
                  <a:buNone/>
                </a:pPr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–</a:t>
                </a:r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Каждый предмет взвешивается по отдельности </a:t>
                </a:r>
              </a:p>
              <a:p>
                <a:pPr marL="0" indent="0">
                  <a:buNone/>
                </a:pPr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2й вариант: </a:t>
                </a:r>
              </a:p>
              <a:p>
                <a:pPr marL="0" indent="0">
                  <a:buNone/>
                </a:pPr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–</a:t>
                </a:r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Взвешивается сумма и разность весов предметов </a:t>
                </a:r>
              </a:p>
              <a:p>
                <a:pPr marL="0" indent="0">
                  <a:buNone/>
                </a:pPr>
                <a:r>
                  <a:rPr lang="ru-RU" sz="1800" i="1" dirty="0">
                    <a:latin typeface="Calibri" panose="020F0502020204030204" pitchFamily="34" charset="0"/>
                  </a:rPr>
                  <a:t>Вопрос: </a:t>
                </a:r>
                <a:r>
                  <a:rPr lang="ru-RU" sz="1800" b="0" i="1" u="none" strike="noStrike" baseline="0" dirty="0">
                    <a:latin typeface="Calibri" panose="020F0502020204030204" pitchFamily="34" charset="0"/>
                  </a:rPr>
                  <a:t>в каком случае будет выше точность?</a:t>
                </a:r>
                <a:endParaRPr lang="ru-RU" sz="1800" b="0" i="0" u="none" strike="noStrike" baseline="0" dirty="0">
                  <a:latin typeface="Calibri" panose="020F0502020204030204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D96259-1FBF-4C30-A13C-19A1BE5B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4384647" cy="4351338"/>
              </a:xfrm>
              <a:blipFill>
                <a:blip r:embed="rId2"/>
                <a:stretch>
                  <a:fillRect l="-111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67E2A0-E2DB-45D0-81DE-A2FDBB95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139" y="1212574"/>
            <a:ext cx="3285211" cy="264997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C22368-154A-4276-B1AB-9974CE21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1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2FAC-BB92-4429-B249-92424999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планирования эксперимента 2/2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7BFCE5-2DEA-4FB6-9CD0-DD90A361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6" y="1937365"/>
            <a:ext cx="7784327" cy="430828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7356E-AA55-4D1B-920B-05159FE1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D7E8A-2448-4073-92A4-9F0A0A8C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имитационного моделирования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146EC-1BA5-4C5A-9E58-63F5B27D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1. </a:t>
            </a: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Формулирование проблемы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описание исследуемой проблемы и определение целей исследования. 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2. </a:t>
            </a: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Разработка модели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логико-математическое описание моделируемой системы в соответствии с формулировкой проблемы. 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Подготовка данных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идентификация, спецификация и сбор данных. 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4. </a:t>
            </a: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Трансляция модели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перевод модели на язык, приемлемый для используемой ЭВМ. 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5. </a:t>
            </a: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Верификация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установление правильности машинных программ. </a:t>
            </a:r>
          </a:p>
          <a:p>
            <a:pPr marL="0" indent="0">
              <a:buNone/>
            </a:pP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6.Валидация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оценка требуемой точности и соответствия имитационной модели реальной системе. </a:t>
            </a:r>
          </a:p>
          <a:p>
            <a:pPr marL="87313" indent="0">
              <a:buNone/>
            </a:pP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7.Стратегическое и тактическое планирование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определение условий проведения машинного эксперимента с имитационной моделью. </a:t>
            </a:r>
          </a:p>
          <a:p>
            <a:pPr marL="87313" indent="0">
              <a:buNone/>
            </a:pP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8.Экспериментирование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прогон имитационной модели на ЭВМ для получения требуемой информации. </a:t>
            </a:r>
          </a:p>
          <a:p>
            <a:pPr marL="87313" indent="0">
              <a:buNone/>
            </a:pP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9.Анализ результатов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изучение результатов имитационного эксперимента для подготовки выводов и рекомендаций по решению проблемы. </a:t>
            </a:r>
          </a:p>
          <a:p>
            <a:pPr marL="87313" indent="0">
              <a:buNone/>
            </a:pP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10. Реализация и документирование -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реализация рекомендаций, полученных на основе имитации, и составление документации по модели и ее использованию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4A3D3D-7F5B-4E32-BE1E-6D8D413C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2CC85-01B7-4CD3-865A-2311D880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факторный эксперимент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309906-38B3-432B-90AE-5DAB3A200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i="1" u="none" strike="noStrike" baseline="0" dirty="0">
                    <a:latin typeface="Calibri" panose="020F0502020204030204" pitchFamily="34" charset="0"/>
                  </a:rPr>
                  <a:t>Полным факторным экспериментом </a:t>
                </a:r>
                <a:r>
                  <a:rPr lang="ru-RU" b="0" i="0" u="none" strike="noStrike" baseline="0" dirty="0">
                    <a:latin typeface="Calibri" panose="020F0502020204030204" pitchFamily="34" charset="0"/>
                  </a:rPr>
                  <a:t>(ПФЭ) называется эксперимент, в котором реализуются все возможные сочетания уровней факторов </a:t>
                </a:r>
              </a:p>
              <a:p>
                <a:r>
                  <a:rPr lang="ru-RU" b="0" i="0" u="none" strike="noStrike" baseline="0" dirty="0">
                    <a:latin typeface="Calibri" panose="020F0502020204030204" pitchFamily="34" charset="0"/>
                  </a:rPr>
                  <a:t>Общее количество экспериментов равно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b="0" i="0" u="none" strike="noStrike" baseline="0" dirty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</a:rPr>
                  <a:t>- число уровней </a:t>
                </a:r>
                <a:r>
                  <a:rPr lang="en-US" dirty="0" err="1">
                    <a:latin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</a:rPr>
                  <a:t>-</a:t>
                </a:r>
                <a:r>
                  <a:rPr lang="ru-RU" dirty="0">
                    <a:latin typeface="Calibri" panose="020F0502020204030204" pitchFamily="34" charset="0"/>
                  </a:rPr>
                  <a:t>го фактора</a:t>
                </a:r>
              </a:p>
              <a:p>
                <a:r>
                  <a:rPr lang="ru-RU" b="0" i="0" u="none" strike="noStrike" baseline="0" dirty="0">
                    <a:latin typeface="Calibri" panose="020F0502020204030204" pitchFamily="34" charset="0"/>
                  </a:rPr>
                  <a:t>Экспоненциальный рост числа опытов</a:t>
                </a:r>
              </a:p>
              <a:p>
                <a:r>
                  <a:rPr lang="ru-RU" dirty="0">
                    <a:latin typeface="Calibri" panose="020F0502020204030204" pitchFamily="34" charset="0"/>
                  </a:rPr>
                  <a:t>Факторы могут быть непрерывными</a:t>
                </a:r>
                <a:endParaRPr lang="ru-RU" b="0" i="0" u="none" strike="noStrike" baseline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309906-38B3-432B-90AE-5DAB3A200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550CA3-5719-4794-B627-7B2C82F9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7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F4A11-9230-4563-B030-A7E5E68C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3D299-77FA-4428-8DD6-4A74491B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1" u="none" strike="noStrike" baseline="0" dirty="0">
                <a:latin typeface="Calibri" panose="020F0502020204030204" pitchFamily="34" charset="0"/>
              </a:rPr>
              <a:t>Планирование экспериментов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– один из разделов математической статистики, изучающий рациональную организацию измерений, подверженных случайным ошибкам </a:t>
            </a:r>
          </a:p>
          <a:p>
            <a:r>
              <a:rPr lang="ru-RU" b="1" i="1" u="none" strike="noStrike" baseline="0" dirty="0">
                <a:latin typeface="Calibri" panose="020F0502020204030204" pitchFamily="34" charset="0"/>
              </a:rPr>
              <a:t>План эксперимента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– это совокупность значений факторов при которых находятся значения оценок функции отклика, удовлетворяющих некоторому критерию оптимальности (например, точности)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5DA075-329B-4B4B-ABB8-017B8DB8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BFC37-E831-4DCA-BBFB-6475456D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Стратегическое планирование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895C6-0646-4B67-9D0D-74477BC2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i="1" u="none" strike="noStrike" baseline="0" dirty="0">
                <a:latin typeface="Calibri" panose="020F0502020204030204" pitchFamily="34" charset="0"/>
              </a:rPr>
              <a:t>Цель 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стратегического планирования – определение количества наблюдений и сочетаний уровней факторов в них для получения наиболее полной и достоверной информации о поведении системы </a:t>
            </a:r>
          </a:p>
          <a:p>
            <a:r>
              <a:rPr lang="ru-RU" sz="3200" b="1" i="1" u="none" strike="noStrike" baseline="0" dirty="0">
                <a:latin typeface="Calibri" panose="020F0502020204030204" pitchFamily="34" charset="0"/>
              </a:rPr>
              <a:t>Задачи 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стратегического планирования </a:t>
            </a:r>
          </a:p>
          <a:p>
            <a:pPr marL="457200" lvl="1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–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Идентификация факторов (</a:t>
            </a:r>
            <a:r>
              <a:rPr lang="ru-RU" b="0" i="0" u="none" strike="noStrike" baseline="0" dirty="0">
                <a:latin typeface="Calibri" panose="020F0502020204030204" pitchFamily="34" charset="0"/>
                <a:hlinkClick r:id="rId2" action="ppaction://hlinksldjump"/>
              </a:rPr>
              <a:t>слайд 23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–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Выбор уровней факторов  (</a:t>
            </a:r>
            <a:r>
              <a:rPr lang="ru-RU" b="0" i="0" u="none" strike="noStrike" baseline="0" dirty="0">
                <a:latin typeface="Calibri" panose="020F0502020204030204" pitchFamily="34" charset="0"/>
                <a:hlinkClick r:id="rId3" action="ppaction://hlinksldjump"/>
              </a:rPr>
              <a:t>слайд 24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B9DF8C-E08B-4C51-B90F-787B3CFC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786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803C5-1E58-42E3-928C-C54A8C0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факторов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6DCE7-7703-481E-A8FD-54FD370E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Идентификация факторов – это ранжирование факторов по степени их влияния на значение наблюдаемой переменной </a:t>
            </a:r>
          </a:p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По итогам идентификации факторы делят на первичные и вторичные </a:t>
            </a:r>
          </a:p>
          <a:p>
            <a:pPr lvl="1"/>
            <a:r>
              <a:rPr lang="ru-RU" b="1" i="1" u="none" strike="noStrike" baseline="0" dirty="0">
                <a:latin typeface="Calibri" panose="020F0502020204030204" pitchFamily="34" charset="0"/>
              </a:rPr>
              <a:t>Первичные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– это факторы для исследования </a:t>
            </a:r>
          </a:p>
          <a:p>
            <a:pPr lvl="1"/>
            <a:r>
              <a:rPr lang="ru-RU" b="1" i="1" u="none" strike="noStrike" baseline="0" dirty="0">
                <a:latin typeface="Calibri" panose="020F0502020204030204" pitchFamily="34" charset="0"/>
              </a:rPr>
              <a:t>Вторичные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– это факторы, которые не являются предметом исследования, но влиянием которых нельзя пренебречь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EF0BE1-BD2E-47FA-B099-9996C78D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4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393B9-55ED-4FA2-8832-85BB8BAC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уровней факторов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5D6F8-A705-4D7B-8434-C66E5856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baseline="0" dirty="0">
                <a:latin typeface="Calibri" panose="020F0502020204030204" pitchFamily="34" charset="0"/>
              </a:rPr>
              <a:t>Требования: </a:t>
            </a:r>
          </a:p>
          <a:p>
            <a:pPr marL="0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	–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Уровни фактора должны перекрывать весь возможный диапазон его изменения </a:t>
            </a:r>
          </a:p>
          <a:p>
            <a:pPr marL="0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	–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Общее количество уровней по всем факторам не должно приводить к большому количеству наблюдений </a:t>
            </a:r>
          </a:p>
          <a:p>
            <a:pPr marL="0" indent="0">
              <a:buNone/>
            </a:pPr>
            <a:r>
              <a:rPr lang="ru-RU" b="0" i="0" u="none" strike="noStrike" baseline="0" dirty="0">
                <a:latin typeface="Calibri" panose="020F0502020204030204" pitchFamily="34" charset="0"/>
              </a:rPr>
              <a:t>Компромиссное решение, удовлетворяющее этим требованиям, - задача стратегического планирования эксперимента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401A26-503E-4EFE-A51E-1C5B4C5D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2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3C779-2F91-48B3-B3DA-7E650FF7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D0749-9BB9-49BD-878A-6B6FF12F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210"/>
          </a:xfrm>
        </p:spPr>
        <p:txBody>
          <a:bodyPr/>
          <a:lstStyle/>
          <a:p>
            <a:r>
              <a:rPr lang="ru-RU" sz="1800" b="0" i="0" u="none" strike="noStrike" baseline="0" dirty="0">
                <a:latin typeface="Calibri" panose="020F0502020204030204" pitchFamily="34" charset="0"/>
              </a:rPr>
              <a:t>Для 2-уровневых планов полагают, что отклик приблизительно линеен в диапазоне измерения выбранных уровней </a:t>
            </a:r>
          </a:p>
          <a:p>
            <a:r>
              <a:rPr lang="ru-RU" sz="1800" dirty="0"/>
              <a:t>Уровни факторов кодируют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B5404E-E78D-48CD-9BC4-3582F6C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0AA26A-C815-4D47-862F-9AB267FD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3157713"/>
            <a:ext cx="8627165" cy="30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3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13FD3-35EA-40F9-9530-21BEB8A2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Частные факторные эксперименты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89710-7CD4-4635-916A-62BFABD5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Эксперимент называется </a:t>
            </a:r>
            <a:r>
              <a:rPr lang="ru-RU" sz="2400" b="1" i="1" u="none" strike="noStrike" baseline="0" dirty="0">
                <a:latin typeface="Calibri" panose="020F0502020204030204" pitchFamily="34" charset="0"/>
              </a:rPr>
              <a:t>частным факторным экспериментом 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(ЧФЭ), если в нем выполняется лишь часть возможных наблюдений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Эксперимент называется </a:t>
            </a:r>
            <a:r>
              <a:rPr lang="ru-RU" sz="2400" b="1" i="1" u="none" strike="noStrike" baseline="0" dirty="0">
                <a:latin typeface="Calibri" panose="020F0502020204030204" pitchFamily="34" charset="0"/>
              </a:rPr>
              <a:t>дробным факторным экспериментом 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(ДФЭ), если в нем выполняется часть возможных наблюдений и при этом каждый фактор имеет только 2 уровня – </a:t>
            </a:r>
            <a:r>
              <a:rPr lang="ru-RU" sz="2400" b="0" i="1" u="none" strike="noStrike" baseline="0" dirty="0">
                <a:latin typeface="Calibri" panose="020F0502020204030204" pitchFamily="34" charset="0"/>
              </a:rPr>
              <a:t>верхний 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и </a:t>
            </a:r>
            <a:r>
              <a:rPr lang="ru-RU" sz="2400" b="0" i="1" u="none" strike="noStrike" baseline="0" dirty="0">
                <a:latin typeface="Calibri" panose="020F0502020204030204" pitchFamily="34" charset="0"/>
              </a:rPr>
              <a:t>нижний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Планы, построенные таким образом, имеют свойства, которые обеспечивают повышение качества проводимых экспериментов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7147BE-ED58-4044-9B5A-99DD16E8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63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DF807-53CB-49BC-8B57-95F6ED8F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Дробный факторный 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2D347-FD3F-484C-BD0A-09D39844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88243"/>
          </a:xfrm>
        </p:spPr>
        <p:txBody>
          <a:bodyPr>
            <a:normAutofit lnSpcReduction="10000"/>
          </a:bodyPr>
          <a:lstStyle/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План р</a:t>
            </a:r>
            <a:r>
              <a:rPr lang="ru-RU" sz="2400" b="0" i="0" u="none" strike="noStrike" baseline="30000" dirty="0">
                <a:latin typeface="Calibri" panose="020F0502020204030204" pitchFamily="34" charset="0"/>
              </a:rPr>
              <a:t>(k-m)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 – строится для k факторов по р</a:t>
            </a:r>
            <a:r>
              <a:rPr lang="ru-RU" sz="2400" b="0" i="0" u="none" strike="noStrike" baseline="30000" dirty="0">
                <a:latin typeface="Calibri" panose="020F0502020204030204" pitchFamily="34" charset="0"/>
              </a:rPr>
              <a:t>(k-m)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 наблюдениям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Например, 2</a:t>
            </a:r>
            <a:r>
              <a:rPr lang="ru-RU" sz="2400" b="0" i="0" u="none" strike="noStrike" baseline="30000" dirty="0">
                <a:latin typeface="Calibri" panose="020F0502020204030204" pitchFamily="34" charset="0"/>
              </a:rPr>
              <a:t>(3-1)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 план имеет матрицу, состоящую из полного плана 2</a:t>
            </a:r>
            <a:r>
              <a:rPr lang="ru-RU" sz="2400" b="0" i="0" u="none" strike="noStrike" baseline="30000" dirty="0">
                <a:latin typeface="Calibri" panose="020F0502020204030204" pitchFamily="34" charset="0"/>
              </a:rPr>
              <a:t>2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 и дополненную третьим «фактором»  x3 = x1*x2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9A699E-B9B1-4D24-83EF-C36131C2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C5BA2B-3CFE-4A97-AAB0-D281ACE7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721611"/>
            <a:ext cx="8515350" cy="2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2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62DA9-746A-41FA-8B9B-19F03C73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Дробный факторный план 2</a:t>
            </a:r>
            <a:r>
              <a:rPr lang="ru-RU" baseline="30000" dirty="0"/>
              <a:t>(7-4)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51B121-0AB4-43F5-83DD-0AE3ECC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650B7E-9F78-4ADA-BC34-925E334C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" y="1991323"/>
            <a:ext cx="8484042" cy="41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8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1EE01-9F38-4312-8E51-4A395596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фактора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45C4D-03A8-4F02-BC6D-ABDDEB2E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i="1" u="none" strike="noStrike" baseline="0" dirty="0">
                <a:latin typeface="Calibri" panose="020F0502020204030204" pitchFamily="34" charset="0"/>
              </a:rPr>
              <a:t>Главным эффектом 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ru-RU" sz="3200" b="0" i="0" u="none" strike="noStrike" baseline="0" dirty="0" err="1">
                <a:latin typeface="Calibri" panose="020F0502020204030204" pitchFamily="34" charset="0"/>
              </a:rPr>
              <a:t>Main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u-RU" sz="3200" b="0" i="0" u="none" strike="noStrike" baseline="0" dirty="0" err="1">
                <a:latin typeface="Calibri" panose="020F0502020204030204" pitchFamily="34" charset="0"/>
              </a:rPr>
              <a:t>Effect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) фактора называют изменение отклика, обусловленное изменением уровня фактора, при этом другие факторы не меняются (они зафиксированы) </a:t>
            </a:r>
          </a:p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Разности откликов для различных уровней зафиксированных факторов могут быть неодинаковы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1B8434-DB84-46A8-AC37-7D2F98BF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0FB41-0AF5-499B-B2DB-57843D7C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Адекватность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1A8BF-1756-40C4-BC93-4E5A220A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b="0" i="0" u="none" strike="noStrike" baseline="0" dirty="0">
                <a:latin typeface="Calibri" panose="020F0502020204030204" pitchFamily="34" charset="0"/>
              </a:rPr>
              <a:t>Это степень ее соответствия реальному явлению (или объекту) и общему замыслу и целям моделирования. </a:t>
            </a:r>
          </a:p>
          <a:p>
            <a:pPr lvl="1"/>
            <a:r>
              <a:rPr lang="ru-RU" sz="2800" b="0" i="0" u="none" strike="noStrike" baseline="0" dirty="0">
                <a:latin typeface="Calibri" panose="020F0502020204030204" pitchFamily="34" charset="0"/>
              </a:rPr>
              <a:t>Модель создается для исследования заданного набора свойств </a:t>
            </a:r>
          </a:p>
          <a:p>
            <a:r>
              <a:rPr lang="ru-RU" sz="3600" b="0" i="0" u="none" strike="noStrike" baseline="0" dirty="0">
                <a:latin typeface="Calibri" panose="020F0502020204030204" pitchFamily="34" charset="0"/>
              </a:rPr>
              <a:t>З типа ошибок в моделях </a:t>
            </a:r>
          </a:p>
          <a:p>
            <a:pPr marL="457200" lvl="1" indent="0">
              <a:buNone/>
            </a:pPr>
            <a:r>
              <a:rPr lang="ru-RU" sz="2800" b="0" i="0" u="none" strike="noStrike" baseline="0" dirty="0">
                <a:latin typeface="Arial" panose="020B0604020202020204" pitchFamily="34" charset="0"/>
              </a:rPr>
              <a:t>–</a:t>
            </a:r>
            <a:r>
              <a:rPr lang="ru-RU" sz="2800" b="0" i="0" u="none" strike="noStrike" baseline="0" dirty="0">
                <a:latin typeface="Calibri" panose="020F0502020204030204" pitchFamily="34" charset="0"/>
              </a:rPr>
              <a:t>Неточности математической модели </a:t>
            </a:r>
          </a:p>
          <a:p>
            <a:pPr marL="457200" lvl="1" indent="0">
              <a:buNone/>
            </a:pPr>
            <a:r>
              <a:rPr lang="ru-RU" sz="2800" b="0" i="0" u="none" strike="noStrike" baseline="0" dirty="0">
                <a:latin typeface="Arial" panose="020B0604020202020204" pitchFamily="34" charset="0"/>
              </a:rPr>
              <a:t>–</a:t>
            </a:r>
            <a:r>
              <a:rPr lang="ru-RU" sz="2800" b="0" i="0" u="none" strike="noStrike" baseline="0" dirty="0">
                <a:latin typeface="Calibri" panose="020F0502020204030204" pitchFamily="34" charset="0"/>
              </a:rPr>
              <a:t>Неточности при разработке алгоритма </a:t>
            </a:r>
          </a:p>
          <a:p>
            <a:pPr marL="457200" lvl="1" indent="0">
              <a:buNone/>
            </a:pPr>
            <a:r>
              <a:rPr lang="ru-RU" sz="2800" b="0" i="0" u="none" strike="noStrike" baseline="0" dirty="0">
                <a:latin typeface="Arial" panose="020B0604020202020204" pitchFamily="34" charset="0"/>
              </a:rPr>
              <a:t>–</a:t>
            </a:r>
            <a:r>
              <a:rPr lang="ru-RU" sz="2800" b="0" i="0" u="none" strike="noStrike" baseline="0" dirty="0">
                <a:latin typeface="Calibri" panose="020F0502020204030204" pitchFamily="34" charset="0"/>
              </a:rPr>
              <a:t>Ошибки в реализации </a:t>
            </a:r>
          </a:p>
          <a:p>
            <a:endParaRPr lang="ru-RU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endParaRPr lang="ru-RU" sz="1400" b="0" i="0" u="none" strike="noStrike" baseline="0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682011-48D1-402C-9740-4DD90120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15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3B4CE-9EEB-4E72-A8E1-D4CE707F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факторов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AA48C-6F3B-435C-ABD8-48491C16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4594"/>
          </a:xfrm>
        </p:spPr>
        <p:txBody>
          <a:bodyPr/>
          <a:lstStyle/>
          <a:p>
            <a:pPr marL="0" indent="0">
              <a:buNone/>
            </a:pPr>
            <a:r>
              <a:rPr lang="ru-RU" sz="1800" b="0" i="0" u="none" strike="noStrike" baseline="0" dirty="0">
                <a:latin typeface="Calibri" panose="020F0502020204030204" pitchFamily="34" charset="0"/>
              </a:rPr>
              <a:t>Примеры эффектов взаимодействия факторов А и В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88C986-A037-4623-B500-F0242492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F3887-37F8-4315-975F-98A3F0C7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2696252"/>
            <a:ext cx="8348870" cy="32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9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6F35C-7D2E-4537-A393-FDA1502A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Смешивание факторов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10BBBC-42B8-475C-B21B-728A8867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u="none" strike="noStrike" baseline="0" dirty="0">
                <a:latin typeface="Calibri" panose="020F0502020204030204" pitchFamily="34" charset="0"/>
              </a:rPr>
              <a:t>При использовании дробных планов невозможно отличить между собой некоторые главные эффекты и эффекты взаимодействия высокого порядка (В действительности оценивается лишь их сумма)</a:t>
            </a:r>
          </a:p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Предполагают, что эффекты взаимодействия высокого порядка малы и ими можно пренебречь (ДФЭ дает оценки главных эффектов и эффектов взаимодействия низкого порядка (зачастую, не более 2го порядка – AB, AC, BC, но не ABC) )</a:t>
            </a:r>
          </a:p>
          <a:p>
            <a:pPr algn="l"/>
            <a:endParaRPr lang="ru-RU" sz="1800" b="0" i="0" u="none" strike="noStrike" baseline="0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ED14C-11DD-4688-BD5F-486A8855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4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55D17-E455-466B-852D-BA75065C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Тактическое планирование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7C6C0-FEF8-40E6-BCDE-7FBB68AE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u="none" strike="noStrike" baseline="0" dirty="0">
                <a:latin typeface="Calibri" panose="020F0502020204030204" pitchFamily="34" charset="0"/>
              </a:rPr>
              <a:t>Цель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: определение необходимого количества прогонов модели в каждом наблюдении </a:t>
            </a:r>
          </a:p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Количество прогонов зависит от </a:t>
            </a:r>
          </a:p>
          <a:p>
            <a:pPr lvl="1"/>
            <a:r>
              <a:rPr lang="ru-RU" sz="2000" b="0" i="0" u="none" strike="noStrike" baseline="0" dirty="0">
                <a:latin typeface="Calibri" panose="020F0502020204030204" pitchFamily="34" charset="0"/>
              </a:rPr>
              <a:t>Вида распределения наблюдаемой величины; </a:t>
            </a:r>
          </a:p>
          <a:p>
            <a:pPr lvl="1"/>
            <a:r>
              <a:rPr lang="ru-RU" sz="2000" b="0" i="0" u="none" strike="noStrike" baseline="0" dirty="0">
                <a:latin typeface="Calibri" panose="020F0502020204030204" pitchFamily="34" charset="0"/>
              </a:rPr>
              <a:t>Корреляции между собой элементов выборки; </a:t>
            </a:r>
          </a:p>
          <a:p>
            <a:pPr lvl="1"/>
            <a:r>
              <a:rPr lang="ru-RU" sz="2000" b="0" i="0" u="none" strike="noStrike" baseline="0" dirty="0">
                <a:latin typeface="Calibri" panose="020F0502020204030204" pitchFamily="34" charset="0"/>
              </a:rPr>
              <a:t>Наличия и длительности переходного режима функционирования модели </a:t>
            </a:r>
          </a:p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Если случайные значения наблюдаемой переменной не коррелированы и их распределение не меняется от прогона к прогону то выборочное среднее можно считать распределенным по нормальному закону 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A5ADE4-F7E6-4BCC-A510-9542233F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1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46C57-33BE-4AD9-B83D-0923E961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Тактическое планирование, 1/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864AA48-0AC6-40E4-AFCD-E7FE92994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480006"/>
              </a:xfrm>
            </p:spPr>
            <p:txBody>
              <a:bodyPr/>
              <a:lstStyle/>
              <a:p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Когда цель моделирования – определение </a:t>
                </a:r>
                <a:r>
                  <a:rPr lang="ru-RU" sz="1800" b="1" i="1" u="none" strike="noStrike" baseline="0" dirty="0">
                    <a:latin typeface="Calibri" panose="020F0502020204030204" pitchFamily="34" charset="0"/>
                  </a:rPr>
                  <a:t>среднего значения </a:t>
                </a:r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некоторого случайного параметра число прогонов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b="0" i="0" u="none" strike="noStrike" baseline="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где: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1800" dirty="0">
                    <a:latin typeface="Calibri" panose="020F0502020204030204" pitchFamily="34" charset="0"/>
                  </a:rPr>
                  <a:t> – точность оценки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/>
                    </m:sSubSup>
                  </m:oMath>
                </a14:m>
                <a:r>
                  <a:rPr lang="ru-RU" sz="1800" dirty="0">
                    <a:latin typeface="Calibri" panose="020F0502020204030204" pitchFamily="34" charset="0"/>
                  </a:rPr>
                  <a:t>- среднеквадратичное отклонение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/>
                    </m:sSubSup>
                  </m:oMath>
                </a14:m>
                <a:r>
                  <a:rPr lang="ru-RU" sz="1800" dirty="0">
                    <a:latin typeface="Calibri" panose="020F0502020204030204" pitchFamily="34" charset="0"/>
                  </a:rPr>
                  <a:t> - аргумент функции Лапласа, при заданном уровне значимости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1800" dirty="0">
                  <a:latin typeface="Calibri" panose="020F0502020204030204" pitchFamily="34" charset="0"/>
                </a:endParaRPr>
              </a:p>
              <a:p>
                <a:endParaRPr lang="ru-RU" sz="1800" b="0" i="0" u="none" strike="noStrike" baseline="0" dirty="0">
                  <a:latin typeface="Calibri" panose="020F0502020204030204" pitchFamily="34" charset="0"/>
                </a:endParaRPr>
              </a:p>
              <a:p>
                <a:endParaRPr lang="ru-RU" sz="1800" b="0" i="0" u="none" strike="noStrike" baseline="0" dirty="0">
                  <a:latin typeface="Calibri" panose="020F0502020204030204" pitchFamily="34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864AA48-0AC6-40E4-AFCD-E7FE92994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480006"/>
              </a:xfrm>
              <a:blipFill>
                <a:blip r:embed="rId2"/>
                <a:stretch>
                  <a:fillRect l="-618" t="-2211"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4F5974-A46C-4E4D-8B15-07065AE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C0CEE2-9865-4AAF-8B80-EAA0D602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8" y="4440567"/>
            <a:ext cx="8225624" cy="9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F8B5D-575D-43E6-BC1A-D39BA12B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Тактическое планирование, 2/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7D6404-B42D-451B-A4DB-BFF4342FC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3200" b="0" i="0" u="none" strike="noStrike" baseline="0" dirty="0">
                    <a:latin typeface="Calibri" panose="020F0502020204030204" pitchFamily="34" charset="0"/>
                  </a:rPr>
                  <a:t>Когда цель моделирования – нахождение </a:t>
                </a:r>
                <a:r>
                  <a:rPr lang="ru-RU" sz="3200" b="1" i="1" u="none" strike="noStrike" baseline="0" dirty="0">
                    <a:latin typeface="Calibri" panose="020F0502020204030204" pitchFamily="34" charset="0"/>
                  </a:rPr>
                  <a:t>вероятности Р </a:t>
                </a:r>
                <a:r>
                  <a:rPr lang="ru-RU" sz="3200" b="0" i="0" u="none" strike="noStrike" baseline="0" dirty="0">
                    <a:latin typeface="Calibri" panose="020F0502020204030204" pitchFamily="34" charset="0"/>
                  </a:rPr>
                  <a:t>исхода какого-либо события число прогонов </a:t>
                </a:r>
                <a14:m>
                  <m:oMath xmlns:m="http://schemas.openxmlformats.org/officeDocument/2006/math">
                    <m:r>
                      <a:rPr lang="en-US" sz="3200" b="0" i="1" u="none" strike="noStrike" baseline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3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u="none" strike="noStrike" baseline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u="none" strike="noStrike" baseline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32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4400" dirty="0"/>
              </a:p>
              <a:p>
                <a:r>
                  <a:rPr lang="ru-RU" sz="3200" dirty="0"/>
                  <a:t>На худший случай (</a:t>
                </a:r>
                <a:r>
                  <a:rPr lang="en-US" sz="3200" dirty="0"/>
                  <a:t>P=0.5</a:t>
                </a:r>
                <a:r>
                  <a:rPr lang="ru-RU" sz="3200" dirty="0"/>
                  <a:t>)</a:t>
                </a:r>
                <a:r>
                  <a:rPr lang="en-US" sz="3200" dirty="0"/>
                  <a:t> </a:t>
                </a:r>
                <a:r>
                  <a:rPr lang="ru-RU" sz="3200" dirty="0"/>
                  <a:t>и невысоких требованиях к точности можно применить упрощённую формулу с завышенным числом прогонов: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7D6404-B42D-451B-A4DB-BFF4342FC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 r="-21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247FD9-3538-45A6-8D6A-59A926D8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54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7F3CA-7C0B-4A28-BC2B-6CB0F649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Тактическое планирование, 3/3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A55551-340A-4DA4-936E-25821518E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1649"/>
                <a:ext cx="7886700" cy="4351338"/>
              </a:xfrm>
            </p:spPr>
            <p:txBody>
              <a:bodyPr/>
              <a:lstStyle/>
              <a:p>
                <a:r>
                  <a:rPr lang="ru-RU" dirty="0"/>
                  <a:t>Если значения среднеквадратичного отклонения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/>
                    </m:sSubSup>
                  </m:oMath>
                </a14:m>
                <a:r>
                  <a:rPr lang="ru-RU" dirty="0"/>
                  <a:t> или вероятности </a:t>
                </a:r>
                <a:r>
                  <a:rPr lang="en-US" dirty="0"/>
                  <a:t>P </a:t>
                </a:r>
                <a:r>
                  <a:rPr lang="ru-RU" dirty="0"/>
                  <a:t>для формул слайдов </a:t>
                </a:r>
                <a:r>
                  <a:rPr lang="ru-RU" dirty="0">
                    <a:hlinkClick r:id="rId2" action="ppaction://hlinksldjump"/>
                  </a:rPr>
                  <a:t>33</a:t>
                </a:r>
                <a:r>
                  <a:rPr lang="ru-RU" dirty="0"/>
                  <a:t>, </a:t>
                </a:r>
                <a:r>
                  <a:rPr lang="ru-RU" dirty="0">
                    <a:hlinkClick r:id="rId3" action="ppaction://hlinksldjump"/>
                  </a:rPr>
                  <a:t>34</a:t>
                </a:r>
                <a:r>
                  <a:rPr lang="ru-RU" dirty="0"/>
                  <a:t> неизвестны, то необходимо выполнить пробное количество прогонов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на основании которых и определить неизвестное.</a:t>
                </a:r>
              </a:p>
              <a:p>
                <a:r>
                  <a:rPr lang="ru-RU" dirty="0"/>
                  <a:t>Подставляя полученное значение в формулу, получают предварительную оценку нужного количества прогонов</a:t>
                </a:r>
              </a:p>
              <a:p>
                <a:r>
                  <a:rPr lang="ru-RU" dirty="0"/>
                  <a:t>Затем выполняют оставшиеся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прогонов, периодически уточняя оценку и число прогонов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A55551-340A-4DA4-936E-25821518E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1649"/>
                <a:ext cx="7886700" cy="4351338"/>
              </a:xfrm>
              <a:blipFill>
                <a:blip r:embed="rId4"/>
                <a:stretch>
                  <a:fillRect l="-1391" t="-2381" r="-2009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D1DF23-8701-480E-9860-16972896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07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F7177-2C51-45B7-B6BE-06BCB90E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Резюмируя вышесказанное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CF6D1-FD53-4CCA-B254-CA5B483B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Мало создать модель. Необходимо чтобы она была адекватна и верифицирована</a:t>
            </a:r>
          </a:p>
          <a:p>
            <a:r>
              <a:rPr lang="ru-RU" dirty="0"/>
              <a:t>Для получения корректных данных нужно спланировать эксперименты с ней.</a:t>
            </a:r>
          </a:p>
          <a:p>
            <a:r>
              <a:rPr lang="ru-RU" dirty="0"/>
              <a:t>Стратегическое планирование позволяет определить факторы и отклик модели, а также цель экспериментов.</a:t>
            </a:r>
          </a:p>
          <a:p>
            <a:r>
              <a:rPr lang="ru-RU" dirty="0"/>
              <a:t>Тактическое планирование определяет количество прогонов, необходимое для достижения цели.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E8E83-C52A-4AAA-98F8-F5E9B726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25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B60B0-BD6B-4C0F-91EC-58740644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0C4EC-3BA2-40F2-9090-16E26647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i="0" u="none" strike="noStrike" baseline="0" dirty="0">
                <a:latin typeface="Calibri" panose="020F0502020204030204" pitchFamily="34" charset="0"/>
              </a:rPr>
              <a:t>Боев В.Д. Моделирование систем. Инструментальные средства GPSS World: Учеб. пособие. – СПб.: БХВ-Петербург, 2004. – 368 с. </a:t>
            </a:r>
          </a:p>
          <a:p>
            <a:r>
              <a:rPr lang="ru-RU" sz="1800" b="0" i="0" u="none" strike="noStrike" baseline="0" dirty="0">
                <a:latin typeface="Calibri" panose="020F0502020204030204" pitchFamily="34" charset="0"/>
              </a:rPr>
              <a:t>Вебинар «Планирование экспериментов в промышленности и технике». Канал </a:t>
            </a:r>
            <a:r>
              <a:rPr lang="ru-RU" sz="1800" b="0" i="0" u="none" strike="noStrike" baseline="0" dirty="0" err="1">
                <a:latin typeface="Calibri" panose="020F0502020204030204" pitchFamily="34" charset="0"/>
              </a:rPr>
              <a:t>YouTuberu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: </a:t>
            </a:r>
            <a:r>
              <a:rPr lang="ru-RU" sz="1800" b="0" i="0" u="none" strike="noStrike" baseline="0" dirty="0" err="1">
                <a:solidFill>
                  <a:srgbClr val="0000FF"/>
                </a:solidFill>
                <a:latin typeface="Calibri" panose="020F0502020204030204" pitchFamily="34" charset="0"/>
              </a:rPr>
              <a:t>StatSoftRussia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Опубликовано: 23 мая 2018 г. URL: </a:t>
            </a:r>
            <a:r>
              <a:rPr lang="ru-RU" sz="18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https://www.youtube.com/watch?v=QskHHAt2JB8 </a:t>
            </a:r>
          </a:p>
          <a:p>
            <a:endParaRPr lang="ru-RU" sz="1800" b="0" i="0" u="none" strike="noStrike" baseline="0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B13854-F1D5-4E5E-8A66-7C638EF5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8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D3A3C-D66C-4532-99D0-59E57F9E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FE291-2A27-4A4C-B847-E39C692E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b="0" i="0" u="none" strike="noStrike" baseline="0" dirty="0">
                <a:latin typeface="Calibri" panose="020F0502020204030204" pitchFamily="34" charset="0"/>
              </a:rPr>
              <a:t>Метод предельных точек </a:t>
            </a:r>
          </a:p>
          <a:p>
            <a:r>
              <a:rPr lang="ru-RU" sz="4000" b="0" i="0" u="none" strike="noStrike" baseline="0" dirty="0">
                <a:latin typeface="Calibri" panose="020F0502020204030204" pitchFamily="34" charset="0"/>
              </a:rPr>
              <a:t>Метод «честного прочтения» </a:t>
            </a:r>
          </a:p>
          <a:p>
            <a:r>
              <a:rPr lang="ru-RU" sz="4000" b="0" i="0" u="none" strike="noStrike" baseline="0" dirty="0">
                <a:latin typeface="Calibri" panose="020F0502020204030204" pitchFamily="34" charset="0"/>
              </a:rPr>
              <a:t>Метод верификации модельных данных с данными наблюдений или с данными других моделей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3BA12-F496-462C-9539-3D1B62E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F889F-A3F0-4943-ACE9-F20FBEAE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предельных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E7AF-7ED3-4045-B13D-14CF279E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Подбор вариантов исходных данных, для которых результаты моделирования или тривиальны, или известны, или могут быть получены аналитически </a:t>
            </a:r>
          </a:p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Например, </a:t>
            </a:r>
          </a:p>
          <a:p>
            <a:pPr marL="457200" lvl="1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–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Выполняют замену стохастических элементов модели детерминированными таким образом, чтобы получить ожидаемые результаты; </a:t>
            </a:r>
          </a:p>
          <a:p>
            <a:pPr marL="457200" lvl="1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–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Исследуют «непрерывность» реакции модели </a:t>
            </a:r>
            <a:endParaRPr lang="ru-RU" sz="14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AC96E2-4939-42B2-ADB0-5D25F9CF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D1FB-E219-4808-B242-35AA7DA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«честного прочтения»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37682-3C0E-4D1D-8166-486ACD0F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Проверка преобразований данных от входа к выходу </a:t>
            </a:r>
          </a:p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Промежуточные результаты по ходу всех основных преобразований в модели фиксируются в виде проверки </a:t>
            </a:r>
            <a:r>
              <a:rPr lang="ru-RU" sz="3200" b="1" i="1" u="none" strike="noStrike" baseline="0" dirty="0">
                <a:latin typeface="Calibri" panose="020F0502020204030204" pitchFamily="34" charset="0"/>
              </a:rPr>
              <a:t>пред- и постусловий </a:t>
            </a:r>
            <a:r>
              <a:rPr lang="ru-RU" sz="3200" b="0" i="0" u="none" strike="noStrike" baseline="0" dirty="0">
                <a:latin typeface="Calibri" panose="020F0502020204030204" pitchFamily="34" charset="0"/>
              </a:rPr>
              <a:t>в модели </a:t>
            </a:r>
          </a:p>
          <a:p>
            <a:r>
              <a:rPr lang="ru-RU" sz="3200" b="0" i="0" u="none" strike="noStrike" baseline="0" dirty="0">
                <a:latin typeface="Calibri" panose="020F0502020204030204" pitchFamily="34" charset="0"/>
              </a:rPr>
              <a:t>Модель расширяется добавлением в нее соответствующих пред- и постпроцессоров 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DD7D02-BDF0-4FFA-AD6D-4F186115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015FF-6B72-4008-9DCE-A67B0A86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Верификация по наблюдениям,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AF9E37-D89D-4738-BECE-C26C52B71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Проводят N опытов на объекте</a:t>
                </a:r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 (</a:t>
                </a:r>
                <a:r>
                  <a:rPr lang="en-US" sz="2400" b="0" i="0" u="none" strike="noStrike" baseline="0" dirty="0" err="1">
                    <a:latin typeface="Calibri" panose="020F0502020204030204" pitchFamily="34" charset="0"/>
                  </a:rPr>
                  <a:t>ob</a:t>
                </a:r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)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 (натуре) и модели</a:t>
                </a:r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 (mod)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; получают два ряда наблюдений характеристик Х </a:t>
                </a:r>
              </a:p>
              <a:p>
                <a:r>
                  <a:rPr lang="ru-RU" sz="2400" dirty="0">
                    <a:latin typeface="Calibri" panose="020F0502020204030204" pitchFamily="34" charset="0"/>
                  </a:rPr>
                  <a:t>По ним вычисляют:</a:t>
                </a:r>
              </a:p>
              <a:p>
                <a:pPr lvl="1"/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Мат. ожидание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1800" b="0" i="0" u="none" strike="noStrike" baseline="0" dirty="0">
                  <a:latin typeface="Calibri" panose="020F0502020204030204" pitchFamily="34" charset="0"/>
                </a:endParaRPr>
              </a:p>
              <a:p>
                <a:pPr lvl="1"/>
                <a:r>
                  <a:rPr lang="ru-RU" sz="1800" dirty="0">
                    <a:latin typeface="Calibri" panose="020F0502020204030204" pitchFamily="34" charset="0"/>
                  </a:rPr>
                  <a:t>Дисперсию</a:t>
                </a:r>
                <a:r>
                  <a:rPr lang="en-US" sz="18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sz="1800" dirty="0">
                  <a:latin typeface="Calibri" panose="020F0502020204030204" pitchFamily="34" charset="0"/>
                </a:endParaRPr>
              </a:p>
              <a:p>
                <a:pPr lvl="1"/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Разности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</m:t>
                                </m:r>
                              </m:sub>
                            </m:s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</m:t>
                            </m:r>
                          </m:sub>
                        </m:s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</m:sub>
                        </m:s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18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Эти величины статистически независимы и </a:t>
                </a:r>
                <a:r>
                  <a:rPr lang="ru-RU" sz="2400" dirty="0">
                    <a:latin typeface="Calibri" panose="020F0502020204030204" pitchFamily="34" charset="0"/>
                  </a:rPr>
                  <a:t>для анализа адекватности модели используют </a:t>
                </a:r>
                <a:r>
                  <a:rPr lang="en-US" sz="2400" dirty="0">
                    <a:latin typeface="Calibri" panose="020F0502020204030204" pitchFamily="34" charset="0"/>
                  </a:rPr>
                  <a:t>t</a:t>
                </a:r>
                <a:r>
                  <a:rPr lang="ru-RU" sz="2400" dirty="0">
                    <a:latin typeface="Calibri" panose="020F0502020204030204" pitchFamily="34" charset="0"/>
                  </a:rPr>
                  <a:t>-статистику (критерий Стьюдента)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𝑚𝑜𝑑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ru-RU" sz="2400" b="0" i="0" u="none" strike="noStrike" baseline="0" dirty="0">
                  <a:latin typeface="Calibri" panose="020F0502020204030204" pitchFamily="34" charset="0"/>
                </a:endParaRPr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AF9E37-D89D-4738-BECE-C26C52B71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D57C05-DCA6-4B4C-9CBF-B2B58A0C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7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F13ED-3CED-4C71-82A0-4A928E5B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Верификация по наблюдениям,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3B0B77-1BB6-4C74-9643-51712AD5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Выбирают порог достоверности (например,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=0,95</m:t>
                    </m:r>
                  </m:oMath>
                </a14:m>
                <a:r>
                  <a:rPr lang="ru-RU" dirty="0"/>
                  <a:t>) и по таблицам находят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ru-RU" dirty="0"/>
                  <a:t>, то данные совпадают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кр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гипотеза об адекватности</a:t>
                </a:r>
                <a:r>
                  <a:rPr lang="en-US" dirty="0"/>
                  <a:t>)</a:t>
                </a:r>
                <a:endParaRPr lang="ru-RU" dirty="0"/>
              </a:p>
              <a:p>
                <a:pPr lvl="1"/>
                <a:r>
                  <a:rPr lang="ru-RU" dirty="0"/>
                  <a:t>Критическая область определяется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кр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кр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Также могут быть использованы и другие статистические критерии и алгоритмы обратки данных (например, критерий Фишера)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3B0B77-1BB6-4C74-9643-51712AD5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B5F9AE-DB79-45AE-8540-5631B47A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63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9F84-DF98-4DAE-B3AB-F956EAFC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26C01-A88A-46FD-88B5-81C8BD19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400" dirty="0"/>
              <a:t>Стратегическое планирование</a:t>
            </a:r>
          </a:p>
          <a:p>
            <a:pPr lvl="1"/>
            <a:r>
              <a:rPr lang="ru-RU" b="0" i="0" u="none" strike="noStrike" baseline="0" dirty="0">
                <a:latin typeface="Calibri" panose="020F0502020204030204" pitchFamily="34" charset="0"/>
              </a:rPr>
              <a:t>планирование совокупности экспериментов, различающихся по исходным данным, в ходе которых должна быть получена вся необходимая информация о системе, т.е. определены все интересующие свойства </a:t>
            </a:r>
          </a:p>
          <a:p>
            <a:r>
              <a:rPr lang="ru-RU" sz="4400" dirty="0"/>
              <a:t>Тактическое планирование</a:t>
            </a:r>
          </a:p>
          <a:p>
            <a:pPr lvl="1"/>
            <a:r>
              <a:rPr lang="ru-RU" b="0" i="0" u="none" strike="noStrike" baseline="0" dirty="0">
                <a:latin typeface="Calibri" panose="020F0502020204030204" pitchFamily="34" charset="0"/>
              </a:rPr>
              <a:t>Обеспечивает оптимизацию статистических испытаний в смысле минимизации их объема при выполнении заданных требований к точности и достоверности для фиксированных исходных данных (в одной точке стратегического плана)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C8A4D-7186-411F-9FF4-A5640F44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330A-46FA-4E9D-9A3B-D97A0051C9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43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1765</Words>
  <Application>Microsoft Office PowerPoint</Application>
  <PresentationFormat>Экран (4:3)</PresentationFormat>
  <Paragraphs>201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Тема Office</vt:lpstr>
      <vt:lpstr>Лекция 4. Исследование модели</vt:lpstr>
      <vt:lpstr>Этапы имитационного моделирования</vt:lpstr>
      <vt:lpstr>Адекватность модели</vt:lpstr>
      <vt:lpstr>Проверка модели</vt:lpstr>
      <vt:lpstr>Метод предельных точек</vt:lpstr>
      <vt:lpstr>Метод «честного прочтения»</vt:lpstr>
      <vt:lpstr>Верификация по наблюдениям, 1/2</vt:lpstr>
      <vt:lpstr>Верификация по наблюдениям, 2/2</vt:lpstr>
      <vt:lpstr>Оптимизация экспериментов</vt:lpstr>
      <vt:lpstr>Цели планирования экспериментов</vt:lpstr>
      <vt:lpstr>Эксперименты с моделями</vt:lpstr>
      <vt:lpstr>Основные понятия теории планирования экспериментов</vt:lpstr>
      <vt:lpstr>Фактор</vt:lpstr>
      <vt:lpstr>Факторное пространство</vt:lpstr>
      <vt:lpstr>Отклик</vt:lpstr>
      <vt:lpstr>Цель эксперимента</vt:lpstr>
      <vt:lpstr>Точность эксперимента</vt:lpstr>
      <vt:lpstr>Пример планирования эксперимента 1/2</vt:lpstr>
      <vt:lpstr>Пример планирования эксперимента 2/2</vt:lpstr>
      <vt:lpstr>Полный факторный эксперимент</vt:lpstr>
      <vt:lpstr>Планирование экспериментов</vt:lpstr>
      <vt:lpstr>Стратегическое планирование эксперимента</vt:lpstr>
      <vt:lpstr>Идентификация факторов</vt:lpstr>
      <vt:lpstr>Выбор уровней факторов</vt:lpstr>
      <vt:lpstr>2k план</vt:lpstr>
      <vt:lpstr>Частные факторные эксперименты</vt:lpstr>
      <vt:lpstr>Дробный факторный план</vt:lpstr>
      <vt:lpstr>Дробный факторный план 2(7-4)</vt:lpstr>
      <vt:lpstr>Эффект фактора</vt:lpstr>
      <vt:lpstr>Взаимодействие факторов</vt:lpstr>
      <vt:lpstr>Смешивание факторов</vt:lpstr>
      <vt:lpstr>Тактическое планирование эксперимента</vt:lpstr>
      <vt:lpstr>Тактическое планирование, 1/3</vt:lpstr>
      <vt:lpstr>Тактическое планирование, 2/3</vt:lpstr>
      <vt:lpstr>Тактическое планирование, 3/3</vt:lpstr>
      <vt:lpstr>Резюмируя вышесказанное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4. Исследование модели</dc:title>
  <dc:creator>Анатолий Шамшев</dc:creator>
  <cp:lastModifiedBy>Анатолий Шамшев</cp:lastModifiedBy>
  <cp:revision>17</cp:revision>
  <dcterms:created xsi:type="dcterms:W3CDTF">2024-08-09T04:24:36Z</dcterms:created>
  <dcterms:modified xsi:type="dcterms:W3CDTF">2024-08-10T16:03:45Z</dcterms:modified>
</cp:coreProperties>
</file>