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84" r:id="rId5"/>
    <p:sldId id="320" r:id="rId6"/>
    <p:sldId id="345" r:id="rId7"/>
    <p:sldId id="346" r:id="rId8"/>
    <p:sldId id="366" r:id="rId9"/>
    <p:sldId id="367" r:id="rId10"/>
    <p:sldId id="368" r:id="rId11"/>
    <p:sldId id="339" r:id="rId12"/>
    <p:sldId id="341" r:id="rId13"/>
    <p:sldId id="324" r:id="rId14"/>
    <p:sldId id="280" r:id="rId15"/>
    <p:sldId id="342" r:id="rId16"/>
    <p:sldId id="340" r:id="rId17"/>
    <p:sldId id="323" r:id="rId18"/>
    <p:sldId id="373" r:id="rId19"/>
    <p:sldId id="370" r:id="rId20"/>
    <p:sldId id="372" r:id="rId21"/>
    <p:sldId id="337" r:id="rId22"/>
    <p:sldId id="338" r:id="rId23"/>
    <p:sldId id="359" r:id="rId24"/>
    <p:sldId id="325" r:id="rId25"/>
    <p:sldId id="349" r:id="rId26"/>
    <p:sldId id="347" r:id="rId27"/>
    <p:sldId id="326" r:id="rId28"/>
    <p:sldId id="360" r:id="rId2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1103C3"/>
    <a:srgbClr val="F3F3F3"/>
    <a:srgbClr val="E7E7E7"/>
    <a:srgbClr val="2FAEFB"/>
    <a:srgbClr val="F6F6F6"/>
    <a:srgbClr val="939393"/>
    <a:srgbClr val="E1392C"/>
    <a:srgbClr val="0595ED"/>
    <a:srgbClr val="8BD2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43" autoAdjust="0"/>
    <p:restoredTop sz="96327"/>
  </p:normalViewPr>
  <p:slideViewPr>
    <p:cSldViewPr snapToGrid="0">
      <p:cViewPr varScale="1">
        <p:scale>
          <a:sx n="128" d="100"/>
          <a:sy n="128" d="100"/>
        </p:scale>
        <p:origin x="20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ndy" userId="57166a39-05fc-48e8-b760-3e7114f031c0" providerId="ADAL" clId="{487F4850-B75E-426D-9E6C-4D044BEF2DAF}"/>
    <pc:docChg chg="modSld">
      <pc:chgData name="Windy" userId="57166a39-05fc-48e8-b760-3e7114f031c0" providerId="ADAL" clId="{487F4850-B75E-426D-9E6C-4D044BEF2DAF}" dt="2021-09-28T00:42:09.424" v="31"/>
      <pc:docMkLst>
        <pc:docMk/>
      </pc:docMkLst>
      <pc:sldChg chg="modSp mod">
        <pc:chgData name="Windy" userId="57166a39-05fc-48e8-b760-3e7114f031c0" providerId="ADAL" clId="{487F4850-B75E-426D-9E6C-4D044BEF2DAF}" dt="2021-09-28T00:41:52.175" v="12"/>
        <pc:sldMkLst>
          <pc:docMk/>
          <pc:sldMk cId="1518976074" sldId="320"/>
        </pc:sldMkLst>
      </pc:sldChg>
      <pc:sldChg chg="modSp mod">
        <pc:chgData name="Windy" userId="57166a39-05fc-48e8-b760-3e7114f031c0" providerId="ADAL" clId="{487F4850-B75E-426D-9E6C-4D044BEF2DAF}" dt="2021-09-28T00:42:09.424" v="31"/>
        <pc:sldMkLst>
          <pc:docMk/>
          <pc:sldMk cId="2670019766" sldId="327"/>
        </pc:sldMkLst>
      </pc:sldChg>
    </pc:docChg>
  </pc:docChgLst>
  <pc:docChgLst>
    <pc:chgData name="KimJustin" userId="3efc1678-ae5d-4cf3-8d1f-a59bdd8e6a92" providerId="ADAL" clId="{A176AC94-4B1C-3F43-AF10-CA8E61905298}"/>
    <pc:docChg chg="undo custSel modSld">
      <pc:chgData name="KimJustin" userId="3efc1678-ae5d-4cf3-8d1f-a59bdd8e6a92" providerId="ADAL" clId="{A176AC94-4B1C-3F43-AF10-CA8E61905298}" dt="2025-09-19T22:48:59.628" v="492" actId="1076"/>
      <pc:docMkLst>
        <pc:docMk/>
      </pc:docMkLst>
      <pc:sldChg chg="modSp mod">
        <pc:chgData name="KimJustin" userId="3efc1678-ae5d-4cf3-8d1f-a59bdd8e6a92" providerId="ADAL" clId="{A176AC94-4B1C-3F43-AF10-CA8E61905298}" dt="2025-09-19T22:46:57.940" v="486" actId="20577"/>
        <pc:sldMkLst>
          <pc:docMk/>
          <pc:sldMk cId="3712751379" sldId="324"/>
        </pc:sldMkLst>
        <pc:spChg chg="mod">
          <ac:chgData name="KimJustin" userId="3efc1678-ae5d-4cf3-8d1f-a59bdd8e6a92" providerId="ADAL" clId="{A176AC94-4B1C-3F43-AF10-CA8E61905298}" dt="2025-09-19T22:46:57.940" v="486" actId="20577"/>
          <ac:spMkLst>
            <pc:docMk/>
            <pc:sldMk cId="3712751379" sldId="324"/>
            <ac:spMk id="2" creationId="{4A1F8A76-503E-9B35-874B-448042C1110F}"/>
          </ac:spMkLst>
        </pc:spChg>
      </pc:sldChg>
      <pc:sldChg chg="modSp mod">
        <pc:chgData name="KimJustin" userId="3efc1678-ae5d-4cf3-8d1f-a59bdd8e6a92" providerId="ADAL" clId="{A176AC94-4B1C-3F43-AF10-CA8E61905298}" dt="2025-09-19T22:48:59.628" v="492" actId="1076"/>
        <pc:sldMkLst>
          <pc:docMk/>
          <pc:sldMk cId="1325571783" sldId="338"/>
        </pc:sldMkLst>
        <pc:spChg chg="mod">
          <ac:chgData name="KimJustin" userId="3efc1678-ae5d-4cf3-8d1f-a59bdd8e6a92" providerId="ADAL" clId="{A176AC94-4B1C-3F43-AF10-CA8E61905298}" dt="2025-09-19T22:48:59.628" v="492" actId="1076"/>
          <ac:spMkLst>
            <pc:docMk/>
            <pc:sldMk cId="1325571783" sldId="338"/>
            <ac:spMk id="6" creationId="{75C1ABE5-3CAD-751C-3C72-EFCFD03BA3DA}"/>
          </ac:spMkLst>
        </pc:spChg>
      </pc:sldChg>
      <pc:sldChg chg="modSp mod">
        <pc:chgData name="KimJustin" userId="3efc1678-ae5d-4cf3-8d1f-a59bdd8e6a92" providerId="ADAL" clId="{A176AC94-4B1C-3F43-AF10-CA8E61905298}" dt="2025-09-19T22:39:02.579" v="389" actId="20577"/>
        <pc:sldMkLst>
          <pc:docMk/>
          <pc:sldMk cId="1176054662" sldId="345"/>
        </pc:sldMkLst>
        <pc:spChg chg="mod">
          <ac:chgData name="KimJustin" userId="3efc1678-ae5d-4cf3-8d1f-a59bdd8e6a92" providerId="ADAL" clId="{A176AC94-4B1C-3F43-AF10-CA8E61905298}" dt="2025-09-19T22:39:02.579" v="389" actId="20577"/>
          <ac:spMkLst>
            <pc:docMk/>
            <pc:sldMk cId="1176054662" sldId="345"/>
            <ac:spMk id="3" creationId="{29AA8DD0-B6BE-7D6E-C168-6ACC8EB5A87C}"/>
          </ac:spMkLst>
        </pc:spChg>
      </pc:sldChg>
      <pc:sldChg chg="modSp mod">
        <pc:chgData name="KimJustin" userId="3efc1678-ae5d-4cf3-8d1f-a59bdd8e6a92" providerId="ADAL" clId="{A176AC94-4B1C-3F43-AF10-CA8E61905298}" dt="2025-09-19T22:43:12.726" v="392" actId="20577"/>
        <pc:sldMkLst>
          <pc:docMk/>
          <pc:sldMk cId="3029209444" sldId="346"/>
        </pc:sldMkLst>
        <pc:spChg chg="mod">
          <ac:chgData name="KimJustin" userId="3efc1678-ae5d-4cf3-8d1f-a59bdd8e6a92" providerId="ADAL" clId="{A176AC94-4B1C-3F43-AF10-CA8E61905298}" dt="2025-09-19T22:43:12.726" v="392" actId="20577"/>
          <ac:spMkLst>
            <pc:docMk/>
            <pc:sldMk cId="3029209444" sldId="346"/>
            <ac:spMk id="7" creationId="{EEE8B0B8-E274-1F41-77B4-5E4FAC8C8A68}"/>
          </ac:spMkLst>
        </pc:spChg>
      </pc:sldChg>
      <pc:sldChg chg="modSp mod">
        <pc:chgData name="KimJustin" userId="3efc1678-ae5d-4cf3-8d1f-a59bdd8e6a92" providerId="ADAL" clId="{A176AC94-4B1C-3F43-AF10-CA8E61905298}" dt="2025-09-19T22:44:38.760" v="482" actId="255"/>
        <pc:sldMkLst>
          <pc:docMk/>
          <pc:sldMk cId="2942861313" sldId="366"/>
        </pc:sldMkLst>
        <pc:spChg chg="mod">
          <ac:chgData name="KimJustin" userId="3efc1678-ae5d-4cf3-8d1f-a59bdd8e6a92" providerId="ADAL" clId="{A176AC94-4B1C-3F43-AF10-CA8E61905298}" dt="2025-09-19T22:44:38.760" v="482" actId="255"/>
          <ac:spMkLst>
            <pc:docMk/>
            <pc:sldMk cId="2942861313" sldId="366"/>
            <ac:spMk id="7" creationId="{668EDDD0-B456-1FE5-E406-7AAF834236CB}"/>
          </ac:spMkLst>
        </pc:spChg>
      </pc:sldChg>
      <pc:sldChg chg="modSp mod">
        <pc:chgData name="KimJustin" userId="3efc1678-ae5d-4cf3-8d1f-a59bdd8e6a92" providerId="ADAL" clId="{A176AC94-4B1C-3F43-AF10-CA8E61905298}" dt="2025-09-19T22:48:35.631" v="491"/>
        <pc:sldMkLst>
          <pc:docMk/>
          <pc:sldMk cId="2135327715" sldId="373"/>
        </pc:sldMkLst>
        <pc:spChg chg="mod">
          <ac:chgData name="KimJustin" userId="3efc1678-ae5d-4cf3-8d1f-a59bdd8e6a92" providerId="ADAL" clId="{A176AC94-4B1C-3F43-AF10-CA8E61905298}" dt="2025-09-19T22:48:35.631" v="491"/>
          <ac:spMkLst>
            <pc:docMk/>
            <pc:sldMk cId="2135327715" sldId="373"/>
            <ac:spMk id="2" creationId="{3DCB8E65-29CA-6F97-4DB6-C01BA8894CF9}"/>
          </ac:spMkLst>
        </pc:spChg>
      </pc:sldChg>
    </pc:docChg>
  </pc:docChgLst>
  <pc:docChgLst>
    <pc:chgData name="Windy" userId="57166a39-05fc-48e8-b760-3e7114f031c0" providerId="ADAL" clId="{9DAC409E-555F-4338-BD74-54BB0519A848}"/>
    <pc:docChg chg="modSld">
      <pc:chgData name="Windy" userId="57166a39-05fc-48e8-b760-3e7114f031c0" providerId="ADAL" clId="{9DAC409E-555F-4338-BD74-54BB0519A848}" dt="2021-09-28T00:45:37.543" v="113"/>
      <pc:docMkLst>
        <pc:docMk/>
      </pc:docMkLst>
      <pc:sldChg chg="modSp mod">
        <pc:chgData name="Windy" userId="57166a39-05fc-48e8-b760-3e7114f031c0" providerId="ADAL" clId="{9DAC409E-555F-4338-BD74-54BB0519A848}" dt="2021-09-28T00:44:52.345" v="77" actId="20577"/>
        <pc:sldMkLst>
          <pc:docMk/>
          <pc:sldMk cId="1768398304" sldId="281"/>
        </pc:sldMkLst>
      </pc:sldChg>
      <pc:sldChg chg="modSp mod">
        <pc:chgData name="Windy" userId="57166a39-05fc-48e8-b760-3e7114f031c0" providerId="ADAL" clId="{9DAC409E-555F-4338-BD74-54BB0519A848}" dt="2021-09-28T00:45:16.458" v="93" actId="20577"/>
        <pc:sldMkLst>
          <pc:docMk/>
          <pc:sldMk cId="3940580825" sldId="321"/>
        </pc:sldMkLst>
      </pc:sldChg>
      <pc:sldChg chg="modSp mod">
        <pc:chgData name="Windy" userId="57166a39-05fc-48e8-b760-3e7114f031c0" providerId="ADAL" clId="{9DAC409E-555F-4338-BD74-54BB0519A848}" dt="2021-09-28T00:44:27.588" v="60" actId="20577"/>
        <pc:sldMkLst>
          <pc:docMk/>
          <pc:sldMk cId="1981679172" sldId="323"/>
        </pc:sldMkLst>
      </pc:sldChg>
      <pc:sldChg chg="modSp">
        <pc:chgData name="Windy" userId="57166a39-05fc-48e8-b760-3e7114f031c0" providerId="ADAL" clId="{9DAC409E-555F-4338-BD74-54BB0519A848}" dt="2021-09-28T00:44:36.950" v="61"/>
        <pc:sldMkLst>
          <pc:docMk/>
          <pc:sldMk cId="809124051" sldId="325"/>
        </pc:sldMkLst>
      </pc:sldChg>
      <pc:sldChg chg="modSp mod">
        <pc:chgData name="Windy" userId="57166a39-05fc-48e8-b760-3e7114f031c0" providerId="ADAL" clId="{9DAC409E-555F-4338-BD74-54BB0519A848}" dt="2021-09-28T00:45:37.543" v="113"/>
        <pc:sldMkLst>
          <pc:docMk/>
          <pc:sldMk cId="1328149530" sldId="330"/>
        </pc:sldMkLst>
      </pc:sldChg>
      <pc:sldChg chg="modSp">
        <pc:chgData name="Windy" userId="57166a39-05fc-48e8-b760-3e7114f031c0" providerId="ADAL" clId="{9DAC409E-555F-4338-BD74-54BB0519A848}" dt="2021-09-28T00:44:04.733" v="38"/>
        <pc:sldMkLst>
          <pc:docMk/>
          <pc:sldMk cId="2838395797" sldId="339"/>
        </pc:sldMkLst>
      </pc:sldChg>
      <pc:sldChg chg="modSp mod">
        <pc:chgData name="Windy" userId="57166a39-05fc-48e8-b760-3e7114f031c0" providerId="ADAL" clId="{9DAC409E-555F-4338-BD74-54BB0519A848}" dt="2021-09-28T00:43:50.603" v="36" actId="20577"/>
        <pc:sldMkLst>
          <pc:docMk/>
          <pc:sldMk cId="1176054662" sldId="34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F6F6F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230088"/>
            <a:ext cx="7772400" cy="676820"/>
          </a:xfrm>
          <a:prstGeom prst="rect">
            <a:avLst/>
          </a:prstGeom>
        </p:spPr>
        <p:txBody>
          <a:bodyPr anchor="b"/>
          <a:lstStyle>
            <a:lvl1pPr algn="ctr">
              <a:defRPr sz="3600" spc="-3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0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0"/>
            <a:ext cx="9144000" cy="6851175"/>
          </a:xfrm>
          <a:prstGeom prst="rect">
            <a:avLst/>
          </a:prstGeom>
          <a:solidFill>
            <a:srgbClr val="F6F6F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80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11480" b="8512"/>
          <a:stretch/>
        </p:blipFill>
        <p:spPr>
          <a:xfrm>
            <a:off x="6890884" y="4271750"/>
            <a:ext cx="2239468" cy="257942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319716D-5D33-4B38-9E43-AC5A267F01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87"/>
          <a:stretch/>
        </p:blipFill>
        <p:spPr>
          <a:xfrm>
            <a:off x="0" y="6825"/>
            <a:ext cx="1734057" cy="153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99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93792" y="98438"/>
            <a:ext cx="4320000" cy="276534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sz="2100" b="1" spc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rgbClr val="494949"/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r>
              <a:rPr lang="ko-KR" altLang="en-US" dirty="0"/>
              <a:t>제목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quarter" idx="10" hasCustomPrompt="1"/>
          </p:nvPr>
        </p:nvSpPr>
        <p:spPr>
          <a:xfrm>
            <a:off x="1593792" y="379929"/>
            <a:ext cx="4320000" cy="237316"/>
          </a:xfrm>
          <a:prstGeom prst="rect">
            <a:avLst/>
          </a:prstGeom>
          <a:noFill/>
        </p:spPr>
        <p:txBody>
          <a:bodyPr lIns="360000"/>
          <a:lstStyle>
            <a:lvl1pPr marL="0" indent="0">
              <a:buNone/>
              <a:defRPr sz="140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rgbClr val="494949"/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</a:defRPr>
            </a:lvl1pPr>
          </a:lstStyle>
          <a:p>
            <a:pPr lvl="0"/>
            <a:r>
              <a:rPr lang="ko-KR" altLang="en-US" dirty="0"/>
              <a:t>부제목</a:t>
            </a:r>
          </a:p>
        </p:txBody>
      </p:sp>
    </p:spTree>
    <p:extLst>
      <p:ext uri="{BB962C8B-B14F-4D97-AF65-F5344CB8AC3E}">
        <p14:creationId xmlns:p14="http://schemas.microsoft.com/office/powerpoint/2010/main" val="10735977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95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 userDrawn="1"/>
        </p:nvSpPr>
        <p:spPr>
          <a:xfrm>
            <a:off x="0" y="0"/>
            <a:ext cx="9144000" cy="647699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72966" y="-960832"/>
            <a:ext cx="8198068" cy="816541"/>
          </a:xfrm>
          <a:prstGeom prst="rect">
            <a:avLst/>
          </a:prstGeom>
        </p:spPr>
      </p:pic>
      <p:sp>
        <p:nvSpPr>
          <p:cNvPr id="14" name="직사각형 13"/>
          <p:cNvSpPr/>
          <p:nvPr userDrawn="1"/>
        </p:nvSpPr>
        <p:spPr>
          <a:xfrm>
            <a:off x="0" y="-5259324"/>
            <a:ext cx="9144000" cy="5150676"/>
          </a:xfrm>
          <a:prstGeom prst="rect">
            <a:avLst/>
          </a:prstGeom>
          <a:solidFill>
            <a:srgbClr val="F6F6F6"/>
          </a:solidFill>
          <a:ln w="6350"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 userDrawn="1"/>
        </p:nvSpPr>
        <p:spPr>
          <a:xfrm>
            <a:off x="0" y="6972300"/>
            <a:ext cx="9144000" cy="5150676"/>
          </a:xfrm>
          <a:prstGeom prst="rect">
            <a:avLst/>
          </a:prstGeom>
          <a:solidFill>
            <a:srgbClr val="F6F6F6"/>
          </a:solidFill>
          <a:ln w="6350">
            <a:solidFill>
              <a:srgbClr val="E7E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 userDrawn="1"/>
        </p:nvSpPr>
        <p:spPr>
          <a:xfrm>
            <a:off x="0" y="696295"/>
            <a:ext cx="9144000" cy="5827160"/>
          </a:xfrm>
          <a:prstGeom prst="rect">
            <a:avLst/>
          </a:prstGeom>
          <a:solidFill>
            <a:srgbClr val="F6F6F6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spc="-80" baseline="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직사각형 14"/>
          <p:cNvSpPr/>
          <p:nvPr userDrawn="1"/>
        </p:nvSpPr>
        <p:spPr>
          <a:xfrm>
            <a:off x="6029312" y="6596376"/>
            <a:ext cx="176330" cy="16927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 algn="l"/>
            <a:fld id="{1E35ABAF-AC66-48B2-8B81-AADDC3F785AD}" type="slidenum">
              <a:rPr lang="ko-KR" altLang="en-US" sz="1100" smtClean="0">
                <a:solidFill>
                  <a:schemeClr val="bg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pPr algn="l"/>
              <a:t>‹#›</a:t>
            </a:fld>
            <a:endParaRPr lang="ko-KR" altLang="en-US" sz="1100" dirty="0">
              <a:solidFill>
                <a:schemeClr val="bg1">
                  <a:lumMod val="50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3652462" y="6575599"/>
            <a:ext cx="2736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ko-KR" altLang="en-US" sz="1100" spc="-70" baseline="0" dirty="0">
                <a:solidFill>
                  <a:schemeClr val="bg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내 손으로 직접 만드는 모바일 </a:t>
            </a:r>
            <a:r>
              <a:rPr lang="ko-KR" altLang="en-US" sz="1100" spc="-70" baseline="0" dirty="0" err="1">
                <a:solidFill>
                  <a:schemeClr val="bg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앱제작</a:t>
            </a:r>
            <a:r>
              <a:rPr lang="ko-KR" altLang="en-US" sz="1100" spc="-70" baseline="0" dirty="0">
                <a:solidFill>
                  <a:schemeClr val="bg1">
                    <a:lumMod val="50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서비스</a:t>
            </a:r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0" y="6520579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0" y="693421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 descr="텍스트이(가) 표시된 사진&#10;&#10;자동 생성된 설명">
            <a:extLst>
              <a:ext uri="{FF2B5EF4-FFF2-40B4-BE49-F238E27FC236}">
                <a16:creationId xmlns:a16="http://schemas.microsoft.com/office/drawing/2014/main" id="{594D4C27-6BA4-4F03-A95A-5913D245058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2428" y="6535570"/>
            <a:ext cx="1398609" cy="290888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172AAFA-60F4-4E2D-AFD4-DE0DA1A7AE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1250" b="-1"/>
          <a:stretch/>
        </p:blipFill>
        <p:spPr>
          <a:xfrm>
            <a:off x="0" y="848154"/>
            <a:ext cx="1857375" cy="285175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88B097BC-F085-411C-8406-ECA005CE566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t="25584" b="33983"/>
          <a:stretch/>
        </p:blipFill>
        <p:spPr>
          <a:xfrm>
            <a:off x="0" y="-1"/>
            <a:ext cx="1468970" cy="693421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FC4ACDB9-DFE7-4D08-B5CB-4CA35594EF2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6" t="66064" b="25081"/>
          <a:stretch/>
        </p:blipFill>
        <p:spPr>
          <a:xfrm>
            <a:off x="-6351" y="693420"/>
            <a:ext cx="1478127" cy="1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15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2880" userDrawn="1">
          <p15:clr>
            <a:srgbClr val="FFFFFF"/>
          </p15:clr>
        </p15:guide>
        <p15:guide id="3" orient="horz" pos="3974" userDrawn="1">
          <p15:clr>
            <a:srgbClr val="A4A3A4"/>
          </p15:clr>
        </p15:guide>
        <p15:guide id="4" pos="226" userDrawn="1">
          <p15:clr>
            <a:srgbClr val="A4A3A4"/>
          </p15:clr>
        </p15:guide>
        <p15:guide id="5" pos="5534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48053" y="1159784"/>
            <a:ext cx="7668542" cy="30693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sz="2000" b="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br>
              <a:rPr lang="en-US" altLang="ko-KR" sz="2000" b="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endParaRPr lang="ko-KR" altLang="en-US" sz="2400" b="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48CC90-B5BB-45F5-8817-39B2758DF4C8}"/>
              </a:ext>
            </a:extLst>
          </p:cNvPr>
          <p:cNvSpPr txBox="1"/>
          <p:nvPr/>
        </p:nvSpPr>
        <p:spPr>
          <a:xfrm>
            <a:off x="5638800" y="5412466"/>
            <a:ext cx="30575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강사</a:t>
            </a:r>
            <a:r>
              <a:rPr lang="en-US" altLang="ko-KR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ko-KR" altLang="en-US" sz="1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㈜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스윙투앱 김기태 대표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61B9A-FAA4-4F7C-BD28-6006864D90D7}"/>
              </a:ext>
            </a:extLst>
          </p:cNvPr>
          <p:cNvSpPr txBox="1"/>
          <p:nvPr/>
        </p:nvSpPr>
        <p:spPr>
          <a:xfrm>
            <a:off x="547688" y="1588409"/>
            <a:ext cx="55864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 b="1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 기반 창업과 앱 기획</a:t>
            </a:r>
            <a:endParaRPr lang="ko-KR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3019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>
            <a:extLst>
              <a:ext uri="{FF2B5EF4-FFF2-40B4-BE49-F238E27FC236}">
                <a16:creationId xmlns:a16="http://schemas.microsoft.com/office/drawing/2014/main" id="{76AFFEEA-6559-4CE5-AAF8-638271BC0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48" y="253639"/>
            <a:ext cx="4071902" cy="281666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다른 실제 비즈니스 사례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A1F8A76-503E-9B35-874B-448042C1110F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  <a:p>
            <a:pPr>
              <a:defRPr sz="2000"/>
            </a:pPr>
            <a:r>
              <a:rPr lang="ko-KR" altLang="en-US" sz="2000" dirty="0"/>
              <a:t>직방 </a:t>
            </a:r>
            <a:r>
              <a:rPr lang="en-US" altLang="ko-KR" sz="2000" dirty="0"/>
              <a:t>– </a:t>
            </a:r>
            <a:r>
              <a:rPr lang="ko-KR" altLang="en-US" sz="2000" dirty="0"/>
              <a:t>오프라인 중심이던 부동산 시장 → 온라인</a:t>
            </a:r>
            <a:r>
              <a:rPr lang="en-US" altLang="ko-KR" sz="2000" dirty="0"/>
              <a:t>/</a:t>
            </a:r>
            <a:r>
              <a:rPr lang="ko-KR" altLang="en-US" sz="2000" dirty="0"/>
              <a:t>모바일 전환</a:t>
            </a:r>
          </a:p>
          <a:p>
            <a:pPr>
              <a:defRPr sz="2000"/>
            </a:pPr>
            <a:r>
              <a:rPr lang="ko-KR" altLang="en-US" sz="2000" dirty="0" err="1"/>
              <a:t>야놀자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숙박업소 정보 비대칭 해소</a:t>
            </a:r>
            <a:r>
              <a:rPr lang="en-US" altLang="ko-KR" sz="2000" dirty="0"/>
              <a:t>, </a:t>
            </a:r>
            <a:r>
              <a:rPr lang="ko-KR" altLang="en-US" sz="2000" dirty="0"/>
              <a:t>투명한 예약</a:t>
            </a:r>
            <a:r>
              <a:rPr lang="en-US" altLang="ko-KR" sz="2000" dirty="0"/>
              <a:t>/</a:t>
            </a:r>
            <a:r>
              <a:rPr lang="ko-KR" altLang="en-US" sz="2000" dirty="0"/>
              <a:t>결제 제공</a:t>
            </a:r>
          </a:p>
          <a:p>
            <a:pPr>
              <a:defRPr sz="2000"/>
            </a:pPr>
            <a:r>
              <a:rPr lang="ko-KR" altLang="en-US" sz="2000" dirty="0" err="1"/>
              <a:t>왓챠</a:t>
            </a:r>
            <a:r>
              <a:rPr lang="ko-KR" altLang="en-US" sz="2000" dirty="0"/>
              <a:t> </a:t>
            </a:r>
            <a:r>
              <a:rPr lang="en-US" altLang="ko-KR" sz="2000" dirty="0"/>
              <a:t>– </a:t>
            </a:r>
            <a:r>
              <a:rPr lang="ko-KR" altLang="en-US" sz="2000" dirty="0"/>
              <a:t>개인 맞춤형 영화 추천</a:t>
            </a:r>
            <a:r>
              <a:rPr lang="en-US" altLang="ko-KR" sz="2000" dirty="0"/>
              <a:t>, '</a:t>
            </a:r>
            <a:r>
              <a:rPr lang="ko-KR" altLang="en-US" sz="2000" dirty="0"/>
              <a:t>무엇을 볼까</a:t>
            </a:r>
            <a:r>
              <a:rPr lang="en-US" altLang="ko-KR" sz="2000" dirty="0"/>
              <a:t>?' </a:t>
            </a:r>
            <a:r>
              <a:rPr lang="ko-KR" altLang="en-US" sz="2000" dirty="0"/>
              <a:t>고민 해결</a:t>
            </a:r>
          </a:p>
          <a:p>
            <a:pPr>
              <a:defRPr sz="2000"/>
            </a:pPr>
            <a:r>
              <a:rPr lang="ko-KR" altLang="en-US" sz="2000" dirty="0"/>
              <a:t>클래스</a:t>
            </a:r>
            <a:r>
              <a:rPr lang="en-US" altLang="ko-KR" sz="2000" dirty="0"/>
              <a:t>101 – </a:t>
            </a:r>
            <a:r>
              <a:rPr lang="ko-KR" altLang="en-US" sz="2000" dirty="0"/>
              <a:t>오프라인 강의의 한계 → 온라인 취미</a:t>
            </a:r>
            <a:r>
              <a:rPr lang="en-US" altLang="ko-KR" sz="2000" dirty="0"/>
              <a:t>/</a:t>
            </a:r>
            <a:r>
              <a:rPr lang="ko-KR" altLang="en-US" sz="2000" dirty="0"/>
              <a:t>전문 강의 확산</a:t>
            </a:r>
          </a:p>
        </p:txBody>
      </p:sp>
    </p:spTree>
    <p:extLst>
      <p:ext uri="{BB962C8B-B14F-4D97-AF65-F5344CB8AC3E}">
        <p14:creationId xmlns:p14="http://schemas.microsoft.com/office/powerpoint/2010/main" val="3712751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738348" y="253639"/>
            <a:ext cx="4071902" cy="281666"/>
          </a:xfrm>
        </p:spPr>
        <p:txBody>
          <a:bodyPr/>
          <a:lstStyle/>
          <a:p>
            <a:r>
              <a:rPr lang="ko-KR" altLang="en-US" dirty="0" err="1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스윙투앱</a:t>
            </a:r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사례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C3A5A4-A283-5DC6-9877-EE6ACE9DA1A0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  <a:p>
            <a:pPr>
              <a:defRPr sz="2000"/>
            </a:pPr>
            <a:r>
              <a:rPr lang="ko-KR" altLang="en-US" sz="2000"/>
              <a:t>기존 문제</a:t>
            </a:r>
            <a:r>
              <a:rPr lang="en-US" altLang="ko-KR" sz="2000"/>
              <a:t>: </a:t>
            </a:r>
            <a:r>
              <a:rPr lang="ko-KR" altLang="en-US" sz="2000">
                <a:highlight>
                  <a:srgbClr val="FFFF00"/>
                </a:highlight>
              </a:rPr>
              <a:t>높은 개발비</a:t>
            </a:r>
            <a:r>
              <a:rPr lang="en-US" altLang="ko-KR" sz="2000"/>
              <a:t>, </a:t>
            </a:r>
            <a:r>
              <a:rPr lang="ko-KR" altLang="en-US" sz="2000"/>
              <a:t>긴 개발 기간</a:t>
            </a:r>
            <a:r>
              <a:rPr lang="en-US" altLang="ko-KR" sz="2000"/>
              <a:t>, </a:t>
            </a:r>
            <a:r>
              <a:rPr lang="ko-KR" altLang="en-US" sz="2000">
                <a:highlight>
                  <a:srgbClr val="FFFF00"/>
                </a:highlight>
              </a:rPr>
              <a:t>전문가 의존</a:t>
            </a:r>
          </a:p>
          <a:p>
            <a:pPr>
              <a:defRPr sz="2000"/>
            </a:pPr>
            <a:r>
              <a:rPr lang="ko-KR" altLang="en-US" sz="2000"/>
              <a:t>노코드 솔루션 도입 → 누구나 직접 앱 제작 가능</a:t>
            </a:r>
          </a:p>
          <a:p>
            <a:pPr>
              <a:defRPr sz="2000"/>
            </a:pPr>
            <a:r>
              <a:rPr lang="en" sz="2000"/>
              <a:t>AS-IS: </a:t>
            </a:r>
            <a:r>
              <a:rPr lang="ko-KR" altLang="en-US" sz="2000"/>
              <a:t>전통적 개발은 수개월</a:t>
            </a:r>
            <a:r>
              <a:rPr lang="en-US" altLang="ko-KR" sz="2000"/>
              <a:t>~</a:t>
            </a:r>
            <a:r>
              <a:rPr lang="ko-KR" altLang="en-US" sz="2000"/>
              <a:t>수천만 원 비용 필요</a:t>
            </a:r>
          </a:p>
          <a:p>
            <a:pPr>
              <a:defRPr sz="2000"/>
            </a:pPr>
            <a:r>
              <a:rPr lang="en" sz="2000"/>
              <a:t>TO-BE: </a:t>
            </a:r>
            <a:r>
              <a:rPr lang="ko-KR" altLang="en-US" sz="2000"/>
              <a:t>스윙투앱은 수일</a:t>
            </a:r>
            <a:r>
              <a:rPr lang="en-US" altLang="ko-KR" sz="2000"/>
              <a:t>~</a:t>
            </a:r>
            <a:r>
              <a:rPr lang="ko-KR" altLang="en-US" sz="2000"/>
              <a:t>저비용으로 앱 제작</a:t>
            </a:r>
          </a:p>
          <a:p>
            <a:pPr>
              <a:defRPr sz="2000"/>
            </a:pPr>
            <a:r>
              <a:rPr lang="ko-KR" altLang="en-US" sz="2000"/>
              <a:t>문제 해결</a:t>
            </a:r>
            <a:r>
              <a:rPr lang="en-US" altLang="ko-KR" sz="2000"/>
              <a:t>: </a:t>
            </a:r>
            <a:r>
              <a:rPr lang="ko-KR" altLang="en-US" sz="2000"/>
              <a:t>비용 절감</a:t>
            </a:r>
            <a:r>
              <a:rPr lang="en-US" altLang="ko-KR" sz="2000"/>
              <a:t>, </a:t>
            </a:r>
            <a:r>
              <a:rPr lang="ko-KR" altLang="en-US" sz="2000"/>
              <a:t>시간 단축</a:t>
            </a:r>
            <a:r>
              <a:rPr lang="en-US" altLang="ko-KR" sz="2000"/>
              <a:t>, </a:t>
            </a:r>
            <a:r>
              <a:rPr lang="ko-KR" altLang="en-US" sz="2000"/>
              <a:t>접근성 확대</a:t>
            </a:r>
          </a:p>
          <a:p>
            <a:pPr>
              <a:defRPr sz="2000"/>
            </a:pPr>
            <a:r>
              <a:rPr lang="ko-KR" altLang="en-US" sz="2000"/>
              <a:t>실제 사례</a:t>
            </a:r>
            <a:r>
              <a:rPr lang="en-US" altLang="ko-KR" sz="2000"/>
              <a:t>: </a:t>
            </a:r>
            <a:r>
              <a:rPr lang="ko-KR" altLang="en-US" sz="2000"/>
              <a:t>교육기관</a:t>
            </a:r>
            <a:r>
              <a:rPr lang="en-US" altLang="ko-KR" sz="2000"/>
              <a:t>, </a:t>
            </a:r>
            <a:r>
              <a:rPr lang="ko-KR" altLang="en-US" sz="2000"/>
              <a:t>중소기업</a:t>
            </a:r>
            <a:r>
              <a:rPr lang="en-US" altLang="ko-KR" sz="2000"/>
              <a:t>, </a:t>
            </a:r>
            <a:r>
              <a:rPr lang="ko-KR" altLang="en-US" sz="2000"/>
              <a:t>개인사업자가 빠르게 앱 출시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0992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6DD39372-445C-4809-8734-40D55962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48" y="253639"/>
            <a:ext cx="4071902" cy="281666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빠른 시도와 반복적인 테스트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AD5D480-1534-6B2B-18FF-C2ED1AA911B9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  <a:p>
            <a:pPr>
              <a:defRPr sz="2000"/>
            </a:pPr>
            <a:r>
              <a:rPr lang="ko-KR" altLang="en-US" sz="2000" dirty="0"/>
              <a:t>완벽한 시스템보다 </a:t>
            </a:r>
            <a:r>
              <a:rPr lang="ko-KR" altLang="en-US" sz="2000" dirty="0">
                <a:highlight>
                  <a:srgbClr val="FFFF00"/>
                </a:highlight>
              </a:rPr>
              <a:t>빠른 실행과 반복적인</a:t>
            </a:r>
            <a:r>
              <a:rPr lang="ko-KR" altLang="en-US" sz="2000" dirty="0"/>
              <a:t> 테스트가 중요</a:t>
            </a:r>
          </a:p>
          <a:p>
            <a:pPr>
              <a:defRPr sz="2000"/>
            </a:pPr>
            <a:r>
              <a:rPr lang="ko-KR" altLang="en-US" sz="2000" dirty="0"/>
              <a:t>현재 환경에서 기획 단계에서 </a:t>
            </a:r>
            <a:r>
              <a:rPr lang="ko-KR" altLang="en-US" sz="2000" dirty="0">
                <a:highlight>
                  <a:srgbClr val="FFFF00"/>
                </a:highlight>
              </a:rPr>
              <a:t>완벽한 플랜은 존재하지 않음</a:t>
            </a:r>
          </a:p>
          <a:p>
            <a:pPr>
              <a:defRPr sz="2000"/>
            </a:pPr>
            <a:r>
              <a:rPr lang="ko-KR" altLang="en-US" sz="2000" dirty="0"/>
              <a:t>작은 기획을 단계별 출시 → 테스트 → 피드백 반영</a:t>
            </a:r>
          </a:p>
          <a:p>
            <a:pPr>
              <a:defRPr sz="2000"/>
            </a:pPr>
            <a:r>
              <a:rPr lang="ko-KR" altLang="en-US" sz="2000" dirty="0"/>
              <a:t>실패는 빠르게 인정하고 대체 방안 수립 </a:t>
            </a:r>
            <a:r>
              <a:rPr lang="en-US" altLang="ko-KR" sz="2000" dirty="0"/>
              <a:t>(</a:t>
            </a:r>
            <a:r>
              <a:rPr lang="en" sz="2000" dirty="0"/>
              <a:t>Plan B, C)</a:t>
            </a:r>
          </a:p>
          <a:p>
            <a:pPr>
              <a:defRPr sz="2000"/>
            </a:pPr>
            <a:r>
              <a:rPr lang="ko-KR" altLang="en-US" sz="2000" dirty="0"/>
              <a:t>결과를 빨리 도출하고 신속한 의사결정</a:t>
            </a:r>
          </a:p>
          <a:p>
            <a:pPr>
              <a:defRPr sz="2000"/>
            </a:pPr>
            <a:r>
              <a:rPr lang="ko-KR" altLang="en-US" sz="2000" dirty="0"/>
              <a:t>누구나 바로 시작할 수 있는 시대</a:t>
            </a:r>
          </a:p>
          <a:p>
            <a:pPr>
              <a:defRPr sz="2000"/>
            </a:pPr>
            <a:r>
              <a:rPr lang="ko-KR" altLang="en-US" sz="2000" dirty="0"/>
              <a:t>아이디어 → 빠른 시도 → 가능성 확인 후 구체화</a:t>
            </a:r>
          </a:p>
          <a:p>
            <a:pPr>
              <a:defRPr sz="2000"/>
            </a:pPr>
            <a:r>
              <a:rPr lang="en" sz="2000" dirty="0"/>
              <a:t>Trying and Hit → </a:t>
            </a:r>
            <a:r>
              <a:rPr lang="ko-KR" altLang="en-US" sz="2000" dirty="0"/>
              <a:t>계속되는 수정과 피드백 반복</a:t>
            </a:r>
          </a:p>
        </p:txBody>
      </p:sp>
    </p:spTree>
    <p:extLst>
      <p:ext uri="{BB962C8B-B14F-4D97-AF65-F5344CB8AC3E}">
        <p14:creationId xmlns:p14="http://schemas.microsoft.com/office/powerpoint/2010/main" val="1323611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>
            <a:extLst>
              <a:ext uri="{FF2B5EF4-FFF2-40B4-BE49-F238E27FC236}">
                <a16:creationId xmlns:a16="http://schemas.microsoft.com/office/drawing/2014/main" id="{712CA081-B239-863B-D1A4-92008471A82E}"/>
              </a:ext>
            </a:extLst>
          </p:cNvPr>
          <p:cNvSpPr txBox="1">
            <a:spLocks/>
          </p:cNvSpPr>
          <p:nvPr/>
        </p:nvSpPr>
        <p:spPr>
          <a:xfrm>
            <a:off x="705202" y="1883684"/>
            <a:ext cx="6470849" cy="105001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100" b="1" kern="1200" spc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rgbClr val="494949"/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아이디어 및 목표 설정과 사용자 조사</a:t>
            </a:r>
            <a:endParaRPr lang="ko-KR" altLang="en-US" sz="2400" dirty="0">
              <a:solidFill>
                <a:srgbClr val="4472C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0985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>
            <a:extLst>
              <a:ext uri="{FF2B5EF4-FFF2-40B4-BE49-F238E27FC236}">
                <a16:creationId xmlns:a16="http://schemas.microsoft.com/office/drawing/2014/main" id="{0BCB4E7C-6CD7-43AB-83D2-4FABDE930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47" y="253639"/>
            <a:ext cx="4967253" cy="281666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좋은 아이디어의 조건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58060D4-3D43-8621-5A31-ADCA0A8A7451}"/>
              </a:ext>
            </a:extLst>
          </p:cNvPr>
          <p:cNvSpPr txBox="1">
            <a:spLocks/>
          </p:cNvSpPr>
          <p:nvPr/>
        </p:nvSpPr>
        <p:spPr>
          <a:xfrm>
            <a:off x="69574" y="744027"/>
            <a:ext cx="9074426" cy="59748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  <a:p>
            <a:pPr>
              <a:defRPr sz="2000"/>
            </a:pPr>
            <a:r>
              <a:rPr lang="ko-KR" altLang="en-US" sz="2000" dirty="0">
                <a:highlight>
                  <a:srgbClr val="FFFF00"/>
                </a:highlight>
              </a:rPr>
              <a:t>문제 해결</a:t>
            </a:r>
            <a:r>
              <a:rPr lang="en-US" altLang="ko-KR" sz="2000" dirty="0"/>
              <a:t>, </a:t>
            </a:r>
            <a:r>
              <a:rPr lang="ko-KR" altLang="en-US" sz="2000" dirty="0"/>
              <a:t>차별성</a:t>
            </a:r>
            <a:r>
              <a:rPr lang="en-US" altLang="ko-KR" sz="2000" dirty="0"/>
              <a:t>, </a:t>
            </a:r>
            <a:r>
              <a:rPr lang="ko-KR" altLang="en-US" sz="2000" dirty="0">
                <a:highlight>
                  <a:srgbClr val="FFFF00"/>
                </a:highlight>
              </a:rPr>
              <a:t>실행 가능성</a:t>
            </a:r>
          </a:p>
          <a:p>
            <a:pPr>
              <a:defRPr sz="2000"/>
            </a:pPr>
            <a:r>
              <a:rPr lang="ko-KR" altLang="en-US" sz="2000" dirty="0"/>
              <a:t>작은 불편함에서 기회 발견하기</a:t>
            </a:r>
            <a:endParaRPr lang="en-US" altLang="ko-KR" sz="2000" dirty="0"/>
          </a:p>
          <a:p>
            <a:pPr>
              <a:buNone/>
            </a:pPr>
            <a:r>
              <a:rPr lang="ko-KR" altLang="en-US" sz="2000" b="1" dirty="0"/>
              <a:t>문제 해결 중심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‘무엇을 </a:t>
            </a:r>
            <a:r>
              <a:rPr lang="ko-KR" altLang="en-US" sz="2000" dirty="0" err="1"/>
              <a:t>만들까’보다</a:t>
            </a:r>
            <a:r>
              <a:rPr lang="ko-KR" altLang="en-US" sz="2000" dirty="0"/>
              <a:t> ‘어떤 문제를 </a:t>
            </a:r>
            <a:r>
              <a:rPr lang="ko-KR" altLang="en-US" sz="2000" dirty="0" err="1"/>
              <a:t>해결할까’에서</a:t>
            </a:r>
            <a:r>
              <a:rPr lang="ko-KR" altLang="en-US" sz="2000" dirty="0"/>
              <a:t> 출발해야 함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사용자의 불편을 명확히 짚고</a:t>
            </a:r>
            <a:r>
              <a:rPr lang="en-US" altLang="ko-KR" sz="2000" dirty="0"/>
              <a:t>, </a:t>
            </a:r>
            <a:r>
              <a:rPr lang="ko-KR" altLang="en-US" sz="2000" dirty="0"/>
              <a:t>이를 해소하는 방식</a:t>
            </a:r>
          </a:p>
          <a:p>
            <a:pPr>
              <a:buNone/>
            </a:pPr>
            <a:r>
              <a:rPr lang="ko-KR" altLang="en-US" sz="2000" b="1" dirty="0"/>
              <a:t>구체성과 실행 가능성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막연한 비전이 아닌</a:t>
            </a:r>
            <a:r>
              <a:rPr lang="en-US" altLang="ko-KR" sz="2000" dirty="0"/>
              <a:t>, </a:t>
            </a:r>
            <a:r>
              <a:rPr lang="ko-KR" altLang="en-US" sz="2000" dirty="0"/>
              <a:t>당장 실행 가능한 작은 기능</a:t>
            </a:r>
            <a:r>
              <a:rPr lang="en-US" altLang="ko-KR" sz="2000" dirty="0"/>
              <a:t>(</a:t>
            </a:r>
            <a:r>
              <a:rPr lang="en" altLang="ko-KR" sz="2000" dirty="0"/>
              <a:t>MVP)</a:t>
            </a:r>
            <a:r>
              <a:rPr lang="ko-KR" altLang="en-US" sz="2000" dirty="0" err="1"/>
              <a:t>으로</a:t>
            </a:r>
            <a:r>
              <a:rPr lang="ko-KR" altLang="en-US" sz="2000" dirty="0"/>
              <a:t> 검증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리소스</a:t>
            </a:r>
            <a:r>
              <a:rPr lang="en-US" altLang="ko-KR" sz="2000" dirty="0"/>
              <a:t>(</a:t>
            </a:r>
            <a:r>
              <a:rPr lang="ko-KR" altLang="en-US" sz="2000" dirty="0"/>
              <a:t>인력</a:t>
            </a:r>
            <a:r>
              <a:rPr lang="en-US" altLang="ko-KR" sz="2000" dirty="0"/>
              <a:t>, </a:t>
            </a:r>
            <a:r>
              <a:rPr lang="ko-KR" altLang="en-US" sz="2000" dirty="0"/>
              <a:t>시간</a:t>
            </a:r>
            <a:r>
              <a:rPr lang="en-US" altLang="ko-KR" sz="2000" dirty="0"/>
              <a:t>, </a:t>
            </a:r>
            <a:r>
              <a:rPr lang="ko-KR" altLang="en-US" sz="2000" dirty="0"/>
              <a:t>비용</a:t>
            </a:r>
            <a:r>
              <a:rPr lang="en-US" altLang="ko-KR" sz="2000" dirty="0"/>
              <a:t>) </a:t>
            </a:r>
            <a:r>
              <a:rPr lang="ko-KR" altLang="en-US" sz="2000" dirty="0"/>
              <a:t>안에서 실현 가능해야 함</a:t>
            </a:r>
          </a:p>
          <a:p>
            <a:pPr>
              <a:buNone/>
            </a:pPr>
            <a:r>
              <a:rPr lang="ko-KR" altLang="en-US" sz="2000" b="1" dirty="0"/>
              <a:t>확장성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문제 해결에서 출발하되</a:t>
            </a:r>
            <a:r>
              <a:rPr lang="en-US" altLang="ko-KR" sz="2000" dirty="0"/>
              <a:t>, </a:t>
            </a:r>
            <a:r>
              <a:rPr lang="ko-KR" altLang="en-US" sz="2000" dirty="0"/>
              <a:t>추후 새로운 기회로 확장 가능한 구조</a:t>
            </a:r>
          </a:p>
          <a:p>
            <a:pPr>
              <a:buNone/>
            </a:pPr>
            <a:r>
              <a:rPr lang="ko-KR" altLang="en-US" sz="2000" b="1" dirty="0"/>
              <a:t>사용자 공감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아이디어를 듣는 순간 “나도 저거 </a:t>
            </a:r>
            <a:r>
              <a:rPr lang="ko-KR" altLang="en-US" sz="2000" dirty="0" err="1"/>
              <a:t>필요했어”라는</a:t>
            </a:r>
            <a:r>
              <a:rPr lang="ko-KR" altLang="en-US" sz="2000" dirty="0"/>
              <a:t> 반응을 이끌어낼 수 있어야 함</a:t>
            </a:r>
          </a:p>
          <a:p>
            <a:pPr marL="0" indent="0">
              <a:buNone/>
              <a:defRPr sz="2000"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81679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03A07-1190-7498-6508-B02C29891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>
            <a:extLst>
              <a:ext uri="{FF2B5EF4-FFF2-40B4-BE49-F238E27FC236}">
                <a16:creationId xmlns:a16="http://schemas.microsoft.com/office/drawing/2014/main" id="{5F7D8AE7-BDF5-B9EB-6655-74235B62F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47" y="253639"/>
            <a:ext cx="4967253" cy="281666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좋은 기획 사례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DCB8E65-29CA-6F97-4DB6-C01BA8894CF9}"/>
              </a:ext>
            </a:extLst>
          </p:cNvPr>
          <p:cNvSpPr txBox="1">
            <a:spLocks/>
          </p:cNvSpPr>
          <p:nvPr/>
        </p:nvSpPr>
        <p:spPr>
          <a:xfrm>
            <a:off x="183874" y="1282148"/>
            <a:ext cx="8776252" cy="46018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2000" b="1" dirty="0" err="1"/>
              <a:t>왓챠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초기 버전</a:t>
            </a:r>
            <a:r>
              <a:rPr lang="en-US" altLang="ko-KR" sz="2000" b="1" dirty="0"/>
              <a:t>) – </a:t>
            </a:r>
            <a:r>
              <a:rPr lang="ko-KR" altLang="en-US" sz="2000" b="1" dirty="0"/>
              <a:t>영화 추천 </a:t>
            </a:r>
            <a:r>
              <a:rPr lang="en" altLang="ko-KR" sz="2000" b="1" dirty="0"/>
              <a:t>SNS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출발점</a:t>
            </a:r>
            <a:r>
              <a:rPr lang="en-US" altLang="ko-KR" sz="2000" dirty="0"/>
              <a:t>: “</a:t>
            </a:r>
            <a:r>
              <a:rPr lang="ko-KR" altLang="en-US" sz="2000" dirty="0"/>
              <a:t>뭘 볼지 </a:t>
            </a:r>
            <a:r>
              <a:rPr lang="ko-KR" altLang="en-US" sz="2000" dirty="0" err="1"/>
              <a:t>모르겠다”는</a:t>
            </a:r>
            <a:r>
              <a:rPr lang="ko-KR" altLang="en-US" sz="2000" dirty="0"/>
              <a:t> 단순한 문제 해결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해결한 문제</a:t>
            </a:r>
            <a:r>
              <a:rPr lang="en-US" altLang="ko-KR" sz="2000" dirty="0"/>
              <a:t>: </a:t>
            </a:r>
            <a:r>
              <a:rPr lang="ko-KR" altLang="en-US" sz="2000" dirty="0"/>
              <a:t>방대한 영화 중 내 취향 맞는 영화를 찾기 힘듦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2000" b="1" dirty="0"/>
              <a:t>MVP </a:t>
            </a:r>
            <a:r>
              <a:rPr lang="ko-KR" altLang="en-US" sz="2000" b="1" dirty="0"/>
              <a:t>기능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별점</a:t>
            </a:r>
            <a:r>
              <a:rPr lang="ko-KR" altLang="en-US" sz="2000" dirty="0"/>
              <a:t> 평가 → 유사 취향 사용자 기반 추천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확장</a:t>
            </a:r>
            <a:r>
              <a:rPr lang="en-US" altLang="ko-KR" sz="2000" dirty="0"/>
              <a:t>: </a:t>
            </a:r>
            <a:r>
              <a:rPr lang="ko-KR" altLang="en-US" sz="2000" dirty="0"/>
              <a:t>드라마</a:t>
            </a:r>
            <a:r>
              <a:rPr lang="en-US" altLang="ko-KR" sz="2000" dirty="0"/>
              <a:t>·</a:t>
            </a:r>
            <a:r>
              <a:rPr lang="ko-KR" altLang="en-US" sz="2000" dirty="0"/>
              <a:t>책</a:t>
            </a:r>
            <a:r>
              <a:rPr lang="en-US" altLang="ko-KR" sz="2000" dirty="0"/>
              <a:t>·</a:t>
            </a:r>
            <a:r>
              <a:rPr lang="ko-KR" altLang="en-US" sz="2000" dirty="0"/>
              <a:t>웹툰 추천 → </a:t>
            </a:r>
            <a:r>
              <a:rPr lang="en" altLang="ko-KR" sz="2000" dirty="0"/>
              <a:t>OTT(</a:t>
            </a:r>
            <a:r>
              <a:rPr lang="ko-KR" altLang="en-US" sz="2000" dirty="0" err="1"/>
              <a:t>왓챠플레이</a:t>
            </a:r>
            <a:r>
              <a:rPr lang="en-US" altLang="ko-KR" sz="2000" dirty="0"/>
              <a:t>) </a:t>
            </a:r>
            <a:r>
              <a:rPr lang="ko-KR" altLang="en-US" sz="2000" dirty="0"/>
              <a:t>진출</a:t>
            </a:r>
            <a:br>
              <a:rPr lang="ko-KR" altLang="en-US" sz="2000" dirty="0"/>
            </a:br>
            <a:r>
              <a:rPr lang="ko-KR" altLang="en-US" sz="2000" dirty="0"/>
              <a:t>스타트업 초기엔 단순 ‘취향 추천 </a:t>
            </a:r>
            <a:r>
              <a:rPr lang="en" altLang="ko-KR" sz="2000" dirty="0"/>
              <a:t>SNS’</a:t>
            </a:r>
            <a:r>
              <a:rPr lang="ko-KR" altLang="en-US" sz="2000" dirty="0"/>
              <a:t>였지만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 자산을 기반으로 확장</a:t>
            </a:r>
          </a:p>
          <a:p>
            <a:pPr marL="0" indent="0">
              <a:buNone/>
            </a:pPr>
            <a:endParaRPr lang="en-US" altLang="ko-KR" sz="2000" dirty="0"/>
          </a:p>
          <a:p>
            <a:pPr>
              <a:buNone/>
            </a:pPr>
            <a:r>
              <a:rPr lang="ko-KR" altLang="en-US" sz="2000" b="1" dirty="0" err="1"/>
              <a:t>트레바리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– </a:t>
            </a:r>
            <a:r>
              <a:rPr lang="ko-KR" altLang="en-US" sz="2000" b="1" dirty="0"/>
              <a:t>소모임 독서클럽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출발점</a:t>
            </a:r>
            <a:r>
              <a:rPr lang="en-US" altLang="ko-KR" sz="2000" dirty="0"/>
              <a:t>: “</a:t>
            </a:r>
            <a:r>
              <a:rPr lang="ko-KR" altLang="en-US" sz="2000" dirty="0"/>
              <a:t>책을 읽고 싶지만 동기부여가 </a:t>
            </a:r>
            <a:r>
              <a:rPr lang="ko-KR" altLang="en-US" sz="2000" dirty="0" err="1"/>
              <a:t>부족하다”는</a:t>
            </a:r>
            <a:r>
              <a:rPr lang="ko-KR" altLang="en-US" sz="2000" dirty="0"/>
              <a:t> 문제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해결한 문제</a:t>
            </a:r>
            <a:r>
              <a:rPr lang="en-US" altLang="ko-KR" sz="2000" dirty="0"/>
              <a:t>: </a:t>
            </a:r>
            <a:r>
              <a:rPr lang="ko-KR" altLang="en-US" sz="2000" dirty="0"/>
              <a:t>혼자 책을 읽고 끝나는 독서의 한계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sz="2000" b="1" dirty="0"/>
              <a:t>MVP </a:t>
            </a:r>
            <a:r>
              <a:rPr lang="ko-KR" altLang="en-US" sz="2000" b="1" dirty="0"/>
              <a:t>기능</a:t>
            </a:r>
            <a:r>
              <a:rPr lang="en-US" altLang="ko-KR" sz="2000" dirty="0"/>
              <a:t>: </a:t>
            </a:r>
            <a:r>
              <a:rPr lang="ko-KR" altLang="en-US" sz="2000" dirty="0"/>
              <a:t>매달 한 권 책 정해 읽고 오프라인 모임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확장</a:t>
            </a:r>
            <a:r>
              <a:rPr lang="en-US" altLang="ko-KR" sz="2000" dirty="0"/>
              <a:t>: </a:t>
            </a:r>
            <a:r>
              <a:rPr lang="ko-KR" altLang="en-US" sz="2000" dirty="0"/>
              <a:t>독서 → 다양한 주제 모임</a:t>
            </a:r>
            <a:r>
              <a:rPr lang="en-US" altLang="ko-KR" sz="2000" dirty="0"/>
              <a:t>, </a:t>
            </a:r>
            <a:r>
              <a:rPr lang="ko-KR" altLang="en-US" sz="2000" dirty="0"/>
              <a:t>강연</a:t>
            </a:r>
            <a:r>
              <a:rPr lang="en-US" altLang="ko-KR" sz="2000" dirty="0"/>
              <a:t>, </a:t>
            </a:r>
            <a:r>
              <a:rPr lang="ko-KR" altLang="en-US" sz="2000" dirty="0"/>
              <a:t>네트워크 서비스</a:t>
            </a:r>
            <a:br>
              <a:rPr lang="ko-KR" altLang="en-US" sz="2000" dirty="0"/>
            </a:br>
            <a:r>
              <a:rPr lang="ko-KR" altLang="en-US" sz="2000" dirty="0"/>
              <a:t>  </a:t>
            </a:r>
            <a:r>
              <a:rPr lang="en-US" altLang="ko-KR" sz="2000" dirty="0"/>
              <a:t>1</a:t>
            </a:r>
            <a:r>
              <a:rPr lang="ko-KR" altLang="en-US" sz="2000" dirty="0"/>
              <a:t>개 독서 모임에서 출발 → 국내 최대 취향 기반 모임 플랫폼</a:t>
            </a:r>
            <a:endParaRPr lang="en-US" altLang="ko-KR" sz="2000" dirty="0"/>
          </a:p>
          <a:p>
            <a:pPr marL="0" indent="0">
              <a:buNone/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13532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2A626-9DB6-6B80-96DD-4C7B999B1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>
            <a:extLst>
              <a:ext uri="{FF2B5EF4-FFF2-40B4-BE49-F238E27FC236}">
                <a16:creationId xmlns:a16="http://schemas.microsoft.com/office/drawing/2014/main" id="{0936B4C8-74CB-D240-552D-458C66F0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47" y="253639"/>
            <a:ext cx="4967253" cy="281666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잘못된 아이디어의 예시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EE36C26-38E2-8E72-F7B5-78ECBCB94982}"/>
              </a:ext>
            </a:extLst>
          </p:cNvPr>
          <p:cNvSpPr txBox="1">
            <a:spLocks/>
          </p:cNvSpPr>
          <p:nvPr/>
        </p:nvSpPr>
        <p:spPr>
          <a:xfrm>
            <a:off x="258418" y="1470991"/>
            <a:ext cx="8110330" cy="46018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ko-KR" altLang="en-US" sz="2000" b="1" dirty="0"/>
              <a:t>사용자 문제와 무관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단순히 “멋져 보이는 </a:t>
            </a:r>
            <a:r>
              <a:rPr lang="ko-KR" altLang="en-US" sz="2000" dirty="0" err="1"/>
              <a:t>기능”만</a:t>
            </a:r>
            <a:r>
              <a:rPr lang="ko-KR" altLang="en-US" sz="2000" dirty="0"/>
              <a:t> 고려</a:t>
            </a:r>
            <a:r>
              <a:rPr lang="en-US" altLang="ko-KR" sz="2000" dirty="0"/>
              <a:t>, </a:t>
            </a:r>
            <a:r>
              <a:rPr lang="ko-KR" altLang="en-US" sz="2000" dirty="0"/>
              <a:t>실제 사용자 불편과 연결되지 않음</a:t>
            </a:r>
          </a:p>
          <a:p>
            <a:pPr>
              <a:buNone/>
            </a:pPr>
            <a:r>
              <a:rPr lang="ko-KR" altLang="en-US" sz="2000" b="1" dirty="0"/>
              <a:t>추상적이고 불분명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“혁신적인 플랫폼” 같은 모호한 기획 → 실질적 실행 불가</a:t>
            </a:r>
          </a:p>
          <a:p>
            <a:pPr>
              <a:buNone/>
            </a:pPr>
            <a:r>
              <a:rPr lang="ko-KR" altLang="en-US" sz="2000" b="1" dirty="0"/>
              <a:t>리소스 과대 소모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인력</a:t>
            </a:r>
            <a:r>
              <a:rPr lang="en-US" altLang="ko-KR" sz="2000" dirty="0"/>
              <a:t>·</a:t>
            </a:r>
            <a:r>
              <a:rPr lang="ko-KR" altLang="en-US" sz="2000" dirty="0"/>
              <a:t>예산이 부족한데 대기업 수준의 복잡한 기능부터 시도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실행 전에 팀이 </a:t>
            </a:r>
            <a:r>
              <a:rPr lang="ko-KR" altLang="en-US" sz="2000" dirty="0" err="1"/>
              <a:t>지쳐버림</a:t>
            </a:r>
            <a:endParaRPr lang="ko-KR" altLang="en-US" sz="2000" dirty="0"/>
          </a:p>
          <a:p>
            <a:pPr>
              <a:buNone/>
            </a:pPr>
            <a:r>
              <a:rPr lang="ko-KR" altLang="en-US" sz="2000" b="1" dirty="0"/>
              <a:t>검증 없는 확장</a:t>
            </a: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dirty="0"/>
              <a:t>초기 사용자 반응을 확인하지 않고 무작정 기능 추가</a:t>
            </a:r>
          </a:p>
        </p:txBody>
      </p:sp>
    </p:spTree>
    <p:extLst>
      <p:ext uri="{BB962C8B-B14F-4D97-AF65-F5344CB8AC3E}">
        <p14:creationId xmlns:p14="http://schemas.microsoft.com/office/powerpoint/2010/main" val="665767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717FF-E0B7-5A3F-CBE3-04B36C5E2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2">
            <a:extLst>
              <a:ext uri="{FF2B5EF4-FFF2-40B4-BE49-F238E27FC236}">
                <a16:creationId xmlns:a16="http://schemas.microsoft.com/office/drawing/2014/main" id="{E43FDC77-6C85-7ADF-EB74-61402968E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47" y="253639"/>
            <a:ext cx="4967253" cy="281666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나쁜 기획 사례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49EEE5C-D91C-BF91-AC58-C603E3494E63}"/>
              </a:ext>
            </a:extLst>
          </p:cNvPr>
          <p:cNvSpPr txBox="1">
            <a:spLocks/>
          </p:cNvSpPr>
          <p:nvPr/>
        </p:nvSpPr>
        <p:spPr>
          <a:xfrm>
            <a:off x="258418" y="1470991"/>
            <a:ext cx="8110330" cy="46018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스타트업 </a:t>
            </a:r>
            <a:r>
              <a:rPr lang="en" altLang="ko-KR" sz="2000" b="1" dirty="0"/>
              <a:t>A</a:t>
            </a:r>
            <a:r>
              <a:rPr lang="ko-KR" altLang="en-US" sz="2000" b="1" dirty="0"/>
              <a:t>사</a:t>
            </a:r>
            <a:r>
              <a:rPr lang="en-US" altLang="ko-KR" sz="2000" b="1" dirty="0"/>
              <a:t>: </a:t>
            </a:r>
            <a:r>
              <a:rPr lang="ko-KR" altLang="en-US" sz="2000" b="1" dirty="0" err="1"/>
              <a:t>올인원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슈퍼앱</a:t>
            </a:r>
            <a:r>
              <a:rPr lang="ko-KR" altLang="en-US" sz="2000" b="1" dirty="0"/>
              <a:t> 개발 시도</a:t>
            </a:r>
            <a:endParaRPr lang="ko-KR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“쇼핑</a:t>
            </a:r>
            <a:r>
              <a:rPr lang="en-US" altLang="ko-KR" sz="2000" dirty="0"/>
              <a:t>+</a:t>
            </a:r>
            <a:r>
              <a:rPr lang="ko-KR" altLang="en-US" sz="2000" dirty="0"/>
              <a:t>결제</a:t>
            </a:r>
            <a:r>
              <a:rPr lang="en-US" altLang="ko-KR" sz="2000" dirty="0"/>
              <a:t>+</a:t>
            </a:r>
            <a:r>
              <a:rPr lang="en" altLang="ko-KR" sz="2000" dirty="0"/>
              <a:t>SNS+</a:t>
            </a:r>
            <a:r>
              <a:rPr lang="ko-KR" altLang="en-US" sz="2000" dirty="0"/>
              <a:t>게임을 한 번에</a:t>
            </a:r>
            <a:r>
              <a:rPr lang="en-US" altLang="ko-KR" sz="2000" dirty="0"/>
              <a:t>!”</a:t>
            </a:r>
            <a:r>
              <a:rPr lang="ko-KR" altLang="en-US" sz="2000" dirty="0"/>
              <a:t>라는 기획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문제</a:t>
            </a:r>
            <a:r>
              <a:rPr lang="en-US" altLang="ko-KR" sz="2000" dirty="0"/>
              <a:t>: </a:t>
            </a:r>
            <a:r>
              <a:rPr lang="ko-KR" altLang="en-US" sz="2000" dirty="0"/>
              <a:t>리소스 부족으로 어느 기능도 완성도 있게 나오지 못함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결과</a:t>
            </a:r>
            <a:r>
              <a:rPr lang="en-US" altLang="ko-KR" sz="2000" dirty="0"/>
              <a:t>: </a:t>
            </a:r>
            <a:r>
              <a:rPr lang="ko-KR" altLang="en-US" sz="2000" dirty="0"/>
              <a:t>사용자 확보 실패</a:t>
            </a:r>
            <a:r>
              <a:rPr lang="en-US" altLang="ko-KR" sz="2000" dirty="0"/>
              <a:t>, </a:t>
            </a:r>
            <a:r>
              <a:rPr lang="ko-KR" altLang="en-US" sz="2000" dirty="0"/>
              <a:t>조직 해체</a:t>
            </a:r>
            <a:endParaRPr lang="en-US" altLang="ko-KR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sz="2000" b="1" dirty="0"/>
              <a:t>스타트업 </a:t>
            </a:r>
            <a:r>
              <a:rPr lang="en" altLang="ko-KR" sz="2000" b="1" dirty="0"/>
              <a:t>B</a:t>
            </a:r>
            <a:r>
              <a:rPr lang="ko-KR" altLang="en-US" sz="2000" b="1" dirty="0"/>
              <a:t>사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트렌드 따라하기</a:t>
            </a:r>
            <a:endParaRPr lang="ko-KR" alt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메타버스 열풍 시기에</a:t>
            </a:r>
            <a:r>
              <a:rPr lang="en-US" altLang="ko-KR" sz="2000" dirty="0"/>
              <a:t>, </a:t>
            </a:r>
            <a:r>
              <a:rPr lang="ko-KR" altLang="en-US" sz="2000" dirty="0"/>
              <a:t>뚜렷한 사용자 문제 정의 없이 “우리도 메타버스 앱</a:t>
            </a:r>
            <a:r>
              <a:rPr lang="en-US" altLang="ko-KR" sz="2000" dirty="0"/>
              <a:t>!” </a:t>
            </a:r>
            <a:r>
              <a:rPr lang="ko-KR" altLang="en-US" sz="2000" dirty="0"/>
              <a:t>기획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문제</a:t>
            </a:r>
            <a:r>
              <a:rPr lang="en-US" altLang="ko-KR" sz="2000" dirty="0"/>
              <a:t>: </a:t>
            </a:r>
            <a:r>
              <a:rPr lang="ko-KR" altLang="en-US" sz="2000" dirty="0"/>
              <a:t>초기 사용자들이 “왜 써야 하는지” 공감하지 못함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결과</a:t>
            </a:r>
            <a:r>
              <a:rPr lang="en-US" altLang="ko-KR" sz="2000" dirty="0"/>
              <a:t>: 6</a:t>
            </a:r>
            <a:r>
              <a:rPr lang="ko-KR" altLang="en-US" sz="2000" dirty="0"/>
              <a:t>개월 만에 서비스 종료</a:t>
            </a:r>
          </a:p>
          <a:p>
            <a:pPr marL="0" indent="0">
              <a:buNone/>
            </a:pPr>
            <a:endParaRPr lang="en-US" altLang="ko-KR" sz="2000" b="1" dirty="0"/>
          </a:p>
          <a:p>
            <a:pPr marL="0" indent="0" algn="ctr">
              <a:buNone/>
            </a:pPr>
            <a:r>
              <a:rPr lang="ko-KR" altLang="en-US" sz="2000" b="1" dirty="0"/>
              <a:t>소규모 조직은 반드시 작은 문제 해결에 집중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400762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2">
            <a:extLst>
              <a:ext uri="{FF2B5EF4-FFF2-40B4-BE49-F238E27FC236}">
                <a16:creationId xmlns:a16="http://schemas.microsoft.com/office/drawing/2014/main" id="{2D9584FF-3E5A-478C-8B1D-692E56FF78CA}"/>
              </a:ext>
            </a:extLst>
          </p:cNvPr>
          <p:cNvSpPr txBox="1">
            <a:spLocks/>
          </p:cNvSpPr>
          <p:nvPr/>
        </p:nvSpPr>
        <p:spPr>
          <a:xfrm>
            <a:off x="1719297" y="98263"/>
            <a:ext cx="4967253" cy="28166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100" b="1" kern="1200" spc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rgbClr val="494949"/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문제점 분석과 요구사항 도출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3A1815-E464-2EC1-23A1-F7760486A2F3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  <a:p>
            <a:pPr>
              <a:defRPr sz="2000"/>
            </a:pPr>
            <a:r>
              <a:rPr lang="ko-KR" altLang="en-US" sz="2000" dirty="0"/>
              <a:t>문제점 분석 접근법</a:t>
            </a:r>
            <a:r>
              <a:rPr lang="en-US" altLang="ko-KR" sz="2000" dirty="0"/>
              <a:t>: </a:t>
            </a:r>
            <a:r>
              <a:rPr lang="ko-KR" altLang="en-US" sz="2000" dirty="0"/>
              <a:t>사용자의 </a:t>
            </a:r>
            <a:r>
              <a:rPr lang="ko-KR" altLang="en-US" sz="2000" dirty="0">
                <a:highlight>
                  <a:srgbClr val="FFFF00"/>
                </a:highlight>
              </a:rPr>
              <a:t>불편</a:t>
            </a:r>
            <a:r>
              <a:rPr lang="en-US" altLang="ko-KR" sz="2000" dirty="0">
                <a:highlight>
                  <a:srgbClr val="FFFF00"/>
                </a:highlight>
              </a:rPr>
              <a:t>·</a:t>
            </a:r>
            <a:r>
              <a:rPr lang="ko-KR" altLang="en-US" sz="2000" dirty="0">
                <a:highlight>
                  <a:srgbClr val="FFFF00"/>
                </a:highlight>
              </a:rPr>
              <a:t>제약</a:t>
            </a:r>
            <a:r>
              <a:rPr lang="ko-KR" altLang="en-US" sz="2000" dirty="0"/>
              <a:t>을 파악</a:t>
            </a:r>
          </a:p>
          <a:p>
            <a:pPr>
              <a:defRPr sz="2000"/>
            </a:pPr>
            <a:r>
              <a:rPr lang="ko-KR" altLang="en-US" sz="2000" dirty="0"/>
              <a:t>방법</a:t>
            </a:r>
            <a:r>
              <a:rPr lang="en-US" altLang="ko-KR" sz="2000" dirty="0"/>
              <a:t>1: </a:t>
            </a:r>
            <a:r>
              <a:rPr lang="ko-KR" altLang="en-US" sz="2000" dirty="0"/>
              <a:t>사용자 인터뷰 </a:t>
            </a:r>
            <a:r>
              <a:rPr lang="en-US" altLang="ko-KR" sz="2000" dirty="0"/>
              <a:t>– </a:t>
            </a:r>
            <a:r>
              <a:rPr lang="ko-KR" altLang="en-US" sz="2000" dirty="0"/>
              <a:t>실제 경험 기반 불편 확인</a:t>
            </a:r>
          </a:p>
          <a:p>
            <a:pPr>
              <a:defRPr sz="2000"/>
            </a:pPr>
            <a:r>
              <a:rPr lang="ko-KR" altLang="en-US" sz="2000" dirty="0"/>
              <a:t>방법</a:t>
            </a:r>
            <a:r>
              <a:rPr lang="en-US" altLang="ko-KR" sz="2000" dirty="0"/>
              <a:t>2: </a:t>
            </a:r>
            <a:r>
              <a:rPr lang="ko-KR" altLang="en-US" sz="2000" dirty="0"/>
              <a:t>관찰 </a:t>
            </a:r>
            <a:r>
              <a:rPr lang="en-US" altLang="ko-KR" sz="2000" dirty="0"/>
              <a:t>– </a:t>
            </a:r>
            <a:r>
              <a:rPr lang="ko-KR" altLang="en-US" sz="2000" dirty="0"/>
              <a:t>사용 패턴</a:t>
            </a:r>
            <a:r>
              <a:rPr lang="en-US" altLang="ko-KR" sz="2000" dirty="0"/>
              <a:t>·</a:t>
            </a:r>
            <a:r>
              <a:rPr lang="ko-KR" altLang="en-US" sz="2000" dirty="0"/>
              <a:t>행동 분석</a:t>
            </a:r>
          </a:p>
          <a:p>
            <a:pPr>
              <a:defRPr sz="2000"/>
            </a:pPr>
            <a:r>
              <a:rPr lang="ko-KR" altLang="en-US" sz="2000" dirty="0"/>
              <a:t>방법</a:t>
            </a:r>
            <a:r>
              <a:rPr lang="en-US" altLang="ko-KR" sz="2000" dirty="0"/>
              <a:t>3: </a:t>
            </a:r>
            <a:r>
              <a:rPr lang="ko-KR" altLang="en-US" sz="2000" dirty="0"/>
              <a:t>데이터 분석 </a:t>
            </a:r>
            <a:r>
              <a:rPr lang="en-US" altLang="ko-KR" sz="2000" dirty="0"/>
              <a:t>– </a:t>
            </a:r>
            <a:r>
              <a:rPr lang="ko-KR" altLang="en-US" sz="2000" dirty="0"/>
              <a:t>설문</a:t>
            </a:r>
            <a:r>
              <a:rPr lang="en-US" altLang="ko-KR" sz="2000" dirty="0"/>
              <a:t>·</a:t>
            </a:r>
            <a:r>
              <a:rPr lang="ko-KR" altLang="en-US" sz="2000" dirty="0"/>
              <a:t>로그 데이터 활용</a:t>
            </a:r>
          </a:p>
          <a:p>
            <a:pPr>
              <a:defRPr sz="2000"/>
            </a:pPr>
            <a:r>
              <a:rPr lang="ko-KR" altLang="en-US" sz="2000" dirty="0"/>
              <a:t>요구사항 도출</a:t>
            </a:r>
            <a:r>
              <a:rPr lang="en-US" altLang="ko-KR" sz="2000" dirty="0"/>
              <a:t>:</a:t>
            </a:r>
          </a:p>
          <a:p>
            <a:pPr marL="400050" lvl="1" indent="0">
              <a:buFont typeface="Arial" panose="020B0604020202020204" pitchFamily="34" charset="0"/>
              <a:buNone/>
              <a:defRPr sz="2000"/>
            </a:pPr>
            <a:r>
              <a:rPr lang="en-US" altLang="ko-KR" sz="2000" dirty="0"/>
              <a:t>- </a:t>
            </a:r>
            <a:r>
              <a:rPr lang="ko-KR" altLang="en-US" sz="2000" dirty="0"/>
              <a:t>문제를 </a:t>
            </a:r>
            <a:r>
              <a:rPr lang="en-US" altLang="ko-KR" sz="2000" dirty="0"/>
              <a:t>'</a:t>
            </a:r>
            <a:r>
              <a:rPr lang="ko-KR" altLang="en-US" sz="2000" dirty="0"/>
              <a:t>사용자 언어</a:t>
            </a:r>
            <a:r>
              <a:rPr lang="en-US" altLang="ko-KR" sz="2000" dirty="0"/>
              <a:t>'</a:t>
            </a:r>
            <a:r>
              <a:rPr lang="ko-KR" altLang="en-US" sz="2000" dirty="0"/>
              <a:t>로 정의</a:t>
            </a:r>
          </a:p>
          <a:p>
            <a:pPr marL="400050" lvl="1" indent="0">
              <a:buFont typeface="Arial" panose="020B0604020202020204" pitchFamily="34" charset="0"/>
              <a:buNone/>
              <a:defRPr sz="2000"/>
            </a:pPr>
            <a:r>
              <a:rPr lang="en-US" altLang="ko-KR" sz="2000" dirty="0"/>
              <a:t>- </a:t>
            </a:r>
            <a:r>
              <a:rPr lang="ko-KR" altLang="en-US" sz="2000" dirty="0"/>
              <a:t>해결을 위한 핵심 기능 추출</a:t>
            </a:r>
          </a:p>
          <a:p>
            <a:pPr>
              <a:defRPr sz="2000"/>
            </a:pPr>
            <a:r>
              <a:rPr lang="ko-KR" altLang="en-US" sz="2000" dirty="0"/>
              <a:t>실습</a:t>
            </a:r>
            <a:r>
              <a:rPr lang="en-US" altLang="ko-KR" sz="2000" dirty="0"/>
              <a:t>: </a:t>
            </a:r>
            <a:r>
              <a:rPr lang="ko-KR" altLang="en-US" sz="2000" dirty="0"/>
              <a:t>문제를 정의하고 </a:t>
            </a:r>
            <a:r>
              <a:rPr lang="ko-KR" altLang="en-US" sz="2000" dirty="0">
                <a:highlight>
                  <a:srgbClr val="FFFF00"/>
                </a:highlight>
              </a:rPr>
              <a:t>요구사항 </a:t>
            </a:r>
            <a:r>
              <a:rPr lang="en-US" altLang="ko-KR" sz="2000" dirty="0">
                <a:highlight>
                  <a:srgbClr val="FFFF00"/>
                </a:highlight>
              </a:rPr>
              <a:t>3</a:t>
            </a:r>
            <a:r>
              <a:rPr lang="ko-KR" altLang="en-US" sz="2000" dirty="0">
                <a:highlight>
                  <a:srgbClr val="FFFF00"/>
                </a:highlight>
              </a:rPr>
              <a:t>개</a:t>
            </a:r>
            <a:r>
              <a:rPr lang="ko-KR" altLang="en-US" sz="2000" dirty="0"/>
              <a:t> 도출하기</a:t>
            </a:r>
          </a:p>
        </p:txBody>
      </p:sp>
    </p:spTree>
    <p:extLst>
      <p:ext uri="{BB962C8B-B14F-4D97-AF65-F5344CB8AC3E}">
        <p14:creationId xmlns:p14="http://schemas.microsoft.com/office/powerpoint/2010/main" val="2768518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2">
            <a:extLst>
              <a:ext uri="{FF2B5EF4-FFF2-40B4-BE49-F238E27FC236}">
                <a16:creationId xmlns:a16="http://schemas.microsoft.com/office/drawing/2014/main" id="{2B675B3E-5187-42AD-9539-C56177344800}"/>
              </a:ext>
            </a:extLst>
          </p:cNvPr>
          <p:cNvSpPr txBox="1">
            <a:spLocks/>
          </p:cNvSpPr>
          <p:nvPr/>
        </p:nvSpPr>
        <p:spPr>
          <a:xfrm>
            <a:off x="1719297" y="98263"/>
            <a:ext cx="4967253" cy="28166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100" b="1" kern="1200" spc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rgbClr val="494949"/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페르소나와 조사 방법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C1ABE5-3CAD-751C-3C72-EFCFD03BA3DA}"/>
              </a:ext>
            </a:extLst>
          </p:cNvPr>
          <p:cNvSpPr txBox="1">
            <a:spLocks/>
          </p:cNvSpPr>
          <p:nvPr/>
        </p:nvSpPr>
        <p:spPr>
          <a:xfrm>
            <a:off x="457200" y="1043609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  <a:p>
            <a:pPr>
              <a:defRPr sz="2000"/>
            </a:pPr>
            <a:r>
              <a:rPr lang="ko-KR" altLang="en-US" sz="2000" dirty="0"/>
              <a:t>페르소나 정의</a:t>
            </a:r>
            <a:r>
              <a:rPr lang="en-US" altLang="ko-KR" sz="2000" dirty="0"/>
              <a:t>: </a:t>
            </a:r>
            <a:r>
              <a:rPr lang="ko-KR" altLang="en-US" sz="2000" dirty="0"/>
              <a:t>타겟 사용자를 대표하는 </a:t>
            </a:r>
            <a:r>
              <a:rPr lang="ko-KR" altLang="en-US" sz="2000" dirty="0">
                <a:highlight>
                  <a:srgbClr val="FFFF00"/>
                </a:highlight>
              </a:rPr>
              <a:t>가상의 인물</a:t>
            </a:r>
          </a:p>
          <a:p>
            <a:pPr>
              <a:defRPr sz="2000"/>
            </a:pPr>
            <a:r>
              <a:rPr lang="ko-KR" altLang="en-US" sz="2000" dirty="0"/>
              <a:t>예시</a:t>
            </a:r>
            <a:r>
              <a:rPr lang="en-US" altLang="ko-KR" sz="2000" dirty="0"/>
              <a:t>1: </a:t>
            </a:r>
            <a:r>
              <a:rPr lang="ko-KR" altLang="en-US" sz="2000" dirty="0"/>
              <a:t>김민수</a:t>
            </a:r>
            <a:r>
              <a:rPr lang="en-US" altLang="ko-KR" sz="2000" dirty="0"/>
              <a:t>(22</a:t>
            </a:r>
            <a:r>
              <a:rPr lang="ko-KR" altLang="en-US" sz="2000" dirty="0"/>
              <a:t>세 대학생</a:t>
            </a:r>
            <a:r>
              <a:rPr lang="en-US" altLang="ko-KR" sz="2000" dirty="0"/>
              <a:t>, </a:t>
            </a:r>
            <a:r>
              <a:rPr lang="ko-KR" altLang="en-US" sz="2000" dirty="0"/>
              <a:t>동아리 회계 담당</a:t>
            </a:r>
            <a:r>
              <a:rPr lang="en-US" altLang="ko-KR" sz="2000" dirty="0"/>
              <a:t>)</a:t>
            </a:r>
          </a:p>
          <a:p>
            <a:pPr>
              <a:defRPr sz="2000"/>
            </a:pPr>
            <a:r>
              <a:rPr lang="ko-KR" altLang="en-US" sz="2000" dirty="0"/>
              <a:t>예시</a:t>
            </a:r>
            <a:r>
              <a:rPr lang="en-US" altLang="ko-KR" sz="2000" dirty="0"/>
              <a:t>2: </a:t>
            </a:r>
            <a:r>
              <a:rPr lang="ko-KR" altLang="en-US" sz="2000" dirty="0"/>
              <a:t>이지은</a:t>
            </a:r>
            <a:r>
              <a:rPr lang="en-US" altLang="ko-KR" sz="2000" dirty="0"/>
              <a:t>(35</a:t>
            </a:r>
            <a:r>
              <a:rPr lang="ko-KR" altLang="en-US" sz="2000" dirty="0"/>
              <a:t>세 </a:t>
            </a:r>
            <a:r>
              <a:rPr lang="ko-KR" altLang="en-US" sz="2000" dirty="0" err="1"/>
              <a:t>워킹맘</a:t>
            </a:r>
            <a:r>
              <a:rPr lang="en-US" altLang="ko-KR" sz="2000" dirty="0"/>
              <a:t>, </a:t>
            </a:r>
            <a:r>
              <a:rPr lang="ko-KR" altLang="en-US" sz="2000" dirty="0"/>
              <a:t>교육 관리 필요</a:t>
            </a:r>
            <a:r>
              <a:rPr lang="en-US" altLang="ko-KR" sz="2000" dirty="0"/>
              <a:t>)</a:t>
            </a:r>
          </a:p>
          <a:p>
            <a:pPr>
              <a:defRPr sz="2000"/>
            </a:pPr>
            <a:r>
              <a:rPr lang="ko-KR" altLang="en-US" sz="2000" dirty="0"/>
              <a:t>예시</a:t>
            </a:r>
            <a:r>
              <a:rPr lang="en-US" altLang="ko-KR" sz="2000" dirty="0"/>
              <a:t>3: </a:t>
            </a:r>
            <a:r>
              <a:rPr lang="ko-KR" altLang="en-US" sz="2000" dirty="0" err="1"/>
              <a:t>박철수</a:t>
            </a:r>
            <a:r>
              <a:rPr lang="en-US" altLang="ko-KR" sz="2000" dirty="0"/>
              <a:t>(28</a:t>
            </a:r>
            <a:r>
              <a:rPr lang="ko-KR" altLang="en-US" sz="2000" dirty="0"/>
              <a:t>세 자영업자</a:t>
            </a:r>
            <a:r>
              <a:rPr lang="en-US" altLang="ko-KR" sz="2000" dirty="0"/>
              <a:t>, </a:t>
            </a:r>
            <a:r>
              <a:rPr lang="ko-KR" altLang="en-US" sz="2000" dirty="0"/>
              <a:t>주문 관리 필요</a:t>
            </a:r>
            <a:r>
              <a:rPr lang="en-US" altLang="ko-KR" sz="2000" dirty="0"/>
              <a:t>)</a:t>
            </a:r>
          </a:p>
          <a:p>
            <a:pPr>
              <a:defRPr sz="2000"/>
            </a:pPr>
            <a:r>
              <a:rPr lang="ko-KR" altLang="en-US" sz="2000" dirty="0"/>
              <a:t>조사 방법</a:t>
            </a:r>
            <a:r>
              <a:rPr lang="en-US" altLang="ko-KR" sz="2000" dirty="0"/>
              <a:t>: </a:t>
            </a:r>
            <a:r>
              <a:rPr lang="ko-KR" altLang="en-US" sz="2000" dirty="0"/>
              <a:t>페르소나 기반 맞춤형 질문</a:t>
            </a:r>
          </a:p>
          <a:p>
            <a:pPr>
              <a:defRPr sz="2000"/>
            </a:pPr>
            <a:r>
              <a:rPr lang="ko-KR" altLang="en-US" sz="2000" dirty="0"/>
              <a:t>예</a:t>
            </a:r>
            <a:r>
              <a:rPr lang="en-US" altLang="ko-KR" sz="2000" dirty="0"/>
              <a:t>: </a:t>
            </a:r>
            <a:r>
              <a:rPr lang="ko-KR" altLang="en-US" sz="2000" dirty="0"/>
              <a:t>김민수 → </a:t>
            </a:r>
            <a:r>
              <a:rPr lang="en-US" altLang="ko-KR" sz="2000" dirty="0"/>
              <a:t>'</a:t>
            </a:r>
            <a:r>
              <a:rPr lang="ko-KR" altLang="en-US" sz="2000" dirty="0"/>
              <a:t>출석 관리 불편은 무엇인가</a:t>
            </a:r>
            <a:r>
              <a:rPr lang="en-US" altLang="ko-KR" sz="2000" dirty="0"/>
              <a:t>?'</a:t>
            </a:r>
          </a:p>
          <a:p>
            <a:pPr>
              <a:defRPr sz="2000"/>
            </a:pPr>
            <a:r>
              <a:rPr lang="ko-KR" altLang="en-US" sz="2000" dirty="0"/>
              <a:t>예</a:t>
            </a:r>
            <a:r>
              <a:rPr lang="en-US" altLang="ko-KR" sz="2000" dirty="0"/>
              <a:t>: </a:t>
            </a:r>
            <a:r>
              <a:rPr lang="ko-KR" altLang="en-US" sz="2000" dirty="0"/>
              <a:t>이지은 → </a:t>
            </a:r>
            <a:r>
              <a:rPr lang="en-US" altLang="ko-KR" sz="2000" dirty="0"/>
              <a:t>'</a:t>
            </a:r>
            <a:r>
              <a:rPr lang="ko-KR" altLang="en-US" sz="2000" dirty="0"/>
              <a:t>교육 앱에서 필요한 기능은</a:t>
            </a:r>
            <a:r>
              <a:rPr lang="en-US" altLang="ko-KR" sz="2000" dirty="0"/>
              <a:t>?'</a:t>
            </a:r>
          </a:p>
          <a:p>
            <a:pPr>
              <a:defRPr sz="2000"/>
            </a:pPr>
            <a:r>
              <a:rPr lang="ko-KR" altLang="en-US" sz="2000" dirty="0"/>
              <a:t>예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박철수</a:t>
            </a:r>
            <a:r>
              <a:rPr lang="ko-KR" altLang="en-US" sz="2000" dirty="0"/>
              <a:t> → </a:t>
            </a:r>
            <a:r>
              <a:rPr lang="en-US" altLang="ko-KR" sz="2000" dirty="0"/>
              <a:t>'</a:t>
            </a:r>
            <a:r>
              <a:rPr lang="ko-KR" altLang="en-US" sz="2000" dirty="0"/>
              <a:t>주문</a:t>
            </a:r>
            <a:r>
              <a:rPr lang="en-US" altLang="ko-KR" sz="2000" dirty="0"/>
              <a:t>·</a:t>
            </a:r>
            <a:r>
              <a:rPr lang="ko-KR" altLang="en-US" sz="2000" dirty="0"/>
              <a:t>결제 앱 불편은</a:t>
            </a:r>
            <a:r>
              <a:rPr lang="en-US" altLang="ko-KR" sz="2000" dirty="0"/>
              <a:t>?'</a:t>
            </a:r>
          </a:p>
          <a:p>
            <a:pPr>
              <a:defRPr sz="2000"/>
            </a:pPr>
            <a:r>
              <a:rPr lang="ko-KR" altLang="en-US" sz="2000" dirty="0"/>
              <a:t>조사 예시</a:t>
            </a:r>
            <a:r>
              <a:rPr lang="en-US" altLang="ko-KR" sz="2000" dirty="0"/>
              <a:t>: </a:t>
            </a:r>
            <a:r>
              <a:rPr lang="ko-KR" altLang="en-US" sz="2000" dirty="0"/>
              <a:t>짧은 설문</a:t>
            </a:r>
            <a:r>
              <a:rPr lang="en-US" altLang="ko-KR" sz="2000" dirty="0"/>
              <a:t>, 1:1 </a:t>
            </a:r>
            <a:r>
              <a:rPr lang="ko-KR" altLang="en-US" sz="2000" dirty="0"/>
              <a:t>인터뷰</a:t>
            </a:r>
            <a:r>
              <a:rPr lang="en-US" altLang="ko-KR" sz="2000" dirty="0"/>
              <a:t>, </a:t>
            </a:r>
            <a:r>
              <a:rPr lang="ko-KR" altLang="en-US" sz="2000" dirty="0"/>
              <a:t>사용 로그 분석</a:t>
            </a:r>
          </a:p>
          <a:p>
            <a:pPr>
              <a:defRPr sz="2000"/>
            </a:pPr>
            <a:r>
              <a:rPr lang="ko-KR" altLang="en-US" sz="2000" dirty="0"/>
              <a:t>활용</a:t>
            </a:r>
            <a:r>
              <a:rPr lang="en-US" altLang="ko-KR" sz="2000" dirty="0"/>
              <a:t>: </a:t>
            </a:r>
            <a:r>
              <a:rPr lang="ko-KR" altLang="en-US" sz="2000" dirty="0"/>
              <a:t>조사 결과를 서비스 설계에 반영</a:t>
            </a:r>
          </a:p>
        </p:txBody>
      </p:sp>
    </p:spTree>
    <p:extLst>
      <p:ext uri="{BB962C8B-B14F-4D97-AF65-F5344CB8AC3E}">
        <p14:creationId xmlns:p14="http://schemas.microsoft.com/office/powerpoint/2010/main" val="1325571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705203" y="1883684"/>
            <a:ext cx="4905022" cy="105001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오프닝 특강</a:t>
            </a:r>
            <a:r>
              <a:rPr lang="en-US" altLang="ko-KR" sz="280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</a:t>
            </a:r>
            <a:r>
              <a:rPr lang="ko-KR" altLang="en-US" sz="280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 기반 창업</a:t>
            </a:r>
            <a:endParaRPr lang="ko-KR" altLang="en-US" sz="2400" dirty="0">
              <a:solidFill>
                <a:srgbClr val="4472C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976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6A0C4-607D-5A05-0AF0-C8FD34810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2">
            <a:extLst>
              <a:ext uri="{FF2B5EF4-FFF2-40B4-BE49-F238E27FC236}">
                <a16:creationId xmlns:a16="http://schemas.microsoft.com/office/drawing/2014/main" id="{24B5842A-DD18-9B61-2C9A-7FCE0469950A}"/>
              </a:ext>
            </a:extLst>
          </p:cNvPr>
          <p:cNvSpPr txBox="1">
            <a:spLocks/>
          </p:cNvSpPr>
          <p:nvPr/>
        </p:nvSpPr>
        <p:spPr>
          <a:xfrm>
            <a:off x="705202" y="1883684"/>
            <a:ext cx="6470849" cy="1050016"/>
          </a:xfrm>
          <a:prstGeom prst="rect">
            <a:avLst/>
          </a:prstGeom>
        </p:spPr>
        <p:txBody>
          <a:bodyPr lIns="0" tIns="0" rIns="0" bIns="0" anchor="ctr" anchorCtr="0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100" b="1" kern="1200" spc="0">
                <a:gradFill>
                  <a:gsLst>
                    <a:gs pos="0">
                      <a:schemeClr val="bg1">
                        <a:lumMod val="50000"/>
                      </a:schemeClr>
                    </a:gs>
                    <a:gs pos="35000">
                      <a:srgbClr val="494949"/>
                    </a:gs>
                    <a:gs pos="71000">
                      <a:schemeClr val="tx1">
                        <a:lumMod val="75000"/>
                        <a:lumOff val="2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앱 개발 프로세스와 와이어프레임 실습</a:t>
            </a:r>
            <a:endParaRPr lang="ko-KR" altLang="en-US" sz="2400" dirty="0">
              <a:solidFill>
                <a:srgbClr val="4472C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9110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04EA1AB3-B216-4810-B0D0-F083AD26C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47" y="253639"/>
            <a:ext cx="4967253" cy="281666"/>
          </a:xfrm>
        </p:spPr>
        <p:txBody>
          <a:bodyPr/>
          <a:lstStyle/>
          <a:p>
            <a:r>
              <a:rPr lang="en-US" altLang="ko-KR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MVP </a:t>
            </a:r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프로세스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1A60871-1D6E-523A-A300-F02114404E64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"/>
          </a:p>
          <a:p>
            <a:pPr>
              <a:defRPr sz="2000"/>
            </a:pPr>
            <a:r>
              <a:rPr lang="en" sz="2000"/>
              <a:t>MVP (Minimum Viable Product): </a:t>
            </a:r>
            <a:r>
              <a:rPr lang="ko-KR" altLang="en-US" sz="2000">
                <a:highlight>
                  <a:srgbClr val="FFFF00"/>
                </a:highlight>
              </a:rPr>
              <a:t>최소 기능 제품</a:t>
            </a:r>
          </a:p>
          <a:p>
            <a:pPr>
              <a:defRPr sz="2000"/>
            </a:pPr>
            <a:r>
              <a:rPr lang="ko-KR" altLang="en-US" sz="2000"/>
              <a:t>핵심 아이디어를 빠르게 검증하는 방법</a:t>
            </a:r>
          </a:p>
          <a:p>
            <a:pPr>
              <a:defRPr sz="2000"/>
            </a:pPr>
            <a:r>
              <a:rPr lang="ko-KR" altLang="en-US" sz="2000"/>
              <a:t>프로세스 단계</a:t>
            </a:r>
            <a:r>
              <a:rPr lang="en-US" altLang="ko-KR" sz="2000"/>
              <a:t>:</a:t>
            </a:r>
          </a:p>
          <a:p>
            <a:pPr>
              <a:defRPr sz="2000"/>
            </a:pPr>
            <a:r>
              <a:rPr lang="en-US" altLang="ko-KR" sz="2000"/>
              <a:t>1) </a:t>
            </a:r>
            <a:r>
              <a:rPr lang="ko-KR" altLang="en-US" sz="2000"/>
              <a:t>아이디어 정리</a:t>
            </a:r>
          </a:p>
          <a:p>
            <a:pPr>
              <a:defRPr sz="2000"/>
            </a:pPr>
            <a:r>
              <a:rPr lang="en-US" altLang="ko-KR" sz="2000"/>
              <a:t>2) </a:t>
            </a:r>
            <a:r>
              <a:rPr lang="ko-KR" altLang="en-US" sz="2000"/>
              <a:t>기획 및 와이어프레임 설계</a:t>
            </a:r>
          </a:p>
          <a:p>
            <a:pPr>
              <a:defRPr sz="2000"/>
            </a:pPr>
            <a:r>
              <a:rPr lang="en-US" altLang="ko-KR" sz="2000"/>
              <a:t>3) </a:t>
            </a:r>
            <a:r>
              <a:rPr lang="en" sz="2000"/>
              <a:t>MVP </a:t>
            </a:r>
            <a:r>
              <a:rPr lang="ko-KR" altLang="en-US" sz="2000"/>
              <a:t>개발 </a:t>
            </a:r>
            <a:r>
              <a:rPr lang="en-US" altLang="ko-KR" sz="2000"/>
              <a:t>(</a:t>
            </a:r>
            <a:r>
              <a:rPr lang="ko-KR" altLang="en-US" sz="2000"/>
              <a:t>핵심 기능만 포함</a:t>
            </a:r>
            <a:r>
              <a:rPr lang="en-US" altLang="ko-KR" sz="2000"/>
              <a:t>)</a:t>
            </a:r>
          </a:p>
          <a:p>
            <a:pPr>
              <a:defRPr sz="2000"/>
            </a:pPr>
            <a:r>
              <a:rPr lang="en-US" altLang="ko-KR" sz="2000"/>
              <a:t>4) </a:t>
            </a:r>
            <a:r>
              <a:rPr lang="ko-KR" altLang="en-US" sz="2000"/>
              <a:t>테스트 진행</a:t>
            </a:r>
          </a:p>
          <a:p>
            <a:pPr>
              <a:defRPr sz="2000"/>
            </a:pPr>
            <a:r>
              <a:rPr lang="en-US" altLang="ko-KR" sz="2000"/>
              <a:t>5) </a:t>
            </a:r>
            <a:r>
              <a:rPr lang="ko-KR" altLang="en-US" sz="2000"/>
              <a:t>피드백 반영 및 수정</a:t>
            </a:r>
          </a:p>
          <a:p>
            <a:pPr>
              <a:defRPr sz="2000"/>
            </a:pPr>
            <a:r>
              <a:rPr lang="en-US" altLang="ko-KR" sz="2000"/>
              <a:t>6) </a:t>
            </a:r>
            <a:r>
              <a:rPr lang="ko-KR" altLang="en-US" sz="2000"/>
              <a:t>배포 및 데이터 수집</a:t>
            </a:r>
          </a:p>
          <a:p>
            <a:pPr>
              <a:defRPr sz="2000"/>
            </a:pPr>
            <a:r>
              <a:rPr lang="en" sz="2000"/>
              <a:t>Action Item: </a:t>
            </a:r>
            <a:r>
              <a:rPr lang="ko-KR" altLang="en-US" sz="2000"/>
              <a:t>아이디어를 </a:t>
            </a:r>
            <a:r>
              <a:rPr lang="en" sz="2000"/>
              <a:t>MVP</a:t>
            </a:r>
            <a:r>
              <a:rPr lang="ko-KR" altLang="en-US" sz="2000"/>
              <a:t>로 설계</a:t>
            </a:r>
            <a:r>
              <a:rPr lang="en-US" altLang="ko-KR" sz="2000"/>
              <a:t>·</a:t>
            </a:r>
            <a:r>
              <a:rPr lang="ko-KR" altLang="en-US" sz="2000"/>
              <a:t>테스트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912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FF247BC6-A4F4-4F3E-B489-089D782A3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47" y="253639"/>
            <a:ext cx="4967253" cy="281666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페르소나와 와이어프레임 예시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4AC2C61-4420-A05E-6079-104F5B92E99F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  <a:p>
            <a:pPr>
              <a:defRPr sz="2000"/>
            </a:pPr>
            <a:r>
              <a:rPr lang="ko-KR" altLang="en-US" sz="2000" dirty="0"/>
              <a:t>페르소나 예시</a:t>
            </a:r>
            <a:r>
              <a:rPr lang="en-US" altLang="ko-KR" sz="2000" dirty="0"/>
              <a:t>:</a:t>
            </a:r>
          </a:p>
          <a:p>
            <a:pPr>
              <a:defRPr sz="2000"/>
            </a:pPr>
            <a:r>
              <a:rPr lang="en-US" altLang="ko-KR" sz="2000" dirty="0"/>
              <a:t>- </a:t>
            </a:r>
            <a:r>
              <a:rPr lang="ko-KR" altLang="en-US" sz="2000" dirty="0"/>
              <a:t>김민수</a:t>
            </a:r>
            <a:r>
              <a:rPr lang="en-US" altLang="ko-KR" sz="2000" dirty="0"/>
              <a:t>(22</a:t>
            </a:r>
            <a:r>
              <a:rPr lang="ko-KR" altLang="en-US" sz="2000" dirty="0"/>
              <a:t>세</a:t>
            </a:r>
            <a:r>
              <a:rPr lang="en-US" altLang="ko-KR" sz="2000" dirty="0"/>
              <a:t>, </a:t>
            </a:r>
            <a:r>
              <a:rPr lang="ko-KR" altLang="en-US" sz="2000" dirty="0"/>
              <a:t>대학생</a:t>
            </a:r>
            <a:r>
              <a:rPr lang="en-US" altLang="ko-KR" sz="2000" dirty="0"/>
              <a:t>) → </a:t>
            </a:r>
            <a:r>
              <a:rPr lang="ko-KR" altLang="en-US" sz="2000" dirty="0"/>
              <a:t>출석 체크 앱 필요</a:t>
            </a:r>
          </a:p>
          <a:p>
            <a:pPr>
              <a:defRPr sz="2000"/>
            </a:pPr>
            <a:r>
              <a:rPr lang="en-US" altLang="ko-KR" sz="2000" dirty="0"/>
              <a:t>- </a:t>
            </a:r>
            <a:r>
              <a:rPr lang="ko-KR" altLang="en-US" sz="2000" dirty="0"/>
              <a:t>이지은</a:t>
            </a:r>
            <a:r>
              <a:rPr lang="en-US" altLang="ko-KR" sz="2000" dirty="0"/>
              <a:t>(35</a:t>
            </a:r>
            <a:r>
              <a:rPr lang="ko-KR" altLang="en-US" sz="2000" dirty="0"/>
              <a:t>세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워킹맘</a:t>
            </a:r>
            <a:r>
              <a:rPr lang="en-US" altLang="ko-KR" sz="2000" dirty="0"/>
              <a:t>) → </a:t>
            </a:r>
            <a:r>
              <a:rPr lang="ko-KR" altLang="en-US" sz="2000" dirty="0"/>
              <a:t>아이 일정 관리 앱 필요</a:t>
            </a:r>
          </a:p>
          <a:p>
            <a:pPr>
              <a:defRPr sz="2000"/>
            </a:pPr>
            <a:r>
              <a:rPr lang="ko-KR" altLang="en-US" sz="2000" dirty="0" err="1"/>
              <a:t>스윙투앱</a:t>
            </a:r>
            <a:r>
              <a:rPr lang="ko-KR" altLang="en-US" sz="2000" dirty="0"/>
              <a:t> 활용</a:t>
            </a:r>
            <a:r>
              <a:rPr lang="en-US" altLang="ko-KR" sz="2000" dirty="0"/>
              <a:t>: </a:t>
            </a:r>
            <a:r>
              <a:rPr lang="ko-KR" altLang="en-US" sz="2000" dirty="0"/>
              <a:t>로그인</a:t>
            </a:r>
            <a:r>
              <a:rPr lang="en-US" altLang="ko-KR" sz="2000" dirty="0"/>
              <a:t>·</a:t>
            </a:r>
            <a:r>
              <a:rPr lang="ko-KR" altLang="en-US" sz="2000" dirty="0"/>
              <a:t>게시판 앱 간단 제작</a:t>
            </a:r>
          </a:p>
          <a:p>
            <a:pPr>
              <a:defRPr sz="2000"/>
            </a:pPr>
            <a:r>
              <a:rPr lang="en" sz="2000" dirty="0"/>
              <a:t>Wireframe </a:t>
            </a:r>
            <a:r>
              <a:rPr lang="ko-KR" altLang="en-US" sz="2000" dirty="0"/>
              <a:t>예시</a:t>
            </a:r>
            <a:r>
              <a:rPr lang="en-US" altLang="ko-KR" sz="2000" dirty="0"/>
              <a:t>:</a:t>
            </a:r>
          </a:p>
          <a:p>
            <a:pPr>
              <a:defRPr sz="2000"/>
            </a:pPr>
            <a:r>
              <a:rPr lang="en-US" altLang="ko-KR" sz="2000" dirty="0"/>
              <a:t>1) </a:t>
            </a:r>
            <a:r>
              <a:rPr lang="ko-KR" altLang="en-US" sz="2000" dirty="0"/>
              <a:t>로그인 화면</a:t>
            </a:r>
          </a:p>
          <a:p>
            <a:pPr>
              <a:defRPr sz="2000"/>
            </a:pPr>
            <a:r>
              <a:rPr lang="en-US" altLang="ko-KR" sz="2000" dirty="0"/>
              <a:t>2) </a:t>
            </a:r>
            <a:r>
              <a:rPr lang="ko-KR" altLang="en-US" sz="2000" dirty="0"/>
              <a:t>메인 화면 </a:t>
            </a:r>
            <a:r>
              <a:rPr lang="en-US" altLang="ko-KR" sz="2000" dirty="0"/>
              <a:t>(</a:t>
            </a:r>
            <a:r>
              <a:rPr lang="ko-KR" altLang="en-US" sz="2000" dirty="0"/>
              <a:t>공지</a:t>
            </a:r>
            <a:r>
              <a:rPr lang="en-US" altLang="ko-KR" sz="2000" dirty="0"/>
              <a:t>·</a:t>
            </a:r>
            <a:r>
              <a:rPr lang="ko-KR" altLang="en-US" sz="2000" dirty="0"/>
              <a:t>게시판</a:t>
            </a:r>
            <a:r>
              <a:rPr lang="en-US" altLang="ko-KR" sz="2000" dirty="0"/>
              <a:t>)</a:t>
            </a:r>
          </a:p>
          <a:p>
            <a:pPr>
              <a:defRPr sz="2000"/>
            </a:pPr>
            <a:r>
              <a:rPr lang="en-US" altLang="ko-KR" sz="2000" dirty="0"/>
              <a:t>3) </a:t>
            </a:r>
            <a:r>
              <a:rPr lang="ko-KR" altLang="en-US" sz="2000" dirty="0"/>
              <a:t>기능 상세 화면</a:t>
            </a:r>
          </a:p>
          <a:p>
            <a:pPr marL="0" indent="0">
              <a:buNone/>
              <a:defRPr sz="2000"/>
            </a:pPr>
            <a:r>
              <a:rPr lang="ko-KR" altLang="en-US" sz="2000" dirty="0"/>
              <a:t>페르소나 정의 후 와이어프레임 설계</a:t>
            </a:r>
          </a:p>
        </p:txBody>
      </p:sp>
    </p:spTree>
    <p:extLst>
      <p:ext uri="{BB962C8B-B14F-4D97-AF65-F5344CB8AC3E}">
        <p14:creationId xmlns:p14="http://schemas.microsoft.com/office/powerpoint/2010/main" val="1690574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>
            <a:extLst>
              <a:ext uri="{FF2B5EF4-FFF2-40B4-BE49-F238E27FC236}">
                <a16:creationId xmlns:a16="http://schemas.microsoft.com/office/drawing/2014/main" id="{9F91A18A-7A27-4590-8346-E64456BE4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47" y="253639"/>
            <a:ext cx="4967253" cy="281666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페르소나 정의 </a:t>
            </a:r>
            <a:r>
              <a:rPr lang="en-US" altLang="ko-KR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김민수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C0BBEC2-61F7-5F38-A6AB-0BDAB662F9E9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  <a:p>
            <a:pPr>
              <a:defRPr sz="2000"/>
            </a:pPr>
            <a:r>
              <a:rPr lang="ko-KR" altLang="en-US" sz="2000" dirty="0"/>
              <a:t>이름</a:t>
            </a:r>
            <a:r>
              <a:rPr lang="en-US" altLang="ko-KR" sz="2000" dirty="0"/>
              <a:t>: </a:t>
            </a:r>
            <a:r>
              <a:rPr lang="ko-KR" altLang="en-US" sz="2000" dirty="0"/>
              <a:t>김민수</a:t>
            </a:r>
          </a:p>
          <a:p>
            <a:pPr>
              <a:defRPr sz="2000"/>
            </a:pPr>
            <a:r>
              <a:rPr lang="ko-KR" altLang="en-US" sz="2000" dirty="0"/>
              <a:t>나이</a:t>
            </a:r>
            <a:r>
              <a:rPr lang="en-US" altLang="ko-KR" sz="2000" dirty="0"/>
              <a:t>: 22</a:t>
            </a:r>
            <a:r>
              <a:rPr lang="ko-KR" altLang="en-US" sz="2000" dirty="0"/>
              <a:t>세</a:t>
            </a:r>
          </a:p>
          <a:p>
            <a:pPr>
              <a:defRPr sz="2000"/>
            </a:pPr>
            <a:r>
              <a:rPr lang="ko-KR" altLang="en-US" sz="2000" dirty="0"/>
              <a:t>직업</a:t>
            </a:r>
            <a:r>
              <a:rPr lang="en-US" altLang="ko-KR" sz="2000" dirty="0"/>
              <a:t>/</a:t>
            </a:r>
            <a:r>
              <a:rPr lang="ko-KR" altLang="en-US" sz="2000" dirty="0"/>
              <a:t>상황</a:t>
            </a:r>
            <a:r>
              <a:rPr lang="en-US" altLang="ko-KR" sz="2000" dirty="0"/>
              <a:t>: </a:t>
            </a:r>
            <a:r>
              <a:rPr lang="ko-KR" altLang="en-US" sz="2000" dirty="0"/>
              <a:t>대학생</a:t>
            </a:r>
            <a:r>
              <a:rPr lang="en-US" altLang="ko-KR" sz="2000" dirty="0"/>
              <a:t>, </a:t>
            </a:r>
            <a:r>
              <a:rPr lang="ko-KR" altLang="en-US" sz="2000" dirty="0"/>
              <a:t>동아리 회계 담당</a:t>
            </a:r>
          </a:p>
          <a:p>
            <a:pPr>
              <a:defRPr sz="2000"/>
            </a:pPr>
            <a:r>
              <a:rPr lang="ko-KR" altLang="en-US" sz="2000" dirty="0"/>
              <a:t>목표</a:t>
            </a:r>
            <a:r>
              <a:rPr lang="en-US" altLang="ko-KR" sz="2000" dirty="0"/>
              <a:t>: </a:t>
            </a:r>
            <a:r>
              <a:rPr lang="ko-KR" altLang="en-US" sz="2000" dirty="0"/>
              <a:t>출석 체크와 회비 관리 자동화</a:t>
            </a:r>
          </a:p>
          <a:p>
            <a:pPr>
              <a:defRPr sz="2000"/>
            </a:pPr>
            <a:r>
              <a:rPr lang="ko-KR" altLang="en-US" sz="2000" dirty="0"/>
              <a:t>문제점</a:t>
            </a:r>
            <a:r>
              <a:rPr lang="en-US" altLang="ko-KR" sz="2000" dirty="0"/>
              <a:t>: </a:t>
            </a:r>
            <a:r>
              <a:rPr lang="ko-KR" altLang="en-US" sz="2000" dirty="0"/>
              <a:t>종이 출석부 → 엑셀 정리</a:t>
            </a:r>
            <a:r>
              <a:rPr lang="en-US" altLang="ko-KR" sz="2000" dirty="0"/>
              <a:t>, </a:t>
            </a:r>
            <a:r>
              <a:rPr lang="ko-KR" altLang="en-US" sz="2000" dirty="0"/>
              <a:t>오류와 누락 잦음</a:t>
            </a:r>
          </a:p>
          <a:p>
            <a:pPr>
              <a:defRPr sz="2000"/>
            </a:pPr>
            <a:r>
              <a:rPr lang="ko-KR" altLang="en-US" sz="2000" dirty="0"/>
              <a:t>니즈</a:t>
            </a:r>
            <a:r>
              <a:rPr lang="en-US" altLang="ko-KR" sz="2000" dirty="0"/>
              <a:t>: </a:t>
            </a:r>
            <a:r>
              <a:rPr lang="ko-KR" altLang="en-US" sz="2000" dirty="0"/>
              <a:t>모바일 출석 체크</a:t>
            </a:r>
            <a:r>
              <a:rPr lang="en-US" altLang="ko-KR" sz="2000" dirty="0"/>
              <a:t>, </a:t>
            </a:r>
            <a:r>
              <a:rPr lang="ko-KR" altLang="en-US" sz="2000" dirty="0"/>
              <a:t>자동 저장</a:t>
            </a:r>
            <a:r>
              <a:rPr lang="en-US" altLang="ko-KR" sz="2000" dirty="0"/>
              <a:t>, </a:t>
            </a:r>
            <a:r>
              <a:rPr lang="ko-KR" altLang="en-US" sz="2000" dirty="0"/>
              <a:t>공지사항 관리</a:t>
            </a:r>
          </a:p>
        </p:txBody>
      </p:sp>
    </p:spTree>
    <p:extLst>
      <p:ext uri="{BB962C8B-B14F-4D97-AF65-F5344CB8AC3E}">
        <p14:creationId xmlns:p14="http://schemas.microsoft.com/office/powerpoint/2010/main" val="1456277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>
            <a:extLst>
              <a:ext uri="{FF2B5EF4-FFF2-40B4-BE49-F238E27FC236}">
                <a16:creationId xmlns:a16="http://schemas.microsoft.com/office/drawing/2014/main" id="{FB915C60-474B-4CB3-A3C6-C47241ABE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47" y="253639"/>
            <a:ext cx="4967253" cy="281666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요구사항 도출 </a:t>
            </a:r>
            <a:r>
              <a:rPr lang="en-US" altLang="ko-KR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김민수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3C2C2CA-E037-AF2B-9DB2-B3CECFB3DA1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  <a:p>
            <a:pPr>
              <a:defRPr sz="2000"/>
            </a:pPr>
            <a:r>
              <a:rPr lang="en-US" altLang="ko-KR" sz="2000"/>
              <a:t>1. </a:t>
            </a:r>
            <a:r>
              <a:rPr lang="ko-KR" altLang="en-US" sz="2000"/>
              <a:t>동아리원 로그인</a:t>
            </a:r>
            <a:r>
              <a:rPr lang="en-US" altLang="ko-KR" sz="2000"/>
              <a:t>/</a:t>
            </a:r>
            <a:r>
              <a:rPr lang="ko-KR" altLang="en-US" sz="2000"/>
              <a:t>인증</a:t>
            </a:r>
          </a:p>
          <a:p>
            <a:pPr>
              <a:defRPr sz="2000"/>
            </a:pPr>
            <a:r>
              <a:rPr lang="en-US" altLang="ko-KR" sz="2000"/>
              <a:t>2. </a:t>
            </a:r>
            <a:r>
              <a:rPr lang="ko-KR" altLang="en-US" sz="2000"/>
              <a:t>오늘 출석하기 버튼 → 자동 저장</a:t>
            </a:r>
          </a:p>
          <a:p>
            <a:pPr>
              <a:defRPr sz="2000"/>
            </a:pPr>
            <a:r>
              <a:rPr lang="en-US" altLang="ko-KR" sz="2000"/>
              <a:t>3. </a:t>
            </a:r>
            <a:r>
              <a:rPr lang="ko-KR" altLang="en-US" sz="2000"/>
              <a:t>출석 현황 달력 보기</a:t>
            </a:r>
          </a:p>
          <a:p>
            <a:pPr>
              <a:defRPr sz="2000"/>
            </a:pPr>
            <a:r>
              <a:rPr lang="en-US" altLang="ko-KR" sz="2000"/>
              <a:t>4. </a:t>
            </a:r>
            <a:r>
              <a:rPr lang="ko-KR" altLang="en-US" sz="2000"/>
              <a:t>공지사항 게시판 기능</a:t>
            </a:r>
          </a:p>
          <a:p>
            <a:pPr>
              <a:defRPr sz="2000"/>
            </a:pPr>
            <a:r>
              <a:rPr lang="ko-KR" altLang="en-US" sz="2000"/>
              <a:t>핵심 기능</a:t>
            </a:r>
            <a:r>
              <a:rPr lang="en-US" altLang="ko-KR" sz="2000"/>
              <a:t>: </a:t>
            </a:r>
            <a:r>
              <a:rPr lang="ko-KR" altLang="en-US" sz="2000"/>
              <a:t>출석 체크</a:t>
            </a:r>
            <a:r>
              <a:rPr lang="en-US" altLang="ko-KR" sz="2000"/>
              <a:t>, </a:t>
            </a:r>
            <a:r>
              <a:rPr lang="ko-KR" altLang="en-US" sz="2000"/>
              <a:t>출석 현황</a:t>
            </a:r>
            <a:r>
              <a:rPr lang="en-US" altLang="ko-KR" sz="2000"/>
              <a:t>, </a:t>
            </a:r>
            <a:r>
              <a:rPr lang="ko-KR" altLang="en-US" sz="2000"/>
              <a:t>공지사항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43733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736DA-BE57-CF9C-38A1-9532CE8DC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2">
            <a:extLst>
              <a:ext uri="{FF2B5EF4-FFF2-40B4-BE49-F238E27FC236}">
                <a16:creationId xmlns:a16="http://schemas.microsoft.com/office/drawing/2014/main" id="{5113045F-7489-FF57-E6E3-A838D317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47" y="253639"/>
            <a:ext cx="4967253" cy="281666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와이어프레임 설계 </a:t>
            </a:r>
            <a:r>
              <a:rPr lang="en-US" altLang="ko-KR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- </a:t>
            </a:r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김민수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BCCF-EA10-30B5-2C95-C5E384AEF2FC}"/>
              </a:ext>
            </a:extLst>
          </p:cNvPr>
          <p:cNvSpPr txBox="1">
            <a:spLocks/>
          </p:cNvSpPr>
          <p:nvPr/>
        </p:nvSpPr>
        <p:spPr>
          <a:xfrm>
            <a:off x="337930" y="894522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  <a:p>
            <a:pPr>
              <a:defRPr sz="2000"/>
            </a:pPr>
            <a:r>
              <a:rPr lang="en-US" altLang="ko-KR" sz="2000" dirty="0"/>
              <a:t>[</a:t>
            </a:r>
            <a:r>
              <a:rPr lang="ko-KR" altLang="en-US" sz="2000" dirty="0"/>
              <a:t>로그인 화면</a:t>
            </a:r>
            <a:r>
              <a:rPr lang="en-US" altLang="ko-KR" sz="2000" dirty="0"/>
              <a:t>] </a:t>
            </a:r>
            <a:r>
              <a:rPr lang="ko-KR" altLang="en-US" sz="2000" dirty="0"/>
              <a:t>학번 입력 → 로그인</a:t>
            </a:r>
          </a:p>
          <a:p>
            <a:pPr>
              <a:defRPr sz="2000"/>
            </a:pPr>
            <a:r>
              <a:rPr lang="en-US" altLang="ko-KR" sz="2000" dirty="0"/>
              <a:t>[</a:t>
            </a:r>
            <a:r>
              <a:rPr lang="ko-KR" altLang="en-US" sz="2000" dirty="0"/>
              <a:t>메인 화면</a:t>
            </a:r>
            <a:r>
              <a:rPr lang="en-US" altLang="ko-KR" sz="2000" dirty="0"/>
              <a:t>] </a:t>
            </a:r>
            <a:r>
              <a:rPr lang="ko-KR" altLang="en-US" sz="2000" dirty="0"/>
              <a:t>오늘 출석하기 버튼</a:t>
            </a:r>
          </a:p>
          <a:p>
            <a:pPr>
              <a:defRPr sz="2000"/>
            </a:pPr>
            <a:r>
              <a:rPr lang="en-US" altLang="ko-KR" sz="2000" dirty="0"/>
              <a:t>[</a:t>
            </a:r>
            <a:r>
              <a:rPr lang="ko-KR" altLang="en-US" sz="2000" dirty="0"/>
              <a:t>출석 현황</a:t>
            </a:r>
            <a:r>
              <a:rPr lang="en-US" altLang="ko-KR" sz="2000" dirty="0"/>
              <a:t>] </a:t>
            </a:r>
            <a:r>
              <a:rPr lang="ko-KR" altLang="en-US" sz="2000" dirty="0"/>
              <a:t>달력 기반 출석 확인</a:t>
            </a:r>
          </a:p>
          <a:p>
            <a:pPr>
              <a:defRPr sz="2000"/>
            </a:pPr>
            <a:r>
              <a:rPr lang="en-US" altLang="ko-KR" sz="2000" dirty="0"/>
              <a:t>[</a:t>
            </a:r>
            <a:r>
              <a:rPr lang="ko-KR" altLang="en-US" sz="2000" dirty="0"/>
              <a:t>공지사항</a:t>
            </a:r>
            <a:r>
              <a:rPr lang="en-US" altLang="ko-KR" sz="2000" dirty="0"/>
              <a:t>] </a:t>
            </a:r>
            <a:r>
              <a:rPr lang="ko-KR" altLang="en-US" sz="2000" dirty="0"/>
              <a:t>공지 리스트 확인</a:t>
            </a:r>
          </a:p>
          <a:p>
            <a:pPr>
              <a:defRPr sz="2000"/>
            </a:pPr>
            <a:r>
              <a:rPr lang="ko-KR" altLang="en-US" sz="2000" dirty="0"/>
              <a:t>하단 탭</a:t>
            </a:r>
            <a:r>
              <a:rPr lang="en-US" altLang="ko-KR" sz="2000" dirty="0"/>
              <a:t>: </a:t>
            </a:r>
            <a:r>
              <a:rPr lang="ko-KR" altLang="en-US" sz="2000" dirty="0"/>
              <a:t>출석 </a:t>
            </a:r>
            <a:r>
              <a:rPr lang="en-US" altLang="ko-KR" sz="2000" dirty="0"/>
              <a:t>| </a:t>
            </a:r>
            <a:r>
              <a:rPr lang="ko-KR" altLang="en-US" sz="2000" dirty="0"/>
              <a:t>공지사항 </a:t>
            </a:r>
            <a:r>
              <a:rPr lang="en-US" altLang="ko-KR" sz="2000" dirty="0"/>
              <a:t>| </a:t>
            </a:r>
            <a:r>
              <a:rPr lang="ko-KR" altLang="en-US" sz="2000" dirty="0"/>
              <a:t>내 정보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046C1B-52B5-EA0E-1A54-0F7428AB8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782" y="3527918"/>
            <a:ext cx="4631635" cy="2819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875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2">
            <a:extLst>
              <a:ext uri="{FF2B5EF4-FFF2-40B4-BE49-F238E27FC236}">
                <a16:creationId xmlns:a16="http://schemas.microsoft.com/office/drawing/2014/main" id="{8C391767-57E3-470F-B0D1-F7C6F6ED3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48" y="253639"/>
            <a:ext cx="4071902" cy="281666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강사소개 및 서비스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AA8DD0-B6BE-7D6E-C168-6ACC8EB5A87C}"/>
              </a:ext>
            </a:extLst>
          </p:cNvPr>
          <p:cNvSpPr txBox="1"/>
          <p:nvPr/>
        </p:nvSpPr>
        <p:spPr>
          <a:xfrm>
            <a:off x="412475" y="1476203"/>
            <a:ext cx="861225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  <a:defRPr sz="2000"/>
            </a:pPr>
            <a:r>
              <a:rPr lang="ko-KR" altLang="en-US" dirty="0"/>
              <a:t>인천대학교 컴퓨터공학과 졸업 </a:t>
            </a:r>
            <a:r>
              <a:rPr lang="en-US" altLang="ko-KR" dirty="0"/>
              <a:t>2013</a:t>
            </a:r>
            <a:r>
              <a:rPr lang="ko-KR" altLang="en-US" dirty="0"/>
              <a:t>년</a:t>
            </a:r>
            <a:endParaRPr lang="en-US" altLang="ko-KR" dirty="0"/>
          </a:p>
          <a:p>
            <a:pPr marL="342900" indent="-342900">
              <a:buFontTx/>
              <a:buChar char="-"/>
              <a:defRPr sz="2000"/>
            </a:pPr>
            <a:endParaRPr lang="ko-KR" altLang="en-US" dirty="0"/>
          </a:p>
          <a:p>
            <a:pPr marL="342900" indent="-342900">
              <a:buFontTx/>
              <a:buChar char="-"/>
              <a:defRPr sz="2000"/>
            </a:pPr>
            <a:r>
              <a:rPr lang="ko-KR" altLang="en-US" dirty="0"/>
              <a:t>웹</a:t>
            </a:r>
            <a:r>
              <a:rPr lang="en-US" altLang="ko-KR" dirty="0"/>
              <a:t>&amp;</a:t>
            </a:r>
            <a:r>
              <a:rPr lang="ko-KR" altLang="en-US" dirty="0"/>
              <a:t>앱 개발사로 </a:t>
            </a:r>
            <a:r>
              <a:rPr lang="en-US" altLang="ko-KR" dirty="0"/>
              <a:t>2012</a:t>
            </a:r>
            <a:r>
              <a:rPr lang="ko-KR" altLang="en-US" dirty="0"/>
              <a:t>년 창업</a:t>
            </a:r>
            <a:endParaRPr lang="en-US" altLang="ko-KR" dirty="0"/>
          </a:p>
          <a:p>
            <a:pPr>
              <a:defRPr sz="2000"/>
            </a:pPr>
            <a:endParaRPr lang="ko-KR" altLang="en-US" dirty="0"/>
          </a:p>
          <a:p>
            <a:pPr marL="342900" indent="-342900">
              <a:buFontTx/>
              <a:buChar char="-"/>
              <a:defRPr sz="2000"/>
            </a:pPr>
            <a:r>
              <a:rPr lang="ko-KR" altLang="en-US" dirty="0"/>
              <a:t>높은 개발비와 개발기간의 어려움을 극복</a:t>
            </a:r>
          </a:p>
          <a:p>
            <a:pPr marL="0" indent="0">
              <a:buNone/>
              <a:defRPr sz="2000"/>
            </a:pPr>
            <a:r>
              <a:rPr lang="ko-KR" altLang="en-US" dirty="0"/>
              <a:t>      </a:t>
            </a:r>
            <a:r>
              <a:rPr lang="ko-KR" altLang="en-US" dirty="0" err="1"/>
              <a:t>노코드</a:t>
            </a:r>
            <a:r>
              <a:rPr lang="ko-KR" altLang="en-US" dirty="0"/>
              <a:t> 솔루션 </a:t>
            </a:r>
            <a:r>
              <a:rPr lang="ko-KR" altLang="en-US" dirty="0" err="1"/>
              <a:t>스윙투앱</a:t>
            </a:r>
            <a:r>
              <a:rPr lang="ko-KR" altLang="en-US" dirty="0"/>
              <a:t> 자체 개발</a:t>
            </a:r>
            <a:endParaRPr lang="en-US" altLang="ko-KR" dirty="0"/>
          </a:p>
          <a:p>
            <a:pPr marL="0" indent="0">
              <a:buNone/>
              <a:defRPr sz="2000"/>
            </a:pPr>
            <a:endParaRPr lang="ko-KR" altLang="en-US" dirty="0"/>
          </a:p>
          <a:p>
            <a:pPr marL="342900" indent="-342900">
              <a:buFontTx/>
              <a:buChar char="-"/>
              <a:defRPr sz="2000"/>
            </a:pPr>
            <a:r>
              <a:rPr lang="ko-KR" altLang="en-US" dirty="0" err="1"/>
              <a:t>스윙투앱</a:t>
            </a:r>
            <a:r>
              <a:rPr lang="ko-KR" altLang="en-US" dirty="0"/>
              <a:t> 베타 서비스 론칭 </a:t>
            </a:r>
            <a:r>
              <a:rPr lang="en-US" altLang="ko-KR" dirty="0"/>
              <a:t>2015</a:t>
            </a:r>
            <a:r>
              <a:rPr lang="ko-KR" altLang="en-US" dirty="0"/>
              <a:t>년</a:t>
            </a:r>
            <a:r>
              <a:rPr lang="en-US" altLang="ko-KR" dirty="0"/>
              <a:t>(</a:t>
            </a:r>
            <a:r>
              <a:rPr lang="ko-KR" altLang="en-US" dirty="0"/>
              <a:t>국내 최초 </a:t>
            </a:r>
            <a:r>
              <a:rPr lang="ko-KR" altLang="en-US" dirty="0" err="1"/>
              <a:t>노코드</a:t>
            </a:r>
            <a:r>
              <a:rPr lang="ko-KR" altLang="en-US" dirty="0"/>
              <a:t> 앱 제작 솔루션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Char char="-"/>
              <a:defRPr sz="2000"/>
            </a:pPr>
            <a:endParaRPr lang="en-US" altLang="ko-KR" dirty="0"/>
          </a:p>
          <a:p>
            <a:pPr marL="342900" indent="-342900">
              <a:buFontTx/>
              <a:buChar char="-"/>
              <a:defRPr sz="2000"/>
            </a:pPr>
            <a:r>
              <a:rPr lang="en-US" altLang="ko-KR" dirty="0"/>
              <a:t>2</a:t>
            </a:r>
            <a:r>
              <a:rPr lang="ko-KR" altLang="en-US" dirty="0"/>
              <a:t>만개 이상의 플레이스토어</a:t>
            </a:r>
            <a:r>
              <a:rPr lang="en-US" altLang="ko-KR" dirty="0"/>
              <a:t>,</a:t>
            </a:r>
            <a:r>
              <a:rPr lang="ko-KR" altLang="en-US" dirty="0"/>
              <a:t>앱스토어 앱 등록 </a:t>
            </a:r>
            <a:endParaRPr lang="en-US" altLang="ko-KR" dirty="0"/>
          </a:p>
          <a:p>
            <a:pPr marL="342900" indent="-342900">
              <a:buFontTx/>
              <a:buChar char="-"/>
              <a:defRPr sz="2000"/>
            </a:pPr>
            <a:endParaRPr lang="ko-KR" altLang="en-US" dirty="0"/>
          </a:p>
          <a:p>
            <a:pPr marL="342900" indent="-342900">
              <a:buFontTx/>
              <a:buChar char="-"/>
              <a:defRPr sz="2000"/>
            </a:pPr>
            <a:r>
              <a:rPr lang="en" altLang="ko-KR" dirty="0"/>
              <a:t>AI </a:t>
            </a:r>
            <a:r>
              <a:rPr lang="ko-KR" altLang="en-US" dirty="0"/>
              <a:t>기반 </a:t>
            </a:r>
            <a:r>
              <a:rPr lang="ko-KR" altLang="en-US" dirty="0" err="1"/>
              <a:t>노코드</a:t>
            </a:r>
            <a:r>
              <a:rPr lang="ko-KR" altLang="en-US" dirty="0"/>
              <a:t> 솔루션 출시 예정</a:t>
            </a:r>
            <a:r>
              <a:rPr lang="en-US" altLang="ko-KR" dirty="0"/>
              <a:t>(</a:t>
            </a:r>
            <a:r>
              <a:rPr lang="ko-KR" altLang="en-US" dirty="0"/>
              <a:t>올해 하반기</a:t>
            </a:r>
            <a:r>
              <a:rPr lang="en-US" altLang="ko-KR" dirty="0"/>
              <a:t>)</a:t>
            </a:r>
          </a:p>
          <a:p>
            <a:pPr marL="342900" indent="-342900">
              <a:buFontTx/>
              <a:buChar char="-"/>
              <a:defRPr sz="2000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6054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FB44C-4785-44A5-A003-F6A6E730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 기반 서비스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8B0B8-E274-1F41-77B4-5E4FAC8C8A68}"/>
              </a:ext>
            </a:extLst>
          </p:cNvPr>
          <p:cNvSpPr txBox="1"/>
          <p:nvPr/>
        </p:nvSpPr>
        <p:spPr>
          <a:xfrm>
            <a:off x="752574" y="1463107"/>
            <a:ext cx="763885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/>
            </a:pPr>
            <a:r>
              <a:rPr dirty="0" err="1"/>
              <a:t>정의</a:t>
            </a:r>
            <a:r>
              <a:rPr dirty="0"/>
              <a:t>: </a:t>
            </a:r>
            <a:r>
              <a:rPr dirty="0" err="1"/>
              <a:t>플랫폼</a:t>
            </a:r>
            <a:r>
              <a:rPr dirty="0"/>
              <a:t> </a:t>
            </a:r>
            <a:r>
              <a:rPr dirty="0" err="1"/>
              <a:t>기반</a:t>
            </a:r>
            <a:r>
              <a:rPr lang="ko-KR" altLang="en-US" dirty="0"/>
              <a:t> 서비스</a:t>
            </a:r>
            <a:r>
              <a:rPr dirty="0" err="1"/>
              <a:t>란</a:t>
            </a:r>
            <a:r>
              <a:rPr dirty="0"/>
              <a:t> </a:t>
            </a:r>
            <a:r>
              <a:rPr dirty="0" err="1"/>
              <a:t>공급자와</a:t>
            </a:r>
            <a:r>
              <a:rPr dirty="0"/>
              <a:t> </a:t>
            </a:r>
            <a:r>
              <a:rPr dirty="0" err="1"/>
              <a:t>수요자를</a:t>
            </a:r>
            <a:r>
              <a:rPr dirty="0"/>
              <a:t> </a:t>
            </a:r>
            <a:r>
              <a:rPr dirty="0" err="1"/>
              <a:t>연결해</a:t>
            </a:r>
            <a:r>
              <a:rPr dirty="0"/>
              <a:t> </a:t>
            </a:r>
            <a:endParaRPr lang="en-US" dirty="0"/>
          </a:p>
          <a:p>
            <a:pPr>
              <a:defRPr sz="2000"/>
            </a:pPr>
            <a:r>
              <a:rPr dirty="0" err="1"/>
              <a:t>가치를</a:t>
            </a:r>
            <a:r>
              <a:rPr dirty="0"/>
              <a:t> </a:t>
            </a:r>
            <a:r>
              <a:rPr dirty="0" err="1"/>
              <a:t>창출하는</a:t>
            </a:r>
            <a:r>
              <a:rPr dirty="0"/>
              <a:t> </a:t>
            </a:r>
            <a:r>
              <a:rPr lang="ko-KR" altLang="en-US" dirty="0"/>
              <a:t>서비스</a:t>
            </a:r>
            <a:r>
              <a:rPr dirty="0"/>
              <a:t> </a:t>
            </a:r>
            <a:r>
              <a:rPr dirty="0" err="1"/>
              <a:t>방식</a:t>
            </a:r>
            <a:endParaRPr lang="en-US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 err="1"/>
              <a:t>네트워크</a:t>
            </a:r>
            <a:r>
              <a:rPr dirty="0"/>
              <a:t> </a:t>
            </a:r>
            <a:r>
              <a:rPr dirty="0" err="1"/>
              <a:t>효과</a:t>
            </a:r>
            <a:r>
              <a:rPr dirty="0"/>
              <a:t>(Network Effect):</a:t>
            </a:r>
          </a:p>
          <a:p>
            <a:pPr>
              <a:defRPr sz="2000"/>
            </a:pPr>
            <a:r>
              <a:rPr dirty="0"/>
              <a:t>- </a:t>
            </a:r>
            <a:r>
              <a:rPr dirty="0" err="1"/>
              <a:t>사용자가</a:t>
            </a:r>
            <a:r>
              <a:rPr dirty="0"/>
              <a:t> </a:t>
            </a:r>
            <a:r>
              <a:rPr dirty="0" err="1"/>
              <a:t>늘어날수록</a:t>
            </a:r>
            <a:r>
              <a:rPr dirty="0"/>
              <a:t> </a:t>
            </a:r>
            <a:r>
              <a:rPr dirty="0" err="1"/>
              <a:t>서비스의</a:t>
            </a:r>
            <a:r>
              <a:rPr dirty="0"/>
              <a:t> </a:t>
            </a:r>
            <a:r>
              <a:rPr dirty="0" err="1"/>
              <a:t>가치가</a:t>
            </a:r>
            <a:r>
              <a:rPr dirty="0"/>
              <a:t> </a:t>
            </a:r>
            <a:r>
              <a:rPr dirty="0" err="1"/>
              <a:t>커짐</a:t>
            </a:r>
            <a:endParaRPr dirty="0"/>
          </a:p>
          <a:p>
            <a:pPr>
              <a:defRPr sz="2000"/>
            </a:pPr>
            <a:r>
              <a:rPr dirty="0"/>
              <a:t>- </a:t>
            </a:r>
            <a:r>
              <a:rPr dirty="0" err="1"/>
              <a:t>예</a:t>
            </a:r>
            <a:r>
              <a:rPr dirty="0"/>
              <a:t>: </a:t>
            </a:r>
            <a:r>
              <a:rPr lang="ko-KR" altLang="en-US" dirty="0"/>
              <a:t>인스타그램</a:t>
            </a:r>
            <a:r>
              <a:rPr dirty="0"/>
              <a:t> → </a:t>
            </a:r>
            <a:r>
              <a:rPr dirty="0" err="1"/>
              <a:t>사용자가</a:t>
            </a:r>
            <a:r>
              <a:rPr dirty="0"/>
              <a:t> </a:t>
            </a:r>
            <a:r>
              <a:rPr dirty="0" err="1"/>
              <a:t>많아질수록</a:t>
            </a:r>
            <a:r>
              <a:rPr dirty="0"/>
              <a:t> </a:t>
            </a:r>
            <a:r>
              <a:rPr dirty="0" err="1"/>
              <a:t>더</a:t>
            </a:r>
            <a:r>
              <a:rPr dirty="0"/>
              <a:t> </a:t>
            </a:r>
            <a:r>
              <a:rPr dirty="0" err="1"/>
              <a:t>유용</a:t>
            </a:r>
            <a:endParaRPr dirty="0"/>
          </a:p>
          <a:p>
            <a:pPr>
              <a:defRPr sz="2000"/>
            </a:pPr>
            <a:r>
              <a:rPr dirty="0"/>
              <a:t>- </a:t>
            </a:r>
            <a:r>
              <a:rPr dirty="0" err="1"/>
              <a:t>예</a:t>
            </a:r>
            <a:r>
              <a:rPr dirty="0"/>
              <a:t>: </a:t>
            </a:r>
            <a:r>
              <a:rPr dirty="0" err="1"/>
              <a:t>배달앱</a:t>
            </a:r>
            <a:r>
              <a:rPr dirty="0"/>
              <a:t> → </a:t>
            </a:r>
            <a:r>
              <a:rPr dirty="0" err="1"/>
              <a:t>음식점·고객이</a:t>
            </a:r>
            <a:r>
              <a:rPr dirty="0"/>
              <a:t> </a:t>
            </a:r>
            <a:r>
              <a:rPr dirty="0" err="1"/>
              <a:t>많아질수록</a:t>
            </a:r>
            <a:r>
              <a:rPr dirty="0"/>
              <a:t> </a:t>
            </a:r>
            <a:r>
              <a:rPr dirty="0" err="1"/>
              <a:t>편리</a:t>
            </a:r>
            <a:endParaRPr lang="en-US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 err="1"/>
              <a:t>장점</a:t>
            </a:r>
            <a:r>
              <a:rPr dirty="0"/>
              <a:t>: </a:t>
            </a:r>
            <a:r>
              <a:rPr dirty="0" err="1"/>
              <a:t>빠른</a:t>
            </a:r>
            <a:r>
              <a:rPr dirty="0"/>
              <a:t> </a:t>
            </a:r>
            <a:r>
              <a:rPr dirty="0" err="1"/>
              <a:t>확장성과</a:t>
            </a:r>
            <a:r>
              <a:rPr dirty="0"/>
              <a:t> </a:t>
            </a:r>
            <a:r>
              <a:rPr dirty="0" err="1"/>
              <a:t>낮은</a:t>
            </a:r>
            <a:r>
              <a:rPr dirty="0"/>
              <a:t> </a:t>
            </a:r>
            <a:r>
              <a:rPr dirty="0" err="1"/>
              <a:t>추가</a:t>
            </a:r>
            <a:r>
              <a:rPr dirty="0"/>
              <a:t> </a:t>
            </a:r>
            <a:r>
              <a:rPr dirty="0" err="1"/>
              <a:t>비용</a:t>
            </a:r>
            <a:endParaRPr dirty="0"/>
          </a:p>
          <a:p>
            <a:pPr>
              <a:defRPr sz="2000"/>
            </a:pPr>
            <a:r>
              <a:rPr dirty="0" err="1"/>
              <a:t>장점</a:t>
            </a:r>
            <a:r>
              <a:rPr dirty="0"/>
              <a:t>: </a:t>
            </a:r>
            <a:r>
              <a:rPr dirty="0" err="1"/>
              <a:t>다양한</a:t>
            </a:r>
            <a:r>
              <a:rPr dirty="0"/>
              <a:t> </a:t>
            </a:r>
            <a:r>
              <a:rPr dirty="0" err="1"/>
              <a:t>참여자가</a:t>
            </a:r>
            <a:r>
              <a:rPr dirty="0"/>
              <a:t> </a:t>
            </a:r>
            <a:r>
              <a:rPr dirty="0" err="1"/>
              <a:t>모여</a:t>
            </a:r>
            <a:r>
              <a:rPr dirty="0"/>
              <a:t> </a:t>
            </a:r>
            <a:r>
              <a:rPr dirty="0" err="1"/>
              <a:t>새로운</a:t>
            </a:r>
            <a:r>
              <a:rPr dirty="0"/>
              <a:t> </a:t>
            </a:r>
            <a:r>
              <a:rPr dirty="0" err="1"/>
              <a:t>생태계</a:t>
            </a:r>
            <a:r>
              <a:rPr dirty="0"/>
              <a:t> </a:t>
            </a:r>
            <a:r>
              <a:rPr dirty="0" err="1"/>
              <a:t>형성</a:t>
            </a:r>
            <a:endParaRPr lang="en-US" dirty="0"/>
          </a:p>
          <a:p>
            <a:pPr>
              <a:defRPr sz="2000"/>
            </a:pPr>
            <a:endParaRPr dirty="0"/>
          </a:p>
          <a:p>
            <a:pPr>
              <a:defRPr sz="2000"/>
            </a:pPr>
            <a:r>
              <a:rPr dirty="0" err="1"/>
              <a:t>단점</a:t>
            </a:r>
            <a:r>
              <a:rPr dirty="0"/>
              <a:t>: </a:t>
            </a:r>
            <a:r>
              <a:rPr dirty="0" err="1"/>
              <a:t>초기</a:t>
            </a:r>
            <a:r>
              <a:rPr dirty="0"/>
              <a:t> </a:t>
            </a:r>
            <a:r>
              <a:rPr dirty="0" err="1"/>
              <a:t>사용자</a:t>
            </a:r>
            <a:r>
              <a:rPr dirty="0"/>
              <a:t> </a:t>
            </a:r>
            <a:r>
              <a:rPr dirty="0" err="1"/>
              <a:t>확보가</a:t>
            </a:r>
            <a:r>
              <a:rPr dirty="0"/>
              <a:t> </a:t>
            </a:r>
            <a:r>
              <a:rPr dirty="0" err="1"/>
              <a:t>어렵고</a:t>
            </a:r>
            <a:r>
              <a:rPr dirty="0"/>
              <a:t>, </a:t>
            </a:r>
            <a:r>
              <a:rPr dirty="0" err="1"/>
              <a:t>임계점</a:t>
            </a:r>
            <a:r>
              <a:rPr dirty="0"/>
              <a:t> </a:t>
            </a:r>
            <a:r>
              <a:rPr dirty="0" err="1"/>
              <a:t>전까지</a:t>
            </a:r>
            <a:r>
              <a:rPr dirty="0"/>
              <a:t> </a:t>
            </a:r>
            <a:r>
              <a:rPr dirty="0" err="1"/>
              <a:t>성장</a:t>
            </a:r>
            <a:r>
              <a:rPr dirty="0"/>
              <a:t> </a:t>
            </a:r>
            <a:r>
              <a:rPr dirty="0" err="1"/>
              <a:t>지연</a:t>
            </a:r>
            <a:endParaRPr lang="ko-KR" altLang="en-US" dirty="0"/>
          </a:p>
          <a:p>
            <a:pPr>
              <a:defRPr sz="2000"/>
            </a:pPr>
            <a:r>
              <a:rPr lang="ko-KR" altLang="en-US" dirty="0"/>
              <a:t>단점</a:t>
            </a:r>
            <a:r>
              <a:rPr lang="en-US" altLang="ko-KR" dirty="0"/>
              <a:t>: </a:t>
            </a:r>
            <a:r>
              <a:rPr lang="ko-KR" altLang="en-US" dirty="0"/>
              <a:t>마케팅 비용</a:t>
            </a:r>
            <a:r>
              <a:rPr lang="en-US" altLang="ko-KR" dirty="0"/>
              <a:t>, </a:t>
            </a:r>
            <a:r>
              <a:rPr lang="ko-KR" altLang="en-US" dirty="0"/>
              <a:t>유지보수 인건비</a:t>
            </a:r>
            <a:r>
              <a:rPr lang="en-US" altLang="ko-KR" dirty="0"/>
              <a:t>, </a:t>
            </a:r>
            <a:r>
              <a:rPr lang="ko-KR" altLang="en-US" dirty="0"/>
              <a:t>서버 비용 등 현실적인 부담</a:t>
            </a:r>
          </a:p>
        </p:txBody>
      </p:sp>
    </p:spTree>
    <p:extLst>
      <p:ext uri="{BB962C8B-B14F-4D97-AF65-F5344CB8AC3E}">
        <p14:creationId xmlns:p14="http://schemas.microsoft.com/office/powerpoint/2010/main" val="3029209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F05D5-7A61-5B4F-18D1-984D7E40AE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70E20-DC53-8202-34E0-96BD287BE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기획의 출발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8EDDD0-B456-1FE5-E406-7AAF834236CB}"/>
              </a:ext>
            </a:extLst>
          </p:cNvPr>
          <p:cNvSpPr txBox="1"/>
          <p:nvPr/>
        </p:nvSpPr>
        <p:spPr>
          <a:xfrm>
            <a:off x="215862" y="2059456"/>
            <a:ext cx="871227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ko-KR" altLang="en-US" sz="2000" b="1" dirty="0"/>
              <a:t>아이디어를 기획으로 어떻게</a:t>
            </a:r>
            <a:r>
              <a:rPr lang="en-US" altLang="ko-KR" sz="2000" b="1" dirty="0"/>
              <a:t>?</a:t>
            </a:r>
          </a:p>
          <a:p>
            <a:pPr algn="ctr">
              <a:buNone/>
            </a:pPr>
            <a:endParaRPr lang="en-US" altLang="ko-KR" b="1" dirty="0"/>
          </a:p>
          <a:p>
            <a:pPr algn="ctr">
              <a:buNone/>
            </a:pPr>
            <a:r>
              <a:rPr lang="ko-KR" altLang="en-US" b="1" dirty="0"/>
              <a:t>문제 인식이 기획의 출발점</a:t>
            </a:r>
            <a:endParaRPr lang="en-US" altLang="ko-KR" b="1" dirty="0"/>
          </a:p>
          <a:p>
            <a:pPr>
              <a:buNone/>
            </a:pPr>
            <a:endParaRPr lang="ko-KR" alt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사용자 불편을 찾는 것</a:t>
            </a:r>
            <a:r>
              <a:rPr lang="ko-KR" altLang="en-US" dirty="0"/>
              <a:t>이 서비스 기획의 핵심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“</a:t>
            </a:r>
            <a:r>
              <a:rPr lang="ko-KR" altLang="en-US" dirty="0"/>
              <a:t>무엇을 만들까</a:t>
            </a:r>
            <a:r>
              <a:rPr lang="en-US" altLang="ko-KR" dirty="0"/>
              <a:t>?” </a:t>
            </a:r>
            <a:r>
              <a:rPr lang="ko-KR" altLang="en-US" dirty="0"/>
              <a:t>보다는 “어떤 문제를 해결할까</a:t>
            </a:r>
            <a:r>
              <a:rPr lang="en-US" altLang="ko-KR" dirty="0"/>
              <a:t>?”</a:t>
            </a:r>
            <a:r>
              <a:rPr lang="ko-KR" altLang="en-US" dirty="0"/>
              <a:t>라는 질문으로 시작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예시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택시 잡기 힘들다 → 카카오택시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송금이 복잡하다 → 토스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4286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2969F8-D8BA-57FC-A9D0-4E4123B83781}"/>
              </a:ext>
            </a:extLst>
          </p:cNvPr>
          <p:cNvSpPr txBox="1"/>
          <p:nvPr/>
        </p:nvSpPr>
        <p:spPr>
          <a:xfrm>
            <a:off x="223631" y="1371600"/>
            <a:ext cx="89203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문제 정의 → 원인 파악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 문제 정의 단계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문제를 최대한 구체적으로 진술 </a:t>
            </a:r>
            <a:r>
              <a:rPr lang="en-US" altLang="ko-KR" dirty="0"/>
              <a:t>(</a:t>
            </a:r>
            <a:r>
              <a:rPr lang="ko-KR" altLang="en-US" dirty="0"/>
              <a:t>누가</a:t>
            </a:r>
            <a:r>
              <a:rPr lang="en-US" altLang="ko-KR" dirty="0"/>
              <a:t>, </a:t>
            </a:r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어떤 상황에서 불편을 겪는가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언어 그대로 문제를 기록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 원인 파악 방법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사용자 인터뷰 </a:t>
            </a:r>
            <a:r>
              <a:rPr lang="en-US" altLang="ko-KR" dirty="0"/>
              <a:t>(</a:t>
            </a:r>
            <a:r>
              <a:rPr lang="ko-KR" altLang="en-US" dirty="0"/>
              <a:t>질문</a:t>
            </a:r>
            <a:r>
              <a:rPr lang="en-US" altLang="ko-KR" dirty="0"/>
              <a:t>: “</a:t>
            </a:r>
            <a:r>
              <a:rPr lang="ko-KR" altLang="en-US" dirty="0"/>
              <a:t>가장 힘들었던 경험은</a:t>
            </a:r>
            <a:r>
              <a:rPr lang="en-US" altLang="ko-KR" dirty="0"/>
              <a:t>?”)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현장 관찰 </a:t>
            </a:r>
            <a:r>
              <a:rPr lang="en-US" altLang="ko-KR" dirty="0"/>
              <a:t>(</a:t>
            </a:r>
            <a:r>
              <a:rPr lang="ko-KR" altLang="en-US" dirty="0"/>
              <a:t>사용자가 서비스를 사용하는 과정을 직접 관찰</a:t>
            </a:r>
            <a:r>
              <a:rPr lang="en-US" altLang="ko-KR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 분석 </a:t>
            </a:r>
            <a:r>
              <a:rPr lang="en-US" altLang="ko-KR" dirty="0"/>
              <a:t>(</a:t>
            </a:r>
            <a:r>
              <a:rPr lang="ko-KR" altLang="en-US" dirty="0"/>
              <a:t>로그</a:t>
            </a:r>
            <a:r>
              <a:rPr lang="en-US" altLang="ko-KR" dirty="0"/>
              <a:t>, </a:t>
            </a:r>
            <a:r>
              <a:rPr lang="ko-KR" altLang="en-US" dirty="0"/>
              <a:t>통계</a:t>
            </a:r>
            <a:r>
              <a:rPr lang="en-US" altLang="ko-KR" dirty="0"/>
              <a:t>, </a:t>
            </a:r>
            <a:r>
              <a:rPr lang="ko-KR" altLang="en-US" dirty="0"/>
              <a:t>설문을 통한 수치적 근거 확보</a:t>
            </a:r>
            <a:r>
              <a:rPr lang="en-US" altLang="ko-KR" dirty="0"/>
              <a:t>)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3C29E30-12D3-39C8-B4E6-2D13F1B9D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문제 정의 → 원인 파악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26C87-FEBE-A4DA-4445-2A6D996E699E}"/>
              </a:ext>
            </a:extLst>
          </p:cNvPr>
          <p:cNvSpPr txBox="1"/>
          <p:nvPr/>
        </p:nvSpPr>
        <p:spPr>
          <a:xfrm>
            <a:off x="223631" y="3806113"/>
            <a:ext cx="820475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문제 → 기회 영역 확장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문제를 단순 해결하는 것을 넘어서 **“연결된 문제”**</a:t>
            </a:r>
            <a:r>
              <a:rPr lang="ko-KR" altLang="en-US" dirty="0" err="1"/>
              <a:t>를</a:t>
            </a:r>
            <a:r>
              <a:rPr lang="ko-KR" altLang="en-US" dirty="0"/>
              <a:t> 찾습니다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 문제 해결 → 파생되는 기회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배달앱</a:t>
            </a:r>
            <a:endParaRPr lang="ko-KR" altLang="en-US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ko-KR" altLang="en-US" dirty="0"/>
              <a:t>문제</a:t>
            </a:r>
            <a:r>
              <a:rPr lang="en-US" altLang="ko-KR" dirty="0"/>
              <a:t>: </a:t>
            </a:r>
            <a:r>
              <a:rPr lang="ko-KR" altLang="en-US" dirty="0"/>
              <a:t>전화 주문의 불편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 해결</a:t>
            </a:r>
            <a:r>
              <a:rPr lang="en-US" altLang="ko-KR" dirty="0"/>
              <a:t>: </a:t>
            </a:r>
            <a:r>
              <a:rPr lang="ko-KR" altLang="en-US" dirty="0"/>
              <a:t>앱 주문 → 간편화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확장</a:t>
            </a:r>
            <a:r>
              <a:rPr lang="en-US" altLang="ko-KR" dirty="0"/>
              <a:t>: </a:t>
            </a:r>
            <a:r>
              <a:rPr lang="ko-KR" altLang="en-US" dirty="0"/>
              <a:t>배달 파트너 관리</a:t>
            </a:r>
            <a:r>
              <a:rPr lang="en-US" altLang="ko-KR" dirty="0"/>
              <a:t>, </a:t>
            </a:r>
            <a:r>
              <a:rPr lang="ko-KR" altLang="en-US" dirty="0"/>
              <a:t>광고 서비스</a:t>
            </a:r>
            <a:r>
              <a:rPr lang="en-US" altLang="ko-KR" dirty="0"/>
              <a:t>, </a:t>
            </a:r>
            <a:r>
              <a:rPr lang="ko-KR" altLang="en-US" dirty="0"/>
              <a:t>결제 서비스 확장</a:t>
            </a:r>
          </a:p>
        </p:txBody>
      </p:sp>
    </p:spTree>
    <p:extLst>
      <p:ext uri="{BB962C8B-B14F-4D97-AF65-F5344CB8AC3E}">
        <p14:creationId xmlns:p14="http://schemas.microsoft.com/office/powerpoint/2010/main" val="352192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5EB702-E5F9-5EE9-ADB7-26355F28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서비스 기획의 핵심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FCEA95-3910-CC51-E38B-4067F63DF388}"/>
              </a:ext>
            </a:extLst>
          </p:cNvPr>
          <p:cNvSpPr txBox="1"/>
          <p:nvPr/>
        </p:nvSpPr>
        <p:spPr>
          <a:xfrm>
            <a:off x="454715" y="2333825"/>
            <a:ext cx="823456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b="1" dirty="0"/>
              <a:t>서비스 기획은 문제 인식에서 출발</a:t>
            </a:r>
            <a:endParaRPr lang="en-US" altLang="ko-KR" b="1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dirty="0"/>
              <a:t>문제 해결에 집중하되</a:t>
            </a:r>
            <a:r>
              <a:rPr lang="en-US" altLang="ko-KR" dirty="0"/>
              <a:t>, </a:t>
            </a:r>
            <a:r>
              <a:rPr lang="ko-KR" altLang="en-US" b="1" dirty="0"/>
              <a:t>문제가 해결된 후의 확장 가능성</a:t>
            </a:r>
            <a:r>
              <a:rPr lang="ko-KR" altLang="en-US" dirty="0"/>
              <a:t>을 고려해야 지속 가능한 서비스로 성장할 수 있다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dirty="0"/>
          </a:p>
          <a:p>
            <a:r>
              <a:rPr lang="ko-KR" altLang="en-US" b="1" dirty="0"/>
              <a:t>“문제를 찾고</a:t>
            </a:r>
            <a:r>
              <a:rPr lang="en-US" altLang="ko-KR" b="1" dirty="0"/>
              <a:t>, </a:t>
            </a:r>
            <a:r>
              <a:rPr lang="ko-KR" altLang="en-US" b="1" dirty="0"/>
              <a:t>빠르게 해결하고</a:t>
            </a:r>
            <a:r>
              <a:rPr lang="en-US" altLang="ko-KR" b="1" dirty="0"/>
              <a:t>, </a:t>
            </a:r>
            <a:r>
              <a:rPr lang="ko-KR" altLang="en-US" b="1" dirty="0"/>
              <a:t>거기서 확장한다”</a:t>
            </a:r>
            <a:r>
              <a:rPr lang="ko-KR" altLang="en-US" dirty="0"/>
              <a:t> 이것이 핵심 로드맵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1405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86CED64F-86F8-42F2-A43D-D7FED4A4B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48" y="253639"/>
            <a:ext cx="4071902" cy="281666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사례와 인사이트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F81BA8-DF77-E9E5-8689-772DD1B39BA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  <a:p>
            <a:pPr>
              <a:defRPr sz="2000"/>
            </a:pPr>
            <a:r>
              <a:rPr lang="ko-KR" altLang="en-US" sz="2000"/>
              <a:t>쿠팡 </a:t>
            </a:r>
            <a:r>
              <a:rPr lang="en-US" altLang="ko-KR" sz="2000"/>
              <a:t>– '</a:t>
            </a:r>
            <a:r>
              <a:rPr lang="ko-KR" altLang="en-US" sz="2000"/>
              <a:t>빠른 배송</a:t>
            </a:r>
            <a:r>
              <a:rPr lang="en-US" altLang="ko-KR" sz="2000"/>
              <a:t>'</a:t>
            </a:r>
            <a:r>
              <a:rPr lang="ko-KR" altLang="en-US" sz="2000"/>
              <a:t>으로 기존 택배 시장의 불편 해소</a:t>
            </a:r>
          </a:p>
          <a:p>
            <a:pPr>
              <a:defRPr sz="2000"/>
            </a:pPr>
            <a:r>
              <a:rPr lang="ko-KR" altLang="en-US" sz="2000"/>
              <a:t>배달의민족 </a:t>
            </a:r>
            <a:r>
              <a:rPr lang="en-US" altLang="ko-KR" sz="2000"/>
              <a:t>– </a:t>
            </a:r>
            <a:r>
              <a:rPr lang="ko-KR" altLang="en-US" sz="2000"/>
              <a:t>전화 주문 불편 → 앱 주문으로 혁신</a:t>
            </a:r>
          </a:p>
          <a:p>
            <a:pPr>
              <a:defRPr sz="2000"/>
            </a:pPr>
            <a:r>
              <a:rPr lang="ko-KR" altLang="en-US" sz="2000"/>
              <a:t>에어비앤비 </a:t>
            </a:r>
            <a:r>
              <a:rPr lang="en-US" altLang="ko-KR" sz="2000"/>
              <a:t>– </a:t>
            </a:r>
            <a:r>
              <a:rPr lang="ko-KR" altLang="en-US" sz="2000"/>
              <a:t>숙박 부족</a:t>
            </a:r>
            <a:r>
              <a:rPr lang="en-US" altLang="ko-KR" sz="2000"/>
              <a:t>/</a:t>
            </a:r>
            <a:r>
              <a:rPr lang="ko-KR" altLang="en-US" sz="2000"/>
              <a:t>비용 문제 → 공유경제로 해결</a:t>
            </a:r>
          </a:p>
          <a:p>
            <a:pPr>
              <a:defRPr sz="2000"/>
            </a:pPr>
            <a:r>
              <a:rPr lang="ko-KR" altLang="en-US" sz="2000"/>
              <a:t>토스 </a:t>
            </a:r>
            <a:r>
              <a:rPr lang="en-US" altLang="ko-KR" sz="2000"/>
              <a:t>– </a:t>
            </a:r>
            <a:r>
              <a:rPr lang="ko-KR" altLang="en-US" sz="2000"/>
              <a:t>복잡한 송금 절차 → 원클릭 송금</a:t>
            </a:r>
          </a:p>
          <a:p>
            <a:pPr>
              <a:defRPr sz="2000"/>
            </a:pPr>
            <a:r>
              <a:rPr lang="ko-KR" altLang="en-US" sz="2000"/>
              <a:t>당근마켓 </a:t>
            </a:r>
            <a:r>
              <a:rPr lang="en-US" altLang="ko-KR" sz="2000"/>
              <a:t>– </a:t>
            </a:r>
            <a:r>
              <a:rPr lang="ko-KR" altLang="en-US" sz="2000"/>
              <a:t>지역 중고거래 불신 → 실명 기반 신뢰 구축</a:t>
            </a:r>
          </a:p>
          <a:p>
            <a:pPr>
              <a:defRPr sz="2000"/>
            </a:pPr>
            <a:r>
              <a:rPr lang="ko-KR" altLang="en-US" sz="2000"/>
              <a:t>왓챠 </a:t>
            </a:r>
            <a:r>
              <a:rPr lang="en-US" altLang="ko-KR" sz="2000"/>
              <a:t>– '</a:t>
            </a:r>
            <a:r>
              <a:rPr lang="ko-KR" altLang="en-US" sz="2000"/>
              <a:t>무엇을 볼까</a:t>
            </a:r>
            <a:r>
              <a:rPr lang="en-US" altLang="ko-KR" sz="2000"/>
              <a:t>?' </a:t>
            </a:r>
            <a:r>
              <a:rPr lang="ko-KR" altLang="en-US" sz="2000"/>
              <a:t>고민 → 개인 맞춤형 추천</a:t>
            </a:r>
          </a:p>
          <a:p>
            <a:pPr>
              <a:defRPr sz="2000"/>
            </a:pPr>
            <a:r>
              <a:rPr lang="ko-KR" altLang="en-US" sz="2000"/>
              <a:t>인사이트</a:t>
            </a:r>
            <a:r>
              <a:rPr lang="en-US" altLang="ko-KR" sz="2000"/>
              <a:t>: </a:t>
            </a:r>
            <a:r>
              <a:rPr lang="ko-KR" altLang="en-US" sz="2000"/>
              <a:t>단순한 아이디어가 일상의 불편을 해결하며 큰 시장 창출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38395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>
            <a:extLst>
              <a:ext uri="{FF2B5EF4-FFF2-40B4-BE49-F238E27FC236}">
                <a16:creationId xmlns:a16="http://schemas.microsoft.com/office/drawing/2014/main" id="{36946812-09A7-41C0-9CFB-03768F041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8348" y="253639"/>
            <a:ext cx="4071902" cy="281666"/>
          </a:xfrm>
        </p:spPr>
        <p:txBody>
          <a:bodyPr/>
          <a:lstStyle/>
          <a:p>
            <a:r>
              <a:rPr lang="ko-KR" altLang="en-US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플랫폼 사례</a:t>
            </a:r>
            <a:r>
              <a:rPr lang="en-US" altLang="ko-KR" dirty="0">
                <a:solidFill>
                  <a:srgbClr val="4472C4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: AS-IS vs TO-BE</a:t>
            </a:r>
            <a:endParaRPr lang="ko-KR" altLang="en-US" dirty="0">
              <a:solidFill>
                <a:srgbClr val="4472C4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249E1D-1AD3-65BC-3C45-480B72C865EA}"/>
              </a:ext>
            </a:extLst>
          </p:cNvPr>
          <p:cNvSpPr txBox="1">
            <a:spLocks/>
          </p:cNvSpPr>
          <p:nvPr/>
        </p:nvSpPr>
        <p:spPr>
          <a:xfrm>
            <a:off x="191814" y="1181212"/>
            <a:ext cx="8760372" cy="44955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ko-KR" altLang="en-US" dirty="0"/>
          </a:p>
          <a:p>
            <a:pPr>
              <a:defRPr sz="2000"/>
            </a:pPr>
            <a:r>
              <a:rPr lang="ko-KR" altLang="en-US" sz="2000" dirty="0" err="1"/>
              <a:t>쿠팡</a:t>
            </a:r>
            <a:r>
              <a:rPr lang="en-US" altLang="ko-KR" sz="2000" dirty="0"/>
              <a:t>: </a:t>
            </a:r>
            <a:endParaRPr lang="ko-KR" altLang="en-US" sz="2000" dirty="0"/>
          </a:p>
          <a:p>
            <a:pPr marL="0" indent="0">
              <a:buFont typeface="Arial" panose="020B0604020202020204" pitchFamily="34" charset="0"/>
              <a:buNone/>
              <a:defRPr sz="2000"/>
            </a:pPr>
            <a:r>
              <a:rPr lang="ko-KR" altLang="en-US" sz="2000" dirty="0"/>
              <a:t>      </a:t>
            </a:r>
            <a:r>
              <a:rPr lang="en" sz="2000" dirty="0"/>
              <a:t>AS-IS → </a:t>
            </a:r>
            <a:r>
              <a:rPr lang="ko-KR" altLang="en-US" sz="2000" dirty="0"/>
              <a:t>배송 </a:t>
            </a:r>
            <a:r>
              <a:rPr lang="en-US" altLang="ko-KR" sz="2000" dirty="0"/>
              <a:t>2~3</a:t>
            </a:r>
            <a:r>
              <a:rPr lang="ko-KR" altLang="en-US" sz="2000" dirty="0"/>
              <a:t>일 </a:t>
            </a:r>
            <a:r>
              <a:rPr lang="en-US" altLang="ko-KR" sz="2000" dirty="0"/>
              <a:t>/ </a:t>
            </a:r>
            <a:r>
              <a:rPr lang="en" sz="2000" dirty="0"/>
              <a:t>TO-BE → </a:t>
            </a:r>
            <a:r>
              <a:rPr lang="ko-KR" altLang="en-US" sz="2000" dirty="0"/>
              <a:t>로켓배송 당일</a:t>
            </a:r>
            <a:r>
              <a:rPr lang="en-US" altLang="ko-KR" sz="2000" dirty="0"/>
              <a:t>·</a:t>
            </a:r>
            <a:r>
              <a:rPr lang="ko-KR" altLang="en-US" sz="2000" dirty="0"/>
              <a:t>익일</a:t>
            </a:r>
          </a:p>
          <a:p>
            <a:pPr>
              <a:defRPr sz="2000"/>
            </a:pPr>
            <a:r>
              <a:rPr lang="ko-KR" altLang="en-US" sz="2000" dirty="0" err="1"/>
              <a:t>배달의민족</a:t>
            </a:r>
            <a:r>
              <a:rPr lang="en-US" altLang="ko-KR" sz="2000" dirty="0"/>
              <a:t>: </a:t>
            </a:r>
            <a:endParaRPr lang="ko-KR" altLang="en-US" sz="2000" dirty="0"/>
          </a:p>
          <a:p>
            <a:pPr marL="0" indent="0">
              <a:buFont typeface="Arial" panose="020B0604020202020204" pitchFamily="34" charset="0"/>
              <a:buNone/>
              <a:defRPr sz="2000"/>
            </a:pPr>
            <a:r>
              <a:rPr lang="ko-KR" altLang="en-US" sz="2000" dirty="0"/>
              <a:t>      </a:t>
            </a:r>
            <a:r>
              <a:rPr lang="en" sz="2000" dirty="0"/>
              <a:t>AS-IS → </a:t>
            </a:r>
            <a:r>
              <a:rPr lang="ko-KR" altLang="en-US" sz="2000" dirty="0"/>
              <a:t>전화 주문 오류 </a:t>
            </a:r>
            <a:r>
              <a:rPr lang="en-US" altLang="ko-KR" sz="2000" dirty="0"/>
              <a:t>/ </a:t>
            </a:r>
            <a:r>
              <a:rPr lang="en" sz="2000" dirty="0"/>
              <a:t>TO-BE → </a:t>
            </a:r>
            <a:r>
              <a:rPr lang="ko-KR" altLang="en-US" sz="2000" dirty="0"/>
              <a:t>앱 주문으로 정확</a:t>
            </a:r>
            <a:r>
              <a:rPr lang="en-US" altLang="ko-KR" sz="2000" dirty="0"/>
              <a:t>·</a:t>
            </a:r>
            <a:r>
              <a:rPr lang="ko-KR" altLang="en-US" sz="2000" dirty="0"/>
              <a:t>빠른 처리</a:t>
            </a:r>
          </a:p>
          <a:p>
            <a:pPr>
              <a:defRPr sz="2000"/>
            </a:pPr>
            <a:r>
              <a:rPr lang="ko-KR" altLang="en-US" sz="2000" dirty="0" err="1"/>
              <a:t>에어비앤비</a:t>
            </a:r>
            <a:r>
              <a:rPr lang="en-US" altLang="ko-KR" sz="2000" dirty="0"/>
              <a:t>: </a:t>
            </a:r>
            <a:endParaRPr lang="ko-KR" altLang="en-US" sz="2000" dirty="0"/>
          </a:p>
          <a:p>
            <a:pPr marL="0" indent="0">
              <a:buFont typeface="Arial" panose="020B0604020202020204" pitchFamily="34" charset="0"/>
              <a:buNone/>
              <a:defRPr sz="2000"/>
            </a:pPr>
            <a:r>
              <a:rPr lang="ko-KR" altLang="en-US" sz="2000" dirty="0"/>
              <a:t>       </a:t>
            </a:r>
            <a:r>
              <a:rPr lang="en" sz="2000" dirty="0"/>
              <a:t>AS-IS → </a:t>
            </a:r>
            <a:r>
              <a:rPr lang="ko-KR" altLang="en-US" sz="2000" dirty="0"/>
              <a:t>숙소 부족</a:t>
            </a:r>
            <a:r>
              <a:rPr lang="en-US" altLang="ko-KR" sz="2000" dirty="0"/>
              <a:t>·</a:t>
            </a:r>
            <a:r>
              <a:rPr lang="ko-KR" altLang="en-US" sz="2000" dirty="0"/>
              <a:t>비용 부담 </a:t>
            </a:r>
            <a:r>
              <a:rPr lang="en-US" altLang="ko-KR" sz="2000" dirty="0"/>
              <a:t>/ </a:t>
            </a:r>
            <a:r>
              <a:rPr lang="en" sz="2000" dirty="0"/>
              <a:t>TO-BE → </a:t>
            </a:r>
            <a:r>
              <a:rPr lang="ko-KR" altLang="en-US" sz="2000" dirty="0"/>
              <a:t>개인 숙소 공유</a:t>
            </a:r>
            <a:r>
              <a:rPr lang="en-US" altLang="ko-KR" sz="2000" dirty="0"/>
              <a:t>, </a:t>
            </a:r>
            <a:r>
              <a:rPr lang="ko-KR" altLang="en-US" sz="2000" dirty="0"/>
              <a:t>저렴</a:t>
            </a:r>
            <a:r>
              <a:rPr lang="en-US" altLang="ko-KR" sz="2000" dirty="0"/>
              <a:t>·</a:t>
            </a:r>
            <a:r>
              <a:rPr lang="ko-KR" altLang="en-US" sz="2000" dirty="0"/>
              <a:t>다양</a:t>
            </a:r>
          </a:p>
          <a:p>
            <a:pPr>
              <a:defRPr sz="2000"/>
            </a:pPr>
            <a:r>
              <a:rPr lang="ko-KR" altLang="en-US" sz="2000" dirty="0"/>
              <a:t>토스</a:t>
            </a:r>
            <a:r>
              <a:rPr lang="en-US" altLang="ko-KR" sz="2000" dirty="0"/>
              <a:t>:</a:t>
            </a:r>
          </a:p>
          <a:p>
            <a:pPr marL="0" indent="0">
              <a:buFont typeface="Arial" panose="020B0604020202020204" pitchFamily="34" charset="0"/>
              <a:buNone/>
              <a:defRPr sz="2000"/>
            </a:pPr>
            <a:r>
              <a:rPr lang="en-US" altLang="ko-KR" sz="2000" dirty="0"/>
              <a:t>       </a:t>
            </a:r>
            <a:r>
              <a:rPr lang="en" sz="2000" dirty="0"/>
              <a:t>AS-IS → </a:t>
            </a:r>
            <a:r>
              <a:rPr lang="ko-KR" altLang="en-US" sz="2000" dirty="0"/>
              <a:t>은행 앱 불편</a:t>
            </a:r>
            <a:r>
              <a:rPr lang="en-US" altLang="ko-KR" sz="2000" dirty="0"/>
              <a:t>, </a:t>
            </a:r>
            <a:r>
              <a:rPr lang="ko-KR" altLang="en-US" sz="2000" dirty="0"/>
              <a:t>공인인증서 필요 </a:t>
            </a:r>
            <a:r>
              <a:rPr lang="en-US" altLang="ko-KR" sz="2000" dirty="0"/>
              <a:t>/ </a:t>
            </a:r>
            <a:r>
              <a:rPr lang="en" sz="2000" dirty="0"/>
              <a:t>TO-BE → </a:t>
            </a:r>
            <a:r>
              <a:rPr lang="ko-KR" altLang="en-US" sz="2000" dirty="0"/>
              <a:t>간단 송금</a:t>
            </a:r>
          </a:p>
          <a:p>
            <a:pPr>
              <a:defRPr sz="2000"/>
            </a:pPr>
            <a:r>
              <a:rPr lang="ko-KR" altLang="en-US" sz="2000" dirty="0"/>
              <a:t>당근마켓</a:t>
            </a:r>
            <a:r>
              <a:rPr lang="en-US" altLang="ko-KR" sz="2000" dirty="0"/>
              <a:t>: </a:t>
            </a:r>
            <a:endParaRPr lang="ko-KR" altLang="en-US" sz="2000" dirty="0"/>
          </a:p>
          <a:p>
            <a:pPr marL="0" indent="0">
              <a:buFont typeface="Arial" panose="020B0604020202020204" pitchFamily="34" charset="0"/>
              <a:buNone/>
              <a:defRPr sz="2000"/>
            </a:pPr>
            <a:r>
              <a:rPr lang="ko-KR" altLang="en-US" sz="2000" dirty="0"/>
              <a:t>       </a:t>
            </a:r>
            <a:r>
              <a:rPr lang="en" sz="2000" dirty="0"/>
              <a:t>AS-IS → </a:t>
            </a:r>
            <a:r>
              <a:rPr lang="ko-KR" altLang="en-US" sz="2000" dirty="0"/>
              <a:t>중고거래 사기</a:t>
            </a:r>
            <a:r>
              <a:rPr lang="en-US" altLang="ko-KR" sz="2000" dirty="0"/>
              <a:t>·</a:t>
            </a:r>
            <a:r>
              <a:rPr lang="ko-KR" altLang="en-US" sz="2000" dirty="0"/>
              <a:t>불신 </a:t>
            </a:r>
            <a:r>
              <a:rPr lang="en-US" altLang="ko-KR" sz="2000" dirty="0"/>
              <a:t>/ </a:t>
            </a:r>
            <a:r>
              <a:rPr lang="en" sz="2000" dirty="0"/>
              <a:t>TO-BE → </a:t>
            </a:r>
            <a:r>
              <a:rPr lang="ko-KR" altLang="en-US" sz="2000" dirty="0"/>
              <a:t>실명</a:t>
            </a:r>
            <a:r>
              <a:rPr lang="en-US" altLang="ko-KR" sz="2000" dirty="0"/>
              <a:t>·</a:t>
            </a:r>
            <a:r>
              <a:rPr lang="ko-KR" altLang="en-US" sz="2000" dirty="0"/>
              <a:t>지역 인증으로 신뢰 확보</a:t>
            </a:r>
          </a:p>
        </p:txBody>
      </p:sp>
    </p:spTree>
    <p:extLst>
      <p:ext uri="{BB962C8B-B14F-4D97-AF65-F5344CB8AC3E}">
        <p14:creationId xmlns:p14="http://schemas.microsoft.com/office/powerpoint/2010/main" val="1885349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>
              <a:lumMod val="65000"/>
              <a:lumOff val="35000"/>
            </a:schemeClr>
          </a:solidFill>
        </a:ln>
      </a:spPr>
      <a:bodyPr wrap="square" lIns="36000" tIns="36000" rIns="36000" bIns="36000" rtlCol="0" anchor="ctr">
        <a:noAutofit/>
      </a:bodyPr>
      <a:lstStyle>
        <a:defPPr marL="0" marR="0" indent="0" algn="ctr" defTabSz="914400" rtl="0" eaLnBrk="1" fontAlgn="auto" latinLnBrk="1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kern="1200" cap="none" spc="-80" normalizeH="0" baseline="0" noProof="0" dirty="0" err="1" smtClean="0">
            <a:ln>
              <a:noFill/>
            </a:ln>
            <a:solidFill>
              <a:prstClr val="black">
                <a:lumMod val="65000"/>
                <a:lumOff val="35000"/>
              </a:prstClr>
            </a:solidFill>
            <a:effectLst/>
            <a:uLnTx/>
            <a:uFillTx/>
            <a:latin typeface="+mn-lt"/>
            <a:ea typeface="+mn-ea"/>
          </a:defRPr>
        </a:defPPr>
      </a:lstStyle>
    </a:spDef>
    <a:txDef>
      <a:spPr>
        <a:noFill/>
      </a:spPr>
      <a:bodyPr wrap="square" rtlCol="0">
        <a:spAutoFit/>
      </a:bodyPr>
      <a:lstStyle>
        <a:defPPr>
          <a:defRPr sz="1200" spc="-70" baseline="0" dirty="0" err="1" smtClean="0">
            <a:solidFill>
              <a:schemeClr val="tx1">
                <a:lumMod val="65000"/>
                <a:lumOff val="3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2DA2BABD5AE26D488ABB73A446A02D55" ma:contentTypeVersion="10" ma:contentTypeDescription="새 문서를 만듭니다." ma:contentTypeScope="" ma:versionID="38d6217010dd7b149aa9548f3fc5c7a2">
  <xsd:schema xmlns:xsd="http://www.w3.org/2001/XMLSchema" xmlns:xs="http://www.w3.org/2001/XMLSchema" xmlns:p="http://schemas.microsoft.com/office/2006/metadata/properties" xmlns:ns2="b0b854a6-ec4b-4772-a343-215886f3b08f" targetNamespace="http://schemas.microsoft.com/office/2006/metadata/properties" ma:root="true" ma:fieldsID="dc2ab57a035e96c50446fb5e9b69135a" ns2:_="">
    <xsd:import namespace="b0b854a6-ec4b-4772-a343-215886f3b0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b854a6-ec4b-4772-a343-215886f3b0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B5F9FC-DF8D-41C5-8C0E-BBC683E33D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0b854a6-ec4b-4772-a343-215886f3b0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3B914BC-DB9E-4B2F-A67A-8BFDF22889F9}">
  <ds:schemaRefs>
    <ds:schemaRef ds:uri="b0b854a6-ec4b-4772-a343-215886f3b08f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elements/1.1/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5924B1A1-60DB-45CA-824A-8510937C6D1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1090</TotalTime>
  <Words>1543</Words>
  <Application>Microsoft Macintosh PowerPoint</Application>
  <PresentationFormat>화면 슬라이드 쇼(4:3)</PresentationFormat>
  <Paragraphs>225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2" baseType="lpstr">
      <vt:lpstr>나눔고딕</vt:lpstr>
      <vt:lpstr>나눔스퀘어 Bold</vt:lpstr>
      <vt:lpstr>KoPub돋움체 Bold</vt:lpstr>
      <vt:lpstr>KoPub돋움체 Medium</vt:lpstr>
      <vt:lpstr>Arial</vt:lpstr>
      <vt:lpstr>Calibri</vt:lpstr>
      <vt:lpstr>Office 테마</vt:lpstr>
      <vt:lpstr>  </vt:lpstr>
      <vt:lpstr>오프닝 특강: 플랫폼 기반 창업</vt:lpstr>
      <vt:lpstr>강사소개 및 서비스 소개</vt:lpstr>
      <vt:lpstr>플랫폼 기반 서비스</vt:lpstr>
      <vt:lpstr>서비스 기획의 출발</vt:lpstr>
      <vt:lpstr>문제 정의 → 원인 파악</vt:lpstr>
      <vt:lpstr>서비스 기획의 핵심</vt:lpstr>
      <vt:lpstr>사례와 인사이트</vt:lpstr>
      <vt:lpstr>플랫폼 사례: AS-IS vs TO-BE</vt:lpstr>
      <vt:lpstr>다른 실제 비즈니스 사례</vt:lpstr>
      <vt:lpstr>스윙투앱 사례</vt:lpstr>
      <vt:lpstr>빠른 시도와 반복적인 테스트</vt:lpstr>
      <vt:lpstr>PowerPoint 프레젠테이션</vt:lpstr>
      <vt:lpstr>좋은 아이디어의 조건</vt:lpstr>
      <vt:lpstr>좋은 기획 사례</vt:lpstr>
      <vt:lpstr>잘못된 아이디어의 예시</vt:lpstr>
      <vt:lpstr>나쁜 기획 사례</vt:lpstr>
      <vt:lpstr>PowerPoint 프레젠테이션</vt:lpstr>
      <vt:lpstr>PowerPoint 프레젠테이션</vt:lpstr>
      <vt:lpstr>PowerPoint 프레젠테이션</vt:lpstr>
      <vt:lpstr>MVP 개발 프로세스</vt:lpstr>
      <vt:lpstr>페르소나와 와이어프레임 예시</vt:lpstr>
      <vt:lpstr>페르소나 정의 - 김민수</vt:lpstr>
      <vt:lpstr>요구사항 도출 - 김민수</vt:lpstr>
      <vt:lpstr>와이어프레임 설계 - 김민수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KimJustin</cp:lastModifiedBy>
  <cp:revision>135</cp:revision>
  <dcterms:created xsi:type="dcterms:W3CDTF">2015-10-04T10:47:17Z</dcterms:created>
  <dcterms:modified xsi:type="dcterms:W3CDTF">2025-09-19T22:49:06Z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0x0101002DA2BABD5AE26D488ABB73A446A02D55</vt:lpwstr>
  </property>
</Properties>
</file>