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0" d="100"/>
          <a:sy n="100" d="100"/>
        </p:scale>
        <p:origin x="1904" y="17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kgitae7@swing2app.com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/>
              <a:t>서비스 기획 실습 워크시트 </a:t>
            </a:r>
            <a:br>
              <a:rPr lang="en-US"/>
            </a:br>
            <a:r>
              <a:rPr/>
              <a:t>(</a:t>
            </a:r>
            <a:r>
              <a:rPr lang="ko-KR" altLang="en-US"/>
              <a:t>실습용</a:t>
            </a:r>
            <a:r>
              <a:rPr/>
              <a:t>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[Step 2] 원인 파악 (5 Whys)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1E1E1E"/>
                </a:solidFill>
              </a:defRPr>
            </a:pPr>
            <a:r>
              <a:t>1. 시험기간에 학생들이 몰린다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2. 자리를 미리 확보 후 오래 비운다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3. 자리 예약 시스템이 없다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4. 관리 인력이 부족하다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5. 온라인 관리 프로세스가 없다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[Step 3] 해결 아이디어 (MVP)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1E1E1E"/>
                </a:solidFill>
              </a:defRPr>
            </a:pPr>
            <a:r>
              <a:t>모바일 좌석 예약 및 체크인 시스템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핵심 기능: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① 앱으로 좌석 예약 및 QR체크인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② 자리 비움 시 자동 알림/강제 해제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③ 실시간 좌석 현황 확인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[Step 4] 확장 가능성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1E1E1E"/>
                </a:solidFill>
              </a:defRPr>
            </a:pPr>
            <a:r>
              <a:t>학원·스터디카페·공공 독서실로 확장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유료 예약, 광고 수익, 멤버십 모델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[Step 0] 페르소나 정의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2000">
                <a:solidFill>
                  <a:srgbClr val="000000"/>
                </a:solidFill>
              </a:defRPr>
            </a:pPr>
            <a:r>
              <a:rPr lang="ko-KR" altLang="en-US"/>
              <a:t>이름 / 나이 / 직업(역할): 안수한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27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백엔드 개발자</a:t>
            </a:r>
            <a:endParaRPr lang="ko-KR" altLang="en-US"/>
          </a:p>
          <a:p>
            <a:pPr lvl="0">
              <a:defRPr sz="2000">
                <a:solidFill>
                  <a:srgbClr val="000000"/>
                </a:solidFill>
              </a:defRPr>
            </a:pPr>
            <a:r>
              <a:rPr lang="ko-KR" altLang="en-US"/>
              <a:t>생활 패턴 / 특징: 잦은 구조 변경으로 피로를 느낌</a:t>
            </a:r>
            <a:endParaRPr lang="ko-KR" altLang="en-US"/>
          </a:p>
          <a:p>
            <a:pPr lvl="0">
              <a:defRPr sz="2000">
                <a:solidFill>
                  <a:srgbClr val="000000"/>
                </a:solidFill>
              </a:defRPr>
            </a:pPr>
            <a:r>
              <a:rPr lang="ko-KR" altLang="en-US"/>
              <a:t>목표: 내부 데이터베이스 구조는 실제로 변경되지 않고</a:t>
            </a:r>
            <a:r>
              <a:rPr lang="en-US" altLang="ko-KR"/>
              <a:t>,</a:t>
            </a:r>
            <a:endParaRPr lang="en-US" altLang="ko-KR"/>
          </a:p>
          <a:p>
            <a:pPr marL="0" lvl="0" indent="0">
              <a:buNone/>
              <a:defRPr sz="2000">
                <a:solidFill>
                  <a:srgbClr val="000000"/>
                </a:solidFill>
              </a:defRPr>
            </a:pPr>
            <a:r>
              <a:rPr lang="ko-KR" altLang="en-US"/>
              <a:t>	최종 사용자는 요구사항에 맞는 형태로 사용</a:t>
            </a:r>
            <a:endParaRPr lang="ko-KR" altLang="en-US"/>
          </a:p>
          <a:p>
            <a:pPr lvl="0">
              <a:defRPr sz="2000">
                <a:solidFill>
                  <a:srgbClr val="000000"/>
                </a:solidFill>
              </a:defRPr>
            </a:pPr>
            <a:r>
              <a:rPr lang="ko-KR" altLang="en-US"/>
              <a:t>불편/문제: 잦은 데이터베이스 구조</a:t>
            </a:r>
            <a:r>
              <a:rPr lang="en-US" altLang="ko-KR"/>
              <a:t> </a:t>
            </a:r>
            <a:r>
              <a:rPr lang="ko-KR" altLang="en-US"/>
              <a:t>및 필드 형식 수정</a:t>
            </a:r>
            <a:r>
              <a:rPr lang="en-US" altLang="ko-KR"/>
              <a:t>,</a:t>
            </a:r>
            <a:r>
              <a:rPr lang="ko-KR" altLang="en-US"/>
              <a:t> 과도한 반정규화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[Step 1] 문제 정의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2000">
                <a:solidFill>
                  <a:srgbClr val="000000"/>
                </a:solidFill>
              </a:defRPr>
            </a:pPr>
            <a:r>
              <a:rPr lang="ko-KR" altLang="en-US"/>
              <a:t>누가? (사용자): 백엔드 개발자</a:t>
            </a:r>
            <a:endParaRPr lang="ko-KR" altLang="en-US"/>
          </a:p>
          <a:p>
            <a:pPr lvl="0">
              <a:defRPr sz="2000">
                <a:solidFill>
                  <a:srgbClr val="000000"/>
                </a:solidFill>
              </a:defRPr>
            </a:pPr>
            <a:r>
              <a:rPr lang="ko-KR" altLang="en-US"/>
              <a:t>언제? (상황/맥락): 데이터베이스 구조를 변경할</a:t>
            </a:r>
            <a:r>
              <a:rPr lang="en-US" altLang="ko-KR"/>
              <a:t> </a:t>
            </a:r>
            <a:r>
              <a:rPr lang="ko-KR" altLang="en-US"/>
              <a:t>때마다</a:t>
            </a:r>
            <a:endParaRPr lang="ko-KR" altLang="en-US"/>
          </a:p>
          <a:p>
            <a:pPr lvl="0">
              <a:defRPr sz="2000">
                <a:solidFill>
                  <a:srgbClr val="000000"/>
                </a:solidFill>
              </a:defRPr>
            </a:pPr>
            <a:r>
              <a:rPr lang="ko-KR" altLang="en-US"/>
              <a:t>어떤 문제? (불편/고통):</a:t>
            </a:r>
            <a:endParaRPr lang="ko-KR" altLang="en-US"/>
          </a:p>
          <a:p>
            <a:pPr marL="0" lvl="0" indent="0">
              <a:buNone/>
              <a:defRPr sz="2000">
                <a:solidFill>
                  <a:srgbClr val="000000"/>
                </a:solidFill>
              </a:defRPr>
            </a:pPr>
            <a:r>
              <a:rPr lang="ko-KR" altLang="en-US"/>
              <a:t> 해당 테이블</a:t>
            </a:r>
            <a:r>
              <a:rPr lang="en-US" altLang="ko-KR"/>
              <a:t>,</a:t>
            </a:r>
            <a:r>
              <a:rPr lang="ko-KR" altLang="en-US"/>
              <a:t> 필드를 사용하는 모든 부분 코드 수정이 필요함</a:t>
            </a:r>
            <a:endParaRPr lang="ko-KR" altLang="en-US"/>
          </a:p>
          <a:p>
            <a:pPr marL="0" lvl="0" indent="0">
              <a:buNone/>
              <a:defRPr sz="2000">
                <a:solidFill>
                  <a:srgbClr val="000000"/>
                </a:solidFill>
              </a:defRPr>
            </a:pPr>
            <a:r>
              <a:rPr lang="ko-KR" altLang="en-US"/>
              <a:t> 발견하지 못해 수정되지 않은 부분이 존재할 수 있다는 잠재적 위험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[Step 2] 원인 파악 (5 Whys)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2000">
                <a:solidFill>
                  <a:srgbClr val="000000"/>
                </a:solidFill>
              </a:defRPr>
            </a:pPr>
            <a:r>
              <a:rPr lang="ko-KR" altLang="en-US"/>
              <a:t>1. 왜? 비개발자가 데이터베이스를 직접 조회하며 일을 하기 편리한 구조와 개발적으로 효율적인 구조가 다르다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sz="2000">
                <a:solidFill>
                  <a:srgbClr val="000000"/>
                </a:solidFill>
              </a:defRPr>
            </a:pPr>
            <a:r>
              <a:rPr lang="en-US" altLang="ko-KR"/>
              <a:t>2</a:t>
            </a:r>
            <a:r>
              <a:rPr lang="ko-KR" altLang="en-US"/>
              <a:t>. 왜? 비개발자가 데이터베이스를 직접 조회</a:t>
            </a:r>
            <a:r>
              <a:rPr lang="en-US" altLang="ko-KR"/>
              <a:t>/</a:t>
            </a:r>
            <a:r>
              <a:rPr lang="ko-KR" altLang="en-US"/>
              <a:t>조작할 일이 존재한다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sz="2000">
                <a:solidFill>
                  <a:srgbClr val="000000"/>
                </a:solidFill>
              </a:defRPr>
            </a:pPr>
            <a:r>
              <a:rPr lang="en-US" altLang="ko-KR"/>
              <a:t>3</a:t>
            </a:r>
            <a:r>
              <a:rPr lang="ko-KR" altLang="en-US"/>
              <a:t>. 왜? 비개발자가 데이터를 수정해야 하는데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View</a:t>
            </a:r>
            <a:r>
              <a:rPr lang="ko-KR" altLang="en-US"/>
              <a:t>는 테이블 수정을 할 수 없다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정규화 불가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 sz="2000">
                <a:solidFill>
                  <a:srgbClr val="000000"/>
                </a:solidFill>
              </a:defRPr>
            </a:pPr>
            <a:r>
              <a:rPr lang="en-US" altLang="ko-KR"/>
              <a:t>4.</a:t>
            </a:r>
            <a:r>
              <a:rPr lang="ko-KR" altLang="en-US"/>
              <a:t> 왜? 비개발자가 원하는 필드 내부 형식이 구조화 되어 있지 않아 개발자가 참조하기 불편하다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 sz="2000">
                <a:solidFill>
                  <a:srgbClr val="000000"/>
                </a:solidFill>
              </a:defRPr>
            </a:pPr>
            <a:r>
              <a:rPr lang="ko-KR" altLang="en-US"/>
              <a:t>5. 왜? 테이블명</a:t>
            </a:r>
            <a:r>
              <a:rPr lang="en-US" altLang="ko-KR"/>
              <a:t>,</a:t>
            </a:r>
            <a:r>
              <a:rPr lang="ko-KR" altLang="en-US"/>
              <a:t> 필드명에 한글을 사용하여 </a:t>
            </a:r>
            <a:r>
              <a:rPr lang="en-US" altLang="ko-KR"/>
              <a:t>NFC, NFD</a:t>
            </a:r>
            <a:r>
              <a:rPr lang="ko-KR" altLang="en-US"/>
              <a:t> 문제가 발생한다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[Step 3] 해결 아이디어 (MVP)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2000">
                <a:solidFill>
                  <a:srgbClr val="000000"/>
                </a:solidFill>
              </a:defRPr>
            </a:pPr>
            <a:r>
              <a:rPr lang="ko-KR" altLang="en-US"/>
              <a:t>최소 기능(MVP): 여러 테이블을 </a:t>
            </a:r>
            <a:r>
              <a:rPr lang="en-US" altLang="ko-KR"/>
              <a:t>Join</a:t>
            </a:r>
            <a:r>
              <a:rPr lang="ko-KR" altLang="en-US"/>
              <a:t>해서 출력 및 수정</a:t>
            </a:r>
            <a:r>
              <a:rPr lang="en-US" altLang="ko-KR"/>
              <a:t>,</a:t>
            </a:r>
            <a:r>
              <a:rPr lang="ko-KR" altLang="en-US"/>
              <a:t> 비구조화 데이터는 자동 </a:t>
            </a:r>
            <a:r>
              <a:rPr lang="en-US" altLang="ko-KR"/>
              <a:t>JSON </a:t>
            </a:r>
            <a:r>
              <a:rPr lang="ko-KR" altLang="en-US"/>
              <a:t>구조화</a:t>
            </a:r>
            <a:endParaRPr lang="ko-KR" altLang="en-US"/>
          </a:p>
          <a:p>
            <a:pPr lvl="0">
              <a:defRPr sz="2000">
                <a:solidFill>
                  <a:srgbClr val="000000"/>
                </a:solidFill>
              </a:defRPr>
            </a:pPr>
            <a:r>
              <a:rPr lang="ko-KR" altLang="en-US"/>
              <a:t>핵심 기능(Top 3):</a:t>
            </a:r>
            <a:endParaRPr lang="ko-KR" altLang="en-US"/>
          </a:p>
          <a:p>
            <a:pPr lvl="0">
              <a:defRPr sz="2000">
                <a:solidFill>
                  <a:srgbClr val="000000"/>
                </a:solidFill>
              </a:defRPr>
            </a:pPr>
            <a:r>
              <a:rPr lang="ko-KR" altLang="en-US"/>
              <a:t>① 미리 지정한 형식의 </a:t>
            </a:r>
            <a:r>
              <a:rPr lang="en-US" altLang="ko-KR"/>
              <a:t>String</a:t>
            </a:r>
            <a:r>
              <a:rPr lang="ko-KR" altLang="en-US"/>
              <a:t> 입력 시</a:t>
            </a:r>
            <a:r>
              <a:rPr lang="en-US" altLang="ko-KR"/>
              <a:t>,</a:t>
            </a:r>
            <a:r>
              <a:rPr lang="ko-KR" altLang="en-US"/>
              <a:t> 내부에서 구조화하여 저장</a:t>
            </a:r>
            <a:endParaRPr lang="ko-KR" altLang="en-US"/>
          </a:p>
          <a:p>
            <a:pPr lvl="0">
              <a:defRPr sz="2000">
                <a:solidFill>
                  <a:srgbClr val="000000"/>
                </a:solidFill>
              </a:defRPr>
            </a:pPr>
            <a:r>
              <a:rPr lang="ko-KR" altLang="en-US"/>
              <a:t>② 비개발자가 여러 테이블을 </a:t>
            </a:r>
            <a:r>
              <a:rPr lang="en-US" altLang="ko-KR"/>
              <a:t>Join</a:t>
            </a:r>
            <a:r>
              <a:rPr lang="ko-KR" altLang="en-US"/>
              <a:t>한 결과를 </a:t>
            </a:r>
            <a:r>
              <a:rPr lang="en-US" altLang="ko-KR"/>
              <a:t>UI</a:t>
            </a:r>
            <a:r>
              <a:rPr lang="ko-KR" altLang="en-US"/>
              <a:t>에서 확인할 수 있으며</a:t>
            </a:r>
            <a:r>
              <a:rPr lang="en-US" altLang="ko-KR"/>
              <a:t>,</a:t>
            </a:r>
            <a:r>
              <a:rPr lang="ko-KR" altLang="en-US"/>
              <a:t> 수정도 가능</a:t>
            </a:r>
            <a:endParaRPr lang="ko-KR" altLang="en-US"/>
          </a:p>
          <a:p>
            <a:pPr lvl="0">
              <a:defRPr sz="2000">
                <a:solidFill>
                  <a:srgbClr val="000000"/>
                </a:solidFill>
              </a:defRPr>
            </a:pPr>
            <a:r>
              <a:rPr lang="ko-KR" altLang="en-US"/>
              <a:t>③ 실제 데이터베이스와 실시간 연동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[Step 4] 확장 가능성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2000">
                <a:solidFill>
                  <a:srgbClr val="000000"/>
                </a:solidFill>
              </a:defRPr>
            </a:pPr>
            <a:r>
              <a:rPr lang="ko-KR" altLang="en-US"/>
              <a:t>문제 해결 이후 확장 서비스: 비개발자가 직접 데이터를 수정</a:t>
            </a:r>
            <a:r>
              <a:rPr lang="en-US" altLang="ko-KR"/>
              <a:t>,</a:t>
            </a:r>
            <a:endParaRPr lang="en-US" altLang="ko-KR"/>
          </a:p>
          <a:p>
            <a:pPr marL="0" lvl="0" indent="0">
              <a:buNone/>
              <a:defRPr sz="2000">
                <a:solidFill>
                  <a:srgbClr val="000000"/>
                </a:solidFill>
              </a:defRPr>
            </a:pPr>
            <a:r>
              <a:rPr lang="ko-KR" altLang="en-US"/>
              <a:t> 간편한 데이터베이스 로그 접근</a:t>
            </a:r>
            <a:r>
              <a:rPr lang="en-US" altLang="ko-KR"/>
              <a:t>,</a:t>
            </a:r>
            <a:endParaRPr lang="en-US" altLang="ko-KR"/>
          </a:p>
          <a:p>
            <a:pPr marL="0" lvl="0" indent="0">
              <a:buNone/>
              <a:defRPr sz="2000">
                <a:solidFill>
                  <a:srgbClr val="000000"/>
                </a:solidFill>
              </a:defRPr>
            </a:pPr>
            <a:r>
              <a:rPr lang="ko-KR" altLang="en-US"/>
              <a:t> 비개발자도 작성 가능한 트리거</a:t>
            </a:r>
            <a:endParaRPr lang="ko-KR" altLang="en-US"/>
          </a:p>
          <a:p>
            <a:pPr lvl="0">
              <a:defRPr sz="2000">
                <a:solidFill>
                  <a:srgbClr val="000000"/>
                </a:solidFill>
              </a:defRPr>
            </a:pPr>
            <a:r>
              <a:rPr lang="ko-KR" altLang="en-US"/>
              <a:t>새로운 비즈니스 기회: 개발자와 비개발자가 함께 사용하는 데이터베이스 관리 시스템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서비스</a:t>
            </a:r>
            <a:r>
              <a:rPr dirty="0"/>
              <a:t> </a:t>
            </a:r>
            <a:r>
              <a:rPr dirty="0" err="1"/>
              <a:t>기획</a:t>
            </a:r>
            <a:r>
              <a:rPr dirty="0"/>
              <a:t> </a:t>
            </a:r>
            <a:r>
              <a:rPr dirty="0" err="1"/>
              <a:t>실습</a:t>
            </a:r>
            <a:r>
              <a:rPr dirty="0"/>
              <a:t> </a:t>
            </a:r>
            <a:r>
              <a:rPr dirty="0" err="1"/>
              <a:t>워크시트</a:t>
            </a:r>
            <a:r>
              <a:rPr dirty="0"/>
              <a:t> </a:t>
            </a:r>
            <a:br>
              <a:rPr lang="en-US" dirty="0"/>
            </a:br>
            <a:r>
              <a:rPr dirty="0"/>
              <a:t>(</a:t>
            </a:r>
            <a:r>
              <a:rPr dirty="0" err="1"/>
              <a:t>예시</a:t>
            </a:r>
            <a:r>
              <a:rPr dirty="0"/>
              <a:t> </a:t>
            </a:r>
            <a:r>
              <a:rPr dirty="0" err="1"/>
              <a:t>답안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[Step 0] 페르소나 정의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1E1E1E"/>
                </a:solidFill>
              </a:defRPr>
            </a:pPr>
            <a:r>
              <a:t>이름 / 나이 / 직업(역할): 김민수 / 22세 / 대학생, 동아리 회계 담당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생활 패턴 / 특징: 시험기간 도서관에서 공부, 그룹 스터디 자주 함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목표: 효율적으로 공부할 수 있는 자리를 확보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불편/문제: 시험기간 도서관 좌석 부족, 예약 불가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[Step 1] 문제 정의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1E1E1E"/>
                </a:solidFill>
              </a:defRPr>
            </a:pPr>
            <a:r>
              <a:t>사용자: 대학생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상황: 시험기간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문제: 도서관 좌석 부족으로 공부 시작이 늦어짐</a:t>
            </a: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343</ep:Words>
  <ep:PresentationFormat>화면 슬라이드 쇼(4:3)</ep:PresentationFormat>
  <ep:Paragraphs>55</ep:Paragraphs>
  <ep:Slides>12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Theme</vt:lpstr>
      <vt:lpstr>서비스 기획 실습 워크시트  (실습용)</vt:lpstr>
      <vt:lpstr>[Step 0] 페르소나 정의</vt:lpstr>
      <vt:lpstr>[Step 1] 문제 정의</vt:lpstr>
      <vt:lpstr>[Step 2] 원인 파악 (5 Whys)</vt:lpstr>
      <vt:lpstr>[Step 3] 해결 아이디어 (MVP)</vt:lpstr>
      <vt:lpstr>[Step 4] 확장 가능성</vt:lpstr>
      <vt:lpstr>서비스 기획 실습 워크시트  (예시 답안)</vt:lpstr>
      <vt:lpstr>[Step 0] 페르소나 정의</vt:lpstr>
      <vt:lpstr>[Step 1] 문제 정의</vt:lpstr>
      <vt:lpstr>[Step 2] 원인 파악 (5 Whys)</vt:lpstr>
      <vt:lpstr>[Step 3] 해결 아이디어 (MVP)</vt:lpstr>
      <vt:lpstr>[Step 4] 확장 가능성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2013-01-27T09:14:16.000</dcterms:created>
  <dc:description>generated using python-pptx</dc:description>
  <cp:lastModifiedBy>glory</cp:lastModifiedBy>
  <dcterms:modified xsi:type="dcterms:W3CDTF">2025-09-20T02:25:53.609</dcterms:modified>
  <cp:revision>29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