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5" r:id="rId23"/>
    <p:sldId id="297" r:id="rId24"/>
    <p:sldId id="296" r:id="rId25"/>
    <p:sldId id="277" r:id="rId26"/>
    <p:sldId id="278" r:id="rId27"/>
    <p:sldId id="279" r:id="rId28"/>
    <p:sldId id="280" r:id="rId29"/>
    <p:sldId id="281" r:id="rId30"/>
    <p:sldId id="282" r:id="rId31"/>
    <p:sldId id="293" r:id="rId32"/>
    <p:sldId id="294" r:id="rId33"/>
    <p:sldId id="283" r:id="rId34"/>
    <p:sldId id="284" r:id="rId35"/>
    <p:sldId id="285" r:id="rId36"/>
    <p:sldId id="286" r:id="rId37"/>
    <p:sldId id="287" r:id="rId38"/>
    <p:sldId id="288" r:id="rId39"/>
    <p:sldId id="298" r:id="rId40"/>
    <p:sldId id="289" r:id="rId41"/>
    <p:sldId id="290" r:id="rId42"/>
    <p:sldId id="291" r:id="rId43"/>
    <p:sldId id="292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25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3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8C0F-B107-447C-9930-417FE1FA4FE5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 и ООП.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и примитивные типы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примитивные типы данные всегда пишутся с маленькой буквы и их всего 8</a:t>
            </a:r>
          </a:p>
          <a:p>
            <a:r>
              <a:rPr lang="ru-RU" dirty="0" smtClean="0"/>
              <a:t>Переменные примитивных типов хранят само значение</a:t>
            </a:r>
          </a:p>
          <a:p>
            <a:r>
              <a:rPr lang="ru-RU" dirty="0" smtClean="0"/>
              <a:t>Переменных объектных (ссылочных) типов хранят ссылку на объект</a:t>
            </a:r>
            <a:endParaRPr lang="en-US" dirty="0" smtClean="0"/>
          </a:p>
          <a:p>
            <a:r>
              <a:rPr lang="ru-RU" dirty="0" smtClean="0"/>
              <a:t>Все объекты\примитивы выровнены на 8 байт. </a:t>
            </a:r>
          </a:p>
        </p:txBody>
      </p:sp>
    </p:spTree>
    <p:extLst>
      <p:ext uri="{BB962C8B-B14F-4D97-AF65-F5344CB8AC3E}">
        <p14:creationId xmlns:p14="http://schemas.microsoft.com/office/powerpoint/2010/main" val="34569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объекта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19908" y="2160589"/>
            <a:ext cx="5600700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620608" y="2160589"/>
            <a:ext cx="2822330" cy="7121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090246" y="2441943"/>
            <a:ext cx="2637692" cy="351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 word 4/8byte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027819" y="2441943"/>
            <a:ext cx="2567354" cy="334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Klass</a:t>
            </a:r>
            <a:r>
              <a:rPr lang="en-US" dirty="0" smtClean="0"/>
              <a:t> pointer </a:t>
            </a:r>
            <a:r>
              <a:rPr lang="en-US" dirty="0"/>
              <a:t>4/8byte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9442938" y="2160589"/>
            <a:ext cx="1327639" cy="7121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46" y="2128142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 0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310364" y="2116459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24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659073" y="2099895"/>
            <a:ext cx="1336435" cy="740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014221" y="2088194"/>
            <a:ext cx="1336435" cy="7400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360349" y="2099895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705804" y="2088195"/>
            <a:ext cx="1336435" cy="740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000742" y="1792545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 a =42</a:t>
            </a:r>
            <a:endParaRPr lang="ru-RU" sz="1400" dirty="0"/>
          </a:p>
        </p:txBody>
      </p:sp>
      <p:sp>
        <p:nvSpPr>
          <p:cNvPr id="12" name="Rectangle 11"/>
          <p:cNvSpPr/>
          <p:nvPr/>
        </p:nvSpPr>
        <p:spPr>
          <a:xfrm>
            <a:off x="799245" y="36247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00110011</a:t>
            </a:r>
            <a:endParaRPr lang="ru-RU" sz="800" dirty="0"/>
          </a:p>
        </p:txBody>
      </p:sp>
      <p:sp>
        <p:nvSpPr>
          <p:cNvPr id="13" name="Rectangle 12"/>
          <p:cNvSpPr/>
          <p:nvPr/>
        </p:nvSpPr>
        <p:spPr>
          <a:xfrm>
            <a:off x="2344010" y="36130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0x..</a:t>
            </a:r>
            <a:endParaRPr lang="ru-RU" sz="1200" dirty="0"/>
          </a:p>
        </p:txBody>
      </p:sp>
      <p:sp>
        <p:nvSpPr>
          <p:cNvPr id="14" name="Rectangle 13"/>
          <p:cNvSpPr/>
          <p:nvPr/>
        </p:nvSpPr>
        <p:spPr>
          <a:xfrm>
            <a:off x="3910227" y="3613020"/>
            <a:ext cx="1556242" cy="8270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897827" y="147923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94715" y="293222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89845" y="3347721"/>
            <a:ext cx="66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63728" y="3336021"/>
            <a:ext cx="66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66439" y="3239498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16</a:t>
            </a:r>
            <a:endParaRPr lang="ru-RU" sz="1200" dirty="0"/>
          </a:p>
        </p:txBody>
      </p:sp>
      <p:sp>
        <p:nvSpPr>
          <p:cNvPr id="20" name="Rectangle 19"/>
          <p:cNvSpPr/>
          <p:nvPr/>
        </p:nvSpPr>
        <p:spPr>
          <a:xfrm>
            <a:off x="5486420" y="36130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00110010</a:t>
            </a:r>
            <a:endParaRPr lang="ru-RU" sz="700" dirty="0"/>
          </a:p>
        </p:txBody>
      </p:sp>
      <p:sp>
        <p:nvSpPr>
          <p:cNvPr id="21" name="Rectangle 20"/>
          <p:cNvSpPr/>
          <p:nvPr/>
        </p:nvSpPr>
        <p:spPr>
          <a:xfrm>
            <a:off x="7062415" y="3624720"/>
            <a:ext cx="1556242" cy="82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0x..</a:t>
            </a:r>
            <a:endParaRPr lang="ru-RU" sz="1200" dirty="0"/>
          </a:p>
        </p:txBody>
      </p:sp>
      <p:sp>
        <p:nvSpPr>
          <p:cNvPr id="22" name="Rectangle 21"/>
          <p:cNvSpPr/>
          <p:nvPr/>
        </p:nvSpPr>
        <p:spPr>
          <a:xfrm>
            <a:off x="8595900" y="3613020"/>
            <a:ext cx="1556242" cy="8270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386809" y="3292002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24</a:t>
            </a:r>
            <a:endParaRPr lang="ru-RU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2118" y="3239499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32</a:t>
            </a:r>
            <a:endParaRPr lang="ru-R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514032" y="3292002"/>
            <a:ext cx="859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85653" y="1771052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 b=8</a:t>
            </a:r>
            <a:endParaRPr lang="ru-RU" sz="1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45" y="2355587"/>
            <a:ext cx="270431" cy="2704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181" y="2416851"/>
            <a:ext cx="293074" cy="29307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4" idx="2"/>
          </p:cNvCxnSpPr>
          <p:nvPr/>
        </p:nvCxnSpPr>
        <p:spPr>
          <a:xfrm flipH="1">
            <a:off x="2292556" y="2868143"/>
            <a:ext cx="326908" cy="803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20" idx="0"/>
          </p:cNvCxnSpPr>
          <p:nvPr/>
        </p:nvCxnSpPr>
        <p:spPr>
          <a:xfrm>
            <a:off x="3978582" y="2856460"/>
            <a:ext cx="2285959" cy="756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26428" y="1754488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primA</a:t>
            </a:r>
            <a:r>
              <a:rPr lang="en-US" sz="1400" dirty="0" smtClean="0"/>
              <a:t>=42</a:t>
            </a:r>
            <a:endParaRPr lang="ru-RU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112599" y="1783149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primB</a:t>
            </a:r>
            <a:r>
              <a:rPr lang="en-US" sz="1400" dirty="0" smtClean="0"/>
              <a:t> = 8</a:t>
            </a:r>
            <a:endParaRPr lang="ru-RU" sz="1400" dirty="0"/>
          </a:p>
        </p:txBody>
      </p:sp>
      <p:sp>
        <p:nvSpPr>
          <p:cNvPr id="36" name="Rectangle 35"/>
          <p:cNvSpPr/>
          <p:nvPr/>
        </p:nvSpPr>
        <p:spPr>
          <a:xfrm>
            <a:off x="799246" y="4458646"/>
            <a:ext cx="1544764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Mark word</a:t>
            </a:r>
            <a:endParaRPr lang="ru-RU" sz="1100" dirty="0"/>
          </a:p>
        </p:txBody>
      </p:sp>
      <p:sp>
        <p:nvSpPr>
          <p:cNvPr id="37" name="Rectangle 36"/>
          <p:cNvSpPr/>
          <p:nvPr/>
        </p:nvSpPr>
        <p:spPr>
          <a:xfrm>
            <a:off x="2355487" y="4458646"/>
            <a:ext cx="1554740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Integer.class</a:t>
            </a:r>
            <a:endParaRPr lang="ru-RU" sz="1100" dirty="0"/>
          </a:p>
        </p:txBody>
      </p:sp>
      <p:sp>
        <p:nvSpPr>
          <p:cNvPr id="44" name="Rectangle 43"/>
          <p:cNvSpPr/>
          <p:nvPr/>
        </p:nvSpPr>
        <p:spPr>
          <a:xfrm>
            <a:off x="5506173" y="4440110"/>
            <a:ext cx="1544764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Mark word</a:t>
            </a:r>
            <a:endParaRPr lang="ru-RU" sz="1100" dirty="0"/>
          </a:p>
        </p:txBody>
      </p:sp>
      <p:sp>
        <p:nvSpPr>
          <p:cNvPr id="45" name="Rectangle 44"/>
          <p:cNvSpPr/>
          <p:nvPr/>
        </p:nvSpPr>
        <p:spPr>
          <a:xfrm>
            <a:off x="7062414" y="4440110"/>
            <a:ext cx="1554740" cy="420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Integer.class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66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и примитивы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997"/>
            <a:ext cx="8596668" cy="3880773"/>
          </a:xfrm>
        </p:spPr>
        <p:txBody>
          <a:bodyPr/>
          <a:lstStyle/>
          <a:p>
            <a:r>
              <a:rPr lang="ru-RU" dirty="0" smtClean="0"/>
              <a:t>Значение по умолчанию примитива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для чисел или </a:t>
            </a:r>
            <a:r>
              <a:rPr lang="en-US" b="1" dirty="0" smtClean="0"/>
              <a:t>false</a:t>
            </a:r>
            <a:r>
              <a:rPr lang="ru-RU" b="1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  <a:p>
            <a:r>
              <a:rPr lang="ru-RU" dirty="0" smtClean="0"/>
              <a:t>Значение по умолчанию для объекта – </a:t>
            </a:r>
            <a:r>
              <a:rPr lang="en-US" dirty="0" smtClean="0"/>
              <a:t>null</a:t>
            </a:r>
          </a:p>
          <a:p>
            <a:r>
              <a:rPr lang="ru-RU" dirty="0" smtClean="0"/>
              <a:t>Работа с примитивами быстрее</a:t>
            </a:r>
          </a:p>
          <a:p>
            <a:r>
              <a:rPr lang="ru-RU" dirty="0" smtClean="0"/>
              <a:t>Работа с объектами позволяет использовать больше возможность языка – наследование, полиморфизм.</a:t>
            </a:r>
            <a:endParaRPr lang="en-US" dirty="0" smtClean="0"/>
          </a:p>
          <a:p>
            <a:r>
              <a:rPr lang="ru-RU" dirty="0" smtClean="0"/>
              <a:t>Начиная с </a:t>
            </a:r>
            <a:r>
              <a:rPr lang="en-US" dirty="0" smtClean="0"/>
              <a:t>Java 5 </a:t>
            </a:r>
            <a:r>
              <a:rPr lang="ru-RU" dirty="0" smtClean="0"/>
              <a:t>примитивы могут автоматически упаковываться с класс обертку (</a:t>
            </a:r>
            <a:r>
              <a:rPr lang="en-US" dirty="0" smtClean="0"/>
              <a:t>boxing) </a:t>
            </a:r>
            <a:r>
              <a:rPr lang="ru-RU" dirty="0" smtClean="0"/>
              <a:t>и наоборот</a:t>
            </a:r>
            <a:r>
              <a:rPr lang="en-US" dirty="0" smtClean="0"/>
              <a:t> (unboxing)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Java Programming Tutorial on Gene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60" y="4068762"/>
            <a:ext cx="51911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позволяет некоторые аргументы командной строки использовать в любом месте программы.</a:t>
            </a:r>
          </a:p>
          <a:p>
            <a:r>
              <a:rPr lang="ru-RU" dirty="0" smtClean="0"/>
              <a:t>Такие аргументы начинается с префикса </a:t>
            </a:r>
            <a:r>
              <a:rPr lang="en-US" dirty="0" smtClean="0"/>
              <a:t>–D, </a:t>
            </a:r>
            <a:r>
              <a:rPr lang="ru-RU" dirty="0" smtClean="0"/>
              <a:t>например </a:t>
            </a:r>
            <a:r>
              <a:rPr lang="en-US" dirty="0" smtClean="0"/>
              <a:t>–</a:t>
            </a:r>
            <a:r>
              <a:rPr lang="en-US" dirty="0" err="1" smtClean="0"/>
              <a:t>DdefaultNumber</a:t>
            </a:r>
            <a:r>
              <a:rPr lang="en-US" dirty="0" smtClean="0"/>
              <a:t>=42</a:t>
            </a:r>
          </a:p>
          <a:p>
            <a:r>
              <a:rPr lang="en-US" dirty="0" err="1" smtClean="0"/>
              <a:t>System.getProperty</a:t>
            </a:r>
            <a:r>
              <a:rPr lang="en-US" dirty="0" smtClean="0"/>
              <a:t>(“</a:t>
            </a:r>
            <a:r>
              <a:rPr lang="en-US" dirty="0" err="1" smtClean="0"/>
              <a:t>defaultNumber</a:t>
            </a:r>
            <a:r>
              <a:rPr lang="en-US" dirty="0" smtClean="0"/>
              <a:t>”) </a:t>
            </a:r>
            <a:r>
              <a:rPr lang="ru-RU" dirty="0" smtClean="0"/>
              <a:t>вернет </a:t>
            </a:r>
            <a:r>
              <a:rPr lang="en-US" dirty="0" smtClean="0"/>
              <a:t>“42”</a:t>
            </a:r>
          </a:p>
          <a:p>
            <a:r>
              <a:rPr lang="ru-RU" dirty="0" smtClean="0"/>
              <a:t>Чтобы не преобразовывать</a:t>
            </a:r>
            <a:r>
              <a:rPr lang="en-US" dirty="0" smtClean="0"/>
              <a:t> </a:t>
            </a:r>
            <a:r>
              <a:rPr lang="ru-RU" dirty="0" smtClean="0"/>
              <a:t>строку в числа или </a:t>
            </a:r>
            <a:r>
              <a:rPr lang="en-US" dirty="0" smtClean="0"/>
              <a:t>Boolean</a:t>
            </a:r>
            <a:r>
              <a:rPr lang="ru-RU" dirty="0" smtClean="0"/>
              <a:t>, у классов-оберток для примитивов есть набор метод </a:t>
            </a:r>
            <a:r>
              <a:rPr lang="en-US" b="1" dirty="0" err="1" smtClean="0"/>
              <a:t>Integer.getInteger</a:t>
            </a:r>
            <a:r>
              <a:rPr lang="en-US" dirty="0" smtClean="0"/>
              <a:t>(“</a:t>
            </a:r>
            <a:r>
              <a:rPr lang="en-US" dirty="0" err="1" smtClean="0"/>
              <a:t>variableNumber</a:t>
            </a:r>
            <a:r>
              <a:rPr lang="en-US" dirty="0" smtClean="0"/>
              <a:t>”),</a:t>
            </a:r>
            <a:r>
              <a:rPr lang="en-US" b="1" dirty="0" err="1" smtClean="0"/>
              <a:t>Boolean.getBoolean</a:t>
            </a:r>
            <a:r>
              <a:rPr lang="en-US" dirty="0" smtClean="0"/>
              <a:t>(),...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ООП.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– это совмещение методов и переменных.</a:t>
            </a:r>
          </a:p>
          <a:p>
            <a:r>
              <a:rPr lang="ru-RU" dirty="0" smtClean="0"/>
              <a:t>Методы внутри класса могут свободно использовать переменные класса</a:t>
            </a:r>
          </a:p>
          <a:p>
            <a:r>
              <a:rPr lang="ru-RU" dirty="0" smtClean="0"/>
              <a:t>Методы снаружи класса могут использовать только те переменные, к котором разрешен доступ. </a:t>
            </a:r>
          </a:p>
          <a:p>
            <a:r>
              <a:rPr lang="ru-RU" dirty="0" smtClean="0"/>
              <a:t>Синтаксис объявления класса</a:t>
            </a:r>
            <a:br>
              <a:rPr lang="ru-RU" dirty="0" smtClean="0"/>
            </a:br>
            <a:r>
              <a:rPr lang="en-US" dirty="0" smtClean="0"/>
              <a:t>class &lt;Name&gt; {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varName</a:t>
            </a:r>
            <a:r>
              <a:rPr lang="en-US" dirty="0" smtClean="0"/>
              <a:t> = ...;</a:t>
            </a:r>
            <a:br>
              <a:rPr lang="en-US" dirty="0" smtClean="0"/>
            </a:br>
            <a:r>
              <a:rPr lang="en-US" dirty="0" smtClean="0"/>
              <a:t>	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methodName</a:t>
            </a:r>
            <a:r>
              <a:rPr lang="en-US" dirty="0" smtClean="0"/>
              <a:t>() {</a:t>
            </a:r>
          </a:p>
          <a:p>
            <a:endParaRPr lang="en-US" dirty="0"/>
          </a:p>
          <a:p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64" y="3490545"/>
            <a:ext cx="2404818" cy="305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– это просто описание, какие переменные и методы доступны.</a:t>
            </a:r>
          </a:p>
          <a:p>
            <a:r>
              <a:rPr lang="ru-RU" dirty="0" smtClean="0"/>
              <a:t>Сами переменные хранятся в </a:t>
            </a:r>
            <a:r>
              <a:rPr lang="ru-RU" b="1" dirty="0" smtClean="0"/>
              <a:t>экземплярах</a:t>
            </a:r>
            <a:r>
              <a:rPr lang="ru-RU" dirty="0" smtClean="0"/>
              <a:t> класса (</a:t>
            </a:r>
            <a:r>
              <a:rPr lang="en-US" b="1" dirty="0" smtClean="0"/>
              <a:t>instance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 разных </a:t>
            </a:r>
            <a:r>
              <a:rPr lang="ru-RU" b="1" dirty="0" smtClean="0"/>
              <a:t>экземплярах</a:t>
            </a:r>
            <a:r>
              <a:rPr lang="ru-RU" dirty="0" smtClean="0"/>
              <a:t> хранятся разные переменные. </a:t>
            </a:r>
          </a:p>
          <a:p>
            <a:r>
              <a:rPr lang="ru-RU" dirty="0" smtClean="0"/>
              <a:t>Чтобы создать новый </a:t>
            </a:r>
            <a:r>
              <a:rPr lang="ru-RU" b="1" dirty="0" smtClean="0"/>
              <a:t>экземпляр</a:t>
            </a:r>
            <a:r>
              <a:rPr lang="ru-RU" dirty="0" smtClean="0"/>
              <a:t> – нужно вызвать </a:t>
            </a:r>
            <a:r>
              <a:rPr lang="ru-RU" b="1" dirty="0" smtClean="0"/>
              <a:t>конструктор</a:t>
            </a:r>
            <a:r>
              <a:rPr lang="ru-RU" dirty="0" smtClean="0"/>
              <a:t> класса с помощью оператора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Конструктор класса – это специальный метод, который задает начальные значения переменным экземпляра. </a:t>
            </a:r>
          </a:p>
          <a:p>
            <a:r>
              <a:rPr lang="ru-RU" dirty="0" smtClean="0"/>
              <a:t>Конструктор имеет то же имя, что и класс, может иметь параметры, но у него </a:t>
            </a:r>
            <a:r>
              <a:rPr lang="ru-RU" b="1" dirty="0" smtClean="0"/>
              <a:t>не пишется возвращаемое значение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Конструкторов может быть несколько,  с разными параметрами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DC255F-4AAD-4FF5-B44A-1472D1277472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40425" y="1052513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400" b="1">
                <a:solidFill>
                  <a:srgbClr val="FF0000"/>
                </a:solidFill>
              </a:rPr>
              <a:t>Описание класса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1412875"/>
            <a:ext cx="3313113" cy="5032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{int x</a:t>
            </a:r>
            <a:r>
              <a:rPr lang="en-US" altLang="ru-RU" sz="2000" b="1"/>
              <a:t>,</a:t>
            </a:r>
            <a:r>
              <a:rPr lang="ru-RU" altLang="ru-RU" sz="2000" b="1"/>
              <a:t> y;	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Point ()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{x=0; y=0;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Point (int x1,int y1)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{x=x1; y=y1;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getX()</a:t>
            </a:r>
            <a:r>
              <a:rPr lang="en-US" altLang="ru-RU" sz="2000" b="1"/>
              <a:t> {return x;}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getY()</a:t>
            </a:r>
            <a:r>
              <a:rPr lang="en-US" altLang="ru-RU" sz="2000" b="1"/>
              <a:t> {return y;}</a:t>
            </a:r>
            <a:r>
              <a:rPr lang="ru-RU" altLang="ru-RU" sz="2000" b="1"/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95400"/>
            <a:ext cx="4059237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19700" y="1773238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Экземплярные переменные (</a:t>
            </a:r>
            <a:r>
              <a:rPr lang="ru-RU" altLang="ru-RU" sz="2000" i="1">
                <a:solidFill>
                  <a:srgbClr val="CC0000"/>
                </a:solidFill>
              </a:rPr>
              <a:t>instance variables</a:t>
            </a:r>
            <a:r>
              <a:rPr lang="ru-RU" altLang="ru-RU" sz="200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720000">
            <a:off x="4065588" y="1674813"/>
            <a:ext cx="925512" cy="282575"/>
          </a:xfrm>
          <a:prstGeom prst="leftArrow">
            <a:avLst>
              <a:gd name="adj1" fmla="val 50000"/>
              <a:gd name="adj2" fmla="val 81882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357688" y="5443538"/>
            <a:ext cx="935037" cy="288925"/>
          </a:xfrm>
          <a:prstGeom prst="leftArrow">
            <a:avLst>
              <a:gd name="adj1" fmla="val 50000"/>
              <a:gd name="adj2" fmla="val 80907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320000">
            <a:off x="3925888" y="28511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9860000">
            <a:off x="3995738" y="40068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24525" y="3255963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Конструкторы (перегруженные)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03913" y="5400675"/>
            <a:ext cx="37449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dirty="0">
                <a:solidFill>
                  <a:srgbClr val="CC0000"/>
                </a:solidFill>
              </a:rPr>
              <a:t>Методы класса (</a:t>
            </a:r>
            <a:r>
              <a:rPr lang="en-US" altLang="ru-RU" sz="2000" dirty="0">
                <a:solidFill>
                  <a:srgbClr val="CC0000"/>
                </a:solidFill>
              </a:rPr>
              <a:t>methods</a:t>
            </a:r>
            <a:r>
              <a:rPr lang="ru-RU" altLang="ru-RU" sz="2000" dirty="0">
                <a:solidFill>
                  <a:srgbClr val="CC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 и </a:t>
            </a:r>
            <a:r>
              <a:rPr lang="ru-RU" dirty="0" smtClean="0"/>
              <a:t>методы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/>
              <a:t>Создание ссылочных переменных </a:t>
            </a:r>
            <a:br>
              <a:rPr lang="ru-RU" sz="2000" dirty="0"/>
            </a:br>
            <a:r>
              <a:rPr lang="ru-RU" sz="2000" dirty="0"/>
              <a:t>и объектов класса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27B9AF-A56C-447E-8253-566C41E8153A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28850" y="2325688"/>
            <a:ext cx="7272338" cy="417512"/>
            <a:chOff x="1404" y="1465"/>
            <a:chExt cx="4581" cy="263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404" y="1478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p1;</a:t>
              </a: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 rot="10800000">
              <a:off x="2278" y="1479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862" y="1465"/>
              <a:ext cx="31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</a:t>
              </a: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200275" y="2867025"/>
            <a:ext cx="6007100" cy="438150"/>
            <a:chOff x="1386" y="1806"/>
            <a:chExt cx="3784" cy="276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386" y="1806"/>
              <a:ext cx="1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p1 =  new Point();</a:t>
              </a: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auto">
            <a:xfrm rot="10800000">
              <a:off x="2883" y="1846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67" y="1832"/>
              <a:ext cx="1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</a:t>
              </a:r>
              <a:r>
                <a:rPr lang="en-US" altLang="ru-RU" sz="2000" b="1">
                  <a:solidFill>
                    <a:srgbClr val="000099"/>
                  </a:solidFill>
                </a:rPr>
                <a:t> </a:t>
              </a:r>
              <a:r>
                <a:rPr lang="ru-RU" altLang="ru-RU" sz="2000" b="1">
                  <a:solidFill>
                    <a:srgbClr val="000099"/>
                  </a:solidFill>
                </a:rPr>
                <a:t>объект</a:t>
              </a: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82813" y="4027488"/>
            <a:ext cx="6946900" cy="765175"/>
            <a:chOff x="1375" y="2537"/>
            <a:chExt cx="4376" cy="48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375" y="2569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3</a:t>
              </a:r>
              <a:r>
                <a:rPr lang="en-US" altLang="ru-RU" sz="2000" b="1"/>
                <a:t> = p1;</a:t>
              </a:r>
              <a:r>
                <a:rPr lang="ru-RU" altLang="ru-RU" sz="2000" b="1"/>
                <a:t>	</a:t>
              </a: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0800000">
              <a:off x="2509" y="2614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053" y="2537"/>
              <a:ext cx="269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указывающая на </a:t>
              </a:r>
              <a:r>
                <a:rPr lang="en-US" altLang="ru-RU" sz="2000" b="1">
                  <a:solidFill>
                    <a:srgbClr val="000099"/>
                  </a:solidFill>
                </a:rPr>
                <a:t>p1</a:t>
              </a:r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6463" y="3330575"/>
            <a:ext cx="7545387" cy="765175"/>
            <a:chOff x="1371" y="2098"/>
            <a:chExt cx="4753" cy="482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371" y="2169"/>
              <a:ext cx="2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2</a:t>
              </a:r>
              <a:r>
                <a:rPr lang="en-US" altLang="ru-RU" sz="2000" b="1"/>
                <a:t> =  new Point();</a:t>
              </a: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0800000">
              <a:off x="3333" y="2211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946" y="2098"/>
              <a:ext cx="217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«короткая форма»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создания объекта</a:t>
              </a: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359150" y="4895850"/>
            <a:ext cx="2327275" cy="1117600"/>
            <a:chOff x="2116" y="3084"/>
            <a:chExt cx="1466" cy="70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116" y="3105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 dirty="0">
                  <a:solidFill>
                    <a:srgbClr val="000099"/>
                  </a:solidFill>
                </a:rPr>
                <a:t>P1 </a:t>
              </a:r>
              <a:r>
                <a:rPr lang="en-US" altLang="ru-RU" sz="2000" b="1" dirty="0">
                  <a:solidFill>
                    <a:srgbClr val="800000"/>
                  </a:solidFill>
                </a:rPr>
                <a:t>&gt;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721" y="3538"/>
              <a:ext cx="362" cy="250"/>
            </a:xfrm>
            <a:prstGeom prst="rect">
              <a:avLst/>
            </a:prstGeom>
            <a:noFill/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>
                  <a:solidFill>
                    <a:srgbClr val="000099"/>
                  </a:solidFill>
                </a:rPr>
                <a:t>p3</a:t>
              </a: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2903" y="3355"/>
              <a:ext cx="0" cy="92"/>
            </a:xfrm>
            <a:prstGeom prst="line">
              <a:avLst/>
            </a:prstGeom>
            <a:noFill/>
            <a:ln w="633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585" y="3084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ru-RU" altLang="ru-RU" sz="2000" b="1" dirty="0">
                  <a:solidFill>
                    <a:srgbClr val="000099"/>
                  </a:solidFill>
                </a:rPr>
                <a:t>объект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223" y="3468"/>
              <a:ext cx="1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132" y="3084"/>
              <a:ext cx="498" cy="31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методов с одинаковым именем, но с разными параметрами.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94" y="3417771"/>
            <a:ext cx="4897437" cy="297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11370"/>
            <a:ext cx="8596668" cy="1320800"/>
          </a:xfrm>
        </p:spPr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904"/>
            <a:ext cx="8596668" cy="3880773"/>
          </a:xfrm>
        </p:spPr>
        <p:txBody>
          <a:bodyPr>
            <a:noAutofit/>
          </a:bodyPr>
          <a:lstStyle/>
          <a:p>
            <a:r>
              <a:rPr lang="ru-RU" sz="1100" dirty="0" smtClean="0"/>
              <a:t>Замечания к ДЗ</a:t>
            </a:r>
          </a:p>
          <a:p>
            <a:r>
              <a:rPr lang="ru-RU" sz="1100" dirty="0" smtClean="0"/>
              <a:t>Хорошие практики в программировании</a:t>
            </a:r>
          </a:p>
          <a:p>
            <a:r>
              <a:rPr lang="ru-RU" sz="1100" dirty="0" smtClean="0"/>
              <a:t>Методы. </a:t>
            </a:r>
            <a:r>
              <a:rPr lang="en-US" sz="1100" dirty="0" err="1" smtClean="0"/>
              <a:t>varargs</a:t>
            </a:r>
            <a:r>
              <a:rPr lang="ru-RU" sz="1100" dirty="0" smtClean="0"/>
              <a:t> параметры</a:t>
            </a:r>
          </a:p>
          <a:p>
            <a:r>
              <a:rPr lang="ru-RU" sz="1100" dirty="0" smtClean="0"/>
              <a:t>Ссылочные и примитивные типы данных</a:t>
            </a:r>
            <a:endParaRPr lang="en-US" sz="1100" dirty="0" smtClean="0"/>
          </a:p>
          <a:p>
            <a:r>
              <a:rPr lang="ru-RU" sz="1100" dirty="0" smtClean="0"/>
              <a:t>Системные переменные</a:t>
            </a:r>
            <a:endParaRPr lang="en-US" sz="1100" dirty="0" smtClean="0"/>
          </a:p>
          <a:p>
            <a:r>
              <a:rPr lang="ru-RU" sz="1100" dirty="0" smtClean="0"/>
              <a:t>Классы, как объединение данных и логики</a:t>
            </a:r>
          </a:p>
          <a:p>
            <a:pPr lvl="1"/>
            <a:r>
              <a:rPr lang="en-US" sz="1050" dirty="0" smtClean="0"/>
              <a:t>POJO </a:t>
            </a:r>
            <a:endParaRPr lang="ru-RU" sz="1050" dirty="0" smtClean="0"/>
          </a:p>
          <a:p>
            <a:pPr lvl="1"/>
            <a:r>
              <a:rPr lang="ru-RU" sz="1050" dirty="0" smtClean="0"/>
              <a:t>Перегрузка методов</a:t>
            </a:r>
            <a:endParaRPr lang="en-US" sz="1050" dirty="0" smtClean="0"/>
          </a:p>
          <a:p>
            <a:pPr lvl="1"/>
            <a:r>
              <a:rPr lang="ru-RU" sz="1050" dirty="0" smtClean="0"/>
              <a:t>Модификаторы доступа, </a:t>
            </a:r>
            <a:r>
              <a:rPr lang="en-US" sz="1050" dirty="0" smtClean="0"/>
              <a:t>static, final</a:t>
            </a:r>
            <a:endParaRPr lang="ru-RU" sz="1050" dirty="0" smtClean="0"/>
          </a:p>
          <a:p>
            <a:pPr lvl="1"/>
            <a:r>
              <a:rPr lang="en-US" sz="1050" dirty="0" smtClean="0"/>
              <a:t>this</a:t>
            </a:r>
          </a:p>
          <a:p>
            <a:pPr lvl="1"/>
            <a:r>
              <a:rPr lang="ru-RU" sz="1050" dirty="0" smtClean="0"/>
              <a:t>Вложенные классы</a:t>
            </a:r>
          </a:p>
          <a:p>
            <a:pPr lvl="2"/>
            <a:r>
              <a:rPr lang="ru-RU" sz="1050" dirty="0" smtClean="0"/>
              <a:t>Статические вложенные классы</a:t>
            </a:r>
          </a:p>
          <a:p>
            <a:pPr lvl="1"/>
            <a:r>
              <a:rPr lang="ru-RU" sz="1050" dirty="0" smtClean="0"/>
              <a:t>Наследование</a:t>
            </a:r>
          </a:p>
          <a:p>
            <a:pPr lvl="2"/>
            <a:r>
              <a:rPr lang="en-US" sz="1050" dirty="0" smtClean="0"/>
              <a:t>super</a:t>
            </a:r>
            <a:endParaRPr lang="ru-RU" sz="1050" dirty="0" smtClean="0"/>
          </a:p>
          <a:p>
            <a:pPr lvl="1"/>
            <a:r>
              <a:rPr lang="ru-RU" sz="1050" dirty="0" smtClean="0"/>
              <a:t>Абстрактные классы</a:t>
            </a:r>
          </a:p>
          <a:p>
            <a:r>
              <a:rPr lang="ru-RU" sz="1100" dirty="0" smtClean="0"/>
              <a:t>Интерфейсы</a:t>
            </a:r>
            <a:endParaRPr lang="en-US" sz="1100" dirty="0" smtClean="0"/>
          </a:p>
          <a:p>
            <a:r>
              <a:rPr lang="ru-RU" sz="1100" dirty="0" smtClean="0"/>
              <a:t>Пакеты</a:t>
            </a:r>
            <a:endParaRPr lang="en-US" sz="1100" dirty="0" smtClean="0"/>
          </a:p>
          <a:p>
            <a:r>
              <a:rPr lang="en-US" sz="1100" dirty="0" err="1" smtClean="0"/>
              <a:t>enum</a:t>
            </a:r>
            <a:r>
              <a:rPr lang="en-US" sz="1100" dirty="0" smtClean="0"/>
              <a:t> - </a:t>
            </a:r>
            <a:r>
              <a:rPr lang="ru-RU" sz="1100" dirty="0" smtClean="0"/>
              <a:t>перечисления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904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Объявление: </a:t>
            </a:r>
            <a:r>
              <a:rPr lang="en-US" dirty="0"/>
              <a:t>static &lt;type&gt; &lt;name&gt;</a:t>
            </a:r>
          </a:p>
          <a:p>
            <a:r>
              <a:rPr lang="ru-RU" dirty="0"/>
              <a:t>Обращение: &lt;</a:t>
            </a:r>
            <a:r>
              <a:rPr lang="en-US" dirty="0" err="1"/>
              <a:t>classname</a:t>
            </a:r>
            <a:r>
              <a:rPr lang="en-US" dirty="0"/>
              <a:t>&gt;.&lt;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endParaRPr lang="ru-RU" dirty="0" smtClean="0"/>
          </a:p>
          <a:p>
            <a:r>
              <a:rPr lang="ru-RU" dirty="0"/>
              <a:t>Статические переменные:</a:t>
            </a:r>
          </a:p>
          <a:p>
            <a:pPr lvl="1"/>
            <a:r>
              <a:rPr lang="ru-RU" dirty="0"/>
              <a:t>создаются в единственном экземпляре</a:t>
            </a:r>
          </a:p>
          <a:p>
            <a:pPr lvl="1"/>
            <a:r>
              <a:rPr lang="ru-RU" dirty="0"/>
              <a:t>существуют вне зависимости от объектов класса</a:t>
            </a:r>
          </a:p>
          <a:p>
            <a:pPr lvl="1"/>
            <a:r>
              <a:rPr lang="ru-RU" dirty="0"/>
              <a:t>создаются JVM в момент первого обращения к классу</a:t>
            </a:r>
          </a:p>
          <a:p>
            <a:pPr lvl="1"/>
            <a:r>
              <a:rPr lang="ru-RU" dirty="0"/>
              <a:t>допускают обращение до создания объектов класса </a:t>
            </a:r>
            <a:r>
              <a:rPr lang="ru-RU" dirty="0" smtClean="0"/>
              <a:t>	</a:t>
            </a:r>
          </a:p>
          <a:p>
            <a:r>
              <a:rPr lang="en-US" dirty="0" smtClean="0"/>
              <a:t>Demo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методы:</a:t>
            </a:r>
          </a:p>
          <a:p>
            <a:pPr lvl="1"/>
            <a:r>
              <a:rPr lang="ru-RU" dirty="0"/>
              <a:t>могут вызывать только другие статические методы данного класса</a:t>
            </a:r>
          </a:p>
          <a:p>
            <a:pPr lvl="1"/>
            <a:r>
              <a:rPr lang="ru-RU" dirty="0"/>
              <a:t>должны обращаться только к статическим переменным</a:t>
            </a:r>
          </a:p>
          <a:p>
            <a:pPr lvl="1"/>
            <a:r>
              <a:rPr lang="ru-RU" dirty="0"/>
              <a:t>внутри статических методов нельзя использовать ссылки </a:t>
            </a:r>
            <a:r>
              <a:rPr lang="ru-RU" dirty="0" err="1"/>
              <a:t>this</a:t>
            </a:r>
            <a:r>
              <a:rPr lang="ru-RU" dirty="0"/>
              <a:t> и </a:t>
            </a:r>
            <a:r>
              <a:rPr lang="ru-RU" dirty="0" err="1"/>
              <a:t>super</a:t>
            </a:r>
            <a:endParaRPr lang="ru-RU" dirty="0"/>
          </a:p>
          <a:p>
            <a:r>
              <a:rPr lang="ru-RU" dirty="0" smtClean="0"/>
              <a:t>Бывают статические блоки кода, которые выполняются один раз – при загрузке класса в </a:t>
            </a:r>
            <a:r>
              <a:rPr lang="en-US" dirty="0" smtClean="0"/>
              <a:t>JVM. 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программировании. Часть 2.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Лучший код это тот ...</a:t>
            </a:r>
          </a:p>
          <a:p>
            <a:r>
              <a:rPr lang="ru-RU" dirty="0" smtClean="0"/>
              <a:t>... которого нет</a:t>
            </a:r>
          </a:p>
          <a:p>
            <a:pPr lvl="1"/>
            <a:r>
              <a:rPr lang="ru-RU" dirty="0" smtClean="0"/>
              <a:t>Его не надо поддерживать</a:t>
            </a:r>
          </a:p>
          <a:p>
            <a:pPr lvl="1"/>
            <a:r>
              <a:rPr lang="ru-RU" dirty="0" smtClean="0"/>
              <a:t>Его не надо читать и разбираться в нём </a:t>
            </a:r>
          </a:p>
          <a:p>
            <a:pPr lvl="1"/>
            <a:r>
              <a:rPr lang="ru-RU" dirty="0" smtClean="0"/>
              <a:t>В нём нет ошибок!</a:t>
            </a:r>
          </a:p>
          <a:p>
            <a:endParaRPr lang="ru-RU" dirty="0" smtClean="0"/>
          </a:p>
          <a:p>
            <a:r>
              <a:rPr lang="ru-RU" dirty="0" smtClean="0"/>
              <a:t>Это так же относится к комментариями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" y="5002791"/>
            <a:ext cx="433448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 код будет меняться.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Постоянно.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код нужно писать так, чтобы при внешних изменения – модификаций кода был минимальное количество.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8" y="3283195"/>
            <a:ext cx="867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IDEA.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Автогенерация</a:t>
            </a:r>
            <a:r>
              <a:rPr lang="ru-RU" dirty="0" smtClean="0"/>
              <a:t> кода позволяет использовать некие шаблоны для часто повторяющихся действий.</a:t>
            </a:r>
          </a:p>
          <a:p>
            <a:pPr lvl="1"/>
            <a:r>
              <a:rPr lang="ru-RU" dirty="0" smtClean="0"/>
              <a:t>Генерация геттеров и сеттеров</a:t>
            </a:r>
          </a:p>
          <a:p>
            <a:pPr lvl="1"/>
            <a:r>
              <a:rPr lang="ru-RU" dirty="0" smtClean="0"/>
              <a:t>Генерация конструктора с разными параметрами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/equals/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Выбираем место, куда хотим вставить сгенерированный код</a:t>
            </a:r>
          </a:p>
          <a:p>
            <a:r>
              <a:rPr lang="ru-RU" dirty="0" smtClean="0"/>
              <a:t>Нажимаем </a:t>
            </a:r>
            <a:r>
              <a:rPr lang="en-US" dirty="0" err="1" smtClean="0"/>
              <a:t>Alt+Insert</a:t>
            </a:r>
            <a:endParaRPr lang="en-US" dirty="0" smtClean="0"/>
          </a:p>
          <a:p>
            <a:r>
              <a:rPr lang="ru-RU" dirty="0" smtClean="0"/>
              <a:t>Выбираем, что хотим сгенерировать и параметры.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обойти скрытие переменной экземпляра </a:t>
            </a:r>
            <a:r>
              <a:rPr lang="ru-RU" dirty="0" smtClean="0"/>
              <a:t>параметрами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00438" y="2860675"/>
            <a:ext cx="4572000" cy="37237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{   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y;   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Point (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y)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</a:t>
            </a:r>
            <a:r>
              <a:rPr lang="fr-FR" altLang="ru-RU" sz="2000" b="1" dirty="0" smtClean="0"/>
              <a:t>{</a:t>
            </a:r>
            <a:endParaRPr lang="ru-RU" altLang="ru-RU" sz="2000" b="1" dirty="0" smtClean="0"/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this.x</a:t>
            </a:r>
            <a:r>
              <a:rPr lang="fr-FR" altLang="ru-RU" sz="2000" b="1" dirty="0" smtClean="0"/>
              <a:t>=x</a:t>
            </a:r>
            <a:r>
              <a:rPr lang="fr-FR" altLang="ru-RU" sz="2000" b="1" dirty="0"/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 smtClean="0"/>
              <a:t> </a:t>
            </a: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this.y</a:t>
            </a:r>
            <a:r>
              <a:rPr lang="fr-FR" altLang="ru-RU" sz="2000" b="1" dirty="0" smtClean="0"/>
              <a:t>=y</a:t>
            </a:r>
            <a:r>
              <a:rPr lang="fr-FR" altLang="ru-RU" sz="2000" b="1" dirty="0"/>
              <a:t>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	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71" y="60328"/>
            <a:ext cx="8596668" cy="1320800"/>
          </a:xfrm>
        </p:spPr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01031"/>
            <a:ext cx="8596668" cy="3880773"/>
          </a:xfrm>
        </p:spPr>
        <p:txBody>
          <a:bodyPr/>
          <a:lstStyle/>
          <a:p>
            <a:r>
              <a:rPr lang="ru-RU" dirty="0"/>
              <a:t>2. Чтобы вызвать один конструктор из другого конструктора (</a:t>
            </a:r>
            <a:r>
              <a:rPr lang="ru-RU" dirty="0" err="1"/>
              <a:t>explicit</a:t>
            </a:r>
            <a:r>
              <a:rPr lang="ru-RU" dirty="0"/>
              <a:t> </a:t>
            </a:r>
            <a:r>
              <a:rPr lang="ru-RU" dirty="0" err="1"/>
              <a:t>constructor</a:t>
            </a:r>
            <a:r>
              <a:rPr lang="ru-RU" dirty="0"/>
              <a:t> </a:t>
            </a:r>
            <a:r>
              <a:rPr lang="ru-RU" dirty="0" err="1"/>
              <a:t>invocation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5" y="1806575"/>
            <a:ext cx="4916488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8" y="2312987"/>
            <a:ext cx="6372225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061763" y="4332287"/>
            <a:ext cx="9378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класс может располагаться внутри другого</a:t>
            </a:r>
          </a:p>
          <a:p>
            <a:r>
              <a:rPr lang="ru-RU" dirty="0" smtClean="0"/>
              <a:t>Может использоваться для логической группировки небольших классов</a:t>
            </a:r>
          </a:p>
          <a:p>
            <a:r>
              <a:rPr lang="ru-RU" dirty="0" smtClean="0"/>
              <a:t>Вложенные классы могут быть не статическими – иметь доступ к переменным внешнего класса.</a:t>
            </a:r>
          </a:p>
          <a:p>
            <a:r>
              <a:rPr lang="ru-RU" dirty="0" smtClean="0"/>
              <a:t>Могут быть статическими – не иметь доступа к переменным внешнего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201"/>
            <a:ext cx="8596668" cy="711115"/>
          </a:xfrm>
        </p:spPr>
        <p:txBody>
          <a:bodyPr/>
          <a:lstStyle/>
          <a:p>
            <a:r>
              <a:rPr lang="ru-RU" dirty="0" smtClean="0"/>
              <a:t>Статические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2316"/>
            <a:ext cx="8596668" cy="3880773"/>
          </a:xfrm>
        </p:spPr>
        <p:txBody>
          <a:bodyPr/>
          <a:lstStyle/>
          <a:p>
            <a:r>
              <a:rPr lang="ru-RU" dirty="0"/>
              <a:t>Статический вложенный класс является статическим членом класса, в который он вложен. Т.е. он не может напрямую работать с нестатическими переменными и методами </a:t>
            </a:r>
            <a:r>
              <a:rPr lang="ru-RU" dirty="0" smtClean="0"/>
              <a:t>внешнего </a:t>
            </a:r>
            <a:r>
              <a:rPr lang="ru-RU" dirty="0"/>
              <a:t>класса.</a:t>
            </a:r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3" y="2310649"/>
            <a:ext cx="5233987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12163" y="4173970"/>
            <a:ext cx="4489450" cy="20240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public static void main(String[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</a:t>
            </a:r>
            <a:r>
              <a:rPr lang="en-US" altLang="ru-RU" sz="1800" b="1" dirty="0" err="1"/>
              <a:t>args</a:t>
            </a:r>
            <a:r>
              <a:rPr lang="en-US" altLang="ru-RU" sz="1800" b="1" dirty="0"/>
              <a:t>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</a:rPr>
              <a:t>         A.B b = new A.B();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Внутренний класс является обычным членом внешнего класса, т.е. существует только в составе объекта внешнего класса и имеет прямой доступ к переменным и методам внешнего класса.</a:t>
            </a:r>
          </a:p>
          <a:p>
            <a:r>
              <a:rPr lang="ru-RU" dirty="0"/>
              <a:t>Объект внутреннего класса может существовать только внутри объекта внешнего класса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2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к ДЗ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Задания в одном файле</a:t>
            </a:r>
          </a:p>
          <a:p>
            <a:r>
              <a:rPr lang="ru-RU" dirty="0" smtClean="0"/>
              <a:t>Не компилируется</a:t>
            </a:r>
          </a:p>
          <a:p>
            <a:r>
              <a:rPr lang="ru-RU" dirty="0" smtClean="0"/>
              <a:t>Ошибки округления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Не соблюдается </a:t>
            </a:r>
            <a:r>
              <a:rPr lang="en-US" dirty="0" smtClean="0"/>
              <a:t>naming convention</a:t>
            </a:r>
            <a:br>
              <a:rPr lang="en-US" dirty="0" smtClean="0"/>
            </a:b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Одна переменная </a:t>
            </a:r>
            <a:r>
              <a:rPr lang="ru-RU" dirty="0" err="1" smtClean="0"/>
              <a:t>переиспользуется</a:t>
            </a:r>
            <a:r>
              <a:rPr lang="ru-RU" dirty="0" smtClean="0"/>
              <a:t> несколько раз в разных контекстах.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60" y="4100975"/>
            <a:ext cx="423862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60" y="2718261"/>
            <a:ext cx="2990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60550"/>
            <a:ext cx="574675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02676" y="4510839"/>
            <a:ext cx="4489450" cy="20240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    public static void main(String[</a:t>
            </a:r>
            <a:r>
              <a:rPr lang="ru-RU" altLang="ru-RU" sz="1800" b="1"/>
              <a:t> </a:t>
            </a:r>
            <a:r>
              <a:rPr lang="en-US" altLang="ru-RU" sz="1800" b="1"/>
              <a:t>] args)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{</a:t>
            </a:r>
            <a:r>
              <a:rPr lang="ru-RU" altLang="ru-RU" sz="1800" b="1"/>
              <a:t>	</a:t>
            </a:r>
            <a:r>
              <a:rPr lang="en-US" altLang="ru-RU" sz="1800" b="1">
                <a:solidFill>
                  <a:srgbClr val="FF0000"/>
                </a:solidFill>
              </a:rPr>
              <a:t>A a = new A();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</a:rPr>
              <a:t>    	A.B b = a.new B(); 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 </a:t>
            </a:r>
            <a:r>
              <a:rPr lang="en-US" altLang="ru-RU" sz="1800" b="1"/>
              <a:t>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(</a:t>
            </a:r>
            <a:r>
              <a:rPr lang="ru-RU" dirty="0" smtClean="0"/>
              <a:t>пакеты)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package</a:t>
            </a:r>
            <a:r>
              <a:rPr lang="en-US" dirty="0" smtClean="0"/>
              <a:t> – </a:t>
            </a:r>
            <a:r>
              <a:rPr lang="ru-RU" dirty="0" smtClean="0"/>
              <a:t>это логическая группировка </a:t>
            </a:r>
            <a:r>
              <a:rPr lang="ru-RU" b="1" dirty="0" smtClean="0"/>
              <a:t>классов</a:t>
            </a:r>
            <a:r>
              <a:rPr lang="ru-RU" dirty="0" smtClean="0"/>
              <a:t> в </a:t>
            </a:r>
            <a:r>
              <a:rPr lang="en-US" dirty="0" smtClean="0"/>
              <a:t>Java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является аналогом </a:t>
            </a:r>
            <a:r>
              <a:rPr lang="ru-RU" b="1" dirty="0" smtClean="0"/>
              <a:t>папки</a:t>
            </a:r>
            <a:r>
              <a:rPr lang="ru-RU" dirty="0" smtClean="0"/>
              <a:t>, а </a:t>
            </a:r>
            <a:r>
              <a:rPr lang="ru-RU" b="1" dirty="0" smtClean="0"/>
              <a:t>класс</a:t>
            </a:r>
            <a:r>
              <a:rPr lang="ru-RU" dirty="0" smtClean="0"/>
              <a:t> – аналогом </a:t>
            </a:r>
            <a:r>
              <a:rPr lang="ru-RU" b="1" dirty="0" smtClean="0"/>
              <a:t>файла</a:t>
            </a:r>
            <a:r>
              <a:rPr lang="ru-RU" dirty="0" smtClean="0"/>
              <a:t>, если сравнивать</a:t>
            </a:r>
            <a:r>
              <a:rPr lang="en-US" dirty="0" smtClean="0"/>
              <a:t> package </a:t>
            </a:r>
            <a:r>
              <a:rPr lang="ru-RU" dirty="0" smtClean="0"/>
              <a:t>и файловую систему.</a:t>
            </a:r>
          </a:p>
          <a:p>
            <a:r>
              <a:rPr lang="ru-RU" dirty="0" smtClean="0"/>
              <a:t>Каждый </a:t>
            </a:r>
            <a:r>
              <a:rPr lang="ru-RU" b="1" dirty="0" smtClean="0"/>
              <a:t>класс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должен</a:t>
            </a:r>
            <a:r>
              <a:rPr lang="ru-RU" dirty="0" smtClean="0"/>
              <a:t> принадлежать ровно</a:t>
            </a:r>
            <a:r>
              <a:rPr lang="en-US" dirty="0" smtClean="0"/>
              <a:t> </a:t>
            </a:r>
            <a:r>
              <a:rPr lang="ru-RU" dirty="0" smtClean="0"/>
              <a:t>к одному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класса должно быть уникально в пределах </a:t>
            </a:r>
            <a:r>
              <a:rPr lang="en-US" b="1" dirty="0" smtClean="0"/>
              <a:t>package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может быть вложен в другой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</a:t>
            </a:r>
            <a:r>
              <a:rPr lang="en-US" b="1" dirty="0" smtClean="0"/>
              <a:t>package</a:t>
            </a:r>
            <a:r>
              <a:rPr lang="en-US" dirty="0" smtClean="0"/>
              <a:t>, </a:t>
            </a:r>
            <a:r>
              <a:rPr lang="ru-RU" dirty="0" smtClean="0"/>
              <a:t>к которому принадлежит класс всегда пишется самой первой строчкой в файле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02" y="4805362"/>
            <a:ext cx="2867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</a:t>
            </a:r>
            <a:r>
              <a:rPr lang="en-US" dirty="0" smtClean="0"/>
              <a:t>package’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не было конфликтов имен, например в разных частях приложения или библиотек может встречаться класс с именем </a:t>
            </a:r>
            <a:r>
              <a:rPr lang="en-US" b="1" dirty="0" smtClean="0"/>
              <a:t>Person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Point</a:t>
            </a:r>
          </a:p>
          <a:p>
            <a:r>
              <a:rPr lang="ru-RU" dirty="0" smtClean="0"/>
              <a:t>Легче найти какой-то связанный класс, если все связанные классы находятся в одном</a:t>
            </a:r>
            <a:r>
              <a:rPr lang="en-US" dirty="0" smtClean="0"/>
              <a:t> </a:t>
            </a:r>
            <a:r>
              <a:rPr lang="ru-RU" b="1" dirty="0" smtClean="0"/>
              <a:t>пакете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Пакеты могут использоваться для </a:t>
            </a:r>
            <a:r>
              <a:rPr lang="ru-RU" b="1" dirty="0" smtClean="0"/>
              <a:t>инкапсуляции</a:t>
            </a:r>
            <a:r>
              <a:rPr lang="ru-RU" dirty="0" smtClean="0"/>
              <a:t>, скрывая свое не публичное содержимое.</a:t>
            </a:r>
          </a:p>
          <a:p>
            <a:r>
              <a:rPr lang="ru-RU" dirty="0" smtClean="0"/>
              <a:t>Документация для какого-то компонента системы, состоящего из нескольких классов может быть написана в файле </a:t>
            </a:r>
            <a:r>
              <a:rPr lang="en-US" b="1" dirty="0" smtClean="0"/>
              <a:t>package-info.java</a:t>
            </a:r>
            <a:r>
              <a:rPr lang="en-US" dirty="0" smtClean="0"/>
              <a:t> </a:t>
            </a:r>
            <a:r>
              <a:rPr lang="ru-RU" dirty="0" smtClean="0"/>
              <a:t>и привязана не к классу, а к </a:t>
            </a:r>
            <a:r>
              <a:rPr lang="ru-RU" b="1" dirty="0" smtClean="0"/>
              <a:t>пакету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https://docs.oracle.com/en/java/javase/13/docs/api/java.base/java/lang/package-summary.html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1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один класс наследует другой, то у него появляется доступ к переменным и методом из родительского класса. </a:t>
            </a:r>
          </a:p>
          <a:p>
            <a:r>
              <a:rPr lang="ru-RU" dirty="0"/>
              <a:t>Общая форма объявления класса, </a:t>
            </a:r>
            <a:r>
              <a:rPr lang="ru-RU" dirty="0" err="1" smtClean="0"/>
              <a:t>наследующегосуперкласс</a:t>
            </a:r>
            <a:r>
              <a:rPr lang="ru-RU" dirty="0"/>
              <a:t>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subclass_name</a:t>
            </a:r>
            <a:r>
              <a:rPr lang="ru-RU" dirty="0"/>
              <a:t>&gt; </a:t>
            </a:r>
            <a:r>
              <a:rPr lang="ru-RU" sz="1700" dirty="0" err="1">
                <a:solidFill>
                  <a:srgbClr val="FF0000"/>
                </a:solidFill>
              </a:rPr>
              <a:t>extends</a:t>
            </a:r>
            <a:r>
              <a:rPr lang="ru-RU" dirty="0"/>
              <a:t> &lt;</a:t>
            </a:r>
            <a:r>
              <a:rPr lang="ru-RU" dirty="0" err="1"/>
              <a:t>superclass_name</a:t>
            </a:r>
            <a:r>
              <a:rPr lang="ru-RU" dirty="0"/>
              <a:t>&gt; </a:t>
            </a:r>
          </a:p>
          <a:p>
            <a:pPr marL="0" indent="0">
              <a:buNone/>
            </a:pP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//тело класса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endParaRPr lang="ru-RU" dirty="0"/>
          </a:p>
          <a:p>
            <a:r>
              <a:rPr lang="en-US" dirty="0" smtClean="0"/>
              <a:t>J</a:t>
            </a:r>
            <a:r>
              <a:rPr lang="ru-RU" dirty="0" err="1" smtClean="0"/>
              <a:t>ava</a:t>
            </a:r>
            <a:r>
              <a:rPr lang="ru-RU" b="1" dirty="0" smtClean="0"/>
              <a:t> </a:t>
            </a:r>
            <a:r>
              <a:rPr lang="ru-RU" b="1" dirty="0"/>
              <a:t>не поддерживает</a:t>
            </a:r>
            <a:r>
              <a:rPr lang="ru-RU" dirty="0"/>
              <a:t> множественного </a:t>
            </a:r>
            <a:r>
              <a:rPr lang="ru-RU" dirty="0" smtClean="0"/>
              <a:t>наследования классов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24435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при наследовании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объекта подкласса всегда вызывается </a:t>
            </a:r>
            <a:r>
              <a:rPr lang="ru-RU" dirty="0" smtClean="0"/>
              <a:t>конструктор </a:t>
            </a:r>
            <a:r>
              <a:rPr lang="ru-RU" dirty="0"/>
              <a:t>его базового класса, у того конструктор </a:t>
            </a:r>
            <a:r>
              <a:rPr lang="ru-RU" dirty="0" smtClean="0"/>
              <a:t>его </a:t>
            </a:r>
            <a:r>
              <a:rPr lang="ru-RU" dirty="0"/>
              <a:t>базового класса и т.д. вплоть до корня иерархии </a:t>
            </a:r>
            <a:r>
              <a:rPr lang="ru-RU" dirty="0" smtClean="0"/>
              <a:t>(</a:t>
            </a:r>
            <a:r>
              <a:rPr lang="ru-RU" dirty="0"/>
              <a:t>класса </a:t>
            </a:r>
            <a:r>
              <a:rPr lang="ru-RU" dirty="0" err="1"/>
              <a:t>Object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Причем если не указано явно (с </a:t>
            </a:r>
            <a:r>
              <a:rPr lang="ru-RU" dirty="0" smtClean="0"/>
              <a:t>помощью </a:t>
            </a:r>
            <a:r>
              <a:rPr lang="ru-RU" dirty="0" err="1"/>
              <a:t>super</a:t>
            </a:r>
            <a:r>
              <a:rPr lang="ru-RU" dirty="0"/>
              <a:t>) вызывается конструктор без </a:t>
            </a:r>
            <a:r>
              <a:rPr lang="ru-RU" dirty="0" smtClean="0"/>
              <a:t>параметров </a:t>
            </a:r>
            <a:r>
              <a:rPr lang="ru-RU" dirty="0"/>
              <a:t>(созданный явно или по умолчанию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Если </a:t>
            </a:r>
            <a:r>
              <a:rPr lang="ru-RU" dirty="0" smtClean="0"/>
              <a:t>подходящего </a:t>
            </a:r>
            <a:r>
              <a:rPr lang="ru-RU" dirty="0"/>
              <a:t>конструктора нет – выдается ошибка </a:t>
            </a:r>
            <a:r>
              <a:rPr lang="ru-RU" dirty="0" smtClean="0"/>
              <a:t>компиляции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super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Вызов </a:t>
            </a:r>
            <a:r>
              <a:rPr lang="ru-RU" dirty="0"/>
              <a:t>конструктора непосредственного суперкласса</a:t>
            </a:r>
          </a:p>
          <a:p>
            <a:pPr lvl="1"/>
            <a:r>
              <a:rPr lang="ru-RU" dirty="0" err="1"/>
              <a:t>super</a:t>
            </a:r>
            <a:r>
              <a:rPr lang="ru-RU" dirty="0"/>
              <a:t> (</a:t>
            </a:r>
            <a:r>
              <a:rPr lang="ru-RU" dirty="0" err="1"/>
              <a:t>parameters</a:t>
            </a:r>
            <a:r>
              <a:rPr lang="ru-RU" dirty="0"/>
              <a:t>) – </a:t>
            </a:r>
            <a:endParaRPr lang="en-US" dirty="0" smtClean="0"/>
          </a:p>
          <a:p>
            <a:pPr lvl="1"/>
            <a:r>
              <a:rPr lang="ru-RU" dirty="0" smtClean="0"/>
              <a:t>вызов </a:t>
            </a:r>
            <a:r>
              <a:rPr lang="ru-RU" dirty="0"/>
              <a:t>должен быть первым </a:t>
            </a:r>
            <a:r>
              <a:rPr lang="ru-RU" dirty="0" smtClean="0"/>
              <a:t>в </a:t>
            </a:r>
            <a:r>
              <a:rPr lang="ru-RU" dirty="0"/>
              <a:t>конструкторе подкласса </a:t>
            </a:r>
          </a:p>
          <a:p>
            <a:r>
              <a:rPr lang="ru-RU" dirty="0"/>
              <a:t>2.    Доступ к элементу </a:t>
            </a:r>
            <a:r>
              <a:rPr lang="ru-RU" dirty="0" smtClean="0"/>
              <a:t>суперкласса</a:t>
            </a:r>
            <a:r>
              <a:rPr lang="ru-RU" dirty="0"/>
              <a:t>, скрытому элементом </a:t>
            </a:r>
            <a:r>
              <a:rPr lang="ru-RU" dirty="0" smtClean="0"/>
              <a:t>подкласса</a:t>
            </a:r>
            <a:endParaRPr lang="en-US" dirty="0" smtClean="0"/>
          </a:p>
          <a:p>
            <a:pPr lvl="1"/>
            <a:r>
              <a:rPr lang="en-US" dirty="0" err="1"/>
              <a:t>super.var_name</a:t>
            </a:r>
            <a:r>
              <a:rPr lang="en-US" dirty="0"/>
              <a:t>    </a:t>
            </a:r>
            <a:r>
              <a:rPr lang="ru-RU" dirty="0"/>
              <a:t>или   </a:t>
            </a:r>
            <a:r>
              <a:rPr lang="en-US" dirty="0" err="1"/>
              <a:t>super.metod_name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(super </a:t>
            </a:r>
            <a:r>
              <a:rPr lang="ru-RU" dirty="0"/>
              <a:t>не влияет на тип доступа)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Существуют 4 модификатора доступа для переменных и методом</a:t>
            </a:r>
          </a:p>
          <a:p>
            <a:pPr lvl="1"/>
            <a:r>
              <a:rPr lang="en-US" dirty="0" smtClean="0"/>
              <a:t>public  - </a:t>
            </a:r>
            <a:r>
              <a:rPr lang="ru-RU" dirty="0" smtClean="0"/>
              <a:t>доступны всем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r>
              <a:rPr lang="ru-RU" dirty="0" smtClean="0"/>
              <a:t> – доступны всем </a:t>
            </a:r>
            <a:r>
              <a:rPr lang="ru-RU" b="1" dirty="0" smtClean="0"/>
              <a:t>наследникам</a:t>
            </a:r>
            <a:r>
              <a:rPr lang="en-US" dirty="0" smtClean="0"/>
              <a:t> </a:t>
            </a:r>
            <a:r>
              <a:rPr lang="ru-RU" dirty="0" smtClean="0"/>
              <a:t>и всем классам в том же </a:t>
            </a:r>
            <a:r>
              <a:rPr lang="en-US" b="1" dirty="0" smtClean="0"/>
              <a:t>package</a:t>
            </a:r>
            <a:endParaRPr lang="ru-RU" b="1" dirty="0" smtClean="0"/>
          </a:p>
          <a:p>
            <a:pPr lvl="2"/>
            <a:r>
              <a:rPr lang="ru-RU" b="1" dirty="0" smtClean="0"/>
              <a:t>Не распространяется </a:t>
            </a:r>
            <a:r>
              <a:rPr lang="ru-RU" dirty="0" smtClean="0"/>
              <a:t>на вложенные </a:t>
            </a:r>
            <a:r>
              <a:rPr lang="en-US" dirty="0" smtClean="0"/>
              <a:t>package (</a:t>
            </a:r>
            <a:r>
              <a:rPr lang="ru-RU" dirty="0" smtClean="0"/>
              <a:t>т.е. </a:t>
            </a:r>
            <a:r>
              <a:rPr lang="en-US" b="1" dirty="0" smtClean="0"/>
              <a:t>com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com.mera</a:t>
            </a:r>
            <a:r>
              <a:rPr lang="en-US" dirty="0" smtClean="0"/>
              <a:t>  - </a:t>
            </a:r>
            <a:r>
              <a:rPr lang="ru-RU" dirty="0" smtClean="0"/>
              <a:t>разные)</a:t>
            </a:r>
          </a:p>
          <a:p>
            <a:pPr lvl="1"/>
            <a:r>
              <a:rPr lang="en-US" dirty="0" smtClean="0"/>
              <a:t>private</a:t>
            </a:r>
            <a:r>
              <a:rPr lang="ru-RU" dirty="0" smtClean="0"/>
              <a:t> – доступны только внутри класса</a:t>
            </a:r>
            <a:r>
              <a:rPr lang="en-US" dirty="0" smtClean="0"/>
              <a:t> </a:t>
            </a:r>
            <a:r>
              <a:rPr lang="ru-RU" dirty="0" smtClean="0"/>
              <a:t>и внутри </a:t>
            </a:r>
            <a:r>
              <a:rPr lang="ru-RU" b="1" dirty="0" smtClean="0"/>
              <a:t>файла</a:t>
            </a:r>
            <a:endParaRPr lang="en-US" b="1" dirty="0" smtClean="0"/>
          </a:p>
          <a:p>
            <a:pPr lvl="1"/>
            <a:r>
              <a:rPr lang="en-US" dirty="0" smtClean="0"/>
              <a:t>default</a:t>
            </a:r>
            <a:r>
              <a:rPr lang="ru-RU" dirty="0" smtClean="0"/>
              <a:t> (</a:t>
            </a:r>
            <a:r>
              <a:rPr lang="en-US" dirty="0" smtClean="0"/>
              <a:t>package-private) </a:t>
            </a:r>
            <a:r>
              <a:rPr lang="ru-RU" dirty="0" smtClean="0"/>
              <a:t> - доступны членам того же </a:t>
            </a:r>
            <a:r>
              <a:rPr lang="ru-RU" b="1" dirty="0" smtClean="0"/>
              <a:t>пакета</a:t>
            </a:r>
            <a:r>
              <a:rPr lang="ru-RU" dirty="0" smtClean="0"/>
              <a:t>, что и класс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r>
              <a:rPr lang="en-US" dirty="0" smtClean="0"/>
              <a:t>. </a:t>
            </a:r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151063"/>
            <a:ext cx="2449512" cy="4198202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{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800000"/>
                </a:solidFill>
              </a:rPr>
              <a:t> public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smtClean="0">
                <a:solidFill>
                  <a:srgbClr val="000099"/>
                </a:solidFill>
              </a:rPr>
              <a:t>private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9564" y="2151063"/>
            <a:ext cx="3443943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acme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Child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extends</a:t>
            </a:r>
            <a:r>
              <a:rPr lang="en-US" altLang="ru-RU" sz="2000" dirty="0" smtClean="0">
                <a:solidFill>
                  <a:srgbClr val="000099"/>
                </a:solidFill>
              </a:rPr>
              <a:t> Parent</a:t>
            </a:r>
            <a:endParaRPr lang="en-US" altLang="ru-RU" sz="2000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  <a:r>
              <a:rPr lang="en-US" altLang="ru-RU" sz="2000" strike="sngStrik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ru-RU" sz="20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} </a:t>
            </a:r>
            <a:endParaRPr lang="en-US" altLang="ru-RU" sz="2000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3156" y="2151063"/>
            <a:ext cx="3152775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Other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protected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519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доступа.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 определением класса тоже можно добавить модификатор доступа</a:t>
            </a:r>
          </a:p>
          <a:p>
            <a:r>
              <a:rPr lang="ru-RU" dirty="0" smtClean="0"/>
              <a:t>В отличие от полей, на уровне класса доступно всего два модификатора:</a:t>
            </a:r>
          </a:p>
          <a:p>
            <a:pPr lvl="1"/>
            <a:r>
              <a:rPr lang="en-US" dirty="0" smtClean="0"/>
              <a:t>public – </a:t>
            </a:r>
            <a:r>
              <a:rPr lang="ru-RU" dirty="0" smtClean="0"/>
              <a:t>класс можно использовать везде</a:t>
            </a:r>
          </a:p>
          <a:p>
            <a:pPr lvl="1"/>
            <a:r>
              <a:rPr lang="en-US" dirty="0" smtClean="0"/>
              <a:t>&lt;package-private&gt; - </a:t>
            </a:r>
            <a:r>
              <a:rPr lang="ru-RU" dirty="0" smtClean="0"/>
              <a:t>класс можно использовать только внутри того же пакета.</a:t>
            </a:r>
          </a:p>
          <a:p>
            <a:r>
              <a:rPr lang="ru-RU" dirty="0" smtClean="0"/>
              <a:t>Существует правило – в одном файле может быть только один класс верхнего уровня с модификатором </a:t>
            </a:r>
            <a:r>
              <a:rPr lang="en-US" dirty="0" smtClean="0"/>
              <a:t>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Названия переменных – отражают смысл того, что в переменной хранится </a:t>
            </a:r>
          </a:p>
          <a:p>
            <a:r>
              <a:rPr lang="ru-RU" dirty="0" smtClean="0"/>
              <a:t>Названия методов – отражают смысл того, что метод делает.</a:t>
            </a:r>
          </a:p>
          <a:p>
            <a:r>
              <a:rPr lang="ru-RU" dirty="0" smtClean="0"/>
              <a:t>Закомментированный код удаляют сразу</a:t>
            </a:r>
            <a:endParaRPr lang="en-US" dirty="0" smtClean="0"/>
          </a:p>
          <a:p>
            <a:r>
              <a:rPr lang="ru-RU" dirty="0" smtClean="0"/>
              <a:t>«Время жизни» переменной минимальное. </a:t>
            </a:r>
          </a:p>
          <a:p>
            <a:r>
              <a:rPr lang="ru-RU" dirty="0" smtClean="0"/>
              <a:t>Форматирование – единообразное</a:t>
            </a:r>
          </a:p>
          <a:p>
            <a:r>
              <a:rPr lang="ru-RU" dirty="0" smtClean="0"/>
              <a:t>Защитное программирование</a:t>
            </a:r>
          </a:p>
          <a:p>
            <a:endParaRPr lang="ru-RU" dirty="0"/>
          </a:p>
          <a:p>
            <a:r>
              <a:rPr lang="ru-RU" dirty="0" smtClean="0"/>
              <a:t>Самодокументирующийся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4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Соглашение </a:t>
            </a:r>
            <a:r>
              <a:rPr lang="en-US" dirty="0" smtClean="0"/>
              <a:t>JavaBeans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переменные – приватные</a:t>
            </a:r>
          </a:p>
          <a:p>
            <a:r>
              <a:rPr lang="ru-RU" dirty="0" smtClean="0"/>
              <a:t>Есть публичный конструктор по умолчанию без параметров</a:t>
            </a:r>
          </a:p>
          <a:p>
            <a:r>
              <a:rPr lang="ru-RU" dirty="0" smtClean="0"/>
              <a:t>Для переменных есть геттеры\сеттеры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Динамическая диспетчеризация ссылок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Ссылочной переменной суперкласса может </a:t>
            </a:r>
            <a:r>
              <a:rPr lang="ru-RU" dirty="0" smtClean="0"/>
              <a:t>быть назначена </a:t>
            </a:r>
            <a:r>
              <a:rPr lang="ru-RU" dirty="0"/>
              <a:t>ссылка на любой подкласс, производный </a:t>
            </a:r>
            <a:r>
              <a:rPr lang="ru-RU" dirty="0" smtClean="0"/>
              <a:t>от </a:t>
            </a:r>
            <a:r>
              <a:rPr lang="ru-RU" dirty="0"/>
              <a:t>этого суперкласса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Если ссылочная </a:t>
            </a:r>
            <a:r>
              <a:rPr lang="ru-RU" dirty="0" smtClean="0"/>
              <a:t>переменная суперкласса </a:t>
            </a:r>
            <a:r>
              <a:rPr lang="ru-RU" dirty="0"/>
              <a:t>указывает на объект подкласса, через </a:t>
            </a:r>
            <a:r>
              <a:rPr lang="ru-RU" dirty="0" smtClean="0"/>
              <a:t>эту </a:t>
            </a:r>
            <a:r>
              <a:rPr lang="ru-RU" dirty="0"/>
              <a:t>переменную можно получить доступ только к тем </a:t>
            </a:r>
            <a:r>
              <a:rPr lang="ru-RU" dirty="0" smtClean="0"/>
              <a:t>членам </a:t>
            </a:r>
            <a:r>
              <a:rPr lang="ru-RU" dirty="0"/>
              <a:t>подкласса, которые определяются в </a:t>
            </a:r>
            <a:r>
              <a:rPr lang="ru-RU" dirty="0" smtClean="0"/>
              <a:t>суперклассе.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9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Переопределение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метода (</a:t>
            </a:r>
            <a:r>
              <a:rPr lang="ru-RU" dirty="0" err="1"/>
              <a:t>overriding</a:t>
            </a:r>
            <a:r>
              <a:rPr lang="ru-RU" dirty="0"/>
              <a:t>) – создание в подклассе </a:t>
            </a:r>
          </a:p>
          <a:p>
            <a:pPr marL="0" indent="0">
              <a:buNone/>
            </a:pPr>
            <a:r>
              <a:rPr lang="ru-RU" dirty="0"/>
              <a:t>метода, совпадающего по сигнатуре с методом  суперкласса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</a:t>
            </a:r>
            <a:r>
              <a:rPr lang="ru-RU" dirty="0" smtClean="0"/>
              <a:t>диспетчеризация </a:t>
            </a:r>
            <a:r>
              <a:rPr lang="ru-RU" dirty="0"/>
              <a:t>методов – это </a:t>
            </a:r>
            <a:r>
              <a:rPr lang="ru-RU" dirty="0" smtClean="0"/>
              <a:t>механизм, позволяющий </a:t>
            </a:r>
            <a:r>
              <a:rPr lang="ru-RU" dirty="0"/>
              <a:t>определить какой из переопределенных </a:t>
            </a:r>
            <a:r>
              <a:rPr lang="ru-RU" dirty="0" smtClean="0"/>
              <a:t>методов </a:t>
            </a:r>
            <a:r>
              <a:rPr lang="ru-RU" dirty="0"/>
              <a:t>нужно вызвать, во время выполнения, </a:t>
            </a:r>
            <a:r>
              <a:rPr lang="ru-RU" dirty="0" smtClean="0"/>
              <a:t>а </a:t>
            </a:r>
            <a:r>
              <a:rPr lang="ru-RU" dirty="0"/>
              <a:t>не во время компиляции.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не работает для статических </a:t>
            </a:r>
            <a:r>
              <a:rPr lang="ru-RU" dirty="0" smtClean="0"/>
              <a:t>методов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4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класса и абстрактные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Абстрактный класс – класс, экземпляр которого нельзя создать, но предоставляющий базу для классов наследников.</a:t>
            </a:r>
          </a:p>
          <a:p>
            <a:r>
              <a:rPr lang="ru-RU" dirty="0" smtClean="0"/>
              <a:t>Абстрактный метод – это описание метода, без реализации.</a:t>
            </a:r>
          </a:p>
          <a:p>
            <a:r>
              <a:rPr lang="ru-RU" dirty="0" smtClean="0"/>
              <a:t>Если в классе есть хоть один абстрактный метод – он должен быть абстрактным.</a:t>
            </a:r>
          </a:p>
          <a:p>
            <a:r>
              <a:rPr lang="en-US" dirty="0" smtClean="0"/>
              <a:t>Demo Fabric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похож на абстрактный класс, в котором все методы абстрактные</a:t>
            </a:r>
          </a:p>
          <a:p>
            <a:r>
              <a:rPr lang="ru-RU" dirty="0" smtClean="0"/>
              <a:t>Класс может </a:t>
            </a:r>
            <a:r>
              <a:rPr lang="ru-RU" b="1" dirty="0" smtClean="0"/>
              <a:t>реализовать</a:t>
            </a:r>
            <a:r>
              <a:rPr lang="ru-RU" dirty="0" smtClean="0"/>
              <a:t> интерфейс (</a:t>
            </a:r>
            <a:r>
              <a:rPr lang="en-US" dirty="0" smtClean="0"/>
              <a:t>implements)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8" y="3420208"/>
            <a:ext cx="6496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может реализовать </a:t>
            </a:r>
            <a:r>
              <a:rPr lang="ru-RU" b="1" dirty="0" smtClean="0"/>
              <a:t>несколько</a:t>
            </a:r>
            <a:r>
              <a:rPr lang="ru-RU" dirty="0" smtClean="0"/>
              <a:t> интерфейсов</a:t>
            </a:r>
          </a:p>
          <a:p>
            <a:r>
              <a:rPr lang="ru-RU" dirty="0" smtClean="0"/>
              <a:t>В интерфейсе могут быть объявлены переменные – они неявно становятся константами (</a:t>
            </a:r>
            <a:r>
              <a:rPr lang="en-US" dirty="0" smtClean="0"/>
              <a:t>final static)</a:t>
            </a:r>
          </a:p>
          <a:p>
            <a:r>
              <a:rPr lang="ru-RU" dirty="0" smtClean="0"/>
              <a:t>Все методы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public</a:t>
            </a:r>
          </a:p>
          <a:p>
            <a:r>
              <a:rPr lang="ru-RU" dirty="0" smtClean="0"/>
              <a:t>Все методы </a:t>
            </a:r>
            <a:r>
              <a:rPr lang="en-US" dirty="0" smtClean="0"/>
              <a:t>– abstract</a:t>
            </a:r>
          </a:p>
          <a:p>
            <a:r>
              <a:rPr lang="ru-RU" dirty="0" smtClean="0"/>
              <a:t>Интерфейс может наследоваться от другого интерфейса</a:t>
            </a:r>
          </a:p>
          <a:p>
            <a:r>
              <a:rPr lang="ru-RU" dirty="0" smtClean="0"/>
              <a:t>Если класс реализует не все методы из интерфейса – он должен быть абстрактным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import.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использовать какой-то класс – нужно обращаться по его полному имени.</a:t>
            </a:r>
          </a:p>
          <a:p>
            <a:r>
              <a:rPr lang="ru-RU" dirty="0" smtClean="0"/>
              <a:t>Можно «импортировать» класс (или несколько) – и тогда к нему можно будет обращаться по короткому имени</a:t>
            </a:r>
          </a:p>
          <a:p>
            <a:r>
              <a:rPr lang="ru-RU" dirty="0" smtClean="0"/>
              <a:t>Существует возможность  импортировать  статическое поле (обычно константу)  или метод и использовать их даже без короткого имени класса. </a:t>
            </a:r>
          </a:p>
          <a:p>
            <a:r>
              <a:rPr lang="ru-RU" dirty="0" smtClean="0"/>
              <a:t>Пакет </a:t>
            </a:r>
            <a:r>
              <a:rPr lang="en-US" dirty="0" smtClean="0"/>
              <a:t>java.lang.*</a:t>
            </a:r>
            <a:r>
              <a:rPr lang="ru-RU" dirty="0" smtClean="0"/>
              <a:t> неявно импортируется  в любую программу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12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перечисления)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Перечисление позволяет ограничить множество значений, которое может принимать какая-то переменная</a:t>
            </a:r>
          </a:p>
          <a:p>
            <a:r>
              <a:rPr lang="ru-RU" dirty="0" smtClean="0"/>
              <a:t>Это позволяет вызывать методы более безопасно, по сравнению с аргументами типа </a:t>
            </a:r>
            <a:r>
              <a:rPr lang="en-US" dirty="0" err="1" smtClean="0"/>
              <a:t>int</a:t>
            </a:r>
            <a:r>
              <a:rPr lang="en-US" dirty="0" smtClean="0"/>
              <a:t>/String </a:t>
            </a:r>
            <a:r>
              <a:rPr lang="ru-RU" dirty="0" smtClean="0"/>
              <a:t>и константами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3850612"/>
            <a:ext cx="5562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использование </a:t>
            </a:r>
            <a:r>
              <a:rPr lang="en-US" dirty="0" err="1" smtClean="0"/>
              <a:t>enum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enum</a:t>
            </a:r>
            <a:r>
              <a:rPr lang="en-US" sz="1600" dirty="0" smtClean="0"/>
              <a:t> – </a:t>
            </a:r>
            <a:r>
              <a:rPr lang="ru-RU" sz="1600" dirty="0" smtClean="0"/>
              <a:t>это тип</a:t>
            </a:r>
          </a:p>
          <a:p>
            <a:r>
              <a:rPr lang="en-US" sz="1600" dirty="0" err="1" smtClean="0"/>
              <a:t>enum</a:t>
            </a:r>
            <a:r>
              <a:rPr lang="en-US" sz="1600" dirty="0" smtClean="0"/>
              <a:t> </a:t>
            </a:r>
            <a:r>
              <a:rPr lang="ru-RU" sz="1600" dirty="0" smtClean="0"/>
              <a:t>объявляется как класс, но с ключевым словом </a:t>
            </a:r>
            <a:r>
              <a:rPr lang="en-US" sz="1600" b="1" dirty="0" err="1" smtClean="0"/>
              <a:t>enum</a:t>
            </a:r>
            <a:endParaRPr lang="en-US" sz="1600" b="1" dirty="0" smtClean="0"/>
          </a:p>
          <a:p>
            <a:r>
              <a:rPr lang="ru-RU" sz="1600" dirty="0" smtClean="0"/>
              <a:t>Для доступа к элементам перечисления используется</a:t>
            </a:r>
            <a:br>
              <a:rPr lang="ru-RU" sz="1600" dirty="0" smtClean="0"/>
            </a:br>
            <a:r>
              <a:rPr lang="ru-RU" sz="1600" dirty="0" smtClean="0"/>
              <a:t>синтаксис, похожий на доступ к статическим переменным:</a:t>
            </a:r>
            <a:br>
              <a:rPr lang="ru-RU" sz="1600" dirty="0" smtClean="0"/>
            </a:br>
            <a:r>
              <a:rPr lang="ru-RU" sz="1600" b="1" dirty="0" smtClean="0"/>
              <a:t>Имя</a:t>
            </a:r>
            <a:r>
              <a:rPr lang="en-US" sz="1600" b="1" dirty="0" err="1" smtClean="0"/>
              <a:t>Enum</a:t>
            </a:r>
            <a:r>
              <a:rPr lang="en-US" sz="1600" b="1" dirty="0" smtClean="0"/>
              <a:t>.</a:t>
            </a:r>
            <a:r>
              <a:rPr lang="ru-RU" sz="1600" b="1" dirty="0" smtClean="0"/>
              <a:t>ИМЯ_ЭЛЕМЕНТА</a:t>
            </a:r>
            <a:endParaRPr lang="en-US" sz="1600" b="1" dirty="0" smtClean="0"/>
          </a:p>
          <a:p>
            <a:pPr marL="0" indent="0">
              <a:buNone/>
            </a:pPr>
            <a:endParaRPr lang="ru-RU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1527543"/>
            <a:ext cx="512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Объявляя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мы неявно создаем класс производный от </a:t>
            </a:r>
            <a:r>
              <a:rPr lang="en-US" dirty="0" err="1"/>
              <a:t>java.lang.Enum</a:t>
            </a:r>
            <a:r>
              <a:rPr lang="en-US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/>
              <a:t>Season { ... }</a:t>
            </a:r>
            <a:r>
              <a:rPr lang="en-US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неявно преобразовывается в 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b="1" dirty="0" smtClean="0"/>
              <a:t>class </a:t>
            </a:r>
            <a:r>
              <a:rPr lang="en-US" b="1" dirty="0"/>
              <a:t>Season extends </a:t>
            </a:r>
            <a:r>
              <a:rPr lang="en-US" b="1" dirty="0" err="1"/>
              <a:t>java.lang.Enum</a:t>
            </a:r>
            <a:r>
              <a:rPr lang="en-US" b="1" dirty="0"/>
              <a:t> { ... }</a:t>
            </a:r>
            <a:r>
              <a:rPr lang="en-US" dirty="0"/>
              <a:t>. </a:t>
            </a:r>
          </a:p>
          <a:p>
            <a:r>
              <a:rPr lang="ru-RU" dirty="0"/>
              <a:t>Явным образом наследоваться от </a:t>
            </a:r>
            <a:r>
              <a:rPr lang="en-US" dirty="0" err="1"/>
              <a:t>java.lang.Enum</a:t>
            </a:r>
            <a:r>
              <a:rPr lang="en-US" dirty="0"/>
              <a:t> </a:t>
            </a:r>
            <a:r>
              <a:rPr lang="ru-RU" dirty="0"/>
              <a:t>не позволяет компилятор, но: </a:t>
            </a:r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Season.class.getSuperclass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ru-RU" dirty="0" smtClean="0"/>
              <a:t>выводит: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java.lang.Enum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532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269"/>
            <a:ext cx="8596668" cy="1320800"/>
          </a:xfrm>
        </p:spPr>
        <p:txBody>
          <a:bodyPr/>
          <a:lstStyle/>
          <a:p>
            <a:r>
              <a:rPr lang="ru-RU" dirty="0" smtClean="0"/>
              <a:t>Цитата дня.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056968"/>
            <a:ext cx="10856219" cy="4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 от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позволяет использовать</a:t>
            </a:r>
            <a:br>
              <a:rPr lang="ru-RU" dirty="0" smtClean="0"/>
            </a:b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name()</a:t>
            </a:r>
            <a:r>
              <a:rPr lang="en-US" dirty="0" smtClean="0"/>
              <a:t> – </a:t>
            </a:r>
            <a:r>
              <a:rPr lang="ru-RU" dirty="0" smtClean="0"/>
              <a:t>выводит имя элемента (</a:t>
            </a:r>
            <a:r>
              <a:rPr lang="en-US" dirty="0" smtClean="0"/>
              <a:t>SPRING, SUMMER,...)</a:t>
            </a:r>
          </a:p>
          <a:p>
            <a:pPr lvl="1"/>
            <a:r>
              <a:rPr lang="en-US" b="1" dirty="0" smtClean="0"/>
              <a:t>ordinal()</a:t>
            </a:r>
            <a:r>
              <a:rPr lang="en-US" dirty="0" smtClean="0"/>
              <a:t> </a:t>
            </a:r>
            <a:r>
              <a:rPr lang="ru-RU" dirty="0" smtClean="0"/>
              <a:t>выводит порядковый номер элемента</a:t>
            </a:r>
          </a:p>
          <a:p>
            <a:pPr lvl="1"/>
            <a:r>
              <a:rPr lang="en-US" b="1" dirty="0" smtClean="0"/>
              <a:t>values</a:t>
            </a:r>
            <a:r>
              <a:rPr lang="en-US" dirty="0" smtClean="0"/>
              <a:t>() </a:t>
            </a:r>
            <a:r>
              <a:rPr lang="ru-RU" dirty="0" smtClean="0"/>
              <a:t>возвращает массив со всеми элементами</a:t>
            </a:r>
            <a:endParaRPr lang="en-US" dirty="0" smtClean="0"/>
          </a:p>
          <a:p>
            <a:pPr lvl="1"/>
            <a:r>
              <a:rPr lang="en-US" b="1" dirty="0" err="1" smtClean="0"/>
              <a:t>valueOf</a:t>
            </a:r>
            <a:r>
              <a:rPr lang="en-US" b="1" dirty="0" smtClean="0"/>
              <a:t>(String)</a:t>
            </a:r>
            <a:r>
              <a:rPr lang="en-US" dirty="0" smtClean="0"/>
              <a:t> </a:t>
            </a:r>
            <a:r>
              <a:rPr lang="ru-RU" dirty="0" smtClean="0"/>
              <a:t>возвращает элемент перечисления с заданным именем</a:t>
            </a:r>
          </a:p>
          <a:p>
            <a:r>
              <a:rPr lang="ru-RU" dirty="0" smtClean="0"/>
              <a:t>Учитывая, что все элементы </a:t>
            </a:r>
            <a:r>
              <a:rPr lang="en-US" dirty="0" err="1" smtClean="0"/>
              <a:t>enum’a</a:t>
            </a:r>
            <a:r>
              <a:rPr lang="en-US" dirty="0" smtClean="0"/>
              <a:t> </a:t>
            </a:r>
            <a:r>
              <a:rPr lang="ru-RU" dirty="0" smtClean="0"/>
              <a:t>статические и создаются в единственном экземпляре – их  можно безопасно сравнивать через </a:t>
            </a:r>
            <a:r>
              <a:rPr lang="ru-RU" b="1" dirty="0" smtClean="0"/>
              <a:t>==</a:t>
            </a:r>
            <a:endParaRPr lang="en-US" b="1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могут быть дополнительные поля и методы - </a:t>
            </a:r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17" y="679572"/>
            <a:ext cx="5391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(функция) – фрагмент кода, состоящий из нескольких инструкций. </a:t>
            </a:r>
          </a:p>
          <a:p>
            <a:r>
              <a:rPr lang="ru-RU" dirty="0" smtClean="0"/>
              <a:t>У метода есть </a:t>
            </a:r>
            <a:r>
              <a:rPr lang="ru-RU" b="1" dirty="0" smtClean="0"/>
              <a:t>имя</a:t>
            </a:r>
            <a:r>
              <a:rPr lang="ru-RU" dirty="0" smtClean="0"/>
              <a:t>, которое используется для его имени</a:t>
            </a:r>
          </a:p>
          <a:p>
            <a:r>
              <a:rPr lang="ru-RU" dirty="0" smtClean="0"/>
              <a:t>Метод может что-то </a:t>
            </a:r>
            <a:r>
              <a:rPr lang="ru-RU" b="1" dirty="0" smtClean="0"/>
              <a:t>возвращать</a:t>
            </a:r>
            <a:r>
              <a:rPr lang="ru-RU" dirty="0" smtClean="0"/>
              <a:t> в вызывающий его код.</a:t>
            </a:r>
          </a:p>
          <a:p>
            <a:r>
              <a:rPr lang="ru-RU" dirty="0" smtClean="0"/>
              <a:t>Метод заранее объявляет </a:t>
            </a:r>
            <a:r>
              <a:rPr lang="ru-RU" b="1" dirty="0" smtClean="0"/>
              <a:t>тип</a:t>
            </a:r>
            <a:r>
              <a:rPr lang="ru-RU" dirty="0" smtClean="0"/>
              <a:t> того, что он будет возвращать.</a:t>
            </a:r>
          </a:p>
          <a:p>
            <a:r>
              <a:rPr lang="ru-RU" dirty="0"/>
              <a:t> </a:t>
            </a:r>
            <a:r>
              <a:rPr lang="ru-RU" dirty="0" smtClean="0"/>
              <a:t>У метода могут быть </a:t>
            </a:r>
            <a:r>
              <a:rPr lang="ru-RU" b="1" dirty="0" smtClean="0"/>
              <a:t>побочные эффекты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Отправка  в сеть, запись в файл, вывод на консоль. </a:t>
            </a:r>
          </a:p>
          <a:p>
            <a:r>
              <a:rPr lang="ru-RU" dirty="0" smtClean="0"/>
              <a:t>У метода могут быть </a:t>
            </a:r>
            <a:r>
              <a:rPr lang="ru-RU" b="1" dirty="0" smtClean="0"/>
              <a:t>параметры(</a:t>
            </a:r>
            <a:r>
              <a:rPr lang="ru-RU" b="1" dirty="0" err="1" smtClean="0"/>
              <a:t>агументы</a:t>
            </a:r>
            <a:r>
              <a:rPr lang="ru-RU" b="1" dirty="0" smtClean="0"/>
              <a:t>)</a:t>
            </a:r>
            <a:r>
              <a:rPr lang="ru-RU" dirty="0" smtClean="0"/>
              <a:t>. Типы и имена параметров объявляются заранее. </a:t>
            </a:r>
          </a:p>
          <a:p>
            <a:r>
              <a:rPr lang="ru-RU" dirty="0" smtClean="0"/>
              <a:t>Для вызова метода нужно явно указать </a:t>
            </a:r>
            <a:r>
              <a:rPr lang="ru-RU" b="1" dirty="0" smtClean="0"/>
              <a:t>все</a:t>
            </a:r>
            <a:r>
              <a:rPr lang="ru-RU" dirty="0" smtClean="0"/>
              <a:t> параметры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8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количество и тип параметров для метода зафиксировано.</a:t>
            </a:r>
          </a:p>
          <a:p>
            <a:r>
              <a:rPr lang="ru-RU" dirty="0" smtClean="0"/>
              <a:t>Но существует конструкция, позволяющая вызывать методы с переменным количеством аргументов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9725"/>
            <a:ext cx="8931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. 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записывается </a:t>
            </a:r>
            <a:r>
              <a:rPr lang="en-US" dirty="0" err="1" smtClean="0"/>
              <a:t>ParamterType</a:t>
            </a:r>
            <a:r>
              <a:rPr lang="en-US" dirty="0" smtClean="0"/>
              <a:t> ... name</a:t>
            </a:r>
          </a:p>
          <a:p>
            <a:r>
              <a:rPr lang="ru-RU" dirty="0" smtClean="0"/>
              <a:t>Такой параметр может быть только один</a:t>
            </a:r>
          </a:p>
          <a:p>
            <a:r>
              <a:rPr lang="ru-RU" dirty="0" smtClean="0"/>
              <a:t>Такой параметр должен быть последним в списке аргументов</a:t>
            </a:r>
          </a:p>
          <a:p>
            <a:r>
              <a:rPr lang="ru-RU" dirty="0" smtClean="0"/>
              <a:t>в теле функции такой параметр используется как обычный массив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10984</TotalTime>
  <Words>2198</Words>
  <Application>Microsoft Office PowerPoint</Application>
  <PresentationFormat>Widescreen</PresentationFormat>
  <Paragraphs>361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Microsoft YaHei</vt:lpstr>
      <vt:lpstr>Arial</vt:lpstr>
      <vt:lpstr>Trebuchet MS</vt:lpstr>
      <vt:lpstr>Wingdings 3</vt:lpstr>
      <vt:lpstr>Facet</vt:lpstr>
      <vt:lpstr>Классы и ООП.</vt:lpstr>
      <vt:lpstr>Агенда</vt:lpstr>
      <vt:lpstr>Замечания к ДЗ</vt:lpstr>
      <vt:lpstr>Хорошие практики в программировании</vt:lpstr>
      <vt:lpstr>Цитата дня.</vt:lpstr>
      <vt:lpstr>Метод.</vt:lpstr>
      <vt:lpstr>Методы. varargs</vt:lpstr>
      <vt:lpstr>Varargs</vt:lpstr>
      <vt:lpstr>varargs. Правила</vt:lpstr>
      <vt:lpstr>Ссылочные и примитивные типы данных</vt:lpstr>
      <vt:lpstr>Структура объекта</vt:lpstr>
      <vt:lpstr>PowerPoint Presentation</vt:lpstr>
      <vt:lpstr>Объекты и примитивы</vt:lpstr>
      <vt:lpstr>Системные переменные</vt:lpstr>
      <vt:lpstr>ООП. Классы</vt:lpstr>
      <vt:lpstr>Классы. </vt:lpstr>
      <vt:lpstr>PowerPoint Presentation</vt:lpstr>
      <vt:lpstr>Классы и методы Создание ссылочных переменных  и объектов класса </vt:lpstr>
      <vt:lpstr>Перегрузка методов</vt:lpstr>
      <vt:lpstr>Статические переменные</vt:lpstr>
      <vt:lpstr>Статические методы</vt:lpstr>
      <vt:lpstr>Хорошие практики в программировании. Часть 2.</vt:lpstr>
      <vt:lpstr>Ваш код будет меняться.  Постоянно. </vt:lpstr>
      <vt:lpstr>Использование IDEA.</vt:lpstr>
      <vt:lpstr>Ключевое слово this</vt:lpstr>
      <vt:lpstr>this</vt:lpstr>
      <vt:lpstr>Вложенные классы</vt:lpstr>
      <vt:lpstr>Статические классы</vt:lpstr>
      <vt:lpstr>Внутренние классы</vt:lpstr>
      <vt:lpstr>Внутренние классы</vt:lpstr>
      <vt:lpstr>Package (пакеты) </vt:lpstr>
      <vt:lpstr>Зачем нужны package’и</vt:lpstr>
      <vt:lpstr>Наследование</vt:lpstr>
      <vt:lpstr>Наследование</vt:lpstr>
      <vt:lpstr>Порядок вызова конструкторов при наследовании </vt:lpstr>
      <vt:lpstr>ключевое слово super</vt:lpstr>
      <vt:lpstr>Модификаторы доступа</vt:lpstr>
      <vt:lpstr>Модификаторы доступа. Поля</vt:lpstr>
      <vt:lpstr>Модификаторы доступа. Класс</vt:lpstr>
      <vt:lpstr>Соглашение JavaBeans</vt:lpstr>
      <vt:lpstr>Динамическая диспетчеризация ссылок</vt:lpstr>
      <vt:lpstr>Переопределение методов</vt:lpstr>
      <vt:lpstr>Абстрактные класса и абстрактные методы</vt:lpstr>
      <vt:lpstr>Интерфейсы</vt:lpstr>
      <vt:lpstr>Интерфейсы</vt:lpstr>
      <vt:lpstr>Java import.</vt:lpstr>
      <vt:lpstr>Enum (перечисления)</vt:lpstr>
      <vt:lpstr>Объявление и использование enum</vt:lpstr>
      <vt:lpstr>Enum – это класс</vt:lpstr>
      <vt:lpstr>Enum – это класс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ООП.</dc:title>
  <dc:creator>Tarasov, Andrey</dc:creator>
  <cp:lastModifiedBy>Tarasov, Andrey</cp:lastModifiedBy>
  <cp:revision>86</cp:revision>
  <dcterms:created xsi:type="dcterms:W3CDTF">2020-05-06T16:30:29Z</dcterms:created>
  <dcterms:modified xsi:type="dcterms:W3CDTF">2020-05-14T10:41:36Z</dcterms:modified>
</cp:coreProperties>
</file>