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59" r:id="rId13"/>
    <p:sldId id="269" r:id="rId14"/>
    <p:sldId id="270" r:id="rId15"/>
    <p:sldId id="268" r:id="rId16"/>
    <p:sldId id="273" r:id="rId17"/>
    <p:sldId id="274" r:id="rId18"/>
    <p:sldId id="275" r:id="rId19"/>
    <p:sldId id="277" r:id="rId20"/>
    <p:sldId id="276" r:id="rId21"/>
    <p:sldId id="278" r:id="rId22"/>
    <p:sldId id="279" r:id="rId23"/>
    <p:sldId id="271" r:id="rId24"/>
    <p:sldId id="272" r:id="rId25"/>
    <p:sldId id="280" r:id="rId26"/>
    <p:sldId id="284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E66AF-F89B-43FC-9B43-FCB57AC7D4D5}" type="datetimeFigureOut">
              <a:rPr lang="ru-RU" smtClean="0"/>
              <a:t>30.04.2020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8D6C6-FCC9-492F-A080-1E0A2B447F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29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398F-0053-4313-B605-95C0F32A9E47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8754-1685-495A-9604-4E21CC8591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123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398F-0053-4313-B605-95C0F32A9E47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8754-1685-495A-9604-4E21CC8591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575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398F-0053-4313-B605-95C0F32A9E47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8754-1685-495A-9604-4E21CC859194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3648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398F-0053-4313-B605-95C0F32A9E47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8754-1685-495A-9604-4E21CC8591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7138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398F-0053-4313-B605-95C0F32A9E47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8754-1685-495A-9604-4E21CC85919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258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398F-0053-4313-B605-95C0F32A9E47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8754-1685-495A-9604-4E21CC8591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16033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398F-0053-4313-B605-95C0F32A9E47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8754-1685-495A-9604-4E21CC8591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839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398F-0053-4313-B605-95C0F32A9E47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8754-1685-495A-9604-4E21CC8591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396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398F-0053-4313-B605-95C0F32A9E47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8754-1685-495A-9604-4E21CC8591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612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398F-0053-4313-B605-95C0F32A9E47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8754-1685-495A-9604-4E21CC8591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375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398F-0053-4313-B605-95C0F32A9E47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8754-1685-495A-9604-4E21CC8591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729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398F-0053-4313-B605-95C0F32A9E47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8754-1685-495A-9604-4E21CC8591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928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398F-0053-4313-B605-95C0F32A9E47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8754-1685-495A-9604-4E21CC8591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8827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398F-0053-4313-B605-95C0F32A9E47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8754-1685-495A-9604-4E21CC8591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906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398F-0053-4313-B605-95C0F32A9E47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8754-1685-495A-9604-4E21CC8591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0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398F-0053-4313-B605-95C0F32A9E47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8754-1685-495A-9604-4E21CC8591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656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E398F-0053-4313-B605-95C0F32A9E47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A6A8754-1685-495A-9604-4E21CC8591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64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help/idea/using-live-template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n.wikipedia.org/wiki/List_of_Java_keyword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Java. </a:t>
            </a:r>
            <a:r>
              <a:rPr lang="ru-RU" dirty="0" smtClean="0"/>
              <a:t>Синтаксис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87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81966"/>
            <a:ext cx="8596668" cy="1320800"/>
          </a:xfrm>
        </p:spPr>
        <p:txBody>
          <a:bodyPr/>
          <a:lstStyle/>
          <a:p>
            <a:r>
              <a:rPr lang="ru-RU" dirty="0" smtClean="0"/>
              <a:t>Синтаксис. Управляющие последовательности</a:t>
            </a:r>
            <a:endParaRPr lang="ru-RU" dirty="0"/>
          </a:p>
        </p:txBody>
      </p:sp>
      <p:pic>
        <p:nvPicPr>
          <p:cNvPr id="5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90" y="1980316"/>
            <a:ext cx="8596312" cy="2887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576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Имена </a:t>
            </a:r>
            <a:r>
              <a:rPr lang="ru-RU" b="1" dirty="0" smtClean="0"/>
              <a:t>методов</a:t>
            </a:r>
            <a:r>
              <a:rPr lang="ru-RU" dirty="0" smtClean="0"/>
              <a:t> должны быть глаголами в </a:t>
            </a:r>
            <a:r>
              <a:rPr lang="en-US" b="1" dirty="0" err="1" smtClean="0"/>
              <a:t>lowerCamelCase</a:t>
            </a:r>
            <a:r>
              <a:rPr lang="en-US" dirty="0" smtClean="0"/>
              <a:t>()</a:t>
            </a:r>
          </a:p>
          <a:p>
            <a:r>
              <a:rPr lang="ru-RU" b="1" dirty="0" smtClean="0"/>
              <a:t>Переменные</a:t>
            </a:r>
            <a:r>
              <a:rPr lang="ru-RU" dirty="0" smtClean="0"/>
              <a:t>:	</a:t>
            </a:r>
          </a:p>
          <a:p>
            <a:pPr lvl="1"/>
            <a:r>
              <a:rPr lang="ru-RU" dirty="0" smtClean="0"/>
              <a:t>Имена переменных в </a:t>
            </a:r>
            <a:r>
              <a:rPr lang="en-US" b="1" dirty="0" err="1" smtClean="0"/>
              <a:t>lowerCamelCase</a:t>
            </a:r>
            <a:endParaRPr lang="ru-RU" b="1" dirty="0" smtClean="0"/>
          </a:p>
          <a:p>
            <a:pPr lvl="1"/>
            <a:r>
              <a:rPr lang="ru-RU" dirty="0" smtClean="0"/>
              <a:t>Имена должны быть короткими, но понятными</a:t>
            </a:r>
          </a:p>
          <a:p>
            <a:pPr lvl="1"/>
            <a:r>
              <a:rPr lang="ru-RU" dirty="0" smtClean="0"/>
              <a:t>Имена не должны состоять из одной буквы</a:t>
            </a:r>
          </a:p>
          <a:p>
            <a:pPr lvl="2"/>
            <a:r>
              <a:rPr lang="ru-RU" dirty="0" smtClean="0"/>
              <a:t>Исключения для переменных счетчиков, обычно используются имена </a:t>
            </a:r>
            <a:r>
              <a:rPr lang="en-US" dirty="0" err="1" smtClean="0"/>
              <a:t>i,j,k,m</a:t>
            </a:r>
            <a:r>
              <a:rPr lang="ru-RU" dirty="0" smtClean="0"/>
              <a:t> </a:t>
            </a:r>
            <a:endParaRPr lang="en-US" dirty="0" smtClean="0"/>
          </a:p>
          <a:p>
            <a:pPr lvl="1"/>
            <a:r>
              <a:rPr lang="ru-RU" dirty="0" smtClean="0"/>
              <a:t>Имена констант должны быть НАПИСАНЫ_В_ВЕРХНЕМ_РЕГИСТРЕ. </a:t>
            </a:r>
            <a:br>
              <a:rPr lang="ru-RU" dirty="0" smtClean="0"/>
            </a:br>
            <a:r>
              <a:rPr lang="ru-RU" dirty="0" smtClean="0"/>
              <a:t>Для разделения слов используется подчеркивание.</a:t>
            </a:r>
          </a:p>
          <a:p>
            <a:r>
              <a:rPr lang="ru-RU" dirty="0" smtClean="0"/>
              <a:t>Имена </a:t>
            </a:r>
            <a:r>
              <a:rPr lang="ru-RU" b="1" dirty="0" smtClean="0"/>
              <a:t>классов</a:t>
            </a:r>
            <a:r>
              <a:rPr lang="ru-RU" dirty="0" smtClean="0"/>
              <a:t> и </a:t>
            </a:r>
            <a:r>
              <a:rPr lang="ru-RU" b="1" dirty="0" smtClean="0"/>
              <a:t>интерфейсов</a:t>
            </a:r>
            <a:r>
              <a:rPr lang="ru-RU" dirty="0" smtClean="0"/>
              <a:t> должны быть в </a:t>
            </a:r>
            <a:r>
              <a:rPr lang="en-US" b="1" dirty="0" err="1" smtClean="0"/>
              <a:t>UpperCamelCase</a:t>
            </a:r>
            <a:r>
              <a:rPr lang="en-US" dirty="0" smtClean="0"/>
              <a:t>. 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681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Переменные. 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Блоки кода и область действия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Блок кода выделяется с помощью фигурных скобок. </a:t>
            </a:r>
          </a:p>
          <a:p>
            <a:r>
              <a:rPr lang="ru-RU" dirty="0" smtClean="0"/>
              <a:t>Все переменные объявленные внутри блока кода доступны только внутри этого блока</a:t>
            </a:r>
          </a:p>
          <a:p>
            <a:r>
              <a:rPr lang="ru-RU" dirty="0" smtClean="0"/>
              <a:t>Блоки могут быть вложенные. </a:t>
            </a:r>
          </a:p>
          <a:p>
            <a:r>
              <a:rPr lang="ru-RU" dirty="0" smtClean="0"/>
              <a:t>Блоки кода используются для объявления:</a:t>
            </a:r>
          </a:p>
          <a:p>
            <a:pPr lvl="1"/>
            <a:r>
              <a:rPr lang="ru-RU" dirty="0" smtClean="0"/>
              <a:t>Классов и интерфейсов</a:t>
            </a:r>
          </a:p>
          <a:p>
            <a:pPr lvl="1"/>
            <a:r>
              <a:rPr lang="ru-RU" dirty="0" smtClean="0"/>
              <a:t>Методов</a:t>
            </a:r>
          </a:p>
          <a:p>
            <a:pPr lvl="1"/>
            <a:r>
              <a:rPr lang="ru-RU" dirty="0" smtClean="0"/>
              <a:t>операторов </a:t>
            </a:r>
            <a:r>
              <a:rPr lang="en-US" dirty="0" smtClean="0"/>
              <a:t>if </a:t>
            </a:r>
            <a:r>
              <a:rPr lang="ru-RU" dirty="0" smtClean="0"/>
              <a:t>и циклов </a:t>
            </a:r>
            <a:r>
              <a:rPr lang="en-US" dirty="0" smtClean="0"/>
              <a:t>for, while</a:t>
            </a:r>
          </a:p>
          <a:p>
            <a:pPr lvl="1"/>
            <a:r>
              <a:rPr lang="ru-RU" dirty="0" smtClean="0"/>
              <a:t>Блоков инициализаций в классах</a:t>
            </a:r>
          </a:p>
          <a:p>
            <a:pPr lvl="1"/>
            <a:r>
              <a:rPr lang="en-US" b="1" dirty="0" smtClean="0"/>
              <a:t>Demo</a:t>
            </a:r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57706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числами.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773246" y="1930400"/>
            <a:ext cx="2735263" cy="692114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1400" b="1"/>
              <a:t>int i</a:t>
            </a:r>
            <a:r>
              <a:rPr lang="ru-RU" altLang="ru-RU" sz="1400" b="1"/>
              <a:t> = </a:t>
            </a:r>
            <a:r>
              <a:rPr lang="en-US" altLang="ru-RU" sz="1400" b="1"/>
              <a:t>260;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1400" b="1"/>
              <a:t>byte b = (byte) i</a:t>
            </a:r>
            <a:r>
              <a:rPr lang="ru-RU" altLang="ru-RU" sz="1400" b="1"/>
              <a:t>;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773246" y="3011488"/>
            <a:ext cx="2735263" cy="692114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1400" b="1"/>
              <a:t>double </a:t>
            </a:r>
            <a:r>
              <a:rPr lang="ru-RU" altLang="ru-RU" sz="1400" b="1"/>
              <a:t> </a:t>
            </a:r>
            <a:r>
              <a:rPr lang="en-US" altLang="ru-RU" sz="1400" b="1"/>
              <a:t>d</a:t>
            </a:r>
            <a:r>
              <a:rPr lang="ru-RU" altLang="ru-RU" sz="1400" b="1"/>
              <a:t> = 4</a:t>
            </a:r>
            <a:r>
              <a:rPr lang="en-US" altLang="ru-RU" sz="1400" b="1"/>
              <a:t>.45</a:t>
            </a:r>
            <a:r>
              <a:rPr lang="ru-RU" altLang="ru-RU" sz="1400" b="1"/>
              <a:t>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1400" b="1"/>
              <a:t>byte b = (byte) d</a:t>
            </a:r>
            <a:r>
              <a:rPr lang="ru-RU" altLang="ru-RU" sz="1400" b="1"/>
              <a:t>;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883871" y="2003425"/>
            <a:ext cx="3889375" cy="279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57200" indent="-45720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75000"/>
              </a:lnSpc>
              <a:spcBef>
                <a:spcPts val="1500"/>
              </a:spcBef>
              <a:buClr>
                <a:srgbClr val="000099"/>
              </a:buClr>
              <a:buFont typeface="Times New Roman" panose="02020603050405020304" pitchFamily="18" charset="0"/>
              <a:buAutoNum type="arabicPeriod"/>
            </a:pPr>
            <a:r>
              <a:rPr lang="ru-RU" altLang="ru-RU" sz="1600" b="1" dirty="0">
                <a:solidFill>
                  <a:srgbClr val="000099"/>
                </a:solidFill>
              </a:rPr>
              <a:t>Сужение (</a:t>
            </a:r>
            <a:r>
              <a:rPr lang="en-US" altLang="ru-RU" sz="1600" b="1" dirty="0">
                <a:solidFill>
                  <a:srgbClr val="000099"/>
                </a:solidFill>
              </a:rPr>
              <a:t>narrowing </a:t>
            </a:r>
            <a:r>
              <a:rPr lang="ru-RU" altLang="ru-RU" sz="1600" b="1" dirty="0" smtClean="0">
                <a:solidFill>
                  <a:srgbClr val="000099"/>
                </a:solidFill>
              </a:rPr>
              <a:t>)</a:t>
            </a:r>
            <a:endParaRPr lang="ru-RU" altLang="ru-RU" sz="1600" b="1" dirty="0">
              <a:solidFill>
                <a:srgbClr val="000099"/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581534" y="2076450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sz="120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8589596" y="2147888"/>
            <a:ext cx="936625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1400" b="1"/>
              <a:t>b = 4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883871" y="3227388"/>
            <a:ext cx="4105275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altLang="ru-RU" sz="1600" b="1">
                <a:solidFill>
                  <a:srgbClr val="000099"/>
                </a:solidFill>
              </a:rPr>
              <a:t>2</a:t>
            </a:r>
            <a:r>
              <a:rPr lang="ru-RU" altLang="ru-RU" sz="1600" b="1">
                <a:solidFill>
                  <a:srgbClr val="000099"/>
                </a:solidFill>
              </a:rPr>
              <a:t>. Усечение (</a:t>
            </a:r>
            <a:r>
              <a:rPr lang="en-US" altLang="ru-RU" sz="1600" b="1">
                <a:solidFill>
                  <a:srgbClr val="000099"/>
                </a:solidFill>
              </a:rPr>
              <a:t>truncation</a:t>
            </a:r>
            <a:r>
              <a:rPr lang="ru-RU" altLang="ru-RU" sz="1600" b="1">
                <a:solidFill>
                  <a:srgbClr val="000099"/>
                </a:solidFill>
              </a:rPr>
              <a:t>)</a:t>
            </a: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7583121" y="3227388"/>
            <a:ext cx="974725" cy="485775"/>
          </a:xfrm>
          <a:prstGeom prst="rightArrow">
            <a:avLst>
              <a:gd name="adj1" fmla="val 50000"/>
              <a:gd name="adj2" fmla="val 50163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sz="1200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8734059" y="3227388"/>
            <a:ext cx="863600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1400" b="1"/>
              <a:t>b = </a:t>
            </a:r>
            <a:r>
              <a:rPr lang="ru-RU" altLang="ru-RU" sz="1400" b="1"/>
              <a:t>4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700221" y="4164013"/>
            <a:ext cx="2735263" cy="692114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1400" b="1"/>
              <a:t>double </a:t>
            </a:r>
            <a:r>
              <a:rPr lang="ru-RU" altLang="ru-RU" sz="1400" b="1"/>
              <a:t> </a:t>
            </a:r>
            <a:r>
              <a:rPr lang="en-US" altLang="ru-RU" sz="1400" b="1"/>
              <a:t>d</a:t>
            </a:r>
            <a:r>
              <a:rPr lang="ru-RU" altLang="ru-RU" sz="1400" b="1"/>
              <a:t> = </a:t>
            </a:r>
            <a:r>
              <a:rPr lang="en-US" altLang="ru-RU" sz="1400" b="1"/>
              <a:t>260.45</a:t>
            </a:r>
            <a:r>
              <a:rPr lang="ru-RU" altLang="ru-RU" sz="1400" b="1"/>
              <a:t>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1400" b="1"/>
              <a:t>byte b = (byte) d</a:t>
            </a:r>
            <a:r>
              <a:rPr lang="ru-RU" altLang="ru-RU" sz="1400" b="1"/>
              <a:t>;</a:t>
            </a:r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7581534" y="4306888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sz="1200"/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8732471" y="4306888"/>
            <a:ext cx="865188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1400" b="1"/>
              <a:t>b = 4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883871" y="4379913"/>
            <a:ext cx="3889375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57200" indent="-454025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75000"/>
              </a:lnSpc>
              <a:spcBef>
                <a:spcPts val="1500"/>
              </a:spcBef>
              <a:buClrTx/>
              <a:buFontTx/>
              <a:buNone/>
            </a:pPr>
            <a:r>
              <a:rPr lang="en-US" altLang="ru-RU" sz="1600" b="1">
                <a:solidFill>
                  <a:srgbClr val="000099"/>
                </a:solidFill>
              </a:rPr>
              <a:t>3. </a:t>
            </a:r>
            <a:r>
              <a:rPr lang="ru-RU" altLang="ru-RU" sz="1600" b="1">
                <a:solidFill>
                  <a:srgbClr val="000099"/>
                </a:solidFill>
              </a:rPr>
              <a:t>Сужение </a:t>
            </a:r>
            <a:r>
              <a:rPr lang="en-US" altLang="ru-RU" sz="1600" b="1">
                <a:solidFill>
                  <a:srgbClr val="000099"/>
                </a:solidFill>
              </a:rPr>
              <a:t>+ </a:t>
            </a:r>
            <a:r>
              <a:rPr lang="ru-RU" altLang="ru-RU" sz="1600" b="1">
                <a:solidFill>
                  <a:srgbClr val="000099"/>
                </a:solidFill>
              </a:rPr>
              <a:t>усечение</a:t>
            </a:r>
          </a:p>
        </p:txBody>
      </p:sp>
    </p:spTree>
    <p:extLst>
      <p:ext uri="{BB962C8B-B14F-4D97-AF65-F5344CB8AC3E}">
        <p14:creationId xmlns:p14="http://schemas.microsoft.com/office/powerpoint/2010/main" val="188808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числами.</a:t>
            </a:r>
            <a:br>
              <a:rPr lang="ru-RU" dirty="0" smtClean="0"/>
            </a:br>
            <a:r>
              <a:rPr lang="ru-RU" dirty="0" smtClean="0"/>
              <a:t>Правила расширения.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Для справки (листай на следующий слайд :)  ):</a:t>
            </a:r>
          </a:p>
          <a:p>
            <a:r>
              <a:rPr lang="ru-RU" dirty="0" smtClean="0"/>
              <a:t>все </a:t>
            </a:r>
            <a:r>
              <a:rPr lang="ru-RU" dirty="0" err="1"/>
              <a:t>byte</a:t>
            </a:r>
            <a:r>
              <a:rPr lang="ru-RU" dirty="0"/>
              <a:t> и </a:t>
            </a:r>
            <a:r>
              <a:rPr lang="ru-RU" dirty="0" err="1"/>
              <a:t>short</a:t>
            </a:r>
            <a:r>
              <a:rPr lang="ru-RU" dirty="0"/>
              <a:t>-операнды расширяются до </a:t>
            </a:r>
            <a:r>
              <a:rPr lang="ru-RU" dirty="0" err="1"/>
              <a:t>int</a:t>
            </a:r>
            <a:endParaRPr lang="ru-RU" dirty="0"/>
          </a:p>
          <a:p>
            <a:r>
              <a:rPr lang="ru-RU" dirty="0" smtClean="0"/>
              <a:t>если </a:t>
            </a:r>
            <a:r>
              <a:rPr lang="ru-RU" dirty="0"/>
              <a:t>один операнд в выражении имеет тип </a:t>
            </a:r>
            <a:r>
              <a:rPr lang="ru-RU" dirty="0" err="1"/>
              <a:t>long</a:t>
            </a:r>
            <a:r>
              <a:rPr lang="ru-RU" dirty="0"/>
              <a:t>, тип всех операндов и результата расширяется до </a:t>
            </a:r>
            <a:r>
              <a:rPr lang="ru-RU" dirty="0" err="1"/>
              <a:t>long</a:t>
            </a:r>
            <a:endParaRPr lang="ru-RU" dirty="0"/>
          </a:p>
          <a:p>
            <a:r>
              <a:rPr lang="ru-RU" dirty="0" smtClean="0"/>
              <a:t>если </a:t>
            </a:r>
            <a:r>
              <a:rPr lang="ru-RU" dirty="0"/>
              <a:t>один операнд в выражении имеет тип </a:t>
            </a:r>
            <a:r>
              <a:rPr lang="ru-RU" dirty="0" err="1"/>
              <a:t>float</a:t>
            </a:r>
            <a:r>
              <a:rPr lang="ru-RU" dirty="0"/>
              <a:t>, тип всех операндов и результата расширяется до </a:t>
            </a:r>
            <a:r>
              <a:rPr lang="ru-RU" dirty="0" err="1"/>
              <a:t>float</a:t>
            </a:r>
            <a:endParaRPr lang="ru-RU" dirty="0"/>
          </a:p>
          <a:p>
            <a:r>
              <a:rPr lang="ru-RU" dirty="0" smtClean="0"/>
              <a:t>если </a:t>
            </a:r>
            <a:r>
              <a:rPr lang="ru-RU" dirty="0"/>
              <a:t>один операнд в выражении имеет тип </a:t>
            </a:r>
            <a:r>
              <a:rPr lang="ru-RU" dirty="0" err="1"/>
              <a:t>double</a:t>
            </a:r>
            <a:r>
              <a:rPr lang="ru-RU" dirty="0"/>
              <a:t>, тип всех операндов и результата расширяется до </a:t>
            </a:r>
            <a:r>
              <a:rPr lang="ru-RU" dirty="0" err="1"/>
              <a:t>double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774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55098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Работа с числами. </a:t>
            </a:r>
            <a:br>
              <a:rPr lang="ru-RU" dirty="0" smtClean="0"/>
            </a:br>
            <a:r>
              <a:rPr lang="ru-RU" dirty="0" smtClean="0"/>
              <a:t>Расширение, сужение, усечение, приведение.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259623"/>
            <a:ext cx="8596668" cy="3781739"/>
          </a:xfrm>
        </p:spPr>
        <p:txBody>
          <a:bodyPr/>
          <a:lstStyle/>
          <a:p>
            <a:r>
              <a:rPr lang="ru-RU" dirty="0" smtClean="0"/>
              <a:t>Расширение типов происходит автоматически (неявно), если целевой тип «больше» исходного (</a:t>
            </a:r>
            <a:r>
              <a:rPr lang="en-US" dirty="0" smtClean="0"/>
              <a:t>Double &gt; float &gt; Long &gt; integer )</a:t>
            </a:r>
          </a:p>
          <a:p>
            <a:r>
              <a:rPr lang="ru-RU" dirty="0" smtClean="0"/>
              <a:t>Если пре преобразовании чисел возможна потеря точности – неявное преобразование запрещается.</a:t>
            </a:r>
          </a:p>
          <a:p>
            <a:r>
              <a:rPr lang="ru-RU" dirty="0" smtClean="0"/>
              <a:t>Явное преобразование осуществляется с помощью оператора приведения – круглых скобочек с именем нового типа</a:t>
            </a:r>
          </a:p>
          <a:p>
            <a:r>
              <a:rPr lang="ru-RU" dirty="0" smtClean="0"/>
              <a:t>Кроме того, потеря точности может произойти из-за переполнения типа.</a:t>
            </a:r>
            <a:endParaRPr lang="en-US" dirty="0" smtClean="0"/>
          </a:p>
          <a:p>
            <a:r>
              <a:rPr lang="en-US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810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числами. </a:t>
            </a:r>
            <a:br>
              <a:rPr lang="ru-RU" dirty="0" smtClean="0"/>
            </a:br>
            <a:r>
              <a:rPr lang="ru-RU" dirty="0" smtClean="0"/>
              <a:t>Арифметические операции</a:t>
            </a:r>
            <a:endParaRPr lang="ru-RU" dirty="0"/>
          </a:p>
        </p:txBody>
      </p:sp>
      <p:graphicFrame>
        <p:nvGraphicFramePr>
          <p:cNvPr id="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762919" y="2225675"/>
          <a:ext cx="6426200" cy="375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r:id="rId3" imgW="6426360" imgH="3750480" progId="">
                  <p:embed/>
                </p:oleObj>
              </mc:Choice>
              <mc:Fallback>
                <p:oleObj r:id="rId3" imgW="6426360" imgH="3750480" progId="">
                  <p:embed/>
                  <p:pic>
                    <p:nvPicPr>
                      <p:cNvPr id="245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919" y="2225675"/>
                        <a:ext cx="6426200" cy="37512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666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числами.</a:t>
            </a:r>
            <a:br>
              <a:rPr lang="ru-RU" dirty="0" smtClean="0"/>
            </a:br>
            <a:r>
              <a:rPr lang="ru-RU" dirty="0" smtClean="0"/>
              <a:t>Битовые операции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9062744"/>
              </p:ext>
            </p:extLst>
          </p:nvPr>
        </p:nvGraphicFramePr>
        <p:xfrm>
          <a:off x="853709" y="1685802"/>
          <a:ext cx="8596312" cy="4905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2366895376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139447839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~</a:t>
                      </a:r>
                    </a:p>
                  </a:txBody>
                  <a:tcPr marL="90000" marR="90000" marT="91278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Поразрядное унарное отрицание</a:t>
                      </a:r>
                    </a:p>
                  </a:txBody>
                  <a:tcPr marL="90000" marR="90000" marT="91278" horzOverflow="overflow"/>
                </a:tc>
                <a:extLst>
                  <a:ext uri="{0D108BD9-81ED-4DB2-BD59-A6C34878D82A}">
                    <a16:rowId xmlns:a16="http://schemas.microsoft.com/office/drawing/2014/main" val="3314746437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&amp;</a:t>
                      </a:r>
                    </a:p>
                  </a:txBody>
                  <a:tcPr marL="90000" marR="90000" marT="91278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Поразрядное И</a:t>
                      </a:r>
                    </a:p>
                  </a:txBody>
                  <a:tcPr marL="90000" marR="90000" marT="91278" horzOverflow="overflow"/>
                </a:tc>
                <a:extLst>
                  <a:ext uri="{0D108BD9-81ED-4DB2-BD59-A6C34878D82A}">
                    <a16:rowId xmlns:a16="http://schemas.microsoft.com/office/drawing/2014/main" val="4071245085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|</a:t>
                      </a:r>
                    </a:p>
                  </a:txBody>
                  <a:tcPr marL="90000" marR="90000" marT="91278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Поразрядное ИЛИ</a:t>
                      </a:r>
                    </a:p>
                  </a:txBody>
                  <a:tcPr marL="90000" marR="90000" marT="91278" horzOverflow="overflow"/>
                </a:tc>
                <a:extLst>
                  <a:ext uri="{0D108BD9-81ED-4DB2-BD59-A6C34878D82A}">
                    <a16:rowId xmlns:a16="http://schemas.microsoft.com/office/drawing/2014/main" val="735519969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^</a:t>
                      </a:r>
                    </a:p>
                  </a:txBody>
                  <a:tcPr marL="90000" marR="90000" marT="91278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Поразрядное исключающее ИЛИ</a:t>
                      </a:r>
                    </a:p>
                  </a:txBody>
                  <a:tcPr marL="90000" marR="90000" marT="91278" horzOverflow="overflow"/>
                </a:tc>
                <a:extLst>
                  <a:ext uri="{0D108BD9-81ED-4DB2-BD59-A6C34878D82A}">
                    <a16:rowId xmlns:a16="http://schemas.microsoft.com/office/drawing/2014/main" val="3383303948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&gt;&gt;</a:t>
                      </a:r>
                    </a:p>
                  </a:txBody>
                  <a:tcPr marL="90000" marR="90000" marT="91278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Сдвиг вправо</a:t>
                      </a:r>
                    </a:p>
                  </a:txBody>
                  <a:tcPr marL="90000" marR="90000" marT="91278" horzOverflow="overflow"/>
                </a:tc>
                <a:extLst>
                  <a:ext uri="{0D108BD9-81ED-4DB2-BD59-A6C34878D82A}">
                    <a16:rowId xmlns:a16="http://schemas.microsoft.com/office/drawing/2014/main" val="2212690915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&lt;&lt;</a:t>
                      </a:r>
                    </a:p>
                  </a:txBody>
                  <a:tcPr marL="90000" marR="90000" marT="91278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Сдвиг влево</a:t>
                      </a:r>
                    </a:p>
                  </a:txBody>
                  <a:tcPr marL="90000" marR="90000" marT="91278" horzOverflow="overflow"/>
                </a:tc>
                <a:extLst>
                  <a:ext uri="{0D108BD9-81ED-4DB2-BD59-A6C34878D82A}">
                    <a16:rowId xmlns:a16="http://schemas.microsoft.com/office/drawing/2014/main" val="2093328394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&gt;&gt;&gt;</a:t>
                      </a:r>
                    </a:p>
                  </a:txBody>
                  <a:tcPr marL="90000" marR="90000" marT="91278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Сдвиг вправо с заполнением старшего бита нулем</a:t>
                      </a:r>
                    </a:p>
                  </a:txBody>
                  <a:tcPr marL="90000" marR="90000" marT="91278" horzOverflow="overflow"/>
                </a:tc>
                <a:extLst>
                  <a:ext uri="{0D108BD9-81ED-4DB2-BD59-A6C34878D82A}">
                    <a16:rowId xmlns:a16="http://schemas.microsoft.com/office/drawing/2014/main" val="2261565136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&amp;=</a:t>
                      </a:r>
                    </a:p>
                  </a:txBody>
                  <a:tcPr marL="90000" marR="90000" marT="91278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Присваивание с поразрядным И</a:t>
                      </a:r>
                    </a:p>
                  </a:txBody>
                  <a:tcPr marL="90000" marR="90000" marT="91278" horzOverflow="overflow"/>
                </a:tc>
                <a:extLst>
                  <a:ext uri="{0D108BD9-81ED-4DB2-BD59-A6C34878D82A}">
                    <a16:rowId xmlns:a16="http://schemas.microsoft.com/office/drawing/2014/main" val="652092606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|=</a:t>
                      </a:r>
                    </a:p>
                  </a:txBody>
                  <a:tcPr marL="90000" marR="90000" marT="91278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Присваивание с поразрядным ИЛИ</a:t>
                      </a:r>
                    </a:p>
                  </a:txBody>
                  <a:tcPr marL="90000" marR="90000" marT="91278" horzOverflow="overflow"/>
                </a:tc>
                <a:extLst>
                  <a:ext uri="{0D108BD9-81ED-4DB2-BD59-A6C34878D82A}">
                    <a16:rowId xmlns:a16="http://schemas.microsoft.com/office/drawing/2014/main" val="499264468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^=</a:t>
                      </a:r>
                    </a:p>
                  </a:txBody>
                  <a:tcPr marL="90000" marR="90000" marT="91278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Присваивание с поразрядным исключающим ИЛИ</a:t>
                      </a:r>
                    </a:p>
                  </a:txBody>
                  <a:tcPr marL="90000" marR="90000" marT="91278" horzOverflow="overflow"/>
                </a:tc>
                <a:extLst>
                  <a:ext uri="{0D108BD9-81ED-4DB2-BD59-A6C34878D82A}">
                    <a16:rowId xmlns:a16="http://schemas.microsoft.com/office/drawing/2014/main" val="3752139782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&gt;&gt;=</a:t>
                      </a:r>
                    </a:p>
                  </a:txBody>
                  <a:tcPr marL="90000" marR="90000" marT="91278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Присваивание со сдвигом вправо</a:t>
                      </a:r>
                    </a:p>
                  </a:txBody>
                  <a:tcPr marL="90000" marR="90000" marT="91278" horzOverflow="overflow"/>
                </a:tc>
                <a:extLst>
                  <a:ext uri="{0D108BD9-81ED-4DB2-BD59-A6C34878D82A}">
                    <a16:rowId xmlns:a16="http://schemas.microsoft.com/office/drawing/2014/main" val="1376644379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&gt;&gt;&gt;=</a:t>
                      </a:r>
                    </a:p>
                  </a:txBody>
                  <a:tcPr marL="90000" marR="90000" marT="91278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Присваивание со сдвигом вправо и заполнением старшего бита нулем</a:t>
                      </a:r>
                    </a:p>
                  </a:txBody>
                  <a:tcPr marL="90000" marR="90000" marT="91278" horzOverflow="overflow"/>
                </a:tc>
                <a:extLst>
                  <a:ext uri="{0D108BD9-81ED-4DB2-BD59-A6C34878D82A}">
                    <a16:rowId xmlns:a16="http://schemas.microsoft.com/office/drawing/2014/main" val="3832823458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&lt;&lt;=</a:t>
                      </a:r>
                    </a:p>
                  </a:txBody>
                  <a:tcPr marL="90000" marR="90000" marT="91278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Присваивание со сдвигом влево</a:t>
                      </a:r>
                    </a:p>
                  </a:txBody>
                  <a:tcPr marL="90000" marR="90000" marT="91278" horzOverflow="overflow"/>
                </a:tc>
                <a:extLst>
                  <a:ext uri="{0D108BD9-81ED-4DB2-BD59-A6C34878D82A}">
                    <a16:rowId xmlns:a16="http://schemas.microsoft.com/office/drawing/2014/main" val="175552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348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</a:t>
            </a:r>
            <a:r>
              <a:rPr lang="en-US" dirty="0" smtClean="0"/>
              <a:t>Boolean.</a:t>
            </a:r>
            <a:br>
              <a:rPr lang="en-US" dirty="0" smtClean="0"/>
            </a:br>
            <a:r>
              <a:rPr lang="ru-RU" dirty="0" smtClean="0"/>
              <a:t>Логические операции</a:t>
            </a:r>
            <a:endParaRPr lang="ru-RU" dirty="0"/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6046788" cy="4144963"/>
        </p:xfrm>
        <a:graphic>
          <a:graphicData uri="http://schemas.openxmlformats.org/drawingml/2006/table">
            <a:tbl>
              <a:tblPr/>
              <a:tblGrid>
                <a:gridCol w="1174750">
                  <a:extLst>
                    <a:ext uri="{9D8B030D-6E8A-4147-A177-3AD203B41FA5}">
                      <a16:colId xmlns:a16="http://schemas.microsoft.com/office/drawing/2014/main" val="3309707741"/>
                    </a:ext>
                  </a:extLst>
                </a:gridCol>
                <a:gridCol w="4872038">
                  <a:extLst>
                    <a:ext uri="{9D8B030D-6E8A-4147-A177-3AD203B41FA5}">
                      <a16:colId xmlns:a16="http://schemas.microsoft.com/office/drawing/2014/main" val="3728186248"/>
                    </a:ext>
                  </a:extLst>
                </a:gridCol>
              </a:tblGrid>
              <a:tr h="460375"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&amp;</a:t>
                      </a:r>
                    </a:p>
                  </a:txBody>
                  <a:tcPr marL="90000" marR="90000" marT="92358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Логическое И</a:t>
                      </a:r>
                    </a:p>
                  </a:txBody>
                  <a:tcPr marL="90000" marR="90000" marT="92358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835553"/>
                  </a:ext>
                </a:extLst>
              </a:tr>
              <a:tr h="460375"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|</a:t>
                      </a:r>
                    </a:p>
                  </a:txBody>
                  <a:tcPr marL="90000" marR="90000" marT="92358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Логическое ИЛИ</a:t>
                      </a:r>
                    </a:p>
                  </a:txBody>
                  <a:tcPr marL="90000" marR="90000" marT="92358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208699"/>
                  </a:ext>
                </a:extLst>
              </a:tr>
              <a:tr h="460375"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^</a:t>
                      </a:r>
                    </a:p>
                  </a:txBody>
                  <a:tcPr marL="90000" marR="90000" marT="92358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Логическое исключающее ИЛИ</a:t>
                      </a:r>
                    </a:p>
                  </a:txBody>
                  <a:tcPr marL="90000" marR="90000" marT="92358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8545722"/>
                  </a:ext>
                </a:extLst>
              </a:tr>
              <a:tr h="460375"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||</a:t>
                      </a:r>
                    </a:p>
                  </a:txBody>
                  <a:tcPr marL="90000" marR="90000" marT="92358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Укороченное ИЛИ</a:t>
                      </a:r>
                    </a:p>
                  </a:txBody>
                  <a:tcPr marL="90000" marR="90000" marT="92358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758793"/>
                  </a:ext>
                </a:extLst>
              </a:tr>
              <a:tr h="461963"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&amp;&amp;</a:t>
                      </a:r>
                    </a:p>
                  </a:txBody>
                  <a:tcPr marL="90000" marR="90000" marT="92358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Укороченное И</a:t>
                      </a:r>
                    </a:p>
                  </a:txBody>
                  <a:tcPr marL="90000" marR="90000" marT="92358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570135"/>
                  </a:ext>
                </a:extLst>
              </a:tr>
              <a:tr h="460375"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!</a:t>
                      </a:r>
                    </a:p>
                  </a:txBody>
                  <a:tcPr marL="90000" marR="90000" marT="92358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Логическое унарное отрицание</a:t>
                      </a:r>
                    </a:p>
                  </a:txBody>
                  <a:tcPr marL="90000" marR="90000" marT="92358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8712181"/>
                  </a:ext>
                </a:extLst>
              </a:tr>
              <a:tr h="460375"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&amp;=</a:t>
                      </a:r>
                    </a:p>
                  </a:txBody>
                  <a:tcPr marL="90000" marR="90000" marT="92358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Логическое И с присваиванием </a:t>
                      </a:r>
                    </a:p>
                  </a:txBody>
                  <a:tcPr marL="90000" marR="90000" marT="92358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22059"/>
                  </a:ext>
                </a:extLst>
              </a:tr>
              <a:tr h="460375"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|=</a:t>
                      </a:r>
                    </a:p>
                  </a:txBody>
                  <a:tcPr marL="90000" marR="90000" marT="92358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Логическое ИЛИ с присваиванием</a:t>
                      </a:r>
                    </a:p>
                  </a:txBody>
                  <a:tcPr marL="90000" marR="90000" marT="92358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9797112"/>
                  </a:ext>
                </a:extLst>
              </a:tr>
              <a:tr h="460375"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^=</a:t>
                      </a:r>
                    </a:p>
                  </a:txBody>
                  <a:tcPr marL="90000" marR="90000" marT="92358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Исключающее ИЛИ с присваиванием</a:t>
                      </a:r>
                    </a:p>
                  </a:txBody>
                  <a:tcPr marL="90000" marR="90000" marT="92358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5797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788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Условная операция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3180" y="2145750"/>
            <a:ext cx="7938935" cy="39209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8700" y="1494692"/>
            <a:ext cx="5665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условие всегда должно иметь тип </a:t>
            </a:r>
            <a:r>
              <a:rPr lang="en-US" dirty="0" err="1" smtClean="0"/>
              <a:t>boolean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ru-RU" dirty="0" smtClean="0"/>
              <a:t>Числа к этому типу автоматически не приводятся.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58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Агенда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Работа в</a:t>
            </a:r>
            <a:r>
              <a:rPr lang="en-US" dirty="0" smtClean="0"/>
              <a:t> IDEA. </a:t>
            </a:r>
            <a:r>
              <a:rPr lang="en-US" dirty="0" err="1" smtClean="0"/>
              <a:t>Git</a:t>
            </a:r>
            <a:r>
              <a:rPr lang="en-US" dirty="0" smtClean="0"/>
              <a:t> &amp; live-templates</a:t>
            </a:r>
          </a:p>
          <a:p>
            <a:r>
              <a:rPr lang="ru-RU" dirty="0" smtClean="0"/>
              <a:t>Синтаксис</a:t>
            </a:r>
          </a:p>
          <a:p>
            <a:r>
              <a:rPr lang="en-US" dirty="0" smtClean="0"/>
              <a:t>Naming convention</a:t>
            </a:r>
            <a:endParaRPr lang="ru-RU" dirty="0" smtClean="0"/>
          </a:p>
          <a:p>
            <a:r>
              <a:rPr lang="ru-RU" dirty="0" smtClean="0"/>
              <a:t>Переменные</a:t>
            </a:r>
            <a:r>
              <a:rPr lang="en-US" dirty="0"/>
              <a:t> </a:t>
            </a:r>
            <a:r>
              <a:rPr lang="ru-RU" dirty="0" smtClean="0"/>
              <a:t>и область действия</a:t>
            </a:r>
            <a:endParaRPr lang="en-US" dirty="0" smtClean="0"/>
          </a:p>
          <a:p>
            <a:r>
              <a:rPr lang="ru-RU" dirty="0"/>
              <a:t>Работа с </a:t>
            </a:r>
            <a:r>
              <a:rPr lang="ru-RU" dirty="0" smtClean="0"/>
              <a:t>числами</a:t>
            </a:r>
          </a:p>
          <a:p>
            <a:r>
              <a:rPr lang="ru-RU" dirty="0" smtClean="0"/>
              <a:t>Работа с массивами</a:t>
            </a:r>
          </a:p>
          <a:p>
            <a:r>
              <a:rPr lang="ru-RU" dirty="0" smtClean="0"/>
              <a:t>Циклы</a:t>
            </a:r>
            <a:endParaRPr lang="en-US" dirty="0" smtClean="0"/>
          </a:p>
          <a:p>
            <a:r>
              <a:rPr lang="ru-RU" dirty="0" smtClean="0"/>
              <a:t>Объекты и примитивы</a:t>
            </a:r>
          </a:p>
          <a:p>
            <a:r>
              <a:rPr lang="ru-RU" dirty="0" smtClean="0"/>
              <a:t>Отладка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139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Тернарная </a:t>
            </a:r>
            <a:r>
              <a:rPr lang="ru-RU" dirty="0" err="1" smtClean="0"/>
              <a:t>опеация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8591266" cy="296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3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</a:t>
            </a:r>
            <a:r>
              <a:rPr lang="en-US" dirty="0" smtClean="0"/>
              <a:t>switch</a:t>
            </a:r>
            <a:endParaRPr lang="ru-RU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457" y="1443717"/>
            <a:ext cx="6850062" cy="434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198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expression (Java 14)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91" y="2048241"/>
            <a:ext cx="6544688" cy="306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2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массивами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77109"/>
            <a:ext cx="8596668" cy="4564254"/>
          </a:xfrm>
        </p:spPr>
        <p:txBody>
          <a:bodyPr/>
          <a:lstStyle/>
          <a:p>
            <a:r>
              <a:rPr lang="ru-RU" dirty="0" smtClean="0"/>
              <a:t>Массив – несколько элементов одного типа с одним именем</a:t>
            </a:r>
          </a:p>
          <a:p>
            <a:r>
              <a:rPr lang="ru-RU" dirty="0" smtClean="0"/>
              <a:t>Для доступа к элементам используется индекс элемента</a:t>
            </a:r>
          </a:p>
          <a:p>
            <a:r>
              <a:rPr lang="ru-RU" dirty="0" smtClean="0"/>
              <a:t>Могут быть многомерными</a:t>
            </a:r>
          </a:p>
          <a:p>
            <a:r>
              <a:rPr lang="ru-RU" dirty="0" smtClean="0"/>
              <a:t>Размер массива нельзя изменить</a:t>
            </a:r>
          </a:p>
          <a:p>
            <a:r>
              <a:rPr lang="ru-RU" dirty="0" smtClean="0"/>
              <a:t>Размер массива можно получить с помощью свойства </a:t>
            </a:r>
            <a:r>
              <a:rPr lang="en-US" dirty="0" smtClean="0"/>
              <a:t>length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143" y="3551725"/>
            <a:ext cx="7858903" cy="279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3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670904"/>
            <a:ext cx="8315355" cy="436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64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6465" y="1386866"/>
            <a:ext cx="8596668" cy="3880773"/>
          </a:xfrm>
        </p:spPr>
        <p:txBody>
          <a:bodyPr/>
          <a:lstStyle/>
          <a:p>
            <a:r>
              <a:rPr lang="ru-RU" dirty="0" smtClean="0"/>
              <a:t>Цикл </a:t>
            </a:r>
            <a:r>
              <a:rPr lang="en-US" dirty="0" smtClean="0"/>
              <a:t>for </a:t>
            </a:r>
            <a:r>
              <a:rPr lang="ru-RU" dirty="0" smtClean="0"/>
              <a:t>используется для выполнения определенного количества итераций</a:t>
            </a:r>
          </a:p>
          <a:p>
            <a:r>
              <a:rPr lang="ru-RU" dirty="0" smtClean="0"/>
              <a:t>циклы </a:t>
            </a:r>
            <a:r>
              <a:rPr lang="en-US" dirty="0" smtClean="0"/>
              <a:t>while </a:t>
            </a:r>
            <a:r>
              <a:rPr lang="ru-RU" dirty="0" smtClean="0"/>
              <a:t>и </a:t>
            </a:r>
            <a:r>
              <a:rPr lang="en-US" dirty="0" smtClean="0"/>
              <a:t>do ... while </a:t>
            </a:r>
            <a:r>
              <a:rPr lang="ru-RU" dirty="0" smtClean="0"/>
              <a:t>используются</a:t>
            </a:r>
            <a:br>
              <a:rPr lang="ru-RU" dirty="0" smtClean="0"/>
            </a:br>
            <a:r>
              <a:rPr lang="ru-RU" dirty="0" smtClean="0"/>
              <a:t>для выполнения тела цикла, пока </a:t>
            </a:r>
            <a:br>
              <a:rPr lang="ru-RU" dirty="0" smtClean="0"/>
            </a:br>
            <a:r>
              <a:rPr lang="ru-RU" dirty="0" smtClean="0"/>
              <a:t>выполняется какое-то условие.</a:t>
            </a:r>
            <a:endParaRPr lang="ru-RU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913" y="1830387"/>
            <a:ext cx="6669087" cy="502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881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Циклы. </a:t>
            </a:r>
            <a:r>
              <a:rPr lang="en-US" dirty="0" smtClean="0"/>
              <a:t>Break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Оператор </a:t>
            </a:r>
            <a:r>
              <a:rPr lang="en-US" dirty="0" smtClean="0"/>
              <a:t>break </a:t>
            </a:r>
            <a:r>
              <a:rPr lang="ru-RU" dirty="0" smtClean="0"/>
              <a:t>используются, чтобы досрочно завершить </a:t>
            </a:r>
            <a:r>
              <a:rPr lang="ru-RU" b="1" dirty="0" smtClean="0"/>
              <a:t>весь</a:t>
            </a:r>
            <a:r>
              <a:rPr lang="ru-RU" dirty="0" smtClean="0"/>
              <a:t> цикл.</a:t>
            </a:r>
          </a:p>
          <a:p>
            <a:r>
              <a:rPr lang="ru-RU" dirty="0" smtClean="0"/>
              <a:t>Если циклы вложенные – то завершается только «ближайший» к оператору</a:t>
            </a:r>
            <a:endParaRPr lang="ru-RU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87" y="3186479"/>
            <a:ext cx="5184774" cy="3567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340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Вложенные циклы. </a:t>
            </a:r>
            <a:br>
              <a:rPr lang="ru-RU" dirty="0" smtClean="0"/>
            </a:br>
            <a:r>
              <a:rPr lang="ru-RU" dirty="0" smtClean="0"/>
              <a:t>Оператор </a:t>
            </a:r>
            <a:r>
              <a:rPr lang="en-US" dirty="0" smtClean="0"/>
              <a:t>break. </a:t>
            </a:r>
            <a:r>
              <a:rPr lang="ru-RU" dirty="0" smtClean="0"/>
              <a:t>Метки.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20" y="2110949"/>
            <a:ext cx="5300358" cy="3291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525" y="2110950"/>
            <a:ext cx="4893921" cy="3291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956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Циклы. </a:t>
            </a:r>
            <a:r>
              <a:rPr lang="en-US" dirty="0" smtClean="0"/>
              <a:t>continue.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 smtClean="0"/>
              <a:t>continue </a:t>
            </a:r>
            <a:r>
              <a:rPr lang="ru-RU" dirty="0"/>
              <a:t>используются, чтобы досрочно завершить </a:t>
            </a:r>
            <a:r>
              <a:rPr lang="ru-RU" b="1" dirty="0" smtClean="0"/>
              <a:t>текущую</a:t>
            </a:r>
            <a:r>
              <a:rPr lang="ru-RU" dirty="0" smtClean="0"/>
              <a:t> итерацию.</a:t>
            </a:r>
            <a:endParaRPr lang="ru-RU" dirty="0"/>
          </a:p>
          <a:p>
            <a:r>
              <a:rPr lang="ru-RU" dirty="0"/>
              <a:t>Если циклы вложенные – то завершается только «</a:t>
            </a:r>
            <a:r>
              <a:rPr lang="ru-RU" dirty="0" smtClean="0"/>
              <a:t>ближайшая» </a:t>
            </a:r>
            <a:r>
              <a:rPr lang="ru-RU" dirty="0"/>
              <a:t>к </a:t>
            </a:r>
            <a:r>
              <a:rPr lang="ru-RU" dirty="0" smtClean="0"/>
              <a:t>оператору</a:t>
            </a:r>
          </a:p>
          <a:p>
            <a:r>
              <a:rPr lang="en-US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79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в </a:t>
            </a:r>
            <a:r>
              <a:rPr lang="en-US" dirty="0"/>
              <a:t>IDEA c </a:t>
            </a:r>
            <a:r>
              <a:rPr lang="en-US" dirty="0" err="1" smtClean="0"/>
              <a:t>git</a:t>
            </a:r>
            <a:r>
              <a:rPr lang="en-US" dirty="0" smtClean="0"/>
              <a:t>. Live demo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2160589"/>
            <a:ext cx="9263781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81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в </a:t>
            </a:r>
            <a:r>
              <a:rPr lang="en-US" dirty="0" smtClean="0"/>
              <a:t>IDEA. Live-templates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www.jetbrains.com/help/idea/using-live-templates.html</a:t>
            </a:r>
            <a:endParaRPr lang="en-US" dirty="0" smtClean="0"/>
          </a:p>
          <a:p>
            <a:r>
              <a:rPr lang="en-US" dirty="0" smtClean="0"/>
              <a:t>.</a:t>
            </a:r>
            <a:r>
              <a:rPr lang="en-US" dirty="0" err="1" smtClean="0"/>
              <a:t>psvm</a:t>
            </a:r>
            <a:r>
              <a:rPr lang="en-US" dirty="0" smtClean="0"/>
              <a:t> / .main –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) {}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sout</a:t>
            </a:r>
            <a:r>
              <a:rPr lang="en-US" dirty="0" smtClean="0"/>
              <a:t> – </a:t>
            </a:r>
            <a:r>
              <a:rPr lang="en-US" dirty="0" err="1" smtClean="0"/>
              <a:t>System.out.println</a:t>
            </a:r>
            <a:r>
              <a:rPr lang="en-US" dirty="0" smtClean="0"/>
              <a:t>()</a:t>
            </a:r>
          </a:p>
          <a:p>
            <a:r>
              <a:rPr lang="en-US" dirty="0" smtClean="0"/>
              <a:t>%NUMBER%.</a:t>
            </a:r>
            <a:r>
              <a:rPr lang="en-US" dirty="0" err="1" smtClean="0"/>
              <a:t>fori</a:t>
            </a:r>
            <a:r>
              <a:rPr lang="en-US" dirty="0" smtClean="0"/>
              <a:t> – </a:t>
            </a:r>
            <a:r>
              <a:rPr lang="ru-RU" dirty="0" smtClean="0"/>
              <a:t>цикл </a:t>
            </a:r>
            <a:r>
              <a:rPr lang="en-US" dirty="0" smtClean="0"/>
              <a:t>for </a:t>
            </a:r>
            <a:r>
              <a:rPr lang="ru-RU" dirty="0" smtClean="0"/>
              <a:t>от нуля до </a:t>
            </a:r>
            <a:r>
              <a:rPr lang="en-US" dirty="0" smtClean="0"/>
              <a:t>%NUMBER%</a:t>
            </a:r>
          </a:p>
          <a:p>
            <a:r>
              <a:rPr lang="en-US" dirty="0" smtClean="0"/>
              <a:t>%OBJECT%.</a:t>
            </a:r>
            <a:r>
              <a:rPr lang="en-US" dirty="0" err="1" smtClean="0"/>
              <a:t>nn</a:t>
            </a:r>
            <a:r>
              <a:rPr lang="en-US" dirty="0" smtClean="0"/>
              <a:t> – if (%OBJECT% !=null) {}</a:t>
            </a:r>
          </a:p>
          <a:p>
            <a:r>
              <a:rPr lang="en-US" dirty="0" smtClean="0"/>
              <a:t>%OBJECT%.</a:t>
            </a:r>
            <a:r>
              <a:rPr lang="en-US" dirty="0" err="1" smtClean="0"/>
              <a:t>ifn</a:t>
            </a:r>
            <a:r>
              <a:rPr lang="en-US" dirty="0" smtClean="0"/>
              <a:t> – if (%OBJECT% == null) {}</a:t>
            </a:r>
          </a:p>
          <a:p>
            <a:r>
              <a:rPr lang="en-US" dirty="0" err="1" smtClean="0"/>
              <a:t>HTML:Emmet</a:t>
            </a:r>
            <a:r>
              <a:rPr lang="en-US" dirty="0" smtClean="0"/>
              <a:t> – table&gt;</a:t>
            </a:r>
            <a:r>
              <a:rPr lang="en-US" dirty="0" err="1" smtClean="0"/>
              <a:t>tr</a:t>
            </a:r>
            <a:r>
              <a:rPr lang="en-US" dirty="0" smtClean="0"/>
              <a:t>*5&gt;td*4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673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Синтаксис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пробельные символы</a:t>
            </a:r>
          </a:p>
          <a:p>
            <a:r>
              <a:rPr lang="ru-RU" dirty="0" smtClean="0"/>
              <a:t>Комментарии</a:t>
            </a:r>
            <a:r>
              <a:rPr lang="en-US" dirty="0" smtClean="0"/>
              <a:t> - </a:t>
            </a:r>
            <a:r>
              <a:rPr lang="en-US" b="1" dirty="0" smtClean="0"/>
              <a:t>demo</a:t>
            </a:r>
            <a:endParaRPr lang="ru-RU" b="1" dirty="0" smtClean="0"/>
          </a:p>
          <a:p>
            <a:pPr lvl="1"/>
            <a:r>
              <a:rPr lang="ru-RU" dirty="0" smtClean="0"/>
              <a:t>Однострочные</a:t>
            </a:r>
          </a:p>
          <a:p>
            <a:pPr lvl="1"/>
            <a:r>
              <a:rPr lang="ru-RU" dirty="0" smtClean="0"/>
              <a:t>Многострочные</a:t>
            </a:r>
          </a:p>
          <a:p>
            <a:pPr lvl="1"/>
            <a:r>
              <a:rPr lang="en-US" dirty="0" smtClean="0"/>
              <a:t>Javadoc</a:t>
            </a:r>
            <a:endParaRPr lang="ru-RU" dirty="0"/>
          </a:p>
          <a:p>
            <a:r>
              <a:rPr lang="ru-RU" dirty="0" smtClean="0"/>
              <a:t>Идентификаторы</a:t>
            </a:r>
            <a:endParaRPr lang="en-US" dirty="0" smtClean="0"/>
          </a:p>
          <a:p>
            <a:pPr lvl="1"/>
            <a:r>
              <a:rPr lang="en-US" dirty="0"/>
              <a:t>A-Z, a-z, 0-9, _, $</a:t>
            </a:r>
          </a:p>
          <a:p>
            <a:pPr lvl="1"/>
            <a:r>
              <a:rPr lang="en-US" strike="sngStrike" dirty="0"/>
              <a:t>2count</a:t>
            </a:r>
          </a:p>
          <a:p>
            <a:pPr lvl="1"/>
            <a:r>
              <a:rPr lang="en-US" dirty="0"/>
              <a:t>Test ≠ test ≠ </a:t>
            </a:r>
            <a:r>
              <a:rPr lang="en-US" dirty="0" smtClean="0"/>
              <a:t>TEST</a:t>
            </a:r>
            <a:endParaRPr lang="ru-RU" dirty="0" smtClean="0"/>
          </a:p>
          <a:p>
            <a:r>
              <a:rPr lang="ru-RU" dirty="0" smtClean="0"/>
              <a:t>разделители</a:t>
            </a:r>
            <a:endParaRPr lang="ru-RU" dirty="0"/>
          </a:p>
          <a:p>
            <a:r>
              <a:rPr lang="ru-RU" dirty="0"/>
              <a:t>ключевые слова</a:t>
            </a:r>
          </a:p>
          <a:p>
            <a:r>
              <a:rPr lang="ru-RU" dirty="0"/>
              <a:t>константы (литералы)</a:t>
            </a:r>
          </a:p>
          <a:p>
            <a:r>
              <a:rPr lang="ru-RU" dirty="0"/>
              <a:t>операции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085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Синтаксис</a:t>
            </a:r>
            <a:r>
              <a:rPr lang="en-US" dirty="0" smtClean="0"/>
              <a:t>. </a:t>
            </a:r>
            <a:r>
              <a:rPr lang="ru-RU" dirty="0" smtClean="0"/>
              <a:t>Разделители</a:t>
            </a:r>
            <a:endParaRPr lang="ru-RU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6760586"/>
              </p:ext>
            </p:extLst>
          </p:nvPr>
        </p:nvGraphicFramePr>
        <p:xfrm>
          <a:off x="677863" y="2160588"/>
          <a:ext cx="8596312" cy="3998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1550087976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297585121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( )</a:t>
                      </a:r>
                    </a:p>
                  </a:txBody>
                  <a:tcPr marL="90000" marR="90000" marT="91278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285750" marR="0" lvl="0" indent="-28575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списки </a:t>
                      </a: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параметров в </a:t>
                      </a: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методе, </a:t>
                      </a:r>
                      <a:endParaRPr kumimoji="0" lang="en-US" alt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</a:endParaRPr>
                    </a:p>
                    <a:p>
                      <a:pPr marL="285750" marR="0" lvl="0" indent="-28575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задание </a:t>
                      </a: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приоритета операций в выражениях, </a:t>
                      </a:r>
                      <a:endParaRPr kumimoji="0" lang="en-US" alt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</a:endParaRPr>
                    </a:p>
                    <a:p>
                      <a:pPr marL="285750" marR="0" lvl="0" indent="-28575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приведения </a:t>
                      </a: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типов. </a:t>
                      </a:r>
                    </a:p>
                  </a:txBody>
                  <a:tcPr marL="90000" marR="90000" marT="86536" horzOverflow="overflow"/>
                </a:tc>
                <a:extLst>
                  <a:ext uri="{0D108BD9-81ED-4DB2-BD59-A6C34878D82A}">
                    <a16:rowId xmlns:a16="http://schemas.microsoft.com/office/drawing/2014/main" val="3143172534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{ }</a:t>
                      </a:r>
                    </a:p>
                  </a:txBody>
                  <a:tcPr marL="90000" marR="90000" marT="91278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285750" marR="0" lvl="0" indent="-28575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Блоки кода, </a:t>
                      </a:r>
                      <a:endParaRPr kumimoji="0" lang="ru-RU" alt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</a:endParaRPr>
                    </a:p>
                    <a:p>
                      <a:pPr marL="285750" marR="0" lvl="0" indent="-28575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списки </a:t>
                      </a: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инициализации массивов</a:t>
                      </a:r>
                    </a:p>
                  </a:txBody>
                  <a:tcPr marL="90000" marR="90000" marT="86536" horzOverflow="overflow"/>
                </a:tc>
                <a:extLst>
                  <a:ext uri="{0D108BD9-81ED-4DB2-BD59-A6C34878D82A}">
                    <a16:rowId xmlns:a16="http://schemas.microsoft.com/office/drawing/2014/main" val="1399450829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[ ]</a:t>
                      </a:r>
                    </a:p>
                  </a:txBody>
                  <a:tcPr marL="90000" marR="90000" marT="91278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285750" marR="0" lvl="0" indent="-28575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Объявление </a:t>
                      </a: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массивов</a:t>
                      </a:r>
                    </a:p>
                    <a:p>
                      <a:pPr marL="285750" marR="0" lvl="0" indent="-28575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доступ </a:t>
                      </a: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к элементам массивов</a:t>
                      </a:r>
                    </a:p>
                  </a:txBody>
                  <a:tcPr marL="90000" marR="90000" marT="86536" horzOverflow="overflow"/>
                </a:tc>
                <a:extLst>
                  <a:ext uri="{0D108BD9-81ED-4DB2-BD59-A6C34878D82A}">
                    <a16:rowId xmlns:a16="http://schemas.microsoft.com/office/drawing/2014/main" val="1537064092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;</a:t>
                      </a:r>
                    </a:p>
                  </a:txBody>
                  <a:tcPr marL="90000" marR="90000" marT="91278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Разделяет операторы. </a:t>
                      </a:r>
                    </a:p>
                  </a:txBody>
                  <a:tcPr marL="90000" marR="90000" marT="86536" horzOverflow="overflow"/>
                </a:tc>
                <a:extLst>
                  <a:ext uri="{0D108BD9-81ED-4DB2-BD59-A6C34878D82A}">
                    <a16:rowId xmlns:a16="http://schemas.microsoft.com/office/drawing/2014/main" val="3616419260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,</a:t>
                      </a:r>
                    </a:p>
                  </a:txBody>
                  <a:tcPr marL="90000" marR="90000" marT="91278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Разделяет идентификаторы в объявлениях переменных, а также цепочку выражений внутри оператора 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for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. </a:t>
                      </a:r>
                    </a:p>
                  </a:txBody>
                  <a:tcPr marL="90000" marR="90000" marT="86536" horzOverflow="overflow"/>
                </a:tc>
                <a:extLst>
                  <a:ext uri="{0D108BD9-81ED-4DB2-BD59-A6C34878D82A}">
                    <a16:rowId xmlns:a16="http://schemas.microsoft.com/office/drawing/2014/main" val="1198987042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.</a:t>
                      </a:r>
                    </a:p>
                  </a:txBody>
                  <a:tcPr marL="90000" marR="90000" marT="91278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Разделение имен пакетов и классов, обращение к </a:t>
                      </a: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полю </a:t>
                      </a: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или методу класса. </a:t>
                      </a:r>
                    </a:p>
                  </a:txBody>
                  <a:tcPr marL="90000" marR="90000" marT="86536" horzOverflow="overflow"/>
                </a:tc>
                <a:extLst>
                  <a:ext uri="{0D108BD9-81ED-4DB2-BD59-A6C34878D82A}">
                    <a16:rowId xmlns:a16="http://schemas.microsoft.com/office/drawing/2014/main" val="782063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18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Синтаксис. Ключевые слова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en.wikipedia.org/wiki/List_of_Java_keywords</a:t>
            </a:r>
            <a:r>
              <a:rPr lang="en-US" dirty="0" smtClean="0"/>
              <a:t> </a:t>
            </a:r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82" y="2783823"/>
            <a:ext cx="11649649" cy="17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41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Синтаксис. Константы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0649965"/>
              </p:ext>
            </p:extLst>
          </p:nvPr>
        </p:nvGraphicFramePr>
        <p:xfrm>
          <a:off x="677334" y="1369280"/>
          <a:ext cx="87211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106">
                  <a:extLst>
                    <a:ext uri="{9D8B030D-6E8A-4147-A177-3AD203B41FA5}">
                      <a16:colId xmlns:a16="http://schemas.microsoft.com/office/drawing/2014/main" val="2300026654"/>
                    </a:ext>
                  </a:extLst>
                </a:gridCol>
                <a:gridCol w="1019908">
                  <a:extLst>
                    <a:ext uri="{9D8B030D-6E8A-4147-A177-3AD203B41FA5}">
                      <a16:colId xmlns:a16="http://schemas.microsoft.com/office/drawing/2014/main" val="2280578761"/>
                    </a:ext>
                  </a:extLst>
                </a:gridCol>
                <a:gridCol w="6515100">
                  <a:extLst>
                    <a:ext uri="{9D8B030D-6E8A-4147-A177-3AD203B41FA5}">
                      <a16:colId xmlns:a16="http://schemas.microsoft.com/office/drawing/2014/main" val="3706516682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Имя типа</a:t>
                      </a:r>
                    </a:p>
                  </a:txBody>
                  <a:tcPr marT="96380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Ширина</a:t>
                      </a:r>
                      <a:endParaRPr kumimoji="0" lang="ru-RU" alt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96380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Диапазон</a:t>
                      </a:r>
                    </a:p>
                  </a:txBody>
                  <a:tcPr marT="96380" horzOverflow="overflow"/>
                </a:tc>
                <a:extLst>
                  <a:ext uri="{0D108BD9-81ED-4DB2-BD59-A6C34878D82A}">
                    <a16:rowId xmlns:a16="http://schemas.microsoft.com/office/drawing/2014/main" val="1722801793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byte</a:t>
                      </a:r>
                    </a:p>
                  </a:txBody>
                  <a:tcPr marT="91278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T="91278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-128 … 127</a:t>
                      </a:r>
                    </a:p>
                  </a:txBody>
                  <a:tcPr marT="91278" horzOverflow="overflow"/>
                </a:tc>
                <a:extLst>
                  <a:ext uri="{0D108BD9-81ED-4DB2-BD59-A6C34878D82A}">
                    <a16:rowId xmlns:a16="http://schemas.microsoft.com/office/drawing/2014/main" val="1556952363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short</a:t>
                      </a:r>
                    </a:p>
                  </a:txBody>
                  <a:tcPr marT="91278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T="91278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-32 768  …  32 767</a:t>
                      </a:r>
                    </a:p>
                  </a:txBody>
                  <a:tcPr marT="91278" horzOverflow="overflow"/>
                </a:tc>
                <a:extLst>
                  <a:ext uri="{0D108BD9-81ED-4DB2-BD59-A6C34878D82A}">
                    <a16:rowId xmlns:a16="http://schemas.microsoft.com/office/drawing/2014/main" val="3472447287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 marT="91278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marT="91278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-2 147 483 648  … 2 147 483 647</a:t>
                      </a:r>
                    </a:p>
                  </a:txBody>
                  <a:tcPr marT="91278" horzOverflow="overflow"/>
                </a:tc>
                <a:extLst>
                  <a:ext uri="{0D108BD9-81ED-4DB2-BD59-A6C34878D82A}">
                    <a16:rowId xmlns:a16="http://schemas.microsoft.com/office/drawing/2014/main" val="358386210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long</a:t>
                      </a:r>
                      <a:endParaRPr kumimoji="0" lang="ru-RU" alt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91278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marT="91278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-9 223 372 036 854 775 808 … 9 223 372 036 854 775 807</a:t>
                      </a:r>
                    </a:p>
                  </a:txBody>
                  <a:tcPr marT="91278" horzOverflow="overflow"/>
                </a:tc>
                <a:extLst>
                  <a:ext uri="{0D108BD9-81ED-4DB2-BD59-A6C34878D82A}">
                    <a16:rowId xmlns:a16="http://schemas.microsoft.com/office/drawing/2014/main" val="333893058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597859"/>
              </p:ext>
            </p:extLst>
          </p:nvPr>
        </p:nvGraphicFramePr>
        <p:xfrm>
          <a:off x="677334" y="3868367"/>
          <a:ext cx="87211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843">
                  <a:extLst>
                    <a:ext uri="{9D8B030D-6E8A-4147-A177-3AD203B41FA5}">
                      <a16:colId xmlns:a16="http://schemas.microsoft.com/office/drawing/2014/main" val="3984494920"/>
                    </a:ext>
                  </a:extLst>
                </a:gridCol>
                <a:gridCol w="1019908">
                  <a:extLst>
                    <a:ext uri="{9D8B030D-6E8A-4147-A177-3AD203B41FA5}">
                      <a16:colId xmlns:a16="http://schemas.microsoft.com/office/drawing/2014/main" val="3144124221"/>
                    </a:ext>
                  </a:extLst>
                </a:gridCol>
                <a:gridCol w="6523363">
                  <a:extLst>
                    <a:ext uri="{9D8B030D-6E8A-4147-A177-3AD203B41FA5}">
                      <a16:colId xmlns:a16="http://schemas.microsoft.com/office/drawing/2014/main" val="265351157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Имя типа</a:t>
                      </a:r>
                    </a:p>
                  </a:txBody>
                  <a:tcPr marL="90000" marR="90000" marT="96380" horzOverflow="overflow"/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Ширина</a:t>
                      </a:r>
                    </a:p>
                  </a:txBody>
                  <a:tcPr marL="90000" marR="90000" marT="96380" horzOverflow="overflow"/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Диапазон</a:t>
                      </a:r>
                    </a:p>
                  </a:txBody>
                  <a:tcPr marL="90000" marR="90000" marT="96380" horzOverflow="overflow"/>
                </a:tc>
                <a:extLst>
                  <a:ext uri="{0D108BD9-81ED-4DB2-BD59-A6C34878D82A}">
                    <a16:rowId xmlns:a16="http://schemas.microsoft.com/office/drawing/2014/main" val="228703389"/>
                  </a:ext>
                </a:extLst>
              </a:tr>
              <a:tr h="370840"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float</a:t>
                      </a:r>
                    </a:p>
                  </a:txBody>
                  <a:tcPr marL="90000" marR="90000" marT="91278" horzOverflow="overflow"/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marL="90000" marR="90000" marT="91278" horzOverflow="overflow"/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3.4е-038 …  3.4е+038</a:t>
                      </a: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 </a:t>
                      </a:r>
                    </a:p>
                  </a:txBody>
                  <a:tcPr marL="90000" marR="90000" marT="91278" horzOverflow="overflow"/>
                </a:tc>
                <a:extLst>
                  <a:ext uri="{0D108BD9-81ED-4DB2-BD59-A6C34878D82A}">
                    <a16:rowId xmlns:a16="http://schemas.microsoft.com/office/drawing/2014/main" val="3918837141"/>
                  </a:ext>
                </a:extLst>
              </a:tr>
              <a:tr h="370840"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double</a:t>
                      </a:r>
                    </a:p>
                  </a:txBody>
                  <a:tcPr marL="90000" marR="90000" marT="91278" horzOverflow="overflow"/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kumimoji="0" lang="en-US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0000" marR="90000" marT="91278" horzOverflow="overflow"/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1.7е-308 … 1.7е+308</a:t>
                      </a:r>
                    </a:p>
                  </a:txBody>
                  <a:tcPr marL="90000" marR="90000" marT="91278" horzOverflow="overflow"/>
                </a:tc>
                <a:extLst>
                  <a:ext uri="{0D108BD9-81ED-4DB2-BD59-A6C34878D82A}">
                    <a16:rowId xmlns:a16="http://schemas.microsoft.com/office/drawing/2014/main" val="42559202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649939"/>
              </p:ext>
            </p:extLst>
          </p:nvPr>
        </p:nvGraphicFramePr>
        <p:xfrm>
          <a:off x="677334" y="5625774"/>
          <a:ext cx="872111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843">
                  <a:extLst>
                    <a:ext uri="{9D8B030D-6E8A-4147-A177-3AD203B41FA5}">
                      <a16:colId xmlns:a16="http://schemas.microsoft.com/office/drawing/2014/main" val="4150562386"/>
                    </a:ext>
                  </a:extLst>
                </a:gridCol>
                <a:gridCol w="1063869">
                  <a:extLst>
                    <a:ext uri="{9D8B030D-6E8A-4147-A177-3AD203B41FA5}">
                      <a16:colId xmlns:a16="http://schemas.microsoft.com/office/drawing/2014/main" val="1369980201"/>
                    </a:ext>
                  </a:extLst>
                </a:gridCol>
                <a:gridCol w="6479402">
                  <a:extLst>
                    <a:ext uri="{9D8B030D-6E8A-4147-A177-3AD203B41FA5}">
                      <a16:colId xmlns:a16="http://schemas.microsoft.com/office/drawing/2014/main" val="3451595959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Имя типа</a:t>
                      </a:r>
                    </a:p>
                  </a:txBody>
                  <a:tcPr marL="90000" marR="90000" marT="97460" marB="46800" horzOverflow="overflow"/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Ширина</a:t>
                      </a:r>
                    </a:p>
                  </a:txBody>
                  <a:tcPr marL="90000" marR="90000" marT="97460" marB="46800" horzOverflow="overflow"/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Диапазон</a:t>
                      </a:r>
                    </a:p>
                  </a:txBody>
                  <a:tcPr marL="90000" marR="90000" marT="97460" marB="46800" horzOverflow="overflow"/>
                </a:tc>
                <a:extLst>
                  <a:ext uri="{0D108BD9-81ED-4DB2-BD59-A6C34878D82A}">
                    <a16:rowId xmlns:a16="http://schemas.microsoft.com/office/drawing/2014/main" val="2998709421"/>
                  </a:ext>
                </a:extLst>
              </a:tr>
              <a:tr h="370840"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char</a:t>
                      </a:r>
                    </a:p>
                  </a:txBody>
                  <a:tcPr marL="90000" marR="90000" marT="92358" marB="46800" horzOverflow="overflow"/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90000" marR="90000" marT="92358" marB="46800" horzOverflow="overflow"/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0  … 65 535</a:t>
                      </a:r>
                      <a:r>
                        <a:rPr kumimoji="0" lang="ru-RU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 </a:t>
                      </a:r>
                    </a:p>
                  </a:txBody>
                  <a:tcPr marL="90000" marR="90000" marT="92358" marB="46800" horzOverflow="overflow"/>
                </a:tc>
                <a:extLst>
                  <a:ext uri="{0D108BD9-81ED-4DB2-BD59-A6C34878D82A}">
                    <a16:rowId xmlns:a16="http://schemas.microsoft.com/office/drawing/2014/main" val="780772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508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Синтаксис. Константы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Целочисленные </a:t>
            </a:r>
            <a:r>
              <a:rPr lang="ru-RU" dirty="0" smtClean="0"/>
              <a:t>константы</a:t>
            </a:r>
            <a:r>
              <a:rPr lang="en-US" dirty="0" smtClean="0"/>
              <a:t> - </a:t>
            </a:r>
            <a:r>
              <a:rPr lang="en-US" b="1" dirty="0" smtClean="0"/>
              <a:t>demo</a:t>
            </a:r>
            <a:endParaRPr lang="ru-RU" b="1" dirty="0"/>
          </a:p>
          <a:p>
            <a:pPr lvl="1"/>
            <a:r>
              <a:rPr lang="ru-RU" dirty="0"/>
              <a:t>23 //десятичный</a:t>
            </a:r>
          </a:p>
          <a:p>
            <a:pPr lvl="1"/>
            <a:r>
              <a:rPr lang="ru-RU" dirty="0"/>
              <a:t>06 //восьмеричный</a:t>
            </a:r>
          </a:p>
          <a:p>
            <a:pPr lvl="1"/>
            <a:r>
              <a:rPr lang="ru-RU" dirty="0"/>
              <a:t>0x6A, 0X75F  //шестнадцатеричный</a:t>
            </a:r>
          </a:p>
          <a:p>
            <a:pPr lvl="1"/>
            <a:r>
              <a:rPr lang="ru-RU" dirty="0"/>
              <a:t>0b01101 //</a:t>
            </a:r>
            <a:r>
              <a:rPr lang="ru-RU" dirty="0" smtClean="0"/>
              <a:t>двоичный</a:t>
            </a:r>
            <a:endParaRPr lang="en-US" dirty="0" smtClean="0"/>
          </a:p>
          <a:p>
            <a:r>
              <a:rPr lang="ru-RU" dirty="0" smtClean="0"/>
              <a:t>С плавающей точкой:</a:t>
            </a:r>
          </a:p>
          <a:p>
            <a:pPr lvl="1"/>
            <a:r>
              <a:rPr lang="ru-RU" dirty="0"/>
              <a:t>3.14159  	//обычная </a:t>
            </a:r>
            <a:r>
              <a:rPr lang="ru-RU" dirty="0" smtClean="0"/>
              <a:t>форма</a:t>
            </a:r>
            <a:endParaRPr lang="ru-RU" dirty="0"/>
          </a:p>
          <a:p>
            <a:pPr lvl="1"/>
            <a:r>
              <a:rPr lang="ru-RU" dirty="0"/>
              <a:t>314159Е-05 </a:t>
            </a:r>
            <a:r>
              <a:rPr lang="ru-RU" dirty="0" smtClean="0"/>
              <a:t> </a:t>
            </a:r>
            <a:r>
              <a:rPr lang="en-US" dirty="0" smtClean="0"/>
              <a:t>// </a:t>
            </a:r>
            <a:r>
              <a:rPr lang="ru-RU" dirty="0" smtClean="0"/>
              <a:t>экспоненциальная запись</a:t>
            </a:r>
          </a:p>
          <a:p>
            <a:r>
              <a:rPr lang="ru-RU" dirty="0" smtClean="0"/>
              <a:t>Логические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rue</a:t>
            </a:r>
          </a:p>
          <a:p>
            <a:pPr lvl="1"/>
            <a:r>
              <a:rPr lang="en-US" dirty="0" smtClean="0"/>
              <a:t>false</a:t>
            </a:r>
          </a:p>
          <a:p>
            <a:r>
              <a:rPr lang="ru-RU" dirty="0" smtClean="0"/>
              <a:t>Строковое</a:t>
            </a:r>
          </a:p>
          <a:p>
            <a:pPr lvl="1"/>
            <a:r>
              <a:rPr lang="ru-RU" dirty="0" smtClean="0"/>
              <a:t>«Привет»</a:t>
            </a:r>
          </a:p>
          <a:p>
            <a:r>
              <a:rPr lang="ru-RU" dirty="0" smtClean="0"/>
              <a:t>Символьные</a:t>
            </a:r>
          </a:p>
          <a:p>
            <a:pPr lvl="1"/>
            <a:r>
              <a:rPr lang="en-US" dirty="0" smtClean="0"/>
              <a:t>‘a’, ’b’,’4’,’@’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235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1048</TotalTime>
  <Words>946</Words>
  <Application>Microsoft Office PowerPoint</Application>
  <PresentationFormat>Widescreen</PresentationFormat>
  <Paragraphs>215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Microsoft YaHei</vt:lpstr>
      <vt:lpstr>Arial</vt:lpstr>
      <vt:lpstr>Calibri</vt:lpstr>
      <vt:lpstr>Times New Roman</vt:lpstr>
      <vt:lpstr>Trebuchet MS</vt:lpstr>
      <vt:lpstr>Wingdings 3</vt:lpstr>
      <vt:lpstr>Facet</vt:lpstr>
      <vt:lpstr>Java. Синтаксис</vt:lpstr>
      <vt:lpstr>Агенда</vt:lpstr>
      <vt:lpstr>Работа в IDEA c git. Live demo</vt:lpstr>
      <vt:lpstr>Работа в IDEA. Live-templates</vt:lpstr>
      <vt:lpstr>Синтаксис</vt:lpstr>
      <vt:lpstr>Синтаксис. Разделители</vt:lpstr>
      <vt:lpstr>Синтаксис. Ключевые слова</vt:lpstr>
      <vt:lpstr>Синтаксис. Константы</vt:lpstr>
      <vt:lpstr>Синтаксис. Константы</vt:lpstr>
      <vt:lpstr>Синтаксис. Управляющие последовательности</vt:lpstr>
      <vt:lpstr>Naming convention</vt:lpstr>
      <vt:lpstr>Переменные.  Блоки кода и область действия</vt:lpstr>
      <vt:lpstr>Работа с числами.</vt:lpstr>
      <vt:lpstr>Работа с числами. Правила расширения.</vt:lpstr>
      <vt:lpstr>Работа с числами.  Расширение, сужение, усечение, приведение.</vt:lpstr>
      <vt:lpstr>Работа с числами.  Арифметические операции</vt:lpstr>
      <vt:lpstr>Работа с числами. Битовые операции</vt:lpstr>
      <vt:lpstr>Работа с Boolean. Логические операции</vt:lpstr>
      <vt:lpstr>Условная операция</vt:lpstr>
      <vt:lpstr>Тернарная опеация</vt:lpstr>
      <vt:lpstr>Оператор switch</vt:lpstr>
      <vt:lpstr>switch expression (Java 14)</vt:lpstr>
      <vt:lpstr>Работа с массивами</vt:lpstr>
      <vt:lpstr>Массивы</vt:lpstr>
      <vt:lpstr>Циклы</vt:lpstr>
      <vt:lpstr>Циклы. Break</vt:lpstr>
      <vt:lpstr>Вложенные циклы.  Оператор break. Метки.</vt:lpstr>
      <vt:lpstr>Циклы. continue.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Java. Синтаксис</dc:title>
  <dc:creator>Tarasov, Andrey</dc:creator>
  <cp:lastModifiedBy>Tarasov, Andrey</cp:lastModifiedBy>
  <cp:revision>43</cp:revision>
  <dcterms:created xsi:type="dcterms:W3CDTF">2020-04-29T17:01:56Z</dcterms:created>
  <dcterms:modified xsi:type="dcterms:W3CDTF">2020-04-30T10:30:46Z</dcterms:modified>
</cp:coreProperties>
</file>