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92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92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9145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872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5250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814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86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0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43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52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93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37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44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72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45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54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8C0F-B107-447C-9930-417FE1FA4FE5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23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Классы и ООП.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4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Ссылочные и примитивные типы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примитивные типы данные всегда пишутся с маленькой буквы и их всего 8</a:t>
            </a:r>
          </a:p>
          <a:p>
            <a:r>
              <a:rPr lang="ru-RU" dirty="0" smtClean="0"/>
              <a:t>Переменные примитивных типов хранят само значение</a:t>
            </a:r>
          </a:p>
          <a:p>
            <a:r>
              <a:rPr lang="ru-RU" dirty="0" smtClean="0"/>
              <a:t>Переменных объектных (ссылочных) типов хранят ссылку на объект</a:t>
            </a:r>
            <a:endParaRPr lang="en-US" dirty="0" smtClean="0"/>
          </a:p>
          <a:p>
            <a:r>
              <a:rPr lang="ru-RU" dirty="0" smtClean="0"/>
              <a:t>Все объекты\примитивы выровнены на 8 байт. </a:t>
            </a:r>
          </a:p>
        </p:txBody>
      </p:sp>
    </p:spTree>
    <p:extLst>
      <p:ext uri="{BB962C8B-B14F-4D97-AF65-F5344CB8AC3E}">
        <p14:creationId xmlns:p14="http://schemas.microsoft.com/office/powerpoint/2010/main" val="345691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объекта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019908" y="2160589"/>
            <a:ext cx="5600700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dirty="0" smtClean="0"/>
              <a:t>Заголовок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620608" y="2160589"/>
            <a:ext cx="2822330" cy="7121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1090246" y="2441943"/>
            <a:ext cx="2637692" cy="3516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 word 4/8byte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4027819" y="2441943"/>
            <a:ext cx="2567354" cy="3341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Klass</a:t>
            </a:r>
            <a:r>
              <a:rPr lang="en-US" dirty="0" smtClean="0"/>
              <a:t> pointer </a:t>
            </a:r>
            <a:r>
              <a:rPr lang="en-US" dirty="0"/>
              <a:t>4/8byte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9442938" y="2160589"/>
            <a:ext cx="1327639" cy="7121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padding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45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1246" y="2128142"/>
            <a:ext cx="1336435" cy="740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 0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310364" y="2116459"/>
            <a:ext cx="1336435" cy="740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24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4659073" y="2099895"/>
            <a:ext cx="1336435" cy="74000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42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6014221" y="2088194"/>
            <a:ext cx="1336435" cy="74000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7360349" y="2099895"/>
            <a:ext cx="1336435" cy="740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8705804" y="2088195"/>
            <a:ext cx="1336435" cy="740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000742" y="1792545"/>
            <a:ext cx="1245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Integer a =42</a:t>
            </a:r>
            <a:endParaRPr lang="ru-RU" sz="1400" dirty="0"/>
          </a:p>
        </p:txBody>
      </p:sp>
      <p:sp>
        <p:nvSpPr>
          <p:cNvPr id="12" name="Rectangle 11"/>
          <p:cNvSpPr/>
          <p:nvPr/>
        </p:nvSpPr>
        <p:spPr>
          <a:xfrm>
            <a:off x="799245" y="3624720"/>
            <a:ext cx="1556242" cy="82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00110011</a:t>
            </a:r>
            <a:endParaRPr lang="ru-RU" sz="800" dirty="0"/>
          </a:p>
        </p:txBody>
      </p:sp>
      <p:sp>
        <p:nvSpPr>
          <p:cNvPr id="13" name="Rectangle 12"/>
          <p:cNvSpPr/>
          <p:nvPr/>
        </p:nvSpPr>
        <p:spPr>
          <a:xfrm>
            <a:off x="2344010" y="3613020"/>
            <a:ext cx="1556242" cy="82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0x..</a:t>
            </a:r>
            <a:endParaRPr lang="ru-RU" sz="1200" dirty="0"/>
          </a:p>
        </p:txBody>
      </p:sp>
      <p:sp>
        <p:nvSpPr>
          <p:cNvPr id="14" name="Rectangle 13"/>
          <p:cNvSpPr/>
          <p:nvPr/>
        </p:nvSpPr>
        <p:spPr>
          <a:xfrm>
            <a:off x="3910227" y="3613020"/>
            <a:ext cx="1556242" cy="8270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42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897827" y="1479237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94715" y="293222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689845" y="3347721"/>
            <a:ext cx="66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ru-RU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263728" y="3336021"/>
            <a:ext cx="66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8</a:t>
            </a:r>
            <a:endParaRPr lang="ru-RU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866439" y="3239498"/>
            <a:ext cx="859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16</a:t>
            </a:r>
            <a:endParaRPr lang="ru-RU" sz="1200" dirty="0"/>
          </a:p>
        </p:txBody>
      </p:sp>
      <p:sp>
        <p:nvSpPr>
          <p:cNvPr id="20" name="Rectangle 19"/>
          <p:cNvSpPr/>
          <p:nvPr/>
        </p:nvSpPr>
        <p:spPr>
          <a:xfrm>
            <a:off x="5486420" y="3613020"/>
            <a:ext cx="1556242" cy="82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00110010</a:t>
            </a:r>
            <a:endParaRPr lang="ru-RU" sz="700" dirty="0"/>
          </a:p>
        </p:txBody>
      </p:sp>
      <p:sp>
        <p:nvSpPr>
          <p:cNvPr id="21" name="Rectangle 20"/>
          <p:cNvSpPr/>
          <p:nvPr/>
        </p:nvSpPr>
        <p:spPr>
          <a:xfrm>
            <a:off x="7062415" y="3624720"/>
            <a:ext cx="1556242" cy="82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0x..</a:t>
            </a:r>
            <a:endParaRPr lang="ru-RU" sz="1200" dirty="0"/>
          </a:p>
        </p:txBody>
      </p:sp>
      <p:sp>
        <p:nvSpPr>
          <p:cNvPr id="22" name="Rectangle 21"/>
          <p:cNvSpPr/>
          <p:nvPr/>
        </p:nvSpPr>
        <p:spPr>
          <a:xfrm>
            <a:off x="8595900" y="3613020"/>
            <a:ext cx="1556242" cy="8270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5386809" y="3292002"/>
            <a:ext cx="859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24</a:t>
            </a:r>
            <a:endParaRPr lang="ru-RU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952118" y="3239499"/>
            <a:ext cx="859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32</a:t>
            </a:r>
            <a:endParaRPr lang="ru-RU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514032" y="3292002"/>
            <a:ext cx="859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85653" y="1771052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Integer b=8</a:t>
            </a:r>
            <a:endParaRPr lang="ru-RU" sz="14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745" y="2355587"/>
            <a:ext cx="270431" cy="27043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181" y="2416851"/>
            <a:ext cx="293074" cy="293074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stCxn id="4" idx="2"/>
          </p:cNvCxnSpPr>
          <p:nvPr/>
        </p:nvCxnSpPr>
        <p:spPr>
          <a:xfrm flipH="1">
            <a:off x="2292556" y="2868143"/>
            <a:ext cx="326908" cy="803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2"/>
            <a:endCxn id="20" idx="0"/>
          </p:cNvCxnSpPr>
          <p:nvPr/>
        </p:nvCxnSpPr>
        <p:spPr>
          <a:xfrm>
            <a:off x="3978582" y="2856460"/>
            <a:ext cx="2285959" cy="756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26428" y="1754488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primA</a:t>
            </a:r>
            <a:r>
              <a:rPr lang="en-US" sz="1400" dirty="0" smtClean="0"/>
              <a:t>=42</a:t>
            </a:r>
            <a:endParaRPr lang="ru-RU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6112599" y="1783149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primB</a:t>
            </a:r>
            <a:r>
              <a:rPr lang="en-US" sz="1400" dirty="0" smtClean="0"/>
              <a:t> = 8</a:t>
            </a:r>
            <a:endParaRPr lang="ru-RU" sz="1400" dirty="0"/>
          </a:p>
        </p:txBody>
      </p:sp>
      <p:sp>
        <p:nvSpPr>
          <p:cNvPr id="36" name="Rectangle 35"/>
          <p:cNvSpPr/>
          <p:nvPr/>
        </p:nvSpPr>
        <p:spPr>
          <a:xfrm>
            <a:off x="799246" y="4458646"/>
            <a:ext cx="1544764" cy="4203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Mark word</a:t>
            </a:r>
            <a:endParaRPr lang="ru-RU" sz="1100" dirty="0"/>
          </a:p>
        </p:txBody>
      </p:sp>
      <p:sp>
        <p:nvSpPr>
          <p:cNvPr id="37" name="Rectangle 36"/>
          <p:cNvSpPr/>
          <p:nvPr/>
        </p:nvSpPr>
        <p:spPr>
          <a:xfrm>
            <a:off x="2355487" y="4458646"/>
            <a:ext cx="1554740" cy="4203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Integer.class</a:t>
            </a:r>
            <a:endParaRPr lang="ru-RU" sz="1100" dirty="0"/>
          </a:p>
        </p:txBody>
      </p:sp>
      <p:sp>
        <p:nvSpPr>
          <p:cNvPr id="44" name="Rectangle 43"/>
          <p:cNvSpPr/>
          <p:nvPr/>
        </p:nvSpPr>
        <p:spPr>
          <a:xfrm>
            <a:off x="5506173" y="4440110"/>
            <a:ext cx="1544764" cy="4203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Mark word</a:t>
            </a:r>
            <a:endParaRPr lang="ru-RU" sz="1100" dirty="0"/>
          </a:p>
        </p:txBody>
      </p:sp>
      <p:sp>
        <p:nvSpPr>
          <p:cNvPr id="45" name="Rectangle 44"/>
          <p:cNvSpPr/>
          <p:nvPr/>
        </p:nvSpPr>
        <p:spPr>
          <a:xfrm>
            <a:off x="7062414" y="4440110"/>
            <a:ext cx="1554740" cy="4203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Integer.class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2669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 и примитивы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5997"/>
            <a:ext cx="8596668" cy="3880773"/>
          </a:xfrm>
        </p:spPr>
        <p:txBody>
          <a:bodyPr/>
          <a:lstStyle/>
          <a:p>
            <a:r>
              <a:rPr lang="ru-RU" dirty="0" smtClean="0"/>
              <a:t>Значение по умолчанию примитива </a:t>
            </a:r>
            <a:r>
              <a:rPr lang="en-US" b="1" dirty="0" smtClean="0"/>
              <a:t>0</a:t>
            </a:r>
            <a:r>
              <a:rPr lang="en-US" dirty="0" smtClean="0"/>
              <a:t> </a:t>
            </a:r>
            <a:r>
              <a:rPr lang="ru-RU" dirty="0" smtClean="0"/>
              <a:t>для чисел или </a:t>
            </a:r>
            <a:r>
              <a:rPr lang="en-US" b="1" dirty="0" smtClean="0"/>
              <a:t>false</a:t>
            </a:r>
            <a:r>
              <a:rPr lang="ru-RU" b="1" dirty="0" smtClean="0"/>
              <a:t> </a:t>
            </a:r>
            <a:r>
              <a:rPr lang="ru-RU" dirty="0" smtClean="0"/>
              <a:t>для </a:t>
            </a:r>
            <a:r>
              <a:rPr lang="en-US" dirty="0" err="1" smtClean="0"/>
              <a:t>boolean</a:t>
            </a:r>
            <a:r>
              <a:rPr lang="en-US" dirty="0" smtClean="0"/>
              <a:t>.</a:t>
            </a:r>
          </a:p>
          <a:p>
            <a:r>
              <a:rPr lang="ru-RU" dirty="0" smtClean="0"/>
              <a:t>Значение по умолчанию для объекта – </a:t>
            </a:r>
            <a:r>
              <a:rPr lang="en-US" dirty="0" smtClean="0"/>
              <a:t>null</a:t>
            </a:r>
          </a:p>
          <a:p>
            <a:r>
              <a:rPr lang="ru-RU" dirty="0" smtClean="0"/>
              <a:t>Работа с примитивами быстрее</a:t>
            </a:r>
          </a:p>
          <a:p>
            <a:r>
              <a:rPr lang="ru-RU" dirty="0" smtClean="0"/>
              <a:t>Работа с объектами позволяет использовать больше возможность языка – наследование, полиморфизм.</a:t>
            </a:r>
            <a:endParaRPr lang="en-US" dirty="0" smtClean="0"/>
          </a:p>
          <a:p>
            <a:r>
              <a:rPr lang="ru-RU" dirty="0" smtClean="0"/>
              <a:t>Начиная с </a:t>
            </a:r>
            <a:r>
              <a:rPr lang="en-US" dirty="0" smtClean="0"/>
              <a:t>Java 5 </a:t>
            </a:r>
            <a:r>
              <a:rPr lang="ru-RU" dirty="0" smtClean="0"/>
              <a:t>примитивы могут автоматически упаковываться с класс обертку (</a:t>
            </a:r>
            <a:r>
              <a:rPr lang="en-US" dirty="0" smtClean="0"/>
              <a:t>boxing) </a:t>
            </a:r>
            <a:r>
              <a:rPr lang="ru-RU" dirty="0" smtClean="0"/>
              <a:t>и наоборот</a:t>
            </a:r>
            <a:r>
              <a:rPr lang="en-US" dirty="0" smtClean="0"/>
              <a:t> (unboxing)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1026" name="Picture 2" descr="Java Programming Tutorial on Gener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260" y="4068762"/>
            <a:ext cx="5191125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31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Системные 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ru-RU" dirty="0" smtClean="0"/>
              <a:t>позволяет некоторые аргументы командной строки использовать в любом месте программы.</a:t>
            </a:r>
          </a:p>
          <a:p>
            <a:r>
              <a:rPr lang="ru-RU" dirty="0" smtClean="0"/>
              <a:t>Такие аргументы начинается с префикса </a:t>
            </a:r>
            <a:r>
              <a:rPr lang="en-US" dirty="0" smtClean="0"/>
              <a:t>–D, </a:t>
            </a:r>
            <a:r>
              <a:rPr lang="ru-RU" dirty="0" smtClean="0"/>
              <a:t>например </a:t>
            </a:r>
            <a:r>
              <a:rPr lang="en-US" dirty="0" smtClean="0"/>
              <a:t>–</a:t>
            </a:r>
            <a:r>
              <a:rPr lang="en-US" dirty="0" err="1" smtClean="0"/>
              <a:t>DdefaultNumber</a:t>
            </a:r>
            <a:r>
              <a:rPr lang="en-US" dirty="0" smtClean="0"/>
              <a:t>=42</a:t>
            </a:r>
          </a:p>
          <a:p>
            <a:r>
              <a:rPr lang="en-US" dirty="0" err="1" smtClean="0"/>
              <a:t>System.getProperty</a:t>
            </a:r>
            <a:r>
              <a:rPr lang="en-US" dirty="0" smtClean="0"/>
              <a:t>(“</a:t>
            </a:r>
            <a:r>
              <a:rPr lang="en-US" dirty="0" err="1" smtClean="0"/>
              <a:t>defaultNumber</a:t>
            </a:r>
            <a:r>
              <a:rPr lang="en-US" dirty="0" smtClean="0"/>
              <a:t>”) </a:t>
            </a:r>
            <a:r>
              <a:rPr lang="ru-RU" dirty="0" smtClean="0"/>
              <a:t>вернет </a:t>
            </a:r>
            <a:r>
              <a:rPr lang="en-US" dirty="0" smtClean="0"/>
              <a:t>“42”</a:t>
            </a:r>
          </a:p>
          <a:p>
            <a:r>
              <a:rPr lang="ru-RU" dirty="0" smtClean="0"/>
              <a:t>Чтобы не преобразовывать</a:t>
            </a:r>
            <a:r>
              <a:rPr lang="en-US" dirty="0" smtClean="0"/>
              <a:t> </a:t>
            </a:r>
            <a:r>
              <a:rPr lang="ru-RU" dirty="0" smtClean="0"/>
              <a:t>строку в числа или </a:t>
            </a:r>
            <a:r>
              <a:rPr lang="en-US" dirty="0" smtClean="0"/>
              <a:t>Boolean</a:t>
            </a:r>
            <a:r>
              <a:rPr lang="ru-RU" dirty="0" smtClean="0"/>
              <a:t>, у классов-оберток для примитивов есть набор метод </a:t>
            </a:r>
            <a:r>
              <a:rPr lang="en-US" b="1" dirty="0" err="1" smtClean="0"/>
              <a:t>Integer.getInteger</a:t>
            </a:r>
            <a:r>
              <a:rPr lang="en-US" dirty="0" smtClean="0"/>
              <a:t>(“</a:t>
            </a:r>
            <a:r>
              <a:rPr lang="en-US" dirty="0" err="1" smtClean="0"/>
              <a:t>variableNumber</a:t>
            </a:r>
            <a:r>
              <a:rPr lang="en-US" dirty="0" smtClean="0"/>
              <a:t>”),</a:t>
            </a:r>
            <a:r>
              <a:rPr lang="en-US" b="1" dirty="0" err="1" smtClean="0"/>
              <a:t>Boolean.getBoolean</a:t>
            </a:r>
            <a:r>
              <a:rPr lang="en-US" dirty="0" smtClean="0"/>
              <a:t>(),...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smtClean="0"/>
              <a:t>Demo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12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ООП. 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– это совмещение методов и переменных.</a:t>
            </a:r>
          </a:p>
          <a:p>
            <a:r>
              <a:rPr lang="ru-RU" dirty="0" smtClean="0"/>
              <a:t>Методы внутри класса могут свободно использовать переменные класса</a:t>
            </a:r>
          </a:p>
          <a:p>
            <a:r>
              <a:rPr lang="ru-RU" dirty="0" smtClean="0"/>
              <a:t>Методы снаружи класса могут использовать только те переменные, к котором разрешен доступ. </a:t>
            </a:r>
          </a:p>
          <a:p>
            <a:r>
              <a:rPr lang="ru-RU" dirty="0" smtClean="0"/>
              <a:t>Синтаксис объявления класса</a:t>
            </a:r>
            <a:br>
              <a:rPr lang="ru-RU" dirty="0" smtClean="0"/>
            </a:br>
            <a:r>
              <a:rPr lang="en-US" dirty="0" smtClean="0"/>
              <a:t>class &lt;Name&gt; {</a:t>
            </a:r>
            <a:br>
              <a:rPr lang="en-US" dirty="0" smtClean="0"/>
            </a:br>
            <a:r>
              <a:rPr lang="en-US" dirty="0" smtClean="0"/>
              <a:t>     &lt;</a:t>
            </a:r>
            <a:r>
              <a:rPr lang="en-US" dirty="0" err="1" smtClean="0"/>
              <a:t>VarType</a:t>
            </a:r>
            <a:r>
              <a:rPr lang="en-US" dirty="0" smtClean="0"/>
              <a:t>&gt; </a:t>
            </a:r>
            <a:r>
              <a:rPr lang="en-US" dirty="0" err="1" smtClean="0"/>
              <a:t>varName</a:t>
            </a:r>
            <a:r>
              <a:rPr lang="en-US" dirty="0" smtClean="0"/>
              <a:t> = ...;</a:t>
            </a:r>
            <a:br>
              <a:rPr lang="en-US" dirty="0" smtClean="0"/>
            </a:br>
            <a:r>
              <a:rPr lang="en-US" dirty="0" smtClean="0"/>
              <a:t>	    &lt;</a:t>
            </a:r>
            <a:r>
              <a:rPr lang="en-US" dirty="0" err="1" smtClean="0"/>
              <a:t>VarType</a:t>
            </a:r>
            <a:r>
              <a:rPr lang="en-US" dirty="0" smtClean="0"/>
              <a:t>&gt; </a:t>
            </a:r>
            <a:r>
              <a:rPr lang="en-US" dirty="0" err="1" smtClean="0"/>
              <a:t>methodName</a:t>
            </a:r>
            <a:r>
              <a:rPr lang="en-US" dirty="0" smtClean="0"/>
              <a:t>() {</a:t>
            </a:r>
          </a:p>
          <a:p>
            <a:endParaRPr lang="en-US" dirty="0"/>
          </a:p>
          <a:p>
            <a:r>
              <a:rPr lang="en-US" dirty="0" smtClean="0"/>
              <a:t>    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64" y="3490545"/>
            <a:ext cx="2404818" cy="305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782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Классы.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– это просто описание, какие переменные и методы доступны.</a:t>
            </a:r>
          </a:p>
          <a:p>
            <a:r>
              <a:rPr lang="ru-RU" dirty="0" smtClean="0"/>
              <a:t>Сами переменные хранятся в </a:t>
            </a:r>
            <a:r>
              <a:rPr lang="ru-RU" b="1" dirty="0" smtClean="0"/>
              <a:t>экземплярах</a:t>
            </a:r>
            <a:r>
              <a:rPr lang="ru-RU" dirty="0" smtClean="0"/>
              <a:t> класса (</a:t>
            </a:r>
            <a:r>
              <a:rPr lang="en-US" b="1" dirty="0" smtClean="0"/>
              <a:t>instance</a:t>
            </a:r>
            <a:r>
              <a:rPr lang="en-US" dirty="0" smtClean="0"/>
              <a:t>)</a:t>
            </a:r>
          </a:p>
          <a:p>
            <a:r>
              <a:rPr lang="ru-RU" dirty="0" smtClean="0"/>
              <a:t>В разных </a:t>
            </a:r>
            <a:r>
              <a:rPr lang="ru-RU" b="1" dirty="0" smtClean="0"/>
              <a:t>экземплярах</a:t>
            </a:r>
            <a:r>
              <a:rPr lang="ru-RU" dirty="0" smtClean="0"/>
              <a:t> хранятся разные переменные. </a:t>
            </a:r>
          </a:p>
          <a:p>
            <a:r>
              <a:rPr lang="ru-RU" dirty="0" smtClean="0"/>
              <a:t>Чтобы создать новый </a:t>
            </a:r>
            <a:r>
              <a:rPr lang="ru-RU" b="1" dirty="0" smtClean="0"/>
              <a:t>экземпляр</a:t>
            </a:r>
            <a:r>
              <a:rPr lang="ru-RU" dirty="0" smtClean="0"/>
              <a:t> – нужно вызвать </a:t>
            </a:r>
            <a:r>
              <a:rPr lang="ru-RU" b="1" dirty="0" smtClean="0"/>
              <a:t>конструктор</a:t>
            </a:r>
            <a:r>
              <a:rPr lang="ru-RU" dirty="0" smtClean="0"/>
              <a:t> класса с помощью оператора </a:t>
            </a:r>
            <a:r>
              <a:rPr lang="en-US" b="1" dirty="0" smtClean="0"/>
              <a:t>new</a:t>
            </a:r>
            <a:r>
              <a:rPr lang="en-US" dirty="0" smtClean="0"/>
              <a:t>.</a:t>
            </a:r>
          </a:p>
          <a:p>
            <a:r>
              <a:rPr lang="ru-RU" dirty="0" smtClean="0"/>
              <a:t>Конструктор класса – это специальный метод, который задает начальные значения переменным экземпляра. </a:t>
            </a:r>
          </a:p>
          <a:p>
            <a:r>
              <a:rPr lang="ru-RU" dirty="0" smtClean="0"/>
              <a:t>Конструктор имеет то же имя, что и класс, может иметь параметры, но у него </a:t>
            </a:r>
            <a:r>
              <a:rPr lang="ru-RU" b="1" dirty="0" smtClean="0"/>
              <a:t>не пишется возвращаемое значение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Конструкторов может быть несколько,  с разными параметрами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116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D4DC255F-4AAD-4FF5-B44A-1472D1277472}" type="slidenum">
              <a:rPr lang="ru-RU" altLang="ru-RU" sz="1400">
                <a:solidFill>
                  <a:srgbClr val="FFFFFF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ru-RU" altLang="ru-RU" sz="1400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940425" y="1052513"/>
            <a:ext cx="28098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ClrTx/>
              <a:buFontTx/>
              <a:buNone/>
            </a:pPr>
            <a:r>
              <a:rPr lang="ru-RU" altLang="ru-RU" sz="2400" b="1">
                <a:solidFill>
                  <a:srgbClr val="FF0000"/>
                </a:solidFill>
              </a:rPr>
              <a:t>Описание класса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35150" y="1412875"/>
            <a:ext cx="3313113" cy="503237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class Point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{int x</a:t>
            </a:r>
            <a:r>
              <a:rPr lang="en-US" altLang="ru-RU" sz="2000" b="1"/>
              <a:t>,</a:t>
            </a:r>
            <a:r>
              <a:rPr lang="ru-RU" altLang="ru-RU" sz="2000" b="1"/>
              <a:t> y;		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Point ()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   {x=0; y=0;	 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   }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Point (int x1,int y1)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   {x=x1; y=y1;	 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   }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int getX()</a:t>
            </a:r>
            <a:r>
              <a:rPr lang="en-US" altLang="ru-RU" sz="2000" b="1"/>
              <a:t> {return x;}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int getY()</a:t>
            </a:r>
            <a:r>
              <a:rPr lang="en-US" altLang="ru-RU" sz="2000" b="1"/>
              <a:t> {return y;}</a:t>
            </a:r>
            <a:r>
              <a:rPr lang="ru-RU" altLang="ru-RU" sz="2000" b="1"/>
              <a:t>	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}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1295400"/>
            <a:ext cx="4059237" cy="514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219700" y="1773238"/>
            <a:ext cx="37449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>
                <a:solidFill>
                  <a:srgbClr val="CC0000"/>
                </a:solidFill>
              </a:rPr>
              <a:t>Экземплярные переменные (</a:t>
            </a:r>
            <a:r>
              <a:rPr lang="ru-RU" altLang="ru-RU" sz="2000" i="1">
                <a:solidFill>
                  <a:srgbClr val="CC0000"/>
                </a:solidFill>
              </a:rPr>
              <a:t>instance variables</a:t>
            </a:r>
            <a:r>
              <a:rPr lang="ru-RU" altLang="ru-RU" sz="2000">
                <a:solidFill>
                  <a:srgbClr val="CC0000"/>
                </a:solidFill>
              </a:rPr>
              <a:t>) 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720000">
            <a:off x="4065588" y="1674813"/>
            <a:ext cx="925512" cy="282575"/>
          </a:xfrm>
          <a:prstGeom prst="leftArrow">
            <a:avLst>
              <a:gd name="adj1" fmla="val 50000"/>
              <a:gd name="adj2" fmla="val 81882"/>
            </a:avLst>
          </a:prstGeom>
          <a:solidFill>
            <a:srgbClr val="CC0000"/>
          </a:solidFill>
          <a:ln w="936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4357688" y="5443538"/>
            <a:ext cx="935037" cy="288925"/>
          </a:xfrm>
          <a:prstGeom prst="leftArrow">
            <a:avLst>
              <a:gd name="adj1" fmla="val 50000"/>
              <a:gd name="adj2" fmla="val 80907"/>
            </a:avLst>
          </a:prstGeom>
          <a:solidFill>
            <a:srgbClr val="CC0000"/>
          </a:solidFill>
          <a:ln w="936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rot="1320000">
            <a:off x="3925888" y="2851150"/>
            <a:ext cx="1800225" cy="360363"/>
          </a:xfrm>
          <a:prstGeom prst="leftArrow">
            <a:avLst>
              <a:gd name="adj1" fmla="val 50000"/>
              <a:gd name="adj2" fmla="val 124890"/>
            </a:avLst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 rot="19860000">
            <a:off x="3995738" y="4006850"/>
            <a:ext cx="1800225" cy="360363"/>
          </a:xfrm>
          <a:prstGeom prst="leftArrow">
            <a:avLst>
              <a:gd name="adj1" fmla="val 50000"/>
              <a:gd name="adj2" fmla="val 124890"/>
            </a:avLst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724525" y="3255963"/>
            <a:ext cx="37449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>
                <a:solidFill>
                  <a:srgbClr val="CC0000"/>
                </a:solidFill>
              </a:rPr>
              <a:t>Конструкторы (перегруженные) 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903913" y="5400675"/>
            <a:ext cx="374491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dirty="0">
                <a:solidFill>
                  <a:srgbClr val="CC0000"/>
                </a:solidFill>
              </a:rPr>
              <a:t>Методы класса (</a:t>
            </a:r>
            <a:r>
              <a:rPr lang="en-US" altLang="ru-RU" sz="2000" dirty="0">
                <a:solidFill>
                  <a:srgbClr val="CC0000"/>
                </a:solidFill>
              </a:rPr>
              <a:t>methods</a:t>
            </a:r>
            <a:r>
              <a:rPr lang="ru-RU" altLang="ru-RU" sz="2000" dirty="0">
                <a:solidFill>
                  <a:srgbClr val="CC0000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0397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Классы и </a:t>
            </a:r>
            <a:r>
              <a:rPr lang="ru-RU" dirty="0" smtClean="0"/>
              <a:t>методы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2000" dirty="0"/>
              <a:t>Создание ссылочных переменных </a:t>
            </a:r>
            <a:br>
              <a:rPr lang="ru-RU" sz="2000" dirty="0"/>
            </a:br>
            <a:r>
              <a:rPr lang="ru-RU" sz="2000" dirty="0"/>
              <a:t>и объектов класса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19" name="Text Box 1"/>
          <p:cNvSpPr txBox="1">
            <a:spLocks noChangeArrowheads="1"/>
          </p:cNvSpPr>
          <p:nvPr/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627B9AF-A56C-447E-8253-566C41E8153A}" type="slidenum">
              <a:rPr lang="ru-RU" altLang="ru-RU" sz="1400">
                <a:solidFill>
                  <a:srgbClr val="FFFFFF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ru-RU" altLang="ru-RU" sz="1400">
              <a:solidFill>
                <a:srgbClr val="FFFFFF"/>
              </a:solidFill>
            </a:endParaRPr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2228850" y="2325688"/>
            <a:ext cx="7272338" cy="417512"/>
            <a:chOff x="1404" y="1465"/>
            <a:chExt cx="4581" cy="263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1404" y="1478"/>
              <a:ext cx="8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/>
                <a:t>Point p1;</a:t>
              </a:r>
            </a:p>
          </p:txBody>
        </p:sp>
        <p:sp>
          <p:nvSpPr>
            <p:cNvPr id="24" name="AutoShape 6"/>
            <p:cNvSpPr>
              <a:spLocks noChangeArrowheads="1"/>
            </p:cNvSpPr>
            <p:nvPr/>
          </p:nvSpPr>
          <p:spPr bwMode="auto">
            <a:xfrm rot="10800000">
              <a:off x="2278" y="1479"/>
              <a:ext cx="543" cy="225"/>
            </a:xfrm>
            <a:prstGeom prst="rightArrow">
              <a:avLst>
                <a:gd name="adj1" fmla="val 50000"/>
                <a:gd name="adj2" fmla="val 60333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2862" y="1465"/>
              <a:ext cx="31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создана ссылочная переменная</a:t>
              </a:r>
            </a:p>
          </p:txBody>
        </p:sp>
      </p:grpSp>
      <p:grpSp>
        <p:nvGrpSpPr>
          <p:cNvPr id="26" name="Group 8"/>
          <p:cNvGrpSpPr>
            <a:grpSpLocks/>
          </p:cNvGrpSpPr>
          <p:nvPr/>
        </p:nvGrpSpPr>
        <p:grpSpPr bwMode="auto">
          <a:xfrm>
            <a:off x="2200275" y="2867025"/>
            <a:ext cx="6007100" cy="438150"/>
            <a:chOff x="1386" y="1806"/>
            <a:chExt cx="3784" cy="276"/>
          </a:xfrm>
        </p:grpSpPr>
        <p:sp>
          <p:nvSpPr>
            <p:cNvPr id="27" name="Rectangle 9"/>
            <p:cNvSpPr>
              <a:spLocks noChangeArrowheads="1"/>
            </p:cNvSpPr>
            <p:nvPr/>
          </p:nvSpPr>
          <p:spPr bwMode="auto">
            <a:xfrm>
              <a:off x="1386" y="1806"/>
              <a:ext cx="18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/>
                <a:t>p1 =  new Point();</a:t>
              </a:r>
            </a:p>
          </p:txBody>
        </p:sp>
        <p:sp>
          <p:nvSpPr>
            <p:cNvPr id="28" name="AutoShape 10"/>
            <p:cNvSpPr>
              <a:spLocks noChangeArrowheads="1"/>
            </p:cNvSpPr>
            <p:nvPr/>
          </p:nvSpPr>
          <p:spPr bwMode="auto">
            <a:xfrm rot="10800000">
              <a:off x="2883" y="1846"/>
              <a:ext cx="543" cy="225"/>
            </a:xfrm>
            <a:prstGeom prst="rightArrow">
              <a:avLst>
                <a:gd name="adj1" fmla="val 50000"/>
                <a:gd name="adj2" fmla="val 60333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3467" y="1832"/>
              <a:ext cx="17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создан</a:t>
              </a:r>
              <a:r>
                <a:rPr lang="en-US" altLang="ru-RU" sz="2000" b="1">
                  <a:solidFill>
                    <a:srgbClr val="000099"/>
                  </a:solidFill>
                </a:rPr>
                <a:t> </a:t>
              </a:r>
              <a:r>
                <a:rPr lang="ru-RU" altLang="ru-RU" sz="2000" b="1">
                  <a:solidFill>
                    <a:srgbClr val="000099"/>
                  </a:solidFill>
                </a:rPr>
                <a:t>объект</a:t>
              </a:r>
            </a:p>
          </p:txBody>
        </p:sp>
      </p:grpSp>
      <p:grpSp>
        <p:nvGrpSpPr>
          <p:cNvPr id="30" name="Group 12"/>
          <p:cNvGrpSpPr>
            <a:grpSpLocks/>
          </p:cNvGrpSpPr>
          <p:nvPr/>
        </p:nvGrpSpPr>
        <p:grpSpPr bwMode="auto">
          <a:xfrm>
            <a:off x="2182813" y="4027488"/>
            <a:ext cx="6946900" cy="765175"/>
            <a:chOff x="1375" y="2537"/>
            <a:chExt cx="4376" cy="482"/>
          </a:xfrm>
        </p:grpSpPr>
        <p:sp>
          <p:nvSpPr>
            <p:cNvPr id="31" name="Rectangle 13"/>
            <p:cNvSpPr>
              <a:spLocks noChangeArrowheads="1"/>
            </p:cNvSpPr>
            <p:nvPr/>
          </p:nvSpPr>
          <p:spPr bwMode="auto">
            <a:xfrm>
              <a:off x="1375" y="2569"/>
              <a:ext cx="12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/>
                <a:t>Point p</a:t>
              </a:r>
              <a:r>
                <a:rPr lang="ru-RU" altLang="ru-RU" sz="2000" b="1"/>
                <a:t>3</a:t>
              </a:r>
              <a:r>
                <a:rPr lang="en-US" altLang="ru-RU" sz="2000" b="1"/>
                <a:t> = p1;</a:t>
              </a:r>
              <a:r>
                <a:rPr lang="ru-RU" altLang="ru-RU" sz="2000" b="1"/>
                <a:t>	</a:t>
              </a:r>
            </a:p>
          </p:txBody>
        </p:sp>
        <p:sp>
          <p:nvSpPr>
            <p:cNvPr id="32" name="AutoShape 14"/>
            <p:cNvSpPr>
              <a:spLocks noChangeArrowheads="1"/>
            </p:cNvSpPr>
            <p:nvPr/>
          </p:nvSpPr>
          <p:spPr bwMode="auto">
            <a:xfrm rot="10800000">
              <a:off x="2509" y="2614"/>
              <a:ext cx="543" cy="225"/>
            </a:xfrm>
            <a:prstGeom prst="rightArrow">
              <a:avLst>
                <a:gd name="adj1" fmla="val 50000"/>
                <a:gd name="adj2" fmla="val 60333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" name="Rectangle 15"/>
            <p:cNvSpPr>
              <a:spLocks noChangeArrowheads="1"/>
            </p:cNvSpPr>
            <p:nvPr/>
          </p:nvSpPr>
          <p:spPr bwMode="auto">
            <a:xfrm>
              <a:off x="3053" y="2537"/>
              <a:ext cx="2698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создана ссылочная переменная </a:t>
              </a:r>
            </a:p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указывающая на </a:t>
              </a:r>
              <a:r>
                <a:rPr lang="en-US" altLang="ru-RU" sz="2000" b="1">
                  <a:solidFill>
                    <a:srgbClr val="000099"/>
                  </a:solidFill>
                </a:rPr>
                <a:t>p1</a:t>
              </a:r>
            </a:p>
          </p:txBody>
        </p:sp>
      </p:grpSp>
      <p:grpSp>
        <p:nvGrpSpPr>
          <p:cNvPr id="34" name="Group 16"/>
          <p:cNvGrpSpPr>
            <a:grpSpLocks/>
          </p:cNvGrpSpPr>
          <p:nvPr/>
        </p:nvGrpSpPr>
        <p:grpSpPr bwMode="auto">
          <a:xfrm>
            <a:off x="2176463" y="3330575"/>
            <a:ext cx="7545387" cy="765175"/>
            <a:chOff x="1371" y="2098"/>
            <a:chExt cx="4753" cy="482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1371" y="2169"/>
              <a:ext cx="23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/>
                <a:t>Point p</a:t>
              </a:r>
              <a:r>
                <a:rPr lang="ru-RU" altLang="ru-RU" sz="2000" b="1"/>
                <a:t>2</a:t>
              </a:r>
              <a:r>
                <a:rPr lang="en-US" altLang="ru-RU" sz="2000" b="1"/>
                <a:t> =  new Point();</a:t>
              </a:r>
            </a:p>
          </p:txBody>
        </p:sp>
        <p:sp>
          <p:nvSpPr>
            <p:cNvPr id="36" name="AutoShape 18"/>
            <p:cNvSpPr>
              <a:spLocks noChangeArrowheads="1"/>
            </p:cNvSpPr>
            <p:nvPr/>
          </p:nvSpPr>
          <p:spPr bwMode="auto">
            <a:xfrm rot="10800000">
              <a:off x="3333" y="2211"/>
              <a:ext cx="543" cy="225"/>
            </a:xfrm>
            <a:prstGeom prst="rightArrow">
              <a:avLst>
                <a:gd name="adj1" fmla="val 50000"/>
                <a:gd name="adj2" fmla="val 60333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7" name="Rectangle 19"/>
            <p:cNvSpPr>
              <a:spLocks noChangeArrowheads="1"/>
            </p:cNvSpPr>
            <p:nvPr/>
          </p:nvSpPr>
          <p:spPr bwMode="auto">
            <a:xfrm>
              <a:off x="3946" y="2098"/>
              <a:ext cx="2178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«короткая форма» </a:t>
              </a:r>
            </a:p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создания объекта</a:t>
              </a:r>
            </a:p>
          </p:txBody>
        </p:sp>
      </p:grpSp>
      <p:grpSp>
        <p:nvGrpSpPr>
          <p:cNvPr id="38" name="Group 20"/>
          <p:cNvGrpSpPr>
            <a:grpSpLocks/>
          </p:cNvGrpSpPr>
          <p:nvPr/>
        </p:nvGrpSpPr>
        <p:grpSpPr bwMode="auto">
          <a:xfrm>
            <a:off x="3359150" y="4895850"/>
            <a:ext cx="2327275" cy="1117600"/>
            <a:chOff x="2116" y="3084"/>
            <a:chExt cx="1466" cy="704"/>
          </a:xfrm>
        </p:grpSpPr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2116" y="3105"/>
              <a:ext cx="5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 dirty="0">
                  <a:solidFill>
                    <a:srgbClr val="000099"/>
                  </a:solidFill>
                </a:rPr>
                <a:t>P1 </a:t>
              </a:r>
              <a:r>
                <a:rPr lang="en-US" altLang="ru-RU" sz="2000" b="1" dirty="0">
                  <a:solidFill>
                    <a:srgbClr val="800000"/>
                  </a:solidFill>
                </a:rPr>
                <a:t>&gt;</a:t>
              </a:r>
            </a:p>
          </p:txBody>
        </p:sp>
        <p:sp>
          <p:nvSpPr>
            <p:cNvPr id="40" name="Text Box 22"/>
            <p:cNvSpPr txBox="1">
              <a:spLocks noChangeArrowheads="1"/>
            </p:cNvSpPr>
            <p:nvPr/>
          </p:nvSpPr>
          <p:spPr bwMode="auto">
            <a:xfrm>
              <a:off x="2721" y="3538"/>
              <a:ext cx="362" cy="250"/>
            </a:xfrm>
            <a:prstGeom prst="rect">
              <a:avLst/>
            </a:prstGeom>
            <a:noFill/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>
                  <a:solidFill>
                    <a:srgbClr val="000099"/>
                  </a:solidFill>
                </a:rPr>
                <a:t>p3</a:t>
              </a:r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 flipV="1">
              <a:off x="2903" y="3355"/>
              <a:ext cx="0" cy="92"/>
            </a:xfrm>
            <a:prstGeom prst="line">
              <a:avLst/>
            </a:prstGeom>
            <a:noFill/>
            <a:ln w="63360" cap="sq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2" name="Text Box 24"/>
            <p:cNvSpPr txBox="1">
              <a:spLocks noChangeArrowheads="1"/>
            </p:cNvSpPr>
            <p:nvPr/>
          </p:nvSpPr>
          <p:spPr bwMode="auto">
            <a:xfrm>
              <a:off x="2585" y="3084"/>
              <a:ext cx="9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ru-RU" altLang="ru-RU" sz="2000" b="1" dirty="0">
                  <a:solidFill>
                    <a:srgbClr val="000099"/>
                  </a:solidFill>
                </a:rPr>
                <a:t>объект</a:t>
              </a:r>
            </a:p>
          </p:txBody>
        </p:sp>
        <p:sp>
          <p:nvSpPr>
            <p:cNvPr id="43" name="Text Box 25"/>
            <p:cNvSpPr txBox="1">
              <a:spLocks noChangeArrowheads="1"/>
            </p:cNvSpPr>
            <p:nvPr/>
          </p:nvSpPr>
          <p:spPr bwMode="auto">
            <a:xfrm>
              <a:off x="2223" y="3468"/>
              <a:ext cx="1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4" name="Rectangle 26"/>
            <p:cNvSpPr>
              <a:spLocks noChangeArrowheads="1"/>
            </p:cNvSpPr>
            <p:nvPr/>
          </p:nvSpPr>
          <p:spPr bwMode="auto">
            <a:xfrm>
              <a:off x="2132" y="3084"/>
              <a:ext cx="498" cy="317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9680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методов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методов с одинаковым именем, но с разными параметрами.</a:t>
            </a:r>
          </a:p>
          <a:p>
            <a:r>
              <a:rPr lang="en-US" dirty="0" smtClean="0"/>
              <a:t>Demo</a:t>
            </a:r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894" y="3417771"/>
            <a:ext cx="4897437" cy="297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0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-111370"/>
            <a:ext cx="8596668" cy="1320800"/>
          </a:xfrm>
        </p:spPr>
        <p:txBody>
          <a:bodyPr/>
          <a:lstStyle/>
          <a:p>
            <a:r>
              <a:rPr lang="ru-RU" dirty="0" err="1" smtClean="0"/>
              <a:t>Агенда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2904"/>
            <a:ext cx="8596668" cy="3880773"/>
          </a:xfrm>
        </p:spPr>
        <p:txBody>
          <a:bodyPr>
            <a:noAutofit/>
          </a:bodyPr>
          <a:lstStyle/>
          <a:p>
            <a:r>
              <a:rPr lang="ru-RU" sz="1100" dirty="0" smtClean="0"/>
              <a:t>Замечания к ДЗ</a:t>
            </a:r>
          </a:p>
          <a:p>
            <a:r>
              <a:rPr lang="ru-RU" sz="1100" dirty="0" smtClean="0"/>
              <a:t>Хорошие практики в программировании</a:t>
            </a:r>
          </a:p>
          <a:p>
            <a:r>
              <a:rPr lang="ru-RU" sz="1100" dirty="0" smtClean="0"/>
              <a:t>Методы. </a:t>
            </a:r>
            <a:r>
              <a:rPr lang="en-US" sz="1100" dirty="0" err="1" smtClean="0"/>
              <a:t>varargs</a:t>
            </a:r>
            <a:r>
              <a:rPr lang="ru-RU" sz="1100" dirty="0" smtClean="0"/>
              <a:t> параметры</a:t>
            </a:r>
          </a:p>
          <a:p>
            <a:r>
              <a:rPr lang="ru-RU" sz="1100" dirty="0" smtClean="0"/>
              <a:t>Ссылочные и примитивные типы данных</a:t>
            </a:r>
            <a:endParaRPr lang="en-US" sz="1100" dirty="0" smtClean="0"/>
          </a:p>
          <a:p>
            <a:r>
              <a:rPr lang="ru-RU" sz="1100" dirty="0" smtClean="0"/>
              <a:t>Системные переменные</a:t>
            </a:r>
            <a:endParaRPr lang="en-US" sz="1100" dirty="0" smtClean="0"/>
          </a:p>
          <a:p>
            <a:r>
              <a:rPr lang="ru-RU" sz="1100" dirty="0" smtClean="0"/>
              <a:t>Классы, как объединение данных и логики</a:t>
            </a:r>
          </a:p>
          <a:p>
            <a:pPr lvl="1"/>
            <a:r>
              <a:rPr lang="en-US" sz="1050" dirty="0" smtClean="0"/>
              <a:t>POJO </a:t>
            </a:r>
            <a:endParaRPr lang="ru-RU" sz="1050" dirty="0" smtClean="0"/>
          </a:p>
          <a:p>
            <a:pPr lvl="1"/>
            <a:r>
              <a:rPr lang="ru-RU" sz="1050" dirty="0" smtClean="0"/>
              <a:t>Перегрузка методов</a:t>
            </a:r>
            <a:endParaRPr lang="en-US" sz="1050" dirty="0" smtClean="0"/>
          </a:p>
          <a:p>
            <a:pPr lvl="1"/>
            <a:r>
              <a:rPr lang="ru-RU" sz="1050" dirty="0" smtClean="0"/>
              <a:t>Модификаторы доступа, </a:t>
            </a:r>
            <a:r>
              <a:rPr lang="en-US" sz="1050" dirty="0" smtClean="0"/>
              <a:t>static, final</a:t>
            </a:r>
            <a:endParaRPr lang="ru-RU" sz="1050" dirty="0" smtClean="0"/>
          </a:p>
          <a:p>
            <a:pPr lvl="1"/>
            <a:r>
              <a:rPr lang="en-US" sz="1050" dirty="0" smtClean="0"/>
              <a:t>this</a:t>
            </a:r>
          </a:p>
          <a:p>
            <a:pPr lvl="1"/>
            <a:r>
              <a:rPr lang="ru-RU" sz="1050" dirty="0" smtClean="0"/>
              <a:t>Вложенные классы</a:t>
            </a:r>
          </a:p>
          <a:p>
            <a:pPr lvl="2"/>
            <a:r>
              <a:rPr lang="ru-RU" sz="1050" dirty="0" smtClean="0"/>
              <a:t>Статические вложенные классы</a:t>
            </a:r>
          </a:p>
          <a:p>
            <a:pPr lvl="1"/>
            <a:r>
              <a:rPr lang="ru-RU" sz="1050" dirty="0" smtClean="0"/>
              <a:t>Наследование</a:t>
            </a:r>
          </a:p>
          <a:p>
            <a:pPr lvl="2"/>
            <a:r>
              <a:rPr lang="en-US" sz="1050" dirty="0" smtClean="0"/>
              <a:t>super</a:t>
            </a:r>
            <a:endParaRPr lang="ru-RU" sz="1050" dirty="0" smtClean="0"/>
          </a:p>
          <a:p>
            <a:pPr lvl="1"/>
            <a:r>
              <a:rPr lang="ru-RU" sz="1050" dirty="0" smtClean="0"/>
              <a:t>Абстрактные классы</a:t>
            </a:r>
          </a:p>
          <a:p>
            <a:r>
              <a:rPr lang="ru-RU" sz="1100" dirty="0" smtClean="0"/>
              <a:t>Интерфейсы</a:t>
            </a:r>
            <a:endParaRPr lang="en-US" sz="1100" dirty="0" smtClean="0"/>
          </a:p>
          <a:p>
            <a:r>
              <a:rPr lang="ru-RU" sz="1100" dirty="0" smtClean="0"/>
              <a:t>Пакеты</a:t>
            </a:r>
            <a:endParaRPr lang="en-US" sz="1100" dirty="0" smtClean="0"/>
          </a:p>
          <a:p>
            <a:r>
              <a:rPr lang="en-US" sz="1100" dirty="0" err="1" smtClean="0"/>
              <a:t>enum</a:t>
            </a:r>
            <a:r>
              <a:rPr lang="en-US" sz="1100" dirty="0" smtClean="0"/>
              <a:t> - </a:t>
            </a:r>
            <a:r>
              <a:rPr lang="ru-RU" sz="1100" dirty="0" smtClean="0"/>
              <a:t>перечисления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419042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Статические 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Объявление: </a:t>
            </a:r>
            <a:r>
              <a:rPr lang="en-US" dirty="0"/>
              <a:t>static &lt;type&gt; &lt;name&gt;</a:t>
            </a:r>
          </a:p>
          <a:p>
            <a:r>
              <a:rPr lang="ru-RU" dirty="0"/>
              <a:t>Обращение: &lt;</a:t>
            </a:r>
            <a:r>
              <a:rPr lang="en-US" dirty="0" err="1"/>
              <a:t>classname</a:t>
            </a:r>
            <a:r>
              <a:rPr lang="en-US" dirty="0"/>
              <a:t>&gt;.&lt;</a:t>
            </a:r>
            <a:r>
              <a:rPr lang="en-US" dirty="0" err="1"/>
              <a:t>varname</a:t>
            </a:r>
            <a:r>
              <a:rPr lang="en-US" dirty="0"/>
              <a:t>&gt;</a:t>
            </a:r>
          </a:p>
          <a:p>
            <a:endParaRPr lang="ru-RU" dirty="0" smtClean="0"/>
          </a:p>
          <a:p>
            <a:r>
              <a:rPr lang="ru-RU" dirty="0"/>
              <a:t>Статические переменные:</a:t>
            </a:r>
          </a:p>
          <a:p>
            <a:pPr lvl="1"/>
            <a:r>
              <a:rPr lang="ru-RU" dirty="0"/>
              <a:t>создаются в единственном экземпляре</a:t>
            </a:r>
          </a:p>
          <a:p>
            <a:pPr lvl="1"/>
            <a:r>
              <a:rPr lang="ru-RU" dirty="0"/>
              <a:t>существуют вне зависимости от объектов класса</a:t>
            </a:r>
          </a:p>
          <a:p>
            <a:pPr lvl="1"/>
            <a:r>
              <a:rPr lang="ru-RU" dirty="0"/>
              <a:t>создаются JVM в момент первого обращения к классу</a:t>
            </a:r>
          </a:p>
          <a:p>
            <a:pPr lvl="1"/>
            <a:r>
              <a:rPr lang="ru-RU" dirty="0"/>
              <a:t>допускают обращение до создания объектов класса </a:t>
            </a:r>
            <a:r>
              <a:rPr lang="ru-RU" dirty="0" smtClean="0"/>
              <a:t>	</a:t>
            </a:r>
          </a:p>
          <a:p>
            <a:r>
              <a:rPr lang="en-US" dirty="0" smtClean="0"/>
              <a:t>Demo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15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Статические методы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Статические методы:</a:t>
            </a:r>
          </a:p>
          <a:p>
            <a:pPr lvl="1"/>
            <a:r>
              <a:rPr lang="ru-RU" dirty="0"/>
              <a:t>могут вызывать только другие статические методы данного класса</a:t>
            </a:r>
          </a:p>
          <a:p>
            <a:pPr lvl="1"/>
            <a:r>
              <a:rPr lang="ru-RU" dirty="0"/>
              <a:t>должны обращаться только к статическим переменным</a:t>
            </a:r>
          </a:p>
          <a:p>
            <a:pPr lvl="1"/>
            <a:r>
              <a:rPr lang="ru-RU" dirty="0"/>
              <a:t>внутри статических методов нельзя использовать ссылки </a:t>
            </a:r>
            <a:r>
              <a:rPr lang="ru-RU" dirty="0" err="1"/>
              <a:t>this</a:t>
            </a:r>
            <a:r>
              <a:rPr lang="ru-RU" dirty="0"/>
              <a:t> и </a:t>
            </a:r>
            <a:r>
              <a:rPr lang="ru-RU" dirty="0" err="1"/>
              <a:t>super</a:t>
            </a:r>
            <a:endParaRPr lang="ru-RU" dirty="0"/>
          </a:p>
          <a:p>
            <a:r>
              <a:rPr lang="ru-RU" dirty="0" smtClean="0"/>
              <a:t>Бывают статические блоки кода, которые выполняются один раз – при загрузке класса в </a:t>
            </a:r>
            <a:r>
              <a:rPr lang="en-US" dirty="0" smtClean="0"/>
              <a:t>JVM. </a:t>
            </a:r>
          </a:p>
          <a:p>
            <a:r>
              <a:rPr lang="en-US" dirty="0" smtClean="0"/>
              <a:t>Demo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514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Ключевое слово </a:t>
            </a:r>
            <a:r>
              <a:rPr lang="en-US" dirty="0" smtClean="0"/>
              <a:t>this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обойти скрытие переменной экземпляра </a:t>
            </a:r>
            <a:r>
              <a:rPr lang="ru-RU" dirty="0" smtClean="0"/>
              <a:t>параметрами</a:t>
            </a:r>
            <a:endParaRPr lang="ru-RU" dirty="0"/>
          </a:p>
          <a:p>
            <a:endParaRPr lang="ru-R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500438" y="2860675"/>
            <a:ext cx="4572000" cy="317817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fr-FR" altLang="ru-RU" sz="2000" b="1" dirty="0"/>
              <a:t>Class Point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fr-FR" altLang="ru-RU" sz="2000" b="1" dirty="0"/>
              <a:t>{    </a:t>
            </a:r>
            <a:r>
              <a:rPr lang="fr-FR" altLang="ru-RU" sz="2000" b="1" dirty="0" err="1"/>
              <a:t>int</a:t>
            </a:r>
            <a:r>
              <a:rPr lang="fr-FR" altLang="ru-RU" sz="2000" b="1" dirty="0"/>
              <a:t> x, y;    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fr-FR" altLang="ru-RU" sz="2000" b="1" dirty="0"/>
              <a:t>	Point (</a:t>
            </a:r>
            <a:r>
              <a:rPr lang="fr-FR" altLang="ru-RU" sz="2000" b="1" dirty="0" err="1"/>
              <a:t>int</a:t>
            </a:r>
            <a:r>
              <a:rPr lang="fr-FR" altLang="ru-RU" sz="2000" b="1" dirty="0"/>
              <a:t> x, </a:t>
            </a:r>
            <a:r>
              <a:rPr lang="fr-FR" altLang="ru-RU" sz="2000" b="1" dirty="0" err="1"/>
              <a:t>int</a:t>
            </a:r>
            <a:r>
              <a:rPr lang="fr-FR" altLang="ru-RU" sz="2000" b="1" dirty="0"/>
              <a:t> y)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fr-FR" altLang="ru-RU" sz="2000" b="1" dirty="0"/>
              <a:t>	{</a:t>
            </a:r>
            <a:r>
              <a:rPr lang="fr-FR" altLang="ru-RU" sz="2000" b="1" dirty="0" err="1"/>
              <a:t>this.x</a:t>
            </a:r>
            <a:r>
              <a:rPr lang="fr-FR" altLang="ru-RU" sz="2000" b="1" dirty="0"/>
              <a:t>=x;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fr-FR" altLang="ru-RU" sz="2000" b="1" dirty="0"/>
              <a:t>	 </a:t>
            </a:r>
            <a:r>
              <a:rPr lang="fr-FR" altLang="ru-RU" sz="2000" b="1" dirty="0" err="1"/>
              <a:t>this.y</a:t>
            </a:r>
            <a:r>
              <a:rPr lang="fr-FR" altLang="ru-RU" sz="2000" b="1" dirty="0"/>
              <a:t>=y;	 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b="1" dirty="0"/>
              <a:t>	}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905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871" y="60328"/>
            <a:ext cx="8596668" cy="1320800"/>
          </a:xfrm>
        </p:spPr>
        <p:txBody>
          <a:bodyPr/>
          <a:lstStyle/>
          <a:p>
            <a:r>
              <a:rPr lang="en-US" dirty="0" smtClean="0"/>
              <a:t>this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871" y="901031"/>
            <a:ext cx="8596668" cy="3880773"/>
          </a:xfrm>
        </p:spPr>
        <p:txBody>
          <a:bodyPr/>
          <a:lstStyle/>
          <a:p>
            <a:r>
              <a:rPr lang="ru-RU" dirty="0"/>
              <a:t>2. Чтобы вызвать один конструктор из другого конструктора (</a:t>
            </a:r>
            <a:r>
              <a:rPr lang="ru-RU" dirty="0" err="1"/>
              <a:t>explicit</a:t>
            </a:r>
            <a:r>
              <a:rPr lang="ru-RU" dirty="0"/>
              <a:t> </a:t>
            </a:r>
            <a:r>
              <a:rPr lang="ru-RU" dirty="0" err="1"/>
              <a:t>constructor</a:t>
            </a:r>
            <a:r>
              <a:rPr lang="ru-RU" dirty="0"/>
              <a:t> </a:t>
            </a:r>
            <a:r>
              <a:rPr lang="ru-RU" dirty="0" err="1"/>
              <a:t>invocation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75" y="1806575"/>
            <a:ext cx="4916488" cy="505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658" y="2312987"/>
            <a:ext cx="6372225" cy="454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5061763" y="4332287"/>
            <a:ext cx="937895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7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Один класс может располагаться внутри другого</a:t>
            </a:r>
          </a:p>
          <a:p>
            <a:r>
              <a:rPr lang="ru-RU" dirty="0" smtClean="0"/>
              <a:t>Может использоваться для логической группировки небольших классов</a:t>
            </a:r>
          </a:p>
          <a:p>
            <a:r>
              <a:rPr lang="ru-RU" dirty="0" smtClean="0"/>
              <a:t>Вложенные классы могут быть не статическими – иметь доступ к переменным внешнего класса.</a:t>
            </a:r>
          </a:p>
          <a:p>
            <a:r>
              <a:rPr lang="ru-RU" dirty="0" smtClean="0"/>
              <a:t>Могут быть статическими – не иметь доступа к переменным внешнего класса.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668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1201"/>
            <a:ext cx="8596668" cy="711115"/>
          </a:xfrm>
        </p:spPr>
        <p:txBody>
          <a:bodyPr/>
          <a:lstStyle/>
          <a:p>
            <a:r>
              <a:rPr lang="ru-RU" dirty="0" smtClean="0"/>
              <a:t>Статические 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82316"/>
            <a:ext cx="8596668" cy="3880773"/>
          </a:xfrm>
        </p:spPr>
        <p:txBody>
          <a:bodyPr/>
          <a:lstStyle/>
          <a:p>
            <a:r>
              <a:rPr lang="ru-RU" dirty="0"/>
              <a:t>Статический вложенный класс является статическим членом класса, в который он вложен. Т.е. он не может напрямую работать с нестатическими переменными и методами </a:t>
            </a:r>
            <a:r>
              <a:rPr lang="ru-RU" dirty="0" smtClean="0"/>
              <a:t>внешнего </a:t>
            </a:r>
            <a:r>
              <a:rPr lang="ru-RU" dirty="0"/>
              <a:t>класса.</a:t>
            </a:r>
          </a:p>
          <a:p>
            <a:endParaRPr lang="ru-RU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73" y="2310649"/>
            <a:ext cx="5233987" cy="442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412163" y="4173970"/>
            <a:ext cx="4489450" cy="202406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/>
              <a:t>public class Test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/>
              <a:t>    public static void main(String[</a:t>
            </a:r>
            <a:r>
              <a:rPr lang="ru-RU" altLang="ru-RU" sz="1800" b="1" dirty="0"/>
              <a:t> </a:t>
            </a:r>
            <a:r>
              <a:rPr lang="en-US" altLang="ru-RU" sz="1800" b="1" dirty="0"/>
              <a:t>] </a:t>
            </a:r>
            <a:r>
              <a:rPr lang="en-US" altLang="ru-RU" sz="1800" b="1" dirty="0" err="1"/>
              <a:t>args</a:t>
            </a:r>
            <a:r>
              <a:rPr lang="en-US" altLang="ru-RU" sz="1800" b="1" dirty="0"/>
              <a:t>)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ru-RU" altLang="ru-RU" sz="1800" b="1" dirty="0"/>
              <a:t>    </a:t>
            </a:r>
            <a:r>
              <a:rPr lang="en-US" altLang="ru-RU" sz="1800" b="1" dirty="0"/>
              <a:t>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</a:rPr>
              <a:t>         A.B b = new A.B();  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/>
              <a:t>    }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077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Внутренний класс является обычным членом внешнего класса, т.е. существует только в составе объекта внешнего класса и имеет прямой доступ к переменным и методам внешнего класса.</a:t>
            </a:r>
          </a:p>
          <a:p>
            <a:r>
              <a:rPr lang="ru-RU" dirty="0"/>
              <a:t>Объект внутреннего класса может существовать только внутри объекта внешнего класса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8238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860550"/>
            <a:ext cx="5746750" cy="454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702676" y="4510839"/>
            <a:ext cx="4489450" cy="202406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/>
              <a:t>public class Test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/>
              <a:t>    public static void main(String[</a:t>
            </a:r>
            <a:r>
              <a:rPr lang="ru-RU" altLang="ru-RU" sz="1800" b="1"/>
              <a:t> </a:t>
            </a:r>
            <a:r>
              <a:rPr lang="en-US" altLang="ru-RU" sz="1800" b="1"/>
              <a:t>] args)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ru-RU" altLang="ru-RU" sz="1800" b="1"/>
              <a:t>    </a:t>
            </a:r>
            <a:r>
              <a:rPr lang="en-US" altLang="ru-RU" sz="1800" b="1"/>
              <a:t>{</a:t>
            </a:r>
            <a:r>
              <a:rPr lang="ru-RU" altLang="ru-RU" sz="1800" b="1"/>
              <a:t>	</a:t>
            </a:r>
            <a:r>
              <a:rPr lang="en-US" altLang="ru-RU" sz="1800" b="1">
                <a:solidFill>
                  <a:srgbClr val="FF0000"/>
                </a:solidFill>
              </a:rPr>
              <a:t>A a = new A();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>
                <a:solidFill>
                  <a:srgbClr val="FF0000"/>
                </a:solidFill>
              </a:rPr>
              <a:t>    	A.B b = a.new B();    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ru-RU" altLang="ru-RU" sz="1800" b="1"/>
              <a:t>     </a:t>
            </a:r>
            <a:r>
              <a:rPr lang="en-US" altLang="ru-RU" sz="1800" b="1"/>
              <a:t>}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9156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Если один класс наследует другой, то у него появляется доступ к переменным и методом из родительского класса. </a:t>
            </a:r>
          </a:p>
          <a:p>
            <a:r>
              <a:rPr lang="ru-RU" dirty="0"/>
              <a:t>Общая форма объявления класса, наследующего</a:t>
            </a:r>
          </a:p>
          <a:p>
            <a:r>
              <a:rPr lang="ru-RU" dirty="0"/>
              <a:t>суперкласс:</a:t>
            </a:r>
          </a:p>
          <a:p>
            <a:endParaRPr lang="ru-RU" dirty="0"/>
          </a:p>
          <a:p>
            <a:r>
              <a:rPr lang="ru-RU" dirty="0" err="1"/>
              <a:t>class</a:t>
            </a:r>
            <a:r>
              <a:rPr lang="ru-RU" dirty="0"/>
              <a:t> &lt;</a:t>
            </a:r>
            <a:r>
              <a:rPr lang="ru-RU" dirty="0" err="1"/>
              <a:t>subclass_name</a:t>
            </a:r>
            <a:r>
              <a:rPr lang="ru-RU" dirty="0"/>
              <a:t>&gt; </a:t>
            </a:r>
            <a:r>
              <a:rPr lang="ru-RU" dirty="0" err="1"/>
              <a:t>extends</a:t>
            </a:r>
            <a:r>
              <a:rPr lang="ru-RU" dirty="0"/>
              <a:t> &lt;</a:t>
            </a:r>
            <a:r>
              <a:rPr lang="ru-RU" dirty="0" err="1"/>
              <a:t>superclass_name</a:t>
            </a:r>
            <a:r>
              <a:rPr lang="ru-RU" dirty="0"/>
              <a:t>&gt; </a:t>
            </a:r>
          </a:p>
          <a:p>
            <a:r>
              <a:rPr lang="ru-RU" dirty="0"/>
              <a:t>{</a:t>
            </a:r>
          </a:p>
          <a:p>
            <a:r>
              <a:rPr lang="ru-RU" dirty="0"/>
              <a:t>	//тело класса</a:t>
            </a:r>
          </a:p>
          <a:p>
            <a:r>
              <a:rPr lang="ru-RU" dirty="0"/>
              <a:t>}</a:t>
            </a:r>
          </a:p>
          <a:p>
            <a:endParaRPr lang="ru-RU" dirty="0"/>
          </a:p>
          <a:p>
            <a:r>
              <a:rPr lang="ru-RU" dirty="0"/>
              <a:t>Язык </a:t>
            </a:r>
            <a:r>
              <a:rPr lang="ru-RU" dirty="0" err="1"/>
              <a:t>Java</a:t>
            </a:r>
            <a:r>
              <a:rPr lang="ru-RU" dirty="0"/>
              <a:t> не поддерживает множественного </a:t>
            </a:r>
          </a:p>
          <a:p>
            <a:r>
              <a:rPr lang="ru-RU" dirty="0"/>
              <a:t>наследования </a:t>
            </a:r>
            <a:r>
              <a:rPr lang="ru-RU" dirty="0" smtClean="0"/>
              <a:t>классов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749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160589"/>
            <a:ext cx="7244358" cy="3880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980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Замечания к ДЗ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Задания в одном файле</a:t>
            </a:r>
          </a:p>
          <a:p>
            <a:r>
              <a:rPr lang="ru-RU" dirty="0" smtClean="0"/>
              <a:t>Не компилируется</a:t>
            </a:r>
          </a:p>
          <a:p>
            <a:r>
              <a:rPr lang="ru-RU" dirty="0" smtClean="0"/>
              <a:t>Ошибки округления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Не соблюдается </a:t>
            </a:r>
            <a:r>
              <a:rPr lang="en-US" dirty="0" smtClean="0"/>
              <a:t>naming convention</a:t>
            </a:r>
            <a:br>
              <a:rPr lang="en-US" dirty="0" smtClean="0"/>
            </a:br>
            <a:endParaRPr lang="en-US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Одна переменная </a:t>
            </a:r>
            <a:r>
              <a:rPr lang="ru-RU" dirty="0" err="1" smtClean="0"/>
              <a:t>переиспользуется</a:t>
            </a:r>
            <a:r>
              <a:rPr lang="ru-RU" dirty="0" smtClean="0"/>
              <a:t> несколько раз в разных контекстах.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160" y="4100975"/>
            <a:ext cx="4238625" cy="1133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160" y="2718261"/>
            <a:ext cx="29908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4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Порядок вызова конструкторов при наследовании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создании объекта подкласса всегда вызывается </a:t>
            </a:r>
            <a:r>
              <a:rPr lang="ru-RU" dirty="0" smtClean="0"/>
              <a:t>конструктор </a:t>
            </a:r>
            <a:r>
              <a:rPr lang="ru-RU" dirty="0"/>
              <a:t>его базового класса, у того конструктор </a:t>
            </a:r>
            <a:r>
              <a:rPr lang="ru-RU" dirty="0" smtClean="0"/>
              <a:t>его </a:t>
            </a:r>
            <a:r>
              <a:rPr lang="ru-RU" dirty="0"/>
              <a:t>базового класса и т.д. вплоть до корня иерархии </a:t>
            </a:r>
            <a:r>
              <a:rPr lang="ru-RU" dirty="0" smtClean="0"/>
              <a:t>(</a:t>
            </a:r>
            <a:r>
              <a:rPr lang="ru-RU" dirty="0"/>
              <a:t>класса </a:t>
            </a:r>
            <a:r>
              <a:rPr lang="ru-RU" dirty="0" err="1"/>
              <a:t>Object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Причем если не указано явно (с </a:t>
            </a:r>
            <a:r>
              <a:rPr lang="ru-RU" dirty="0" smtClean="0"/>
              <a:t>помощью </a:t>
            </a:r>
            <a:r>
              <a:rPr lang="ru-RU" dirty="0" err="1"/>
              <a:t>super</a:t>
            </a:r>
            <a:r>
              <a:rPr lang="ru-RU" dirty="0"/>
              <a:t>) вызывается конструктор без </a:t>
            </a:r>
            <a:r>
              <a:rPr lang="ru-RU" dirty="0" smtClean="0"/>
              <a:t>параметров </a:t>
            </a:r>
            <a:r>
              <a:rPr lang="ru-RU" dirty="0"/>
              <a:t>(созданный явно или по умолчанию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Если </a:t>
            </a:r>
            <a:r>
              <a:rPr lang="ru-RU" dirty="0" smtClean="0"/>
              <a:t>подходящего </a:t>
            </a:r>
            <a:r>
              <a:rPr lang="ru-RU" dirty="0"/>
              <a:t>конструктора нет – выдается ошибка </a:t>
            </a:r>
            <a:r>
              <a:rPr lang="ru-RU" dirty="0" smtClean="0"/>
              <a:t>компиляции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8022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ключевое слово </a:t>
            </a:r>
            <a:r>
              <a:rPr lang="en-US" dirty="0" smtClean="0"/>
              <a:t>super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ru-RU" dirty="0" smtClean="0"/>
              <a:t>Вызов </a:t>
            </a:r>
            <a:r>
              <a:rPr lang="ru-RU" dirty="0"/>
              <a:t>конструктора непосредственного суперкласса</a:t>
            </a:r>
          </a:p>
          <a:p>
            <a:pPr lvl="1"/>
            <a:r>
              <a:rPr lang="ru-RU" dirty="0" err="1"/>
              <a:t>super</a:t>
            </a:r>
            <a:r>
              <a:rPr lang="ru-RU" dirty="0"/>
              <a:t> (</a:t>
            </a:r>
            <a:r>
              <a:rPr lang="ru-RU" dirty="0" err="1"/>
              <a:t>parameters</a:t>
            </a:r>
            <a:r>
              <a:rPr lang="ru-RU" dirty="0"/>
              <a:t>) – </a:t>
            </a:r>
            <a:endParaRPr lang="en-US" dirty="0" smtClean="0"/>
          </a:p>
          <a:p>
            <a:pPr lvl="1"/>
            <a:r>
              <a:rPr lang="ru-RU" dirty="0" smtClean="0"/>
              <a:t>вызов </a:t>
            </a:r>
            <a:r>
              <a:rPr lang="ru-RU" dirty="0"/>
              <a:t>должен быть первым </a:t>
            </a:r>
            <a:r>
              <a:rPr lang="ru-RU" dirty="0" smtClean="0"/>
              <a:t>в </a:t>
            </a:r>
            <a:r>
              <a:rPr lang="ru-RU" dirty="0"/>
              <a:t>конструкторе подкласса </a:t>
            </a:r>
          </a:p>
          <a:p>
            <a:r>
              <a:rPr lang="ru-RU" dirty="0"/>
              <a:t>2.    Доступ к элементу </a:t>
            </a:r>
            <a:r>
              <a:rPr lang="ru-RU" dirty="0" smtClean="0"/>
              <a:t>суперкласса</a:t>
            </a:r>
            <a:r>
              <a:rPr lang="ru-RU" dirty="0"/>
              <a:t>, скрытому элементом </a:t>
            </a:r>
            <a:r>
              <a:rPr lang="ru-RU" dirty="0" smtClean="0"/>
              <a:t>подкласса</a:t>
            </a:r>
            <a:endParaRPr lang="en-US" dirty="0" smtClean="0"/>
          </a:p>
          <a:p>
            <a:pPr lvl="1"/>
            <a:r>
              <a:rPr lang="en-US" dirty="0" err="1"/>
              <a:t>super.var_name</a:t>
            </a:r>
            <a:r>
              <a:rPr lang="en-US" dirty="0"/>
              <a:t>    </a:t>
            </a:r>
            <a:r>
              <a:rPr lang="ru-RU" dirty="0"/>
              <a:t>или   </a:t>
            </a:r>
            <a:r>
              <a:rPr lang="en-US" dirty="0" err="1"/>
              <a:t>super.metod_name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(super </a:t>
            </a:r>
            <a:r>
              <a:rPr lang="ru-RU" dirty="0"/>
              <a:t>не влияет на тип доступа)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891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Модификаторы доступа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Существуют 4 модификатора доступа для переменных и методом</a:t>
            </a:r>
          </a:p>
          <a:p>
            <a:pPr lvl="1"/>
            <a:r>
              <a:rPr lang="en-US" dirty="0" smtClean="0"/>
              <a:t>public  - </a:t>
            </a:r>
            <a:r>
              <a:rPr lang="ru-RU" dirty="0" smtClean="0"/>
              <a:t>доступны всем</a:t>
            </a:r>
            <a:endParaRPr lang="en-US" dirty="0" smtClean="0"/>
          </a:p>
          <a:p>
            <a:pPr lvl="1"/>
            <a:r>
              <a:rPr lang="en-US" dirty="0" smtClean="0"/>
              <a:t>protected</a:t>
            </a:r>
            <a:r>
              <a:rPr lang="ru-RU" dirty="0" smtClean="0"/>
              <a:t> – доступны всем наследникам</a:t>
            </a:r>
            <a:endParaRPr lang="en-US" dirty="0" smtClean="0"/>
          </a:p>
          <a:p>
            <a:pPr lvl="1"/>
            <a:r>
              <a:rPr lang="en-US" dirty="0" smtClean="0"/>
              <a:t>private</a:t>
            </a:r>
            <a:r>
              <a:rPr lang="ru-RU" dirty="0" smtClean="0"/>
              <a:t> – доступны только внутри класса</a:t>
            </a:r>
            <a:endParaRPr lang="en-US" dirty="0" smtClean="0"/>
          </a:p>
          <a:p>
            <a:pPr lvl="1"/>
            <a:r>
              <a:rPr lang="en-US" dirty="0" smtClean="0"/>
              <a:t>default </a:t>
            </a:r>
            <a:r>
              <a:rPr lang="ru-RU" dirty="0" smtClean="0"/>
              <a:t> - доступны членам того же пакета, что и класс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4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Модификаторы доступа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8313" y="2151063"/>
            <a:ext cx="2449512" cy="2716212"/>
          </a:xfrm>
          <a:prstGeom prst="rect">
            <a:avLst/>
          </a:prstGeom>
          <a:noFill/>
          <a:ln w="9360" cap="sq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b="1">
                <a:solidFill>
                  <a:srgbClr val="000099"/>
                </a:solidFill>
              </a:rPr>
              <a:t>class Parent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b="1">
                <a:solidFill>
                  <a:srgbClr val="000099"/>
                </a:solidFill>
              </a:rPr>
              <a:t>{</a:t>
            </a:r>
            <a:r>
              <a:rPr lang="en-US" altLang="ru-RU" sz="2000" b="1">
                <a:solidFill>
                  <a:srgbClr val="800000"/>
                </a:solidFill>
              </a:rPr>
              <a:t>public</a:t>
            </a:r>
            <a:r>
              <a:rPr lang="en-US" altLang="ru-RU" sz="2000" b="1">
                <a:solidFill>
                  <a:srgbClr val="000099"/>
                </a:solidFill>
              </a:rPr>
              <a:t> int v1;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b="1">
                <a:solidFill>
                  <a:srgbClr val="000099"/>
                </a:solidFill>
              </a:rPr>
              <a:t> </a:t>
            </a:r>
            <a:r>
              <a:rPr lang="en-US" altLang="ru-RU" sz="2000" b="1">
                <a:solidFill>
                  <a:srgbClr val="800000"/>
                </a:solidFill>
              </a:rPr>
              <a:t>private</a:t>
            </a:r>
            <a:r>
              <a:rPr lang="en-US" altLang="ru-RU" sz="2000" b="1">
                <a:solidFill>
                  <a:srgbClr val="000099"/>
                </a:solidFill>
              </a:rPr>
              <a:t> int v2;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b="1">
                <a:solidFill>
                  <a:srgbClr val="000099"/>
                </a:solidFill>
              </a:rPr>
              <a:t> </a:t>
            </a:r>
            <a:r>
              <a:rPr lang="en-US" altLang="ru-RU" sz="2000" b="1">
                <a:solidFill>
                  <a:srgbClr val="800000"/>
                </a:solidFill>
              </a:rPr>
              <a:t>protected</a:t>
            </a:r>
            <a:r>
              <a:rPr lang="en-US" altLang="ru-RU" sz="2000" b="1">
                <a:solidFill>
                  <a:srgbClr val="000099"/>
                </a:solidFill>
              </a:rPr>
              <a:t> int v3;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b="1">
                <a:solidFill>
                  <a:srgbClr val="000099"/>
                </a:solidFill>
              </a:rPr>
              <a:t> int v4;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b="1">
                <a:solidFill>
                  <a:srgbClr val="000099"/>
                </a:solidFill>
              </a:rPr>
              <a:t>}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98696" y="3898315"/>
            <a:ext cx="3097212" cy="271621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b="1">
                <a:solidFill>
                  <a:srgbClr val="000099"/>
                </a:solidFill>
              </a:rPr>
              <a:t>class Child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b="1">
                <a:solidFill>
                  <a:srgbClr val="000099"/>
                </a:solidFill>
              </a:rPr>
              <a:t>extends Parent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b="1">
                <a:solidFill>
                  <a:srgbClr val="000099"/>
                </a:solidFill>
              </a:rPr>
              <a:t>{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b="1">
                <a:solidFill>
                  <a:srgbClr val="000099"/>
                </a:solidFill>
              </a:rPr>
              <a:t>  // </a:t>
            </a:r>
            <a:r>
              <a:rPr lang="ru-RU" altLang="ru-RU" sz="2000" b="1">
                <a:solidFill>
                  <a:srgbClr val="000099"/>
                </a:solidFill>
              </a:rPr>
              <a:t>доступны </a:t>
            </a:r>
            <a:r>
              <a:rPr lang="en-US" altLang="ru-RU" sz="2000" b="1">
                <a:solidFill>
                  <a:srgbClr val="000099"/>
                </a:solidFill>
              </a:rPr>
              <a:t>v1, v3, v4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b="1">
                <a:solidFill>
                  <a:srgbClr val="000099"/>
                </a:solidFill>
              </a:rPr>
              <a:t>  // </a:t>
            </a:r>
            <a:r>
              <a:rPr lang="ru-RU" altLang="ru-RU" sz="2000" b="1">
                <a:solidFill>
                  <a:srgbClr val="000099"/>
                </a:solidFill>
              </a:rPr>
              <a:t>недоступна </a:t>
            </a:r>
            <a:r>
              <a:rPr lang="en-US" altLang="ru-RU" sz="2000" b="1">
                <a:solidFill>
                  <a:srgbClr val="000099"/>
                </a:solidFill>
              </a:rPr>
              <a:t>v2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b="1">
                <a:solidFill>
                  <a:srgbClr val="000099"/>
                </a:solidFill>
              </a:rPr>
              <a:t>}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376779" y="1930400"/>
            <a:ext cx="3152775" cy="225266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b="1" dirty="0">
                <a:solidFill>
                  <a:srgbClr val="000099"/>
                </a:solidFill>
              </a:rPr>
              <a:t>class Other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b="1" dirty="0">
                <a:solidFill>
                  <a:srgbClr val="000099"/>
                </a:solidFill>
              </a:rPr>
              <a:t>{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b="1" dirty="0">
                <a:solidFill>
                  <a:srgbClr val="000099"/>
                </a:solidFill>
              </a:rPr>
              <a:t>  // </a:t>
            </a:r>
            <a:r>
              <a:rPr lang="ru-RU" altLang="ru-RU" sz="2000" b="1" dirty="0">
                <a:solidFill>
                  <a:srgbClr val="000099"/>
                </a:solidFill>
              </a:rPr>
              <a:t>доступны </a:t>
            </a:r>
            <a:r>
              <a:rPr lang="en-US" altLang="ru-RU" sz="2000" b="1" dirty="0">
                <a:solidFill>
                  <a:srgbClr val="000099"/>
                </a:solidFill>
              </a:rPr>
              <a:t>v1, v4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b="1" dirty="0">
                <a:solidFill>
                  <a:srgbClr val="000099"/>
                </a:solidFill>
              </a:rPr>
              <a:t>  // </a:t>
            </a:r>
            <a:r>
              <a:rPr lang="ru-RU" altLang="ru-RU" sz="2000" b="1" dirty="0">
                <a:solidFill>
                  <a:srgbClr val="000099"/>
                </a:solidFill>
              </a:rPr>
              <a:t>недоступна </a:t>
            </a:r>
            <a:r>
              <a:rPr lang="en-US" altLang="ru-RU" sz="2000" b="1" dirty="0">
                <a:solidFill>
                  <a:srgbClr val="000099"/>
                </a:solidFill>
              </a:rPr>
              <a:t>v2, v3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b="1" dirty="0">
                <a:solidFill>
                  <a:srgbClr val="000099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51926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Соглашение </a:t>
            </a:r>
            <a:r>
              <a:rPr lang="en-US" dirty="0" smtClean="0"/>
              <a:t>JavaBeans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переменные – приватные</a:t>
            </a:r>
          </a:p>
          <a:p>
            <a:r>
              <a:rPr lang="ru-RU" dirty="0" smtClean="0"/>
              <a:t>Есть публичный конструктор по умолчанию без параметров</a:t>
            </a:r>
          </a:p>
          <a:p>
            <a:r>
              <a:rPr lang="ru-RU" dirty="0" smtClean="0"/>
              <a:t>Для переменных есть геттеры\сеттеры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044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Динамическая диспетчеризация ссылок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Ссылочной переменной суперкласса может </a:t>
            </a:r>
            <a:r>
              <a:rPr lang="ru-RU" dirty="0" smtClean="0"/>
              <a:t>быть назначена </a:t>
            </a:r>
            <a:r>
              <a:rPr lang="ru-RU" dirty="0"/>
              <a:t>ссылка на любой подкласс, производный </a:t>
            </a:r>
            <a:r>
              <a:rPr lang="ru-RU" dirty="0" smtClean="0"/>
              <a:t>от </a:t>
            </a:r>
            <a:r>
              <a:rPr lang="ru-RU" dirty="0"/>
              <a:t>этого суперкласса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Если ссылочная </a:t>
            </a:r>
            <a:r>
              <a:rPr lang="ru-RU" dirty="0" smtClean="0"/>
              <a:t>переменная суперкласса </a:t>
            </a:r>
            <a:r>
              <a:rPr lang="ru-RU" dirty="0"/>
              <a:t>указывает на объект подкласса, через </a:t>
            </a:r>
            <a:r>
              <a:rPr lang="ru-RU" dirty="0" smtClean="0"/>
              <a:t>эту </a:t>
            </a:r>
            <a:r>
              <a:rPr lang="ru-RU" dirty="0"/>
              <a:t>переменную можно получить доступ только к тем </a:t>
            </a:r>
            <a:r>
              <a:rPr lang="ru-RU" dirty="0" smtClean="0"/>
              <a:t>членам </a:t>
            </a:r>
            <a:r>
              <a:rPr lang="ru-RU" dirty="0"/>
              <a:t>подкласса, которые определяются в </a:t>
            </a:r>
            <a:r>
              <a:rPr lang="ru-RU" dirty="0" smtClean="0"/>
              <a:t>суперклассе.</a:t>
            </a:r>
          </a:p>
          <a:p>
            <a:r>
              <a:rPr lang="en-US" dirty="0" smtClean="0"/>
              <a:t>Demo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9785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Переопределение методов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Переопределение метода (</a:t>
            </a:r>
            <a:r>
              <a:rPr lang="ru-RU" dirty="0" err="1"/>
              <a:t>overriding</a:t>
            </a:r>
            <a:r>
              <a:rPr lang="ru-RU" dirty="0"/>
              <a:t>) – создание в подклассе </a:t>
            </a:r>
          </a:p>
          <a:p>
            <a:pPr marL="0" indent="0">
              <a:buNone/>
            </a:pPr>
            <a:r>
              <a:rPr lang="ru-RU" dirty="0"/>
              <a:t>метода, совпадающего по сигнатуре с методом  суперкласса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Динамическая </a:t>
            </a:r>
            <a:r>
              <a:rPr lang="ru-RU" dirty="0" smtClean="0"/>
              <a:t>диспетчеризация </a:t>
            </a:r>
            <a:r>
              <a:rPr lang="ru-RU" dirty="0"/>
              <a:t>методов – это </a:t>
            </a:r>
            <a:r>
              <a:rPr lang="ru-RU" dirty="0" smtClean="0"/>
              <a:t>механизм, позволяющий </a:t>
            </a:r>
            <a:r>
              <a:rPr lang="ru-RU" dirty="0"/>
              <a:t>определить какой из переопределенных </a:t>
            </a:r>
            <a:r>
              <a:rPr lang="ru-RU" dirty="0" smtClean="0"/>
              <a:t>методов </a:t>
            </a:r>
            <a:r>
              <a:rPr lang="ru-RU" dirty="0"/>
              <a:t>нужно вызвать, во время выполнения, </a:t>
            </a:r>
            <a:r>
              <a:rPr lang="ru-RU" dirty="0" smtClean="0"/>
              <a:t>а </a:t>
            </a:r>
            <a:r>
              <a:rPr lang="ru-RU" dirty="0"/>
              <a:t>не во время компиляции. 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Динамическая диспетчеризация не работает для статических </a:t>
            </a:r>
            <a:r>
              <a:rPr lang="ru-RU" dirty="0" smtClean="0"/>
              <a:t>методов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1415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Абстрактные класса и абстрактные методы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Абстрактный класс – класс, экземпляр которого нельзя создать, но предоставляющий базу для классов наследников.</a:t>
            </a:r>
          </a:p>
          <a:p>
            <a:r>
              <a:rPr lang="ru-RU" dirty="0" smtClean="0"/>
              <a:t>Абстрактный метод – это описание метода, без реализации.</a:t>
            </a:r>
          </a:p>
          <a:p>
            <a:r>
              <a:rPr lang="ru-RU" dirty="0" smtClean="0"/>
              <a:t>Если в классе есть хоть один абстрактный метод – он должен быть абстрактным.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40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Хорошие практики в программировании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Названия переменных – отражают смысл того, что в переменной хранится </a:t>
            </a:r>
          </a:p>
          <a:p>
            <a:r>
              <a:rPr lang="ru-RU" dirty="0" smtClean="0"/>
              <a:t>Названия методов – отражают смысл того, что метод делает.</a:t>
            </a:r>
          </a:p>
          <a:p>
            <a:r>
              <a:rPr lang="ru-RU" dirty="0" smtClean="0"/>
              <a:t>Закомментированный код удаляют сразу</a:t>
            </a:r>
            <a:endParaRPr lang="en-US" dirty="0" smtClean="0"/>
          </a:p>
          <a:p>
            <a:r>
              <a:rPr lang="ru-RU" dirty="0" smtClean="0"/>
              <a:t>«Время жизни» переменной минимальное. </a:t>
            </a:r>
          </a:p>
          <a:p>
            <a:r>
              <a:rPr lang="ru-RU" dirty="0" smtClean="0"/>
              <a:t>Форматирование – единообразное</a:t>
            </a:r>
          </a:p>
          <a:p>
            <a:r>
              <a:rPr lang="ru-RU" dirty="0" smtClean="0"/>
              <a:t>Защитное программирование</a:t>
            </a:r>
          </a:p>
          <a:p>
            <a:endParaRPr lang="ru-RU" dirty="0"/>
          </a:p>
          <a:p>
            <a:r>
              <a:rPr lang="ru-RU" dirty="0" smtClean="0"/>
              <a:t>Самодокументирующийся код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140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3269"/>
            <a:ext cx="8596668" cy="1320800"/>
          </a:xfrm>
        </p:spPr>
        <p:txBody>
          <a:bodyPr/>
          <a:lstStyle/>
          <a:p>
            <a:r>
              <a:rPr lang="ru-RU" dirty="0" smtClean="0"/>
              <a:t>Цитата дня.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056968"/>
            <a:ext cx="10856219" cy="471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9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 (функция) – фрагмент кода, состоящий из нескольких инструкций. </a:t>
            </a:r>
          </a:p>
          <a:p>
            <a:r>
              <a:rPr lang="ru-RU" dirty="0" smtClean="0"/>
              <a:t>У метода есть </a:t>
            </a:r>
            <a:r>
              <a:rPr lang="ru-RU" b="1" dirty="0" smtClean="0"/>
              <a:t>имя</a:t>
            </a:r>
            <a:r>
              <a:rPr lang="ru-RU" dirty="0" smtClean="0"/>
              <a:t>, которое используется для его имени</a:t>
            </a:r>
          </a:p>
          <a:p>
            <a:r>
              <a:rPr lang="ru-RU" dirty="0" smtClean="0"/>
              <a:t>Метод может что-то </a:t>
            </a:r>
            <a:r>
              <a:rPr lang="ru-RU" b="1" dirty="0" smtClean="0"/>
              <a:t>возвращать</a:t>
            </a:r>
            <a:r>
              <a:rPr lang="ru-RU" dirty="0" smtClean="0"/>
              <a:t> в вызывающий его код.</a:t>
            </a:r>
          </a:p>
          <a:p>
            <a:r>
              <a:rPr lang="ru-RU" dirty="0" smtClean="0"/>
              <a:t>Метод заранее объявляет </a:t>
            </a:r>
            <a:r>
              <a:rPr lang="ru-RU" b="1" dirty="0" smtClean="0"/>
              <a:t>тип</a:t>
            </a:r>
            <a:r>
              <a:rPr lang="ru-RU" dirty="0" smtClean="0"/>
              <a:t> того, что он будет возвращать.</a:t>
            </a:r>
          </a:p>
          <a:p>
            <a:r>
              <a:rPr lang="ru-RU" dirty="0"/>
              <a:t> </a:t>
            </a:r>
            <a:r>
              <a:rPr lang="ru-RU" dirty="0" smtClean="0"/>
              <a:t>У метода могут быть </a:t>
            </a:r>
            <a:r>
              <a:rPr lang="ru-RU" b="1" dirty="0" smtClean="0"/>
              <a:t>побочные эффекты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Отправка  в сеть, запись в файл, вывод на консоль. </a:t>
            </a:r>
          </a:p>
          <a:p>
            <a:r>
              <a:rPr lang="ru-RU" dirty="0" smtClean="0"/>
              <a:t>У метода могут быть </a:t>
            </a:r>
            <a:r>
              <a:rPr lang="ru-RU" b="1" dirty="0" smtClean="0"/>
              <a:t>параметры(</a:t>
            </a:r>
            <a:r>
              <a:rPr lang="ru-RU" b="1" dirty="0" err="1" smtClean="0"/>
              <a:t>агументы</a:t>
            </a:r>
            <a:r>
              <a:rPr lang="ru-RU" b="1" dirty="0" smtClean="0"/>
              <a:t>)</a:t>
            </a:r>
            <a:r>
              <a:rPr lang="ru-RU" dirty="0" smtClean="0"/>
              <a:t>. Типы и имена параметров объявляются заранее. </a:t>
            </a:r>
          </a:p>
          <a:p>
            <a:r>
              <a:rPr lang="ru-RU" dirty="0" smtClean="0"/>
              <a:t>Для вызова метода нужно явно указать </a:t>
            </a:r>
            <a:r>
              <a:rPr lang="ru-RU" b="1" dirty="0" smtClean="0"/>
              <a:t>все</a:t>
            </a:r>
            <a:r>
              <a:rPr lang="ru-RU" dirty="0" smtClean="0"/>
              <a:t> параметры</a:t>
            </a:r>
          </a:p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386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Методы.</a:t>
            </a:r>
            <a:r>
              <a:rPr lang="en-US" dirty="0" smtClean="0"/>
              <a:t> </a:t>
            </a:r>
            <a:r>
              <a:rPr lang="en-US" dirty="0" err="1" smtClean="0"/>
              <a:t>varargs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Обычно количество и тип параметров для метода зафиксировано.</a:t>
            </a:r>
          </a:p>
          <a:p>
            <a:r>
              <a:rPr lang="ru-RU" dirty="0" smtClean="0"/>
              <a:t>Но существует конструкция, позволяющая вызывать методы с переменным количеством аргументов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6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Varargs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19725"/>
            <a:ext cx="893127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820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varargs</a:t>
            </a:r>
            <a:r>
              <a:rPr lang="en-US" dirty="0" smtClean="0"/>
              <a:t>. </a:t>
            </a:r>
            <a:r>
              <a:rPr lang="ru-RU" dirty="0" smtClean="0"/>
              <a:t>Правила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записывается </a:t>
            </a:r>
            <a:r>
              <a:rPr lang="en-US" dirty="0" err="1" smtClean="0"/>
              <a:t>ParamterType</a:t>
            </a:r>
            <a:r>
              <a:rPr lang="en-US" dirty="0" smtClean="0"/>
              <a:t> ... name</a:t>
            </a:r>
          </a:p>
          <a:p>
            <a:r>
              <a:rPr lang="ru-RU" dirty="0" smtClean="0"/>
              <a:t>Такой параметр может быть только один</a:t>
            </a:r>
          </a:p>
          <a:p>
            <a:r>
              <a:rPr lang="ru-RU" dirty="0" smtClean="0"/>
              <a:t>Такой параметр должен быть последним в списке аргументов</a:t>
            </a:r>
          </a:p>
          <a:p>
            <a:r>
              <a:rPr lang="ru-RU" dirty="0" smtClean="0"/>
              <a:t>в теле функции такой параметр используется как обычный массив</a:t>
            </a:r>
            <a:endParaRPr lang="en-US" dirty="0" smtClean="0"/>
          </a:p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872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1082</TotalTime>
  <Words>1503</Words>
  <Application>Microsoft Office PowerPoint</Application>
  <PresentationFormat>Widescreen</PresentationFormat>
  <Paragraphs>277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Microsoft YaHei</vt:lpstr>
      <vt:lpstr>Arial</vt:lpstr>
      <vt:lpstr>Trebuchet MS</vt:lpstr>
      <vt:lpstr>Wingdings 3</vt:lpstr>
      <vt:lpstr>Facet</vt:lpstr>
      <vt:lpstr>Классы и ООП.</vt:lpstr>
      <vt:lpstr>Агенда</vt:lpstr>
      <vt:lpstr>Замечания к ДЗ</vt:lpstr>
      <vt:lpstr>Хорошие практики в программировании</vt:lpstr>
      <vt:lpstr>Цитата дня.</vt:lpstr>
      <vt:lpstr>Метод.</vt:lpstr>
      <vt:lpstr>Методы. varargs</vt:lpstr>
      <vt:lpstr>Varargs</vt:lpstr>
      <vt:lpstr>varargs. Правила</vt:lpstr>
      <vt:lpstr>Ссылочные и примитивные типы данных</vt:lpstr>
      <vt:lpstr>Структура объекта</vt:lpstr>
      <vt:lpstr>PowerPoint Presentation</vt:lpstr>
      <vt:lpstr>Объекты и примитивы</vt:lpstr>
      <vt:lpstr>Системные переменные</vt:lpstr>
      <vt:lpstr>ООП. Классы</vt:lpstr>
      <vt:lpstr>Классы. </vt:lpstr>
      <vt:lpstr>PowerPoint Presentation</vt:lpstr>
      <vt:lpstr>Классы и методы Создание ссылочных переменных  и объектов класса </vt:lpstr>
      <vt:lpstr>Перегрузка методов</vt:lpstr>
      <vt:lpstr>Статические переменные</vt:lpstr>
      <vt:lpstr>Статические методы</vt:lpstr>
      <vt:lpstr>Ключевое слово this</vt:lpstr>
      <vt:lpstr>this</vt:lpstr>
      <vt:lpstr>Вложенные классы</vt:lpstr>
      <vt:lpstr>Статические классы</vt:lpstr>
      <vt:lpstr>Внутренние классы</vt:lpstr>
      <vt:lpstr>Внутренние классы</vt:lpstr>
      <vt:lpstr>Наследование</vt:lpstr>
      <vt:lpstr>Наследование</vt:lpstr>
      <vt:lpstr>Порядок вызова конструкторов при наследовании </vt:lpstr>
      <vt:lpstr>ключевое слово super</vt:lpstr>
      <vt:lpstr>Модификаторы доступа</vt:lpstr>
      <vt:lpstr>Модификаторы доступа</vt:lpstr>
      <vt:lpstr>Соглашение JavaBeans</vt:lpstr>
      <vt:lpstr>Динамическая диспетчеризация ссылок</vt:lpstr>
      <vt:lpstr>Переопределение методов</vt:lpstr>
      <vt:lpstr>Абстрактные класса и абстрактные методы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Классы и ООП.</dc:title>
  <dc:creator>Tarasov, Andrey</dc:creator>
  <cp:lastModifiedBy>Tarasov, Andrey</cp:lastModifiedBy>
  <cp:revision>50</cp:revision>
  <dcterms:created xsi:type="dcterms:W3CDTF">2020-05-06T16:30:29Z</dcterms:created>
  <dcterms:modified xsi:type="dcterms:W3CDTF">2020-05-07T10:32:38Z</dcterms:modified>
</cp:coreProperties>
</file>