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74" r:id="rId11"/>
    <p:sldId id="275" r:id="rId12"/>
    <p:sldId id="267" r:id="rId13"/>
    <p:sldId id="268" r:id="rId14"/>
    <p:sldId id="269" r:id="rId15"/>
    <p:sldId id="270" r:id="rId16"/>
    <p:sldId id="265" r:id="rId17"/>
    <p:sldId id="264" r:id="rId18"/>
    <p:sldId id="276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9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05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5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9414-DD68-4482-A112-8ECDD24CDFD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6E09DA-8D27-4918-A7E4-B585AA7D79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3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Visibility</a:t>
            </a:r>
            <a:r>
              <a:rPr lang="en-US" dirty="0" smtClean="0"/>
              <a:t> – </a:t>
            </a:r>
            <a:r>
              <a:rPr lang="ru-RU" dirty="0" smtClean="0"/>
              <a:t>изменения сделанные в одном потоке не видимы в другом.</a:t>
            </a:r>
            <a:br>
              <a:rPr lang="ru-RU" dirty="0" smtClean="0"/>
            </a:br>
            <a:r>
              <a:rPr lang="ru-RU" dirty="0" smtClean="0"/>
              <a:t>см. </a:t>
            </a:r>
            <a:r>
              <a:rPr lang="en-US" dirty="0" smtClean="0"/>
              <a:t>Demo Visibility</a:t>
            </a:r>
            <a:endParaRPr lang="ru-RU" dirty="0" smtClean="0"/>
          </a:p>
          <a:p>
            <a:r>
              <a:rPr lang="en-US" b="1" dirty="0" smtClean="0"/>
              <a:t>Race-condition</a:t>
            </a:r>
            <a:r>
              <a:rPr lang="en-US" dirty="0" smtClean="0"/>
              <a:t> – </a:t>
            </a:r>
            <a:r>
              <a:rPr lang="ru-RU" dirty="0" smtClean="0"/>
              <a:t>правильность работы программы зависит от очередности выполнения потоков.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см </a:t>
            </a:r>
            <a:r>
              <a:rPr lang="en-US" dirty="0" smtClean="0"/>
              <a:t>Demo Race condition.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volatile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Помогает избежать проблем </a:t>
            </a:r>
            <a:r>
              <a:rPr lang="ru-RU" b="1" dirty="0" smtClean="0"/>
              <a:t>видимости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Чтение </a:t>
            </a:r>
            <a:r>
              <a:rPr lang="en-US" b="1" dirty="0" smtClean="0"/>
              <a:t>volatile</a:t>
            </a:r>
            <a:r>
              <a:rPr lang="en-US" dirty="0" smtClean="0"/>
              <a:t> </a:t>
            </a:r>
            <a:r>
              <a:rPr lang="ru-RU" dirty="0" smtClean="0"/>
              <a:t>переменной всегда вернет актуальный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60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Чтобы избежать ошибок параллельного доступа можно </a:t>
            </a:r>
            <a:r>
              <a:rPr lang="ru-RU" b="1" dirty="0" smtClean="0"/>
              <a:t>ограничить</a:t>
            </a:r>
            <a:r>
              <a:rPr lang="ru-RU" dirty="0" smtClean="0"/>
              <a:t> участок кода таким образом, чтобы он мог выполняться одновременно только </a:t>
            </a:r>
            <a:r>
              <a:rPr lang="ru-RU" b="1" dirty="0" smtClean="0"/>
              <a:t>одним</a:t>
            </a:r>
            <a:r>
              <a:rPr lang="ru-RU" dirty="0" smtClean="0"/>
              <a:t> потоком.</a:t>
            </a:r>
          </a:p>
          <a:p>
            <a:r>
              <a:rPr lang="ru-RU" dirty="0" smtClean="0"/>
              <a:t>В программированию такая концепция называется  </a:t>
            </a:r>
            <a:r>
              <a:rPr lang="ru-RU" dirty="0" err="1" smtClean="0"/>
              <a:t>мьютекс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 – mutual exclusion) </a:t>
            </a:r>
          </a:p>
          <a:p>
            <a:r>
              <a:rPr lang="ru-RU" dirty="0" smtClean="0"/>
              <a:t>Для ввода такого ограничения используется ключевое слово </a:t>
            </a:r>
            <a:r>
              <a:rPr lang="en-US" b="1" dirty="0" smtClean="0"/>
              <a:t>synchronized</a:t>
            </a:r>
          </a:p>
          <a:p>
            <a:r>
              <a:rPr lang="ru-RU" dirty="0" smtClean="0"/>
              <a:t>Может использоваться в двух вариантах:</a:t>
            </a:r>
          </a:p>
          <a:p>
            <a:pPr lvl="1"/>
            <a:r>
              <a:rPr lang="ru-RU" dirty="0" smtClean="0"/>
              <a:t>Как модификатор метода. Тогда метод целиком должен быть выполнен одним потоком</a:t>
            </a:r>
          </a:p>
          <a:p>
            <a:pPr lvl="1"/>
            <a:r>
              <a:rPr lang="ru-RU" dirty="0" smtClean="0"/>
              <a:t>Перед блоком кода с указанием объекта-</a:t>
            </a:r>
            <a:r>
              <a:rPr lang="ru-RU" b="1" dirty="0" smtClean="0"/>
              <a:t>монитора</a:t>
            </a:r>
          </a:p>
          <a:p>
            <a:r>
              <a:rPr lang="ru-RU" dirty="0" smtClean="0"/>
              <a:t>Позволяет выполнять участки кода атомарно, избегая проблем </a:t>
            </a:r>
            <a:r>
              <a:rPr lang="en-US" b="1" dirty="0" smtClean="0"/>
              <a:t>Race Condition</a:t>
            </a:r>
            <a:endParaRPr lang="ru-RU" b="1" dirty="0" smtClean="0"/>
          </a:p>
          <a:p>
            <a:r>
              <a:rPr lang="en-US" b="1" dirty="0" smtClean="0"/>
              <a:t>demo </a:t>
            </a:r>
            <a:r>
              <a:rPr lang="en-US" b="1" dirty="0" err="1" smtClean="0"/>
              <a:t>NumberAndDigits</a:t>
            </a:r>
            <a:r>
              <a:rPr lang="en-US" b="1" dirty="0" smtClean="0"/>
              <a:t>, </a:t>
            </a:r>
            <a:r>
              <a:rPr lang="en-US" b="1" dirty="0" err="1"/>
              <a:t>NumberAndDigits</a:t>
            </a:r>
            <a:r>
              <a:rPr lang="en-US" b="1" dirty="0" err="1" smtClean="0"/>
              <a:t>Synchronized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56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synchronized </a:t>
            </a:r>
            <a:r>
              <a:rPr lang="ru-RU" dirty="0" smtClean="0"/>
              <a:t>всегда работает с объектом-</a:t>
            </a:r>
            <a:r>
              <a:rPr lang="ru-RU" b="1" dirty="0" smtClean="0"/>
              <a:t>монитором</a:t>
            </a:r>
          </a:p>
          <a:p>
            <a:r>
              <a:rPr lang="ru-RU" dirty="0" smtClean="0"/>
              <a:t>объект монитор может быть в двух состояниях:</a:t>
            </a:r>
          </a:p>
          <a:p>
            <a:pPr lvl="1"/>
            <a:r>
              <a:rPr lang="ru-RU" dirty="0" smtClean="0"/>
              <a:t>Занят</a:t>
            </a:r>
          </a:p>
          <a:p>
            <a:pPr lvl="1"/>
            <a:r>
              <a:rPr lang="ru-RU" dirty="0" smtClean="0"/>
              <a:t>Свободен</a:t>
            </a:r>
          </a:p>
          <a:p>
            <a:r>
              <a:rPr lang="ru-RU" dirty="0" smtClean="0"/>
              <a:t>Если объект свободен – то его можно </a:t>
            </a:r>
            <a:r>
              <a:rPr lang="ru-RU" b="1" dirty="0" smtClean="0"/>
              <a:t>захватить</a:t>
            </a:r>
            <a:r>
              <a:rPr lang="ru-RU" dirty="0" smtClean="0"/>
              <a:t> и он станет занят.</a:t>
            </a:r>
          </a:p>
          <a:p>
            <a:r>
              <a:rPr lang="ru-RU" dirty="0" smtClean="0"/>
              <a:t>Если объект занят, то можно подождать, когда он освободится (и тогда попытаться</a:t>
            </a:r>
            <a:r>
              <a:rPr lang="en-US" dirty="0" smtClean="0"/>
              <a:t> </a:t>
            </a:r>
            <a:r>
              <a:rPr lang="ru-RU" dirty="0" smtClean="0"/>
              <a:t>опять захватить его)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таким монитором может выступать </a:t>
            </a:r>
            <a:r>
              <a:rPr lang="ru-RU" b="1" dirty="0" smtClean="0"/>
              <a:t>любой</a:t>
            </a:r>
            <a:r>
              <a:rPr lang="ru-RU" dirty="0" smtClean="0"/>
              <a:t> объект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b="1" dirty="0" smtClean="0"/>
              <a:t>блока</a:t>
            </a:r>
            <a:r>
              <a:rPr lang="ru-RU" dirty="0" smtClean="0"/>
              <a:t> объект монитор указывается явно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synchronized </a:t>
            </a:r>
            <a:r>
              <a:rPr lang="ru-RU" dirty="0" smtClean="0"/>
              <a:t>метода в качестве монитора неявно используется </a:t>
            </a:r>
            <a:r>
              <a:rPr lang="en-US" b="1" dirty="0" smtClean="0"/>
              <a:t>this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b="1" dirty="0" smtClean="0"/>
              <a:t>статических</a:t>
            </a:r>
            <a:r>
              <a:rPr lang="ru-RU" dirty="0" smtClean="0"/>
              <a:t> блоков и методов </a:t>
            </a:r>
            <a:r>
              <a:rPr lang="en-US" b="1" dirty="0" smtClean="0"/>
              <a:t>this </a:t>
            </a:r>
            <a:r>
              <a:rPr lang="ru-RU" b="1" dirty="0" smtClean="0"/>
              <a:t>не определен</a:t>
            </a:r>
            <a:r>
              <a:rPr lang="ru-RU" dirty="0" smtClean="0"/>
              <a:t>, поэтому используется экземпляр </a:t>
            </a:r>
            <a:r>
              <a:rPr lang="en-US" b="1" dirty="0" smtClean="0"/>
              <a:t>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195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synchronized. </a:t>
            </a:r>
            <a:r>
              <a:rPr lang="ru-RU" dirty="0" smtClean="0"/>
              <a:t>Что может пойти не так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 уменьшается, потому что:</a:t>
            </a:r>
          </a:p>
          <a:p>
            <a:pPr lvl="1"/>
            <a:r>
              <a:rPr lang="ru-RU" b="1" dirty="0"/>
              <a:t>К</a:t>
            </a:r>
            <a:r>
              <a:rPr lang="ru-RU" b="1" dirty="0" smtClean="0"/>
              <a:t>од становится «однопоточным» </a:t>
            </a:r>
          </a:p>
          <a:p>
            <a:pPr lvl="1"/>
            <a:r>
              <a:rPr lang="ru-RU" dirty="0" smtClean="0"/>
              <a:t>Захват и освобождение монитора требуют некоторого времени. </a:t>
            </a:r>
            <a:endParaRPr lang="ru-RU" dirty="0"/>
          </a:p>
          <a:p>
            <a:r>
              <a:rPr lang="en-US" dirty="0" err="1" smtClean="0"/>
              <a:t>DeadLock</a:t>
            </a:r>
            <a:r>
              <a:rPr lang="en-US" dirty="0" smtClean="0"/>
              <a:t>.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6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r>
              <a:rPr lang="en-US" dirty="0" smtClean="0"/>
              <a:t>. </a:t>
            </a:r>
            <a:r>
              <a:rPr lang="ru-RU" dirty="0" smtClean="0"/>
              <a:t>Как избежать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захватывать больше одного монитора</a:t>
            </a:r>
          </a:p>
          <a:p>
            <a:r>
              <a:rPr lang="ru-RU" dirty="0" smtClean="0"/>
              <a:t>Если нужно несколько мониторов – захватывать их в одном и том же порядке (или использовать один и тот же</a:t>
            </a:r>
            <a:r>
              <a:rPr lang="en-US" dirty="0" smtClean="0"/>
              <a:t> synchronized</a:t>
            </a:r>
            <a:r>
              <a:rPr lang="ru-RU" dirty="0" smtClean="0"/>
              <a:t> метод)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synchronized. </a:t>
            </a:r>
            <a:r>
              <a:rPr lang="ru-RU" dirty="0" smtClean="0"/>
              <a:t>См. </a:t>
            </a:r>
            <a:r>
              <a:rPr lang="en-US" b="1" dirty="0" smtClean="0"/>
              <a:t>Executor &amp; </a:t>
            </a:r>
            <a:r>
              <a:rPr lang="en-US" b="1" dirty="0" err="1" smtClean="0"/>
              <a:t>ExecutorService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Как обнаружить </a:t>
            </a:r>
            <a:r>
              <a:rPr lang="en-US" dirty="0" smtClean="0"/>
              <a:t>deadlock</a:t>
            </a:r>
          </a:p>
          <a:p>
            <a:pPr lvl="1"/>
            <a:r>
              <a:rPr lang="en-US" dirty="0" err="1" smtClean="0"/>
              <a:t>ThreadDump</a:t>
            </a:r>
            <a:endParaRPr lang="en-US" dirty="0" smtClean="0"/>
          </a:p>
          <a:p>
            <a:pPr lvl="1"/>
            <a:r>
              <a:rPr lang="en-US" dirty="0" err="1" smtClean="0"/>
              <a:t>JVisualVM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94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Thread.stop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Объявлен </a:t>
            </a:r>
            <a:r>
              <a:rPr lang="en-US" b="1" dirty="0" smtClean="0"/>
              <a:t>deprecated</a:t>
            </a:r>
            <a:r>
              <a:rPr lang="en-US" dirty="0" smtClean="0"/>
              <a:t>, </a:t>
            </a:r>
            <a:r>
              <a:rPr lang="ru-RU" dirty="0" smtClean="0"/>
              <a:t>потому что может оставлять объекты, инициализация которых была в </a:t>
            </a:r>
            <a:r>
              <a:rPr lang="en-US" b="1" dirty="0" smtClean="0"/>
              <a:t>synchronized</a:t>
            </a:r>
            <a:r>
              <a:rPr lang="en-US" dirty="0" smtClean="0"/>
              <a:t> </a:t>
            </a:r>
            <a:r>
              <a:rPr lang="ru-RU" dirty="0" smtClean="0"/>
              <a:t>блоке, в </a:t>
            </a:r>
            <a:r>
              <a:rPr lang="ru-RU" dirty="0" err="1" smtClean="0"/>
              <a:t>неконсистентном</a:t>
            </a:r>
            <a:r>
              <a:rPr lang="ru-RU" dirty="0" smtClean="0"/>
              <a:t> состоянии.</a:t>
            </a:r>
          </a:p>
          <a:p>
            <a:r>
              <a:rPr lang="ru-RU" dirty="0" smtClean="0"/>
              <a:t>Не останавливает потоки, ожидающих захват монитора. </a:t>
            </a:r>
            <a:endParaRPr lang="en-US" dirty="0" smtClean="0"/>
          </a:p>
          <a:p>
            <a:r>
              <a:rPr lang="en-US" dirty="0" smtClean="0"/>
              <a:t>Demo – stop and file closing.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9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остановить поток безопасно. Прерывание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остановка потока через</a:t>
            </a:r>
            <a:r>
              <a:rPr lang="en-US" dirty="0" smtClean="0"/>
              <a:t> </a:t>
            </a:r>
            <a:r>
              <a:rPr lang="en-US" dirty="0" err="1" smtClean="0"/>
              <a:t>thread.stop</a:t>
            </a:r>
            <a:r>
              <a:rPr lang="en-US" dirty="0" smtClean="0"/>
              <a:t>() </a:t>
            </a:r>
            <a:r>
              <a:rPr lang="ru-RU" dirty="0" smtClean="0"/>
              <a:t>в общем случае небезопасно – нужен какой-то другой механизм остановки потоков.</a:t>
            </a:r>
          </a:p>
          <a:p>
            <a:r>
              <a:rPr lang="ru-RU" dirty="0" smtClean="0"/>
              <a:t>Если позволить потоку останавливаться самому – то тогда поток сам будет знать, когда можно сделать это безопасно и это решит проблему.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Прерывание (</a:t>
            </a:r>
            <a:r>
              <a:rPr lang="en-US" dirty="0" smtClean="0"/>
              <a:t>interruption) – </a:t>
            </a:r>
            <a:r>
              <a:rPr lang="ru-RU" dirty="0" smtClean="0"/>
              <a:t>это </a:t>
            </a:r>
            <a:r>
              <a:rPr lang="ru-RU" b="1" dirty="0" smtClean="0"/>
              <a:t>сигнал</a:t>
            </a:r>
            <a:r>
              <a:rPr lang="ru-RU" dirty="0" smtClean="0"/>
              <a:t> потоку, что он должен завершить то, что делает сейчас и начать делать </a:t>
            </a:r>
            <a:r>
              <a:rPr lang="ru-RU" b="1" dirty="0" smtClean="0"/>
              <a:t>что-то другое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Demo</a:t>
            </a:r>
            <a:r>
              <a:rPr lang="en-US" dirty="0" smtClean="0"/>
              <a:t>. </a:t>
            </a:r>
            <a:r>
              <a:rPr lang="ru-RU" dirty="0" smtClean="0"/>
              <a:t>Идея прерывания через переменную.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5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thread.interrupt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Thread.interrupted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есть механизм для</a:t>
            </a:r>
            <a:r>
              <a:rPr lang="en-US" dirty="0" smtClean="0"/>
              <a:t> </a:t>
            </a:r>
            <a:r>
              <a:rPr lang="ru-RU" dirty="0" smtClean="0"/>
              <a:t>обработки прерываний: каждый поток имеет флаг </a:t>
            </a:r>
            <a:r>
              <a:rPr lang="en-US" dirty="0" smtClean="0"/>
              <a:t>interrupted, </a:t>
            </a:r>
            <a:r>
              <a:rPr lang="ru-RU" dirty="0" smtClean="0"/>
              <a:t>которое используется для проверки, был поток прерван или нет. </a:t>
            </a:r>
          </a:p>
          <a:p>
            <a:r>
              <a:rPr lang="ru-RU" dirty="0" smtClean="0"/>
              <a:t>Чтобы прервать поток, нужно вызвать на нем метод </a:t>
            </a:r>
            <a:r>
              <a:rPr lang="en-US" dirty="0" smtClean="0"/>
              <a:t>interrupt()</a:t>
            </a:r>
          </a:p>
          <a:p>
            <a:r>
              <a:rPr lang="ru-RU" dirty="0" smtClean="0"/>
              <a:t>Чтобы проверить, прервал ли кто-то текущий поток:</a:t>
            </a:r>
          </a:p>
          <a:p>
            <a:pPr lvl="1"/>
            <a:r>
              <a:rPr lang="ru-RU" dirty="0" smtClean="0"/>
              <a:t>Статический метод </a:t>
            </a:r>
            <a:r>
              <a:rPr lang="en-US" b="1" dirty="0" smtClean="0"/>
              <a:t>interrupted</a:t>
            </a:r>
            <a:r>
              <a:rPr lang="en-US" dirty="0" smtClean="0"/>
              <a:t>() – </a:t>
            </a:r>
            <a:r>
              <a:rPr lang="ru-RU" dirty="0" smtClean="0"/>
              <a:t>метод возвращает значение флага для </a:t>
            </a:r>
            <a:r>
              <a:rPr lang="ru-RU" b="1" dirty="0" smtClean="0"/>
              <a:t>текущего потока</a:t>
            </a:r>
            <a:r>
              <a:rPr lang="ru-RU" dirty="0" smtClean="0"/>
              <a:t> </a:t>
            </a:r>
            <a:r>
              <a:rPr lang="en-US" dirty="0" smtClean="0"/>
              <a:t>interrupted</a:t>
            </a:r>
            <a:r>
              <a:rPr lang="ru-RU" dirty="0" smtClean="0"/>
              <a:t> и сбрасывает его в </a:t>
            </a:r>
            <a:r>
              <a:rPr lang="en-US" b="1" dirty="0" smtClean="0"/>
              <a:t>false</a:t>
            </a:r>
            <a:endParaRPr lang="ru-RU" b="1" dirty="0" smtClean="0"/>
          </a:p>
          <a:p>
            <a:pPr lvl="1"/>
            <a:r>
              <a:rPr lang="ru-RU" dirty="0" smtClean="0"/>
              <a:t>метод</a:t>
            </a:r>
            <a:r>
              <a:rPr lang="ru-RU" b="1" dirty="0" smtClean="0"/>
              <a:t> </a:t>
            </a:r>
            <a:r>
              <a:rPr lang="en-US" b="1" dirty="0" err="1" smtClean="0"/>
              <a:t>isInterrupted</a:t>
            </a:r>
            <a:r>
              <a:rPr lang="en-US" b="1" dirty="0" smtClean="0"/>
              <a:t>() – </a:t>
            </a:r>
            <a:r>
              <a:rPr lang="ru-RU" dirty="0" smtClean="0"/>
              <a:t>который</a:t>
            </a:r>
            <a:r>
              <a:rPr lang="ru-RU" b="1" dirty="0" smtClean="0"/>
              <a:t> </a:t>
            </a:r>
            <a:r>
              <a:rPr lang="ru-RU" dirty="0" smtClean="0"/>
              <a:t>просто возвращает значение флага для </a:t>
            </a:r>
            <a:r>
              <a:rPr lang="ru-RU" b="1" dirty="0" smtClean="0"/>
              <a:t>конкретного потока</a:t>
            </a:r>
            <a:endParaRPr lang="en-US" b="1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60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wait/notify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объекта есть набор методов </a:t>
            </a:r>
            <a:r>
              <a:rPr lang="en-US" dirty="0" smtClean="0"/>
              <a:t>wait()/notify()</a:t>
            </a:r>
            <a:endParaRPr lang="ru-RU" dirty="0" smtClean="0"/>
          </a:p>
          <a:p>
            <a:r>
              <a:rPr lang="ru-RU" dirty="0" smtClean="0"/>
              <a:t>Работа с этими методами похожа на работу с мониторами</a:t>
            </a:r>
            <a:endParaRPr lang="en-US" dirty="0" smtClean="0"/>
          </a:p>
          <a:p>
            <a:r>
              <a:rPr lang="ru-RU" dirty="0" smtClean="0"/>
              <a:t>Один поток вызывает </a:t>
            </a:r>
            <a:r>
              <a:rPr lang="en-US" dirty="0" smtClean="0"/>
              <a:t>wait</a:t>
            </a:r>
            <a:r>
              <a:rPr lang="ru-RU" dirty="0" smtClean="0"/>
              <a:t>() на каком-то объекте и временно прекращает свое выполнение до тех пор, пока другой объект не вызовет </a:t>
            </a:r>
            <a:r>
              <a:rPr lang="en-US" dirty="0" smtClean="0"/>
              <a:t>notify() </a:t>
            </a:r>
            <a:r>
              <a:rPr lang="ru-RU" dirty="0" smtClean="0"/>
              <a:t>на этом же объекте. Тогда поток просыпается и продолжает свое выполнение</a:t>
            </a:r>
          </a:p>
          <a:p>
            <a:r>
              <a:rPr lang="en-US" b="1" dirty="0" smtClean="0"/>
              <a:t>wait </a:t>
            </a:r>
            <a:r>
              <a:rPr lang="ru-RU" b="1" dirty="0" smtClean="0"/>
              <a:t>и </a:t>
            </a:r>
            <a:r>
              <a:rPr lang="en-US" b="1" dirty="0" smtClean="0"/>
              <a:t>notify </a:t>
            </a:r>
            <a:r>
              <a:rPr lang="ru-RU" b="1" dirty="0" smtClean="0"/>
              <a:t>можно вызывать только, если установлена синхронизация на этом объекте. </a:t>
            </a:r>
          </a:p>
          <a:p>
            <a:r>
              <a:rPr lang="ru-RU" dirty="0" smtClean="0"/>
              <a:t>Когда поток вызывает </a:t>
            </a:r>
            <a:r>
              <a:rPr lang="en-US" dirty="0" smtClean="0"/>
              <a:t>wait – </a:t>
            </a:r>
            <a:r>
              <a:rPr lang="ru-RU" dirty="0" smtClean="0"/>
              <a:t>он освобождает монитор, захваченный в </a:t>
            </a:r>
            <a:r>
              <a:rPr lang="en-US" dirty="0" smtClean="0"/>
              <a:t>synchronized()</a:t>
            </a:r>
          </a:p>
          <a:p>
            <a:r>
              <a:rPr lang="en-US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0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операционная система запускает какое-то приложение – она выдает этому приложению </a:t>
            </a:r>
            <a:r>
              <a:rPr lang="ru-RU" b="1" dirty="0" smtClean="0"/>
              <a:t>ресурсы:</a:t>
            </a:r>
          </a:p>
          <a:p>
            <a:pPr lvl="1"/>
            <a:r>
              <a:rPr lang="ru-RU" dirty="0" smtClean="0"/>
              <a:t>Память</a:t>
            </a:r>
          </a:p>
          <a:p>
            <a:pPr lvl="1"/>
            <a:r>
              <a:rPr lang="ru-RU" dirty="0" smtClean="0"/>
              <a:t>Файловые ресурсы</a:t>
            </a:r>
          </a:p>
          <a:p>
            <a:pPr lvl="1"/>
            <a:r>
              <a:rPr lang="ru-RU" dirty="0" smtClean="0"/>
              <a:t>Процессорное время</a:t>
            </a:r>
          </a:p>
          <a:p>
            <a:r>
              <a:rPr lang="ru-RU" dirty="0" smtClean="0"/>
              <a:t>Обычно ресурсы полностью принадлежат одному приложению и другие </a:t>
            </a:r>
            <a:r>
              <a:rPr lang="ru-RU" dirty="0"/>
              <a:t>приложению</a:t>
            </a:r>
            <a:r>
              <a:rPr lang="ru-RU" dirty="0" smtClean="0"/>
              <a:t> не могут:</a:t>
            </a:r>
          </a:p>
          <a:p>
            <a:pPr lvl="1"/>
            <a:r>
              <a:rPr lang="ru-RU" dirty="0" smtClean="0"/>
              <a:t>Обращаться к участку памяти, который используется другим процессом</a:t>
            </a:r>
          </a:p>
          <a:p>
            <a:pPr lvl="1"/>
            <a:r>
              <a:rPr lang="ru-RU" dirty="0" smtClean="0"/>
              <a:t>Работать с файлами, которые открыты другими процессами*</a:t>
            </a:r>
          </a:p>
          <a:p>
            <a:pPr lvl="1"/>
            <a:r>
              <a:rPr lang="ru-RU" dirty="0" smtClean="0"/>
              <a:t>Работать в то же время, когда работают другие процессы**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3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многопоточным кодом достаточно сложная.</a:t>
            </a:r>
          </a:p>
          <a:p>
            <a:r>
              <a:rPr lang="ru-RU" dirty="0" smtClean="0"/>
              <a:t>Чтобы упростить – есть пакет </a:t>
            </a:r>
            <a:r>
              <a:rPr lang="en-US" dirty="0" smtClean="0"/>
              <a:t>java.util.concurrent.*</a:t>
            </a:r>
          </a:p>
          <a:p>
            <a:r>
              <a:rPr lang="ru-RU" dirty="0" smtClean="0"/>
              <a:t>В частности класс </a:t>
            </a:r>
            <a:r>
              <a:rPr lang="en-US" dirty="0" err="1" smtClean="0"/>
              <a:t>ExecutorService</a:t>
            </a:r>
            <a:r>
              <a:rPr lang="en-US" dirty="0" smtClean="0"/>
              <a:t> – </a:t>
            </a:r>
            <a:r>
              <a:rPr lang="ru-RU" dirty="0" smtClean="0"/>
              <a:t>позволяет асинхронно выполнять задачи и получать их результат.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0658"/>
            <a:ext cx="8596668" cy="1320800"/>
          </a:xfrm>
        </p:spPr>
        <p:txBody>
          <a:bodyPr/>
          <a:lstStyle/>
          <a:p>
            <a:r>
              <a:rPr lang="ru-RU" dirty="0" smtClean="0"/>
              <a:t>Процессы и память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03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 (</a:t>
            </a:r>
            <a:r>
              <a:rPr lang="en-US" dirty="0" smtClean="0"/>
              <a:t>threads)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владеют ресурсами. В частности, у каждого процесса есть своё (и только своё)  </a:t>
            </a:r>
            <a:r>
              <a:rPr lang="ru-RU" b="1" dirty="0" smtClean="0"/>
              <a:t>адресное пространство.</a:t>
            </a:r>
          </a:p>
          <a:p>
            <a:r>
              <a:rPr lang="ru-RU" dirty="0" smtClean="0"/>
              <a:t>Но кроме владения памятью, с ней еще надо работать: </a:t>
            </a:r>
            <a:r>
              <a:rPr lang="ru-RU" b="1" dirty="0" smtClean="0"/>
              <a:t>читать</a:t>
            </a:r>
            <a:r>
              <a:rPr lang="ru-RU" dirty="0" smtClean="0"/>
              <a:t> и </a:t>
            </a:r>
            <a:r>
              <a:rPr lang="ru-RU" b="1" dirty="0" smtClean="0"/>
              <a:t>записывать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Этим занимаются </a:t>
            </a:r>
            <a:r>
              <a:rPr lang="ru-RU" b="1" dirty="0" smtClean="0"/>
              <a:t>потоки</a:t>
            </a:r>
          </a:p>
          <a:p>
            <a:r>
              <a:rPr lang="ru-RU" dirty="0" smtClean="0"/>
              <a:t>Когда процесс запускается – автоматически создаётся </a:t>
            </a:r>
            <a:r>
              <a:rPr lang="ru-RU" b="1" dirty="0" smtClean="0"/>
              <a:t>один</a:t>
            </a:r>
            <a:r>
              <a:rPr lang="ru-RU" dirty="0" smtClean="0"/>
              <a:t> поток, который начинает выполнять </a:t>
            </a:r>
            <a:r>
              <a:rPr lang="en-US" b="1" dirty="0" smtClean="0"/>
              <a:t>main</a:t>
            </a:r>
          </a:p>
          <a:p>
            <a:r>
              <a:rPr lang="ru-RU" dirty="0" smtClean="0"/>
              <a:t>Этот поток может создавать другие потоки, у которых</a:t>
            </a:r>
            <a:r>
              <a:rPr lang="ru-RU" b="1" dirty="0" smtClean="0"/>
              <a:t> будет доступ</a:t>
            </a:r>
            <a:r>
              <a:rPr lang="ru-RU" dirty="0" smtClean="0"/>
              <a:t> к тому же адресному пространству.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8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Процессы, память и потоки</a:t>
            </a:r>
            <a:endParaRPr lang="ru-RU" dirty="0"/>
          </a:p>
        </p:txBody>
      </p:sp>
      <p:sp>
        <p:nvSpPr>
          <p:cNvPr id="35" name="Rectangle 34"/>
          <p:cNvSpPr/>
          <p:nvPr/>
        </p:nvSpPr>
        <p:spPr>
          <a:xfrm>
            <a:off x="1354015" y="2039815"/>
            <a:ext cx="22244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java.exe</a:t>
            </a:r>
            <a:br>
              <a:rPr lang="en-US" dirty="0" smtClean="0"/>
            </a:br>
            <a:r>
              <a:rPr lang="en-US" dirty="0" smtClean="0"/>
              <a:t>pid:2455</a:t>
            </a:r>
            <a:endParaRPr lang="ru-RU" dirty="0"/>
          </a:p>
        </p:txBody>
      </p:sp>
      <p:sp>
        <p:nvSpPr>
          <p:cNvPr id="36" name="Rectangle 35"/>
          <p:cNvSpPr/>
          <p:nvPr/>
        </p:nvSpPr>
        <p:spPr>
          <a:xfrm>
            <a:off x="4088423" y="2039815"/>
            <a:ext cx="2127738" cy="826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paint.exe</a:t>
            </a:r>
            <a:br>
              <a:rPr lang="en-US" dirty="0" smtClean="0"/>
            </a:br>
            <a:r>
              <a:rPr lang="en-US" dirty="0" err="1" smtClean="0"/>
              <a:t>pid</a:t>
            </a:r>
            <a:r>
              <a:rPr lang="en-US" dirty="0" smtClean="0"/>
              <a:t>: 2799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297616" y="2039815"/>
            <a:ext cx="1899138" cy="8264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notepad.txt</a:t>
            </a:r>
            <a:br>
              <a:rPr lang="en-US" dirty="0" smtClean="0"/>
            </a:br>
            <a:r>
              <a:rPr lang="en-US" dirty="0" smtClean="0"/>
              <a:t>pid:5992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1186962" y="3842238"/>
            <a:ext cx="8087040" cy="729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78469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88423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16161" y="2039815"/>
            <a:ext cx="0" cy="25321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54015" y="2039815"/>
            <a:ext cx="0" cy="2532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54015" y="3842239"/>
            <a:ext cx="2224454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0x00...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05508" y="40224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45" name="Rectangle 44"/>
          <p:cNvSpPr/>
          <p:nvPr/>
        </p:nvSpPr>
        <p:spPr>
          <a:xfrm>
            <a:off x="4088423" y="3842238"/>
            <a:ext cx="2127738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0x11...</a:t>
            </a:r>
            <a:endParaRPr lang="ru-RU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297616" y="2039815"/>
            <a:ext cx="0" cy="25321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96754" y="2101362"/>
            <a:ext cx="0" cy="24706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97616" y="3842238"/>
            <a:ext cx="1899138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0x22...</a:t>
            </a:r>
            <a:endParaRPr lang="ru-RU" dirty="0"/>
          </a:p>
        </p:txBody>
      </p:sp>
      <p:sp>
        <p:nvSpPr>
          <p:cNvPr id="49" name="Rectangle 48"/>
          <p:cNvSpPr/>
          <p:nvPr/>
        </p:nvSpPr>
        <p:spPr>
          <a:xfrm>
            <a:off x="1354015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2455</a:t>
            </a:r>
            <a:endParaRPr lang="ru-RU" sz="1200" dirty="0"/>
          </a:p>
        </p:txBody>
      </p:sp>
      <p:sp>
        <p:nvSpPr>
          <p:cNvPr id="51" name="Rectangle 50"/>
          <p:cNvSpPr/>
          <p:nvPr/>
        </p:nvSpPr>
        <p:spPr>
          <a:xfrm>
            <a:off x="2136530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7083</a:t>
            </a:r>
            <a:endParaRPr lang="ru-RU" sz="1200" dirty="0"/>
          </a:p>
          <a:p>
            <a:pPr algn="ctr"/>
            <a:endParaRPr lang="ru-RU" sz="1200" dirty="0"/>
          </a:p>
        </p:txBody>
      </p:sp>
      <p:sp>
        <p:nvSpPr>
          <p:cNvPr id="52" name="Rectangle 51"/>
          <p:cNvSpPr/>
          <p:nvPr/>
        </p:nvSpPr>
        <p:spPr>
          <a:xfrm>
            <a:off x="2919046" y="5143500"/>
            <a:ext cx="659423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err="1" smtClean="0"/>
              <a:t>tid</a:t>
            </a:r>
            <a:r>
              <a:rPr lang="en-US" sz="1100" dirty="0" smtClean="0"/>
              <a:t>: 6088</a:t>
            </a:r>
            <a:endParaRPr lang="ru-RU" sz="1100" dirty="0"/>
          </a:p>
          <a:p>
            <a:pPr algn="ctr"/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822580" y="5183065"/>
            <a:ext cx="659423" cy="7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2799</a:t>
            </a:r>
            <a:endParaRPr lang="ru-RU" sz="1200" dirty="0"/>
          </a:p>
        </p:txBody>
      </p:sp>
      <p:sp>
        <p:nvSpPr>
          <p:cNvPr id="54" name="Rectangle 53"/>
          <p:cNvSpPr/>
          <p:nvPr/>
        </p:nvSpPr>
        <p:spPr>
          <a:xfrm>
            <a:off x="7397262" y="5143500"/>
            <a:ext cx="659423" cy="729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tid</a:t>
            </a:r>
            <a:r>
              <a:rPr lang="en-US" sz="1200" dirty="0" smtClean="0"/>
              <a:t>: 5992</a:t>
            </a:r>
            <a:endParaRPr lang="ru-RU" sz="1200" dirty="0"/>
          </a:p>
        </p:txBody>
      </p: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1683727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77965" y="4572000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92718" y="4591782"/>
            <a:ext cx="4396" cy="571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17488" y="4543424"/>
            <a:ext cx="4396" cy="5715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65804" y="4572000"/>
            <a:ext cx="4396" cy="5715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5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– владеет </a:t>
            </a:r>
            <a:r>
              <a:rPr lang="ru-RU" b="1" dirty="0" smtClean="0"/>
              <a:t>ресурсами</a:t>
            </a:r>
            <a:r>
              <a:rPr lang="ru-RU" dirty="0" smtClean="0"/>
              <a:t> (адресное пространство).</a:t>
            </a:r>
            <a:endParaRPr lang="ru-RU" dirty="0"/>
          </a:p>
          <a:p>
            <a:r>
              <a:rPr lang="ru-RU" dirty="0"/>
              <a:t>Поток – </a:t>
            </a:r>
            <a:r>
              <a:rPr lang="ru-RU" dirty="0" smtClean="0"/>
              <a:t>это «рабочий», который что-то </a:t>
            </a:r>
            <a:r>
              <a:rPr lang="ru-RU" b="1" dirty="0" smtClean="0"/>
              <a:t>делает</a:t>
            </a:r>
            <a:r>
              <a:rPr lang="ru-RU" dirty="0" smtClean="0"/>
              <a:t> с этими ресурсами.</a:t>
            </a:r>
          </a:p>
          <a:p>
            <a:r>
              <a:rPr lang="ru-RU" dirty="0" smtClean="0"/>
              <a:t>У одного процесса может быть </a:t>
            </a:r>
            <a:r>
              <a:rPr lang="ru-RU" b="1" dirty="0" smtClean="0"/>
              <a:t>много потоков</a:t>
            </a:r>
            <a:r>
              <a:rPr lang="ru-RU" dirty="0" smtClean="0"/>
              <a:t> и все они имеет доступ к одним и тем же ресурсам.</a:t>
            </a:r>
          </a:p>
          <a:p>
            <a:r>
              <a:rPr lang="ru-RU" dirty="0" smtClean="0"/>
              <a:t>Если потоков много, то операционная система выделяет каждому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 для работы, после чего:</a:t>
            </a:r>
          </a:p>
          <a:p>
            <a:pPr lvl="1"/>
            <a:r>
              <a:rPr lang="ru-RU" dirty="0" smtClean="0"/>
              <a:t>ОС сохраняет значениях регистров потока</a:t>
            </a:r>
          </a:p>
          <a:p>
            <a:pPr lvl="1"/>
            <a:r>
              <a:rPr lang="ru-RU" dirty="0" smtClean="0"/>
              <a:t>ОС отправляет поток в </a:t>
            </a:r>
            <a:r>
              <a:rPr lang="ru-RU" b="1" dirty="0" smtClean="0"/>
              <a:t>конец*</a:t>
            </a:r>
            <a:r>
              <a:rPr lang="ru-RU" dirty="0" smtClean="0"/>
              <a:t> очереди потоков на выполнение</a:t>
            </a:r>
          </a:p>
          <a:p>
            <a:pPr lvl="1"/>
            <a:r>
              <a:rPr lang="ru-RU" dirty="0" smtClean="0"/>
              <a:t>ОС восстанавливает значения регистров следующего потока из очереди</a:t>
            </a:r>
          </a:p>
          <a:p>
            <a:pPr lvl="1"/>
            <a:r>
              <a:rPr lang="ru-RU" dirty="0" smtClean="0"/>
              <a:t>ОС выделяет следующему потоку «</a:t>
            </a:r>
            <a:r>
              <a:rPr lang="ru-RU" b="1" dirty="0" smtClean="0"/>
              <a:t>немного</a:t>
            </a:r>
            <a:r>
              <a:rPr lang="ru-RU" dirty="0" smtClean="0"/>
              <a:t>»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36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параллельность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Потоки выполняются </a:t>
            </a:r>
            <a:r>
              <a:rPr lang="ru-RU" b="1" dirty="0" smtClean="0"/>
              <a:t>параллельно</a:t>
            </a:r>
            <a:r>
              <a:rPr lang="ru-RU" dirty="0" smtClean="0"/>
              <a:t>*</a:t>
            </a:r>
          </a:p>
          <a:p>
            <a:r>
              <a:rPr lang="ru-RU" dirty="0" smtClean="0"/>
              <a:t>Они могут </a:t>
            </a:r>
            <a:r>
              <a:rPr lang="ru-RU" b="1" dirty="0" smtClean="0"/>
              <a:t>одновременно</a:t>
            </a:r>
            <a:r>
              <a:rPr lang="ru-RU" dirty="0" smtClean="0"/>
              <a:t> обращаться к одному участку памяти</a:t>
            </a:r>
          </a:p>
          <a:p>
            <a:r>
              <a:rPr lang="ru-RU" dirty="0" smtClean="0"/>
              <a:t>Из-за этого могут появляться ошибки.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36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класс для работы с потоками: </a:t>
            </a:r>
            <a:r>
              <a:rPr lang="en-US" b="1" dirty="0" smtClean="0"/>
              <a:t>Thread</a:t>
            </a:r>
          </a:p>
          <a:p>
            <a:r>
              <a:rPr lang="en-US" dirty="0" smtClean="0"/>
              <a:t> </a:t>
            </a:r>
            <a:r>
              <a:rPr lang="ru-RU" dirty="0" smtClean="0"/>
              <a:t>Сначала нужно определить, чем будет заниматься поток, есть два способа:</a:t>
            </a:r>
          </a:p>
          <a:p>
            <a:pPr lvl="1"/>
            <a:r>
              <a:rPr lang="ru-RU" dirty="0" smtClean="0"/>
              <a:t>Наследоваться от </a:t>
            </a:r>
            <a:r>
              <a:rPr lang="en-US" dirty="0" smtClean="0"/>
              <a:t>Thread </a:t>
            </a:r>
            <a:r>
              <a:rPr lang="ru-RU" dirty="0" smtClean="0"/>
              <a:t>и переопределить метод </a:t>
            </a:r>
            <a:r>
              <a:rPr lang="en-US" b="1" dirty="0" smtClean="0"/>
              <a:t>run()</a:t>
            </a:r>
          </a:p>
          <a:p>
            <a:pPr lvl="1"/>
            <a:r>
              <a:rPr lang="ru-RU" dirty="0" smtClean="0"/>
              <a:t>Имплементировать метод </a:t>
            </a:r>
            <a:r>
              <a:rPr lang="en-US" b="1" dirty="0" smtClean="0"/>
              <a:t>run()</a:t>
            </a:r>
            <a:r>
              <a:rPr lang="en-US" dirty="0" smtClean="0"/>
              <a:t> </a:t>
            </a:r>
            <a:r>
              <a:rPr lang="ru-RU" dirty="0" smtClean="0"/>
              <a:t>из интерфейса </a:t>
            </a:r>
            <a:r>
              <a:rPr lang="en-US" b="1" dirty="0" smtClean="0"/>
              <a:t>Runnable</a:t>
            </a:r>
          </a:p>
          <a:p>
            <a:r>
              <a:rPr lang="en-US" dirty="0" smtClean="0"/>
              <a:t>Demo numbers and digits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</a:t>
            </a:r>
            <a:r>
              <a:rPr lang="en-US" b="1" dirty="0" err="1" smtClean="0"/>
              <a:t>sleep</a:t>
            </a:r>
            <a:r>
              <a:rPr lang="en-US" dirty="0" smtClean="0"/>
              <a:t>(long </a:t>
            </a:r>
            <a:r>
              <a:rPr lang="en-US" dirty="0" err="1" smtClean="0"/>
              <a:t>millis</a:t>
            </a:r>
            <a:r>
              <a:rPr lang="en-US" dirty="0" smtClean="0"/>
              <a:t>) – </a:t>
            </a:r>
            <a:r>
              <a:rPr lang="ru-RU" dirty="0" smtClean="0"/>
              <a:t>статический метод</a:t>
            </a:r>
            <a:r>
              <a:rPr lang="en-US" dirty="0" smtClean="0"/>
              <a:t>, </a:t>
            </a:r>
            <a:r>
              <a:rPr lang="ru-RU" dirty="0" smtClean="0"/>
              <a:t>который останавливает выполнение текущего потока на указанное количество миллисекунд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join</a:t>
            </a:r>
            <a:r>
              <a:rPr lang="en-US" dirty="0" smtClean="0"/>
              <a:t>([long </a:t>
            </a:r>
            <a:r>
              <a:rPr lang="en-US" dirty="0" err="1" smtClean="0"/>
              <a:t>millis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nanos</a:t>
            </a:r>
            <a:r>
              <a:rPr lang="en-US" dirty="0" smtClean="0"/>
              <a:t>]) – </a:t>
            </a:r>
            <a:r>
              <a:rPr lang="ru-RU" dirty="0" smtClean="0"/>
              <a:t>блокирующий вызов. Заставляет </a:t>
            </a:r>
            <a:r>
              <a:rPr lang="ru-RU" b="1" dirty="0" smtClean="0"/>
              <a:t>текущий</a:t>
            </a:r>
            <a:r>
              <a:rPr lang="ru-RU" dirty="0" smtClean="0"/>
              <a:t> поток</a:t>
            </a:r>
            <a:r>
              <a:rPr lang="en-US" dirty="0" smtClean="0"/>
              <a:t> </a:t>
            </a:r>
            <a:r>
              <a:rPr lang="ru-RU" dirty="0" smtClean="0"/>
              <a:t>ждать, пока не завершится поток </a:t>
            </a:r>
            <a:r>
              <a:rPr lang="en-US" b="1" dirty="0" err="1" smtClean="0"/>
              <a:t>threadInstance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принимать опциональные параметры, как долго ждать.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isAlive</a:t>
            </a:r>
            <a:r>
              <a:rPr lang="en-US" dirty="0" smtClean="0"/>
              <a:t>() – </a:t>
            </a:r>
            <a:r>
              <a:rPr lang="ru-RU" dirty="0" smtClean="0"/>
              <a:t>выполняется ли данный поток в текущий момент</a:t>
            </a:r>
            <a:endParaRPr lang="en-US" dirty="0" smtClean="0"/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setUncaughtExceptionHandler</a:t>
            </a:r>
            <a:r>
              <a:rPr lang="en-US" dirty="0" smtClean="0"/>
              <a:t> – </a:t>
            </a:r>
            <a:r>
              <a:rPr lang="ru-RU" dirty="0" smtClean="0"/>
              <a:t>обработчик не отловленных исключений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setDaemon</a:t>
            </a:r>
            <a:r>
              <a:rPr lang="en-US" dirty="0" smtClean="0"/>
              <a:t>() –</a:t>
            </a:r>
            <a:r>
              <a:rPr lang="ru-RU" dirty="0" smtClean="0"/>
              <a:t> отмечает поток, как </a:t>
            </a:r>
            <a:r>
              <a:rPr lang="en-US" dirty="0" smtClean="0"/>
              <a:t>daemon. </a:t>
            </a:r>
          </a:p>
          <a:p>
            <a:r>
              <a:rPr lang="en-US" dirty="0" err="1" smtClean="0"/>
              <a:t>instance.</a:t>
            </a:r>
            <a:r>
              <a:rPr lang="en-US" b="1" dirty="0" err="1" smtClean="0"/>
              <a:t>setPriority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priority) – </a:t>
            </a:r>
            <a:r>
              <a:rPr lang="ru-RU" dirty="0" smtClean="0"/>
              <a:t>устанавливает приоритет потока</a:t>
            </a:r>
            <a:r>
              <a:rPr lang="en-US" dirty="0" smtClean="0"/>
              <a:t> (</a:t>
            </a:r>
            <a:r>
              <a:rPr lang="ru-RU" dirty="0" smtClean="0"/>
              <a:t>от 0 до 10)</a:t>
            </a:r>
            <a:endParaRPr lang="en-US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6284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2111</TotalTime>
  <Words>1038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Многопоточность</vt:lpstr>
      <vt:lpstr>Процессы</vt:lpstr>
      <vt:lpstr>Процессы и память</vt:lpstr>
      <vt:lpstr>Процессы и потоки (threads)</vt:lpstr>
      <vt:lpstr>Процессы, память и потоки</vt:lpstr>
      <vt:lpstr>Процессы и потоки</vt:lpstr>
      <vt:lpstr>Потоки и параллельность</vt:lpstr>
      <vt:lpstr>Создание потока</vt:lpstr>
      <vt:lpstr>Методы </vt:lpstr>
      <vt:lpstr>Сложности</vt:lpstr>
      <vt:lpstr>Ключевое слово volatile</vt:lpstr>
      <vt:lpstr>Синхронизация</vt:lpstr>
      <vt:lpstr>Как работает synchronized</vt:lpstr>
      <vt:lpstr>synchronized. Что может пойти не так</vt:lpstr>
      <vt:lpstr>DeadLock. Как избежать</vt:lpstr>
      <vt:lpstr>Как остановить поток?</vt:lpstr>
      <vt:lpstr>Как остановить поток безопасно. Прерывание</vt:lpstr>
      <vt:lpstr>thread.interrupt() и Thread.interrupted()</vt:lpstr>
      <vt:lpstr>wait/notify</vt:lpstr>
      <vt:lpstr>Executors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Tarasov, Andrey</dc:creator>
  <cp:lastModifiedBy>Tarasov, Andrey</cp:lastModifiedBy>
  <cp:revision>40</cp:revision>
  <dcterms:created xsi:type="dcterms:W3CDTF">2020-05-30T21:48:26Z</dcterms:created>
  <dcterms:modified xsi:type="dcterms:W3CDTF">2020-06-01T08:59:46Z</dcterms:modified>
</cp:coreProperties>
</file>