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  <p:sldMasterId id="2147483752" r:id="rId2"/>
  </p:sldMasterIdLst>
  <p:notesMasterIdLst>
    <p:notesMasterId r:id="rId25"/>
  </p:notesMasterIdLst>
  <p:sldIdLst>
    <p:sldId id="257" r:id="rId3"/>
    <p:sldId id="385" r:id="rId4"/>
    <p:sldId id="389" r:id="rId5"/>
    <p:sldId id="457" r:id="rId6"/>
    <p:sldId id="436" r:id="rId7"/>
    <p:sldId id="464" r:id="rId8"/>
    <p:sldId id="465" r:id="rId9"/>
    <p:sldId id="467" r:id="rId10"/>
    <p:sldId id="468" r:id="rId11"/>
    <p:sldId id="469" r:id="rId12"/>
    <p:sldId id="444" r:id="rId13"/>
    <p:sldId id="470" r:id="rId14"/>
    <p:sldId id="471" r:id="rId15"/>
    <p:sldId id="474" r:id="rId16"/>
    <p:sldId id="475" r:id="rId17"/>
    <p:sldId id="445" r:id="rId18"/>
    <p:sldId id="476" r:id="rId19"/>
    <p:sldId id="477" r:id="rId20"/>
    <p:sldId id="478" r:id="rId21"/>
    <p:sldId id="479" r:id="rId22"/>
    <p:sldId id="416" r:id="rId23"/>
    <p:sldId id="335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5" autoAdjust="0"/>
    <p:restoredTop sz="94434" autoAdjust="0"/>
  </p:normalViewPr>
  <p:slideViewPr>
    <p:cSldViewPr showGuides="1">
      <p:cViewPr varScale="1">
        <p:scale>
          <a:sx n="74" d="100"/>
          <a:sy n="74" d="100"/>
        </p:scale>
        <p:origin x="444" y="72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Functional Verification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17-Jun</c:v>
                </c:pt>
                <c:pt idx="1">
                  <c:v>17-Dec</c:v>
                </c:pt>
                <c:pt idx="2">
                  <c:v>18-Jun</c:v>
                </c:pt>
                <c:pt idx="3">
                  <c:v>18-Dec</c:v>
                </c:pt>
                <c:pt idx="4">
                  <c:v>19-Jun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2.67</c:v>
                </c:pt>
                <c:pt idx="4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Logic Design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17-Jun</c:v>
                </c:pt>
                <c:pt idx="1">
                  <c:v>17-Dec</c:v>
                </c:pt>
                <c:pt idx="2">
                  <c:v>18-Jun</c:v>
                </c:pt>
                <c:pt idx="3">
                  <c:v>18-Dec</c:v>
                </c:pt>
                <c:pt idx="4">
                  <c:v>19-Jun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  <c:pt idx="1">
                  <c:v>1.33</c:v>
                </c:pt>
                <c:pt idx="2">
                  <c:v>2</c:v>
                </c:pt>
                <c:pt idx="3">
                  <c:v>2.17</c:v>
                </c:pt>
                <c:pt idx="4">
                  <c:v>2.83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Functional Design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17-Jun</c:v>
                </c:pt>
                <c:pt idx="1">
                  <c:v>17-Dec</c:v>
                </c:pt>
                <c:pt idx="2">
                  <c:v>18-Jun</c:v>
                </c:pt>
                <c:pt idx="3">
                  <c:v>18-Dec</c:v>
                </c:pt>
                <c:pt idx="4">
                  <c:v>19-Jun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1.43</c:v>
                </c:pt>
                <c:pt idx="3">
                  <c:v>1.5</c:v>
                </c:pt>
                <c:pt idx="4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47"/>
        <c:axId val="214507184"/>
        <c:axId val="214507744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Average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17-Jun</c:v>
                </c:pt>
                <c:pt idx="1">
                  <c:v>17-Dec</c:v>
                </c:pt>
                <c:pt idx="2">
                  <c:v>18-Jun</c:v>
                </c:pt>
                <c:pt idx="3">
                  <c:v>18-Dec</c:v>
                </c:pt>
                <c:pt idx="4">
                  <c:v>19-Jun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</c:v>
                </c:pt>
                <c:pt idx="1">
                  <c:v>1.31</c:v>
                </c:pt>
                <c:pt idx="2">
                  <c:v>1.81</c:v>
                </c:pt>
                <c:pt idx="3">
                  <c:v>2.14</c:v>
                </c:pt>
                <c:pt idx="4">
                  <c:v>2.61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4507184"/>
        <c:axId val="214507744"/>
      </c:lineChart>
      <c:catAx>
        <c:axId val="214507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07744"/>
        <c:crosses val="autoZero"/>
        <c:auto val="1"/>
        <c:lblAlgn val="ctr"/>
        <c:lblOffset val="100"/>
        <c:noMultiLvlLbl val="0"/>
      </c:catAx>
      <c:valAx>
        <c:axId val="214507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0718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5EF175-D17C-4061-B65D-9218A489683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A79AC6C-1085-46E8-811A-1575B2EF3C9F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mtClean="0"/>
            <a:t>Jun 2018</a:t>
          </a:r>
          <a:endParaRPr lang="en-US"/>
        </a:p>
      </dgm:t>
    </dgm:pt>
    <dgm:pt modelId="{28621D74-05ED-4F07-81A8-9C5C06EBDE3D}" type="parTrans" cxnId="{5FB9B463-77EA-4227-A166-B1819951B3A7}">
      <dgm:prSet/>
      <dgm:spPr/>
      <dgm:t>
        <a:bodyPr/>
        <a:lstStyle/>
        <a:p>
          <a:endParaRPr lang="en-US"/>
        </a:p>
      </dgm:t>
    </dgm:pt>
    <dgm:pt modelId="{B66A5F0D-1C09-49AD-9E6A-C171397FB339}" type="sibTrans" cxnId="{5FB9B463-77EA-4227-A166-B1819951B3A7}">
      <dgm:prSet/>
      <dgm:spPr/>
      <dgm:t>
        <a:bodyPr/>
        <a:lstStyle/>
        <a:p>
          <a:endParaRPr lang="en-US"/>
        </a:p>
      </dgm:t>
    </dgm:pt>
    <dgm:pt modelId="{2E16741A-D9D7-47C2-A013-0219D92E7759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mtClean="0"/>
            <a:t>Dec 2018</a:t>
          </a:r>
          <a:endParaRPr lang="en-US"/>
        </a:p>
      </dgm:t>
    </dgm:pt>
    <dgm:pt modelId="{B6043884-BFA6-4405-9C20-78614837FF4F}" type="parTrans" cxnId="{99110CD5-6D15-4B1F-B8DF-E7E580DA67BD}">
      <dgm:prSet/>
      <dgm:spPr/>
      <dgm:t>
        <a:bodyPr/>
        <a:lstStyle/>
        <a:p>
          <a:endParaRPr lang="en-US"/>
        </a:p>
      </dgm:t>
    </dgm:pt>
    <dgm:pt modelId="{6F09CAC5-6223-4A2E-A3B7-D8390AAE82FC}" type="sibTrans" cxnId="{99110CD5-6D15-4B1F-B8DF-E7E580DA67BD}">
      <dgm:prSet/>
      <dgm:spPr/>
      <dgm:t>
        <a:bodyPr/>
        <a:lstStyle/>
        <a:p>
          <a:endParaRPr lang="en-US"/>
        </a:p>
      </dgm:t>
    </dgm:pt>
    <dgm:pt modelId="{EF03798B-0581-45D3-9548-21FC71043971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mtClean="0"/>
            <a:t>Jun 2019</a:t>
          </a:r>
          <a:endParaRPr lang="en-US"/>
        </a:p>
      </dgm:t>
    </dgm:pt>
    <dgm:pt modelId="{6E05433C-5EEE-483F-A926-7147904A5C1C}" type="parTrans" cxnId="{FA31C600-DB0E-4267-AF93-4DB640F7EC2D}">
      <dgm:prSet/>
      <dgm:spPr/>
      <dgm:t>
        <a:bodyPr/>
        <a:lstStyle/>
        <a:p>
          <a:endParaRPr lang="en-US"/>
        </a:p>
      </dgm:t>
    </dgm:pt>
    <dgm:pt modelId="{0B004EC6-0D27-4AD1-A42A-940B6D4FF305}" type="sibTrans" cxnId="{FA31C600-DB0E-4267-AF93-4DB640F7EC2D}">
      <dgm:prSet/>
      <dgm:spPr/>
      <dgm:t>
        <a:bodyPr/>
        <a:lstStyle/>
        <a:p>
          <a:endParaRPr lang="en-US"/>
        </a:p>
      </dgm:t>
    </dgm:pt>
    <dgm:pt modelId="{08A9A10E-B5DF-4A72-A026-FBF1CB25BC6E}" type="pres">
      <dgm:prSet presAssocID="{F15EF175-D17C-4061-B65D-9218A4896837}" presName="Name0" presStyleCnt="0">
        <dgm:presLayoutVars>
          <dgm:dir/>
          <dgm:animLvl val="lvl"/>
          <dgm:resizeHandles val="exact"/>
        </dgm:presLayoutVars>
      </dgm:prSet>
      <dgm:spPr/>
    </dgm:pt>
    <dgm:pt modelId="{73817EED-CE20-41C4-91AB-0CC3AB1F7590}" type="pres">
      <dgm:prSet presAssocID="{7A79AC6C-1085-46E8-811A-1575B2EF3C9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E0BE7-8EEC-4735-828A-D1FE22DCD5F6}" type="pres">
      <dgm:prSet presAssocID="{B66A5F0D-1C09-49AD-9E6A-C171397FB339}" presName="parTxOnlySpace" presStyleCnt="0"/>
      <dgm:spPr/>
    </dgm:pt>
    <dgm:pt modelId="{3918EEA7-0F59-452B-BC68-2700FB92A95C}" type="pres">
      <dgm:prSet presAssocID="{2E16741A-D9D7-47C2-A013-0219D92E775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DDC81-587A-447A-A28E-FCBA530605FC}" type="pres">
      <dgm:prSet presAssocID="{6F09CAC5-6223-4A2E-A3B7-D8390AAE82FC}" presName="parTxOnlySpace" presStyleCnt="0"/>
      <dgm:spPr/>
    </dgm:pt>
    <dgm:pt modelId="{95EA6D58-A442-47DF-9890-90F56D87754D}" type="pres">
      <dgm:prSet presAssocID="{EF03798B-0581-45D3-9548-21FC710439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698AA8-2CCB-4CD7-9489-E6EB88C1C247}" type="presOf" srcId="{F15EF175-D17C-4061-B65D-9218A4896837}" destId="{08A9A10E-B5DF-4A72-A026-FBF1CB25BC6E}" srcOrd="0" destOrd="0" presId="urn:microsoft.com/office/officeart/2005/8/layout/chevron1"/>
    <dgm:cxn modelId="{38489EDE-FBB7-4629-B430-4F51243D14BA}" type="presOf" srcId="{7A79AC6C-1085-46E8-811A-1575B2EF3C9F}" destId="{73817EED-CE20-41C4-91AB-0CC3AB1F7590}" srcOrd="0" destOrd="0" presId="urn:microsoft.com/office/officeart/2005/8/layout/chevron1"/>
    <dgm:cxn modelId="{5FB9B463-77EA-4227-A166-B1819951B3A7}" srcId="{F15EF175-D17C-4061-B65D-9218A4896837}" destId="{7A79AC6C-1085-46E8-811A-1575B2EF3C9F}" srcOrd="0" destOrd="0" parTransId="{28621D74-05ED-4F07-81A8-9C5C06EBDE3D}" sibTransId="{B66A5F0D-1C09-49AD-9E6A-C171397FB339}"/>
    <dgm:cxn modelId="{E7917BB7-2BA2-42B2-90F6-7A0FC814EFE3}" type="presOf" srcId="{2E16741A-D9D7-47C2-A013-0219D92E7759}" destId="{3918EEA7-0F59-452B-BC68-2700FB92A95C}" srcOrd="0" destOrd="0" presId="urn:microsoft.com/office/officeart/2005/8/layout/chevron1"/>
    <dgm:cxn modelId="{99110CD5-6D15-4B1F-B8DF-E7E580DA67BD}" srcId="{F15EF175-D17C-4061-B65D-9218A4896837}" destId="{2E16741A-D9D7-47C2-A013-0219D92E7759}" srcOrd="1" destOrd="0" parTransId="{B6043884-BFA6-4405-9C20-78614837FF4F}" sibTransId="{6F09CAC5-6223-4A2E-A3B7-D8390AAE82FC}"/>
    <dgm:cxn modelId="{FA31C600-DB0E-4267-AF93-4DB640F7EC2D}" srcId="{F15EF175-D17C-4061-B65D-9218A4896837}" destId="{EF03798B-0581-45D3-9548-21FC71043971}" srcOrd="2" destOrd="0" parTransId="{6E05433C-5EEE-483F-A926-7147904A5C1C}" sibTransId="{0B004EC6-0D27-4AD1-A42A-940B6D4FF305}"/>
    <dgm:cxn modelId="{B8728837-3E00-4580-BF85-767151DC849E}" type="presOf" srcId="{EF03798B-0581-45D3-9548-21FC71043971}" destId="{95EA6D58-A442-47DF-9890-90F56D87754D}" srcOrd="0" destOrd="0" presId="urn:microsoft.com/office/officeart/2005/8/layout/chevron1"/>
    <dgm:cxn modelId="{6354BA6F-0ADC-48FF-82C7-DC49678F02BE}" type="presParOf" srcId="{08A9A10E-B5DF-4A72-A026-FBF1CB25BC6E}" destId="{73817EED-CE20-41C4-91AB-0CC3AB1F7590}" srcOrd="0" destOrd="0" presId="urn:microsoft.com/office/officeart/2005/8/layout/chevron1"/>
    <dgm:cxn modelId="{80E66163-3C1A-45AC-80B9-5F596C2B6C60}" type="presParOf" srcId="{08A9A10E-B5DF-4A72-A026-FBF1CB25BC6E}" destId="{21DE0BE7-8EEC-4735-828A-D1FE22DCD5F6}" srcOrd="1" destOrd="0" presId="urn:microsoft.com/office/officeart/2005/8/layout/chevron1"/>
    <dgm:cxn modelId="{11F9ACF4-71DB-4767-B7CE-E9D3998B88D1}" type="presParOf" srcId="{08A9A10E-B5DF-4A72-A026-FBF1CB25BC6E}" destId="{3918EEA7-0F59-452B-BC68-2700FB92A95C}" srcOrd="2" destOrd="0" presId="urn:microsoft.com/office/officeart/2005/8/layout/chevron1"/>
    <dgm:cxn modelId="{BAC32D4F-F0DE-4208-AF2D-00D1950A5477}" type="presParOf" srcId="{08A9A10E-B5DF-4A72-A026-FBF1CB25BC6E}" destId="{E7CDDC81-587A-447A-A28E-FCBA530605FC}" srcOrd="3" destOrd="0" presId="urn:microsoft.com/office/officeart/2005/8/layout/chevron1"/>
    <dgm:cxn modelId="{E4B61F6C-99AB-42B3-9074-094DE7B3BB2E}" type="presParOf" srcId="{08A9A10E-B5DF-4A72-A026-FBF1CB25BC6E}" destId="{95EA6D58-A442-47DF-9890-90F56D87754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15EF175-D17C-4061-B65D-9218A489683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A79AC6C-1085-46E8-811A-1575B2EF3C9F}">
      <dgm:prSet phldrT="[Text]"/>
      <dgm:spPr>
        <a:solidFill>
          <a:srgbClr val="FF0000"/>
        </a:solidFill>
      </dgm:spPr>
      <dgm:t>
        <a:bodyPr/>
        <a:lstStyle/>
        <a:p>
          <a:r>
            <a:rPr lang="en-US" smtClean="0"/>
            <a:t>Jun 2018</a:t>
          </a:r>
          <a:endParaRPr lang="en-US"/>
        </a:p>
      </dgm:t>
    </dgm:pt>
    <dgm:pt modelId="{28621D74-05ED-4F07-81A8-9C5C06EBDE3D}" type="parTrans" cxnId="{5FB9B463-77EA-4227-A166-B1819951B3A7}">
      <dgm:prSet/>
      <dgm:spPr/>
      <dgm:t>
        <a:bodyPr/>
        <a:lstStyle/>
        <a:p>
          <a:endParaRPr lang="en-US"/>
        </a:p>
      </dgm:t>
    </dgm:pt>
    <dgm:pt modelId="{B66A5F0D-1C09-49AD-9E6A-C171397FB339}" type="sibTrans" cxnId="{5FB9B463-77EA-4227-A166-B1819951B3A7}">
      <dgm:prSet/>
      <dgm:spPr/>
      <dgm:t>
        <a:bodyPr/>
        <a:lstStyle/>
        <a:p>
          <a:endParaRPr lang="en-US"/>
        </a:p>
      </dgm:t>
    </dgm:pt>
    <dgm:pt modelId="{2E16741A-D9D7-47C2-A013-0219D92E7759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mtClean="0"/>
            <a:t>Dec 2018</a:t>
          </a:r>
          <a:endParaRPr lang="en-US"/>
        </a:p>
      </dgm:t>
    </dgm:pt>
    <dgm:pt modelId="{B6043884-BFA6-4405-9C20-78614837FF4F}" type="parTrans" cxnId="{99110CD5-6D15-4B1F-B8DF-E7E580DA67BD}">
      <dgm:prSet/>
      <dgm:spPr/>
      <dgm:t>
        <a:bodyPr/>
        <a:lstStyle/>
        <a:p>
          <a:endParaRPr lang="en-US"/>
        </a:p>
      </dgm:t>
    </dgm:pt>
    <dgm:pt modelId="{6F09CAC5-6223-4A2E-A3B7-D8390AAE82FC}" type="sibTrans" cxnId="{99110CD5-6D15-4B1F-B8DF-E7E580DA67BD}">
      <dgm:prSet/>
      <dgm:spPr/>
      <dgm:t>
        <a:bodyPr/>
        <a:lstStyle/>
        <a:p>
          <a:endParaRPr lang="en-US"/>
        </a:p>
      </dgm:t>
    </dgm:pt>
    <dgm:pt modelId="{EF03798B-0581-45D3-9548-21FC71043971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mtClean="0"/>
            <a:t>Jun 2019</a:t>
          </a:r>
          <a:endParaRPr lang="en-US"/>
        </a:p>
      </dgm:t>
    </dgm:pt>
    <dgm:pt modelId="{6E05433C-5EEE-483F-A926-7147904A5C1C}" type="parTrans" cxnId="{FA31C600-DB0E-4267-AF93-4DB640F7EC2D}">
      <dgm:prSet/>
      <dgm:spPr/>
      <dgm:t>
        <a:bodyPr/>
        <a:lstStyle/>
        <a:p>
          <a:endParaRPr lang="en-US"/>
        </a:p>
      </dgm:t>
    </dgm:pt>
    <dgm:pt modelId="{0B004EC6-0D27-4AD1-A42A-940B6D4FF305}" type="sibTrans" cxnId="{FA31C600-DB0E-4267-AF93-4DB640F7EC2D}">
      <dgm:prSet/>
      <dgm:spPr/>
      <dgm:t>
        <a:bodyPr/>
        <a:lstStyle/>
        <a:p>
          <a:endParaRPr lang="en-US"/>
        </a:p>
      </dgm:t>
    </dgm:pt>
    <dgm:pt modelId="{08A9A10E-B5DF-4A72-A026-FBF1CB25BC6E}" type="pres">
      <dgm:prSet presAssocID="{F15EF175-D17C-4061-B65D-9218A4896837}" presName="Name0" presStyleCnt="0">
        <dgm:presLayoutVars>
          <dgm:dir/>
          <dgm:animLvl val="lvl"/>
          <dgm:resizeHandles val="exact"/>
        </dgm:presLayoutVars>
      </dgm:prSet>
      <dgm:spPr/>
    </dgm:pt>
    <dgm:pt modelId="{73817EED-CE20-41C4-91AB-0CC3AB1F7590}" type="pres">
      <dgm:prSet presAssocID="{7A79AC6C-1085-46E8-811A-1575B2EF3C9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E0BE7-8EEC-4735-828A-D1FE22DCD5F6}" type="pres">
      <dgm:prSet presAssocID="{B66A5F0D-1C09-49AD-9E6A-C171397FB339}" presName="parTxOnlySpace" presStyleCnt="0"/>
      <dgm:spPr/>
    </dgm:pt>
    <dgm:pt modelId="{3918EEA7-0F59-452B-BC68-2700FB92A95C}" type="pres">
      <dgm:prSet presAssocID="{2E16741A-D9D7-47C2-A013-0219D92E775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DDC81-587A-447A-A28E-FCBA530605FC}" type="pres">
      <dgm:prSet presAssocID="{6F09CAC5-6223-4A2E-A3B7-D8390AAE82FC}" presName="parTxOnlySpace" presStyleCnt="0"/>
      <dgm:spPr/>
    </dgm:pt>
    <dgm:pt modelId="{95EA6D58-A442-47DF-9890-90F56D87754D}" type="pres">
      <dgm:prSet presAssocID="{EF03798B-0581-45D3-9548-21FC710439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ABCAC3-E6F6-4679-8867-522CF9AE2E41}" type="presOf" srcId="{2E16741A-D9D7-47C2-A013-0219D92E7759}" destId="{3918EEA7-0F59-452B-BC68-2700FB92A95C}" srcOrd="0" destOrd="0" presId="urn:microsoft.com/office/officeart/2005/8/layout/chevron1"/>
    <dgm:cxn modelId="{5C194436-55A1-4550-B818-7B39510FACF3}" type="presOf" srcId="{EF03798B-0581-45D3-9548-21FC71043971}" destId="{95EA6D58-A442-47DF-9890-90F56D87754D}" srcOrd="0" destOrd="0" presId="urn:microsoft.com/office/officeart/2005/8/layout/chevron1"/>
    <dgm:cxn modelId="{5FB9B463-77EA-4227-A166-B1819951B3A7}" srcId="{F15EF175-D17C-4061-B65D-9218A4896837}" destId="{7A79AC6C-1085-46E8-811A-1575B2EF3C9F}" srcOrd="0" destOrd="0" parTransId="{28621D74-05ED-4F07-81A8-9C5C06EBDE3D}" sibTransId="{B66A5F0D-1C09-49AD-9E6A-C171397FB339}"/>
    <dgm:cxn modelId="{99110CD5-6D15-4B1F-B8DF-E7E580DA67BD}" srcId="{F15EF175-D17C-4061-B65D-9218A4896837}" destId="{2E16741A-D9D7-47C2-A013-0219D92E7759}" srcOrd="1" destOrd="0" parTransId="{B6043884-BFA6-4405-9C20-78614837FF4F}" sibTransId="{6F09CAC5-6223-4A2E-A3B7-D8390AAE82FC}"/>
    <dgm:cxn modelId="{FA31C600-DB0E-4267-AF93-4DB640F7EC2D}" srcId="{F15EF175-D17C-4061-B65D-9218A4896837}" destId="{EF03798B-0581-45D3-9548-21FC71043971}" srcOrd="2" destOrd="0" parTransId="{6E05433C-5EEE-483F-A926-7147904A5C1C}" sibTransId="{0B004EC6-0D27-4AD1-A42A-940B6D4FF305}"/>
    <dgm:cxn modelId="{B360A1ED-4EE1-44ED-AC9A-C5C46994F61D}" type="presOf" srcId="{7A79AC6C-1085-46E8-811A-1575B2EF3C9F}" destId="{73817EED-CE20-41C4-91AB-0CC3AB1F7590}" srcOrd="0" destOrd="0" presId="urn:microsoft.com/office/officeart/2005/8/layout/chevron1"/>
    <dgm:cxn modelId="{9E1B82AF-3116-4BB2-967D-E3EAA7414011}" type="presOf" srcId="{F15EF175-D17C-4061-B65D-9218A4896837}" destId="{08A9A10E-B5DF-4A72-A026-FBF1CB25BC6E}" srcOrd="0" destOrd="0" presId="urn:microsoft.com/office/officeart/2005/8/layout/chevron1"/>
    <dgm:cxn modelId="{B2BC711B-45E5-4996-AE17-CA0D37967CFF}" type="presParOf" srcId="{08A9A10E-B5DF-4A72-A026-FBF1CB25BC6E}" destId="{73817EED-CE20-41C4-91AB-0CC3AB1F7590}" srcOrd="0" destOrd="0" presId="urn:microsoft.com/office/officeart/2005/8/layout/chevron1"/>
    <dgm:cxn modelId="{8ECFDC02-95F0-4E68-99F4-07BC2DD7DDC7}" type="presParOf" srcId="{08A9A10E-B5DF-4A72-A026-FBF1CB25BC6E}" destId="{21DE0BE7-8EEC-4735-828A-D1FE22DCD5F6}" srcOrd="1" destOrd="0" presId="urn:microsoft.com/office/officeart/2005/8/layout/chevron1"/>
    <dgm:cxn modelId="{6390B6E4-BEEA-453F-8043-CB879AB85C05}" type="presParOf" srcId="{08A9A10E-B5DF-4A72-A026-FBF1CB25BC6E}" destId="{3918EEA7-0F59-452B-BC68-2700FB92A95C}" srcOrd="2" destOrd="0" presId="urn:microsoft.com/office/officeart/2005/8/layout/chevron1"/>
    <dgm:cxn modelId="{6EB6B079-0706-4E53-9D0B-935C80F5D617}" type="presParOf" srcId="{08A9A10E-B5DF-4A72-A026-FBF1CB25BC6E}" destId="{E7CDDC81-587A-447A-A28E-FCBA530605FC}" srcOrd="3" destOrd="0" presId="urn:microsoft.com/office/officeart/2005/8/layout/chevron1"/>
    <dgm:cxn modelId="{057BFCE6-2D6E-4457-B61A-B642B31ECE78}" type="presParOf" srcId="{08A9A10E-B5DF-4A72-A026-FBF1CB25BC6E}" destId="{95EA6D58-A442-47DF-9890-90F56D87754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15EF175-D17C-4061-B65D-9218A489683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A79AC6C-1085-46E8-811A-1575B2EF3C9F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mtClean="0"/>
            <a:t>Jun 2018</a:t>
          </a:r>
          <a:endParaRPr lang="en-US"/>
        </a:p>
      </dgm:t>
    </dgm:pt>
    <dgm:pt modelId="{28621D74-05ED-4F07-81A8-9C5C06EBDE3D}" type="parTrans" cxnId="{5FB9B463-77EA-4227-A166-B1819951B3A7}">
      <dgm:prSet/>
      <dgm:spPr/>
      <dgm:t>
        <a:bodyPr/>
        <a:lstStyle/>
        <a:p>
          <a:endParaRPr lang="en-US"/>
        </a:p>
      </dgm:t>
    </dgm:pt>
    <dgm:pt modelId="{B66A5F0D-1C09-49AD-9E6A-C171397FB339}" type="sibTrans" cxnId="{5FB9B463-77EA-4227-A166-B1819951B3A7}">
      <dgm:prSet/>
      <dgm:spPr/>
      <dgm:t>
        <a:bodyPr/>
        <a:lstStyle/>
        <a:p>
          <a:endParaRPr lang="en-US"/>
        </a:p>
      </dgm:t>
    </dgm:pt>
    <dgm:pt modelId="{2E16741A-D9D7-47C2-A013-0219D92E7759}">
      <dgm:prSet phldrT="[Text]"/>
      <dgm:spPr>
        <a:solidFill>
          <a:srgbClr val="FF0000"/>
        </a:solidFill>
      </dgm:spPr>
      <dgm:t>
        <a:bodyPr/>
        <a:lstStyle/>
        <a:p>
          <a:r>
            <a:rPr lang="en-US" smtClean="0"/>
            <a:t>Dec 2018</a:t>
          </a:r>
          <a:endParaRPr lang="en-US"/>
        </a:p>
      </dgm:t>
    </dgm:pt>
    <dgm:pt modelId="{B6043884-BFA6-4405-9C20-78614837FF4F}" type="parTrans" cxnId="{99110CD5-6D15-4B1F-B8DF-E7E580DA67BD}">
      <dgm:prSet/>
      <dgm:spPr/>
      <dgm:t>
        <a:bodyPr/>
        <a:lstStyle/>
        <a:p>
          <a:endParaRPr lang="en-US"/>
        </a:p>
      </dgm:t>
    </dgm:pt>
    <dgm:pt modelId="{6F09CAC5-6223-4A2E-A3B7-D8390AAE82FC}" type="sibTrans" cxnId="{99110CD5-6D15-4B1F-B8DF-E7E580DA67BD}">
      <dgm:prSet/>
      <dgm:spPr/>
      <dgm:t>
        <a:bodyPr/>
        <a:lstStyle/>
        <a:p>
          <a:endParaRPr lang="en-US"/>
        </a:p>
      </dgm:t>
    </dgm:pt>
    <dgm:pt modelId="{EF03798B-0581-45D3-9548-21FC71043971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mtClean="0"/>
            <a:t>Jun 2019</a:t>
          </a:r>
          <a:endParaRPr lang="en-US"/>
        </a:p>
      </dgm:t>
    </dgm:pt>
    <dgm:pt modelId="{6E05433C-5EEE-483F-A926-7147904A5C1C}" type="parTrans" cxnId="{FA31C600-DB0E-4267-AF93-4DB640F7EC2D}">
      <dgm:prSet/>
      <dgm:spPr/>
      <dgm:t>
        <a:bodyPr/>
        <a:lstStyle/>
        <a:p>
          <a:endParaRPr lang="en-US"/>
        </a:p>
      </dgm:t>
    </dgm:pt>
    <dgm:pt modelId="{0B004EC6-0D27-4AD1-A42A-940B6D4FF305}" type="sibTrans" cxnId="{FA31C600-DB0E-4267-AF93-4DB640F7EC2D}">
      <dgm:prSet/>
      <dgm:spPr/>
      <dgm:t>
        <a:bodyPr/>
        <a:lstStyle/>
        <a:p>
          <a:endParaRPr lang="en-US"/>
        </a:p>
      </dgm:t>
    </dgm:pt>
    <dgm:pt modelId="{08A9A10E-B5DF-4A72-A026-FBF1CB25BC6E}" type="pres">
      <dgm:prSet presAssocID="{F15EF175-D17C-4061-B65D-9218A4896837}" presName="Name0" presStyleCnt="0">
        <dgm:presLayoutVars>
          <dgm:dir/>
          <dgm:animLvl val="lvl"/>
          <dgm:resizeHandles val="exact"/>
        </dgm:presLayoutVars>
      </dgm:prSet>
      <dgm:spPr/>
    </dgm:pt>
    <dgm:pt modelId="{73817EED-CE20-41C4-91AB-0CC3AB1F7590}" type="pres">
      <dgm:prSet presAssocID="{7A79AC6C-1085-46E8-811A-1575B2EF3C9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E0BE7-8EEC-4735-828A-D1FE22DCD5F6}" type="pres">
      <dgm:prSet presAssocID="{B66A5F0D-1C09-49AD-9E6A-C171397FB339}" presName="parTxOnlySpace" presStyleCnt="0"/>
      <dgm:spPr/>
    </dgm:pt>
    <dgm:pt modelId="{3918EEA7-0F59-452B-BC68-2700FB92A95C}" type="pres">
      <dgm:prSet presAssocID="{2E16741A-D9D7-47C2-A013-0219D92E775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DDC81-587A-447A-A28E-FCBA530605FC}" type="pres">
      <dgm:prSet presAssocID="{6F09CAC5-6223-4A2E-A3B7-D8390AAE82FC}" presName="parTxOnlySpace" presStyleCnt="0"/>
      <dgm:spPr/>
    </dgm:pt>
    <dgm:pt modelId="{95EA6D58-A442-47DF-9890-90F56D87754D}" type="pres">
      <dgm:prSet presAssocID="{EF03798B-0581-45D3-9548-21FC710439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578766-41D2-4783-9D93-56049A78DBD5}" type="presOf" srcId="{F15EF175-D17C-4061-B65D-9218A4896837}" destId="{08A9A10E-B5DF-4A72-A026-FBF1CB25BC6E}" srcOrd="0" destOrd="0" presId="urn:microsoft.com/office/officeart/2005/8/layout/chevron1"/>
    <dgm:cxn modelId="{C0AAAABC-DF83-4635-892C-0E2ECA8D3BBF}" type="presOf" srcId="{2E16741A-D9D7-47C2-A013-0219D92E7759}" destId="{3918EEA7-0F59-452B-BC68-2700FB92A95C}" srcOrd="0" destOrd="0" presId="urn:microsoft.com/office/officeart/2005/8/layout/chevron1"/>
    <dgm:cxn modelId="{ACC52F00-121A-4519-B3C3-85963EB6F560}" type="presOf" srcId="{7A79AC6C-1085-46E8-811A-1575B2EF3C9F}" destId="{73817EED-CE20-41C4-91AB-0CC3AB1F7590}" srcOrd="0" destOrd="0" presId="urn:microsoft.com/office/officeart/2005/8/layout/chevron1"/>
    <dgm:cxn modelId="{5FB9B463-77EA-4227-A166-B1819951B3A7}" srcId="{F15EF175-D17C-4061-B65D-9218A4896837}" destId="{7A79AC6C-1085-46E8-811A-1575B2EF3C9F}" srcOrd="0" destOrd="0" parTransId="{28621D74-05ED-4F07-81A8-9C5C06EBDE3D}" sibTransId="{B66A5F0D-1C09-49AD-9E6A-C171397FB339}"/>
    <dgm:cxn modelId="{99110CD5-6D15-4B1F-B8DF-E7E580DA67BD}" srcId="{F15EF175-D17C-4061-B65D-9218A4896837}" destId="{2E16741A-D9D7-47C2-A013-0219D92E7759}" srcOrd="1" destOrd="0" parTransId="{B6043884-BFA6-4405-9C20-78614837FF4F}" sibTransId="{6F09CAC5-6223-4A2E-A3B7-D8390AAE82FC}"/>
    <dgm:cxn modelId="{FA31C600-DB0E-4267-AF93-4DB640F7EC2D}" srcId="{F15EF175-D17C-4061-B65D-9218A4896837}" destId="{EF03798B-0581-45D3-9548-21FC71043971}" srcOrd="2" destOrd="0" parTransId="{6E05433C-5EEE-483F-A926-7147904A5C1C}" sibTransId="{0B004EC6-0D27-4AD1-A42A-940B6D4FF305}"/>
    <dgm:cxn modelId="{608336EA-75E3-4110-8F5C-019350E0F53B}" type="presOf" srcId="{EF03798B-0581-45D3-9548-21FC71043971}" destId="{95EA6D58-A442-47DF-9890-90F56D87754D}" srcOrd="0" destOrd="0" presId="urn:microsoft.com/office/officeart/2005/8/layout/chevron1"/>
    <dgm:cxn modelId="{8CB908F9-6A75-4D5A-9714-85317172919D}" type="presParOf" srcId="{08A9A10E-B5DF-4A72-A026-FBF1CB25BC6E}" destId="{73817EED-CE20-41C4-91AB-0CC3AB1F7590}" srcOrd="0" destOrd="0" presId="urn:microsoft.com/office/officeart/2005/8/layout/chevron1"/>
    <dgm:cxn modelId="{E9239FEB-D9BB-4FFA-B42E-C1A1839EAF59}" type="presParOf" srcId="{08A9A10E-B5DF-4A72-A026-FBF1CB25BC6E}" destId="{21DE0BE7-8EEC-4735-828A-D1FE22DCD5F6}" srcOrd="1" destOrd="0" presId="urn:microsoft.com/office/officeart/2005/8/layout/chevron1"/>
    <dgm:cxn modelId="{F766D142-16A6-4DB0-A575-B87864F07572}" type="presParOf" srcId="{08A9A10E-B5DF-4A72-A026-FBF1CB25BC6E}" destId="{3918EEA7-0F59-452B-BC68-2700FB92A95C}" srcOrd="2" destOrd="0" presId="urn:microsoft.com/office/officeart/2005/8/layout/chevron1"/>
    <dgm:cxn modelId="{D3982D2D-25CD-4947-9890-DE8BD62A8EEA}" type="presParOf" srcId="{08A9A10E-B5DF-4A72-A026-FBF1CB25BC6E}" destId="{E7CDDC81-587A-447A-A28E-FCBA530605FC}" srcOrd="3" destOrd="0" presId="urn:microsoft.com/office/officeart/2005/8/layout/chevron1"/>
    <dgm:cxn modelId="{3597A3B5-51C4-4323-ABBF-1641BD2F9E38}" type="presParOf" srcId="{08A9A10E-B5DF-4A72-A026-FBF1CB25BC6E}" destId="{95EA6D58-A442-47DF-9890-90F56D87754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15EF175-D17C-4061-B65D-9218A489683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A79AC6C-1085-46E8-811A-1575B2EF3C9F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mtClean="0"/>
            <a:t>Jun 2018</a:t>
          </a:r>
          <a:endParaRPr lang="en-US"/>
        </a:p>
      </dgm:t>
    </dgm:pt>
    <dgm:pt modelId="{28621D74-05ED-4F07-81A8-9C5C06EBDE3D}" type="parTrans" cxnId="{5FB9B463-77EA-4227-A166-B1819951B3A7}">
      <dgm:prSet/>
      <dgm:spPr/>
      <dgm:t>
        <a:bodyPr/>
        <a:lstStyle/>
        <a:p>
          <a:endParaRPr lang="en-US"/>
        </a:p>
      </dgm:t>
    </dgm:pt>
    <dgm:pt modelId="{B66A5F0D-1C09-49AD-9E6A-C171397FB339}" type="sibTrans" cxnId="{5FB9B463-77EA-4227-A166-B1819951B3A7}">
      <dgm:prSet/>
      <dgm:spPr/>
      <dgm:t>
        <a:bodyPr/>
        <a:lstStyle/>
        <a:p>
          <a:endParaRPr lang="en-US"/>
        </a:p>
      </dgm:t>
    </dgm:pt>
    <dgm:pt modelId="{2E16741A-D9D7-47C2-A013-0219D92E7759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mtClean="0"/>
            <a:t>Dec 2018</a:t>
          </a:r>
          <a:endParaRPr lang="en-US"/>
        </a:p>
      </dgm:t>
    </dgm:pt>
    <dgm:pt modelId="{B6043884-BFA6-4405-9C20-78614837FF4F}" type="parTrans" cxnId="{99110CD5-6D15-4B1F-B8DF-E7E580DA67BD}">
      <dgm:prSet/>
      <dgm:spPr/>
      <dgm:t>
        <a:bodyPr/>
        <a:lstStyle/>
        <a:p>
          <a:endParaRPr lang="en-US"/>
        </a:p>
      </dgm:t>
    </dgm:pt>
    <dgm:pt modelId="{6F09CAC5-6223-4A2E-A3B7-D8390AAE82FC}" type="sibTrans" cxnId="{99110CD5-6D15-4B1F-B8DF-E7E580DA67BD}">
      <dgm:prSet/>
      <dgm:spPr/>
      <dgm:t>
        <a:bodyPr/>
        <a:lstStyle/>
        <a:p>
          <a:endParaRPr lang="en-US"/>
        </a:p>
      </dgm:t>
    </dgm:pt>
    <dgm:pt modelId="{EF03798B-0581-45D3-9548-21FC71043971}">
      <dgm:prSet phldrT="[Text]"/>
      <dgm:spPr>
        <a:solidFill>
          <a:srgbClr val="FF0000"/>
        </a:solidFill>
      </dgm:spPr>
      <dgm:t>
        <a:bodyPr/>
        <a:lstStyle/>
        <a:p>
          <a:r>
            <a:rPr lang="en-US" smtClean="0"/>
            <a:t>Jun 2019</a:t>
          </a:r>
          <a:endParaRPr lang="en-US"/>
        </a:p>
      </dgm:t>
    </dgm:pt>
    <dgm:pt modelId="{6E05433C-5EEE-483F-A926-7147904A5C1C}" type="parTrans" cxnId="{FA31C600-DB0E-4267-AF93-4DB640F7EC2D}">
      <dgm:prSet/>
      <dgm:spPr/>
      <dgm:t>
        <a:bodyPr/>
        <a:lstStyle/>
        <a:p>
          <a:endParaRPr lang="en-US"/>
        </a:p>
      </dgm:t>
    </dgm:pt>
    <dgm:pt modelId="{0B004EC6-0D27-4AD1-A42A-940B6D4FF305}" type="sibTrans" cxnId="{FA31C600-DB0E-4267-AF93-4DB640F7EC2D}">
      <dgm:prSet/>
      <dgm:spPr/>
      <dgm:t>
        <a:bodyPr/>
        <a:lstStyle/>
        <a:p>
          <a:endParaRPr lang="en-US"/>
        </a:p>
      </dgm:t>
    </dgm:pt>
    <dgm:pt modelId="{08A9A10E-B5DF-4A72-A026-FBF1CB25BC6E}" type="pres">
      <dgm:prSet presAssocID="{F15EF175-D17C-4061-B65D-9218A4896837}" presName="Name0" presStyleCnt="0">
        <dgm:presLayoutVars>
          <dgm:dir/>
          <dgm:animLvl val="lvl"/>
          <dgm:resizeHandles val="exact"/>
        </dgm:presLayoutVars>
      </dgm:prSet>
      <dgm:spPr/>
    </dgm:pt>
    <dgm:pt modelId="{73817EED-CE20-41C4-91AB-0CC3AB1F7590}" type="pres">
      <dgm:prSet presAssocID="{7A79AC6C-1085-46E8-811A-1575B2EF3C9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E0BE7-8EEC-4735-828A-D1FE22DCD5F6}" type="pres">
      <dgm:prSet presAssocID="{B66A5F0D-1C09-49AD-9E6A-C171397FB339}" presName="parTxOnlySpace" presStyleCnt="0"/>
      <dgm:spPr/>
    </dgm:pt>
    <dgm:pt modelId="{3918EEA7-0F59-452B-BC68-2700FB92A95C}" type="pres">
      <dgm:prSet presAssocID="{2E16741A-D9D7-47C2-A013-0219D92E775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DDC81-587A-447A-A28E-FCBA530605FC}" type="pres">
      <dgm:prSet presAssocID="{6F09CAC5-6223-4A2E-A3B7-D8390AAE82FC}" presName="parTxOnlySpace" presStyleCnt="0"/>
      <dgm:spPr/>
    </dgm:pt>
    <dgm:pt modelId="{95EA6D58-A442-47DF-9890-90F56D87754D}" type="pres">
      <dgm:prSet presAssocID="{EF03798B-0581-45D3-9548-21FC710439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110CD5-6D15-4B1F-B8DF-E7E580DA67BD}" srcId="{F15EF175-D17C-4061-B65D-9218A4896837}" destId="{2E16741A-D9D7-47C2-A013-0219D92E7759}" srcOrd="1" destOrd="0" parTransId="{B6043884-BFA6-4405-9C20-78614837FF4F}" sibTransId="{6F09CAC5-6223-4A2E-A3B7-D8390AAE82FC}"/>
    <dgm:cxn modelId="{B7AE633D-FF8E-4177-A942-6AFEA38E5114}" type="presOf" srcId="{2E16741A-D9D7-47C2-A013-0219D92E7759}" destId="{3918EEA7-0F59-452B-BC68-2700FB92A95C}" srcOrd="0" destOrd="0" presId="urn:microsoft.com/office/officeart/2005/8/layout/chevron1"/>
    <dgm:cxn modelId="{240899DC-4FAC-4625-9E75-5765AA57CC10}" type="presOf" srcId="{EF03798B-0581-45D3-9548-21FC71043971}" destId="{95EA6D58-A442-47DF-9890-90F56D87754D}" srcOrd="0" destOrd="0" presId="urn:microsoft.com/office/officeart/2005/8/layout/chevron1"/>
    <dgm:cxn modelId="{5FB9B463-77EA-4227-A166-B1819951B3A7}" srcId="{F15EF175-D17C-4061-B65D-9218A4896837}" destId="{7A79AC6C-1085-46E8-811A-1575B2EF3C9F}" srcOrd="0" destOrd="0" parTransId="{28621D74-05ED-4F07-81A8-9C5C06EBDE3D}" sibTransId="{B66A5F0D-1C09-49AD-9E6A-C171397FB339}"/>
    <dgm:cxn modelId="{686F66C8-6053-458B-8C10-C6B076614E1A}" type="presOf" srcId="{7A79AC6C-1085-46E8-811A-1575B2EF3C9F}" destId="{73817EED-CE20-41C4-91AB-0CC3AB1F7590}" srcOrd="0" destOrd="0" presId="urn:microsoft.com/office/officeart/2005/8/layout/chevron1"/>
    <dgm:cxn modelId="{FA31C600-DB0E-4267-AF93-4DB640F7EC2D}" srcId="{F15EF175-D17C-4061-B65D-9218A4896837}" destId="{EF03798B-0581-45D3-9548-21FC71043971}" srcOrd="2" destOrd="0" parTransId="{6E05433C-5EEE-483F-A926-7147904A5C1C}" sibTransId="{0B004EC6-0D27-4AD1-A42A-940B6D4FF305}"/>
    <dgm:cxn modelId="{0DEDE6FB-CF7B-4C96-95DD-274C425E665F}" type="presOf" srcId="{F15EF175-D17C-4061-B65D-9218A4896837}" destId="{08A9A10E-B5DF-4A72-A026-FBF1CB25BC6E}" srcOrd="0" destOrd="0" presId="urn:microsoft.com/office/officeart/2005/8/layout/chevron1"/>
    <dgm:cxn modelId="{CFF8019A-8A32-4E1D-A595-054C387F972D}" type="presParOf" srcId="{08A9A10E-B5DF-4A72-A026-FBF1CB25BC6E}" destId="{73817EED-CE20-41C4-91AB-0CC3AB1F7590}" srcOrd="0" destOrd="0" presId="urn:microsoft.com/office/officeart/2005/8/layout/chevron1"/>
    <dgm:cxn modelId="{DE876059-1FE0-4F38-A461-4314940551C2}" type="presParOf" srcId="{08A9A10E-B5DF-4A72-A026-FBF1CB25BC6E}" destId="{21DE0BE7-8EEC-4735-828A-D1FE22DCD5F6}" srcOrd="1" destOrd="0" presId="urn:microsoft.com/office/officeart/2005/8/layout/chevron1"/>
    <dgm:cxn modelId="{295318AD-A50E-49C3-BC4E-BE9C8834F281}" type="presParOf" srcId="{08A9A10E-B5DF-4A72-A026-FBF1CB25BC6E}" destId="{3918EEA7-0F59-452B-BC68-2700FB92A95C}" srcOrd="2" destOrd="0" presId="urn:microsoft.com/office/officeart/2005/8/layout/chevron1"/>
    <dgm:cxn modelId="{AA43F84A-C736-42ED-8BA9-06D2265C9DA1}" type="presParOf" srcId="{08A9A10E-B5DF-4A72-A026-FBF1CB25BC6E}" destId="{E7CDDC81-587A-447A-A28E-FCBA530605FC}" srcOrd="3" destOrd="0" presId="urn:microsoft.com/office/officeart/2005/8/layout/chevron1"/>
    <dgm:cxn modelId="{3EEC17A9-BFE2-4E7D-A754-1D35A830D100}" type="presParOf" srcId="{08A9A10E-B5DF-4A72-A026-FBF1CB25BC6E}" destId="{95EA6D58-A442-47DF-9890-90F56D87754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1359DE3-8CC6-46CC-8402-B5082D4618B2}" type="doc">
      <dgm:prSet loTypeId="urn:microsoft.com/office/officeart/2005/8/layout/cycle1" loCatId="cycle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624135B-E34D-4875-B915-BBDE5A477F7E}">
      <dgm:prSet phldrT="[Text]"/>
      <dgm:spPr/>
      <dgm:t>
        <a:bodyPr/>
        <a:lstStyle/>
        <a:p>
          <a:r>
            <a:rPr lang="en-US" dirty="0" smtClean="0"/>
            <a:t>Mentee</a:t>
          </a:r>
          <a:endParaRPr lang="en-US" dirty="0"/>
        </a:p>
      </dgm:t>
    </dgm:pt>
    <dgm:pt modelId="{8168E944-B60B-4C55-B4EA-EA181EE10102}" type="parTrans" cxnId="{93E8F56A-D722-4B90-8240-52383B8DD710}">
      <dgm:prSet/>
      <dgm:spPr/>
      <dgm:t>
        <a:bodyPr/>
        <a:lstStyle/>
        <a:p>
          <a:endParaRPr lang="en-US"/>
        </a:p>
      </dgm:t>
    </dgm:pt>
    <dgm:pt modelId="{EBDEFEC0-2286-4CB7-BBA0-428A1B78E302}" type="sibTrans" cxnId="{93E8F56A-D722-4B90-8240-52383B8DD710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endParaRPr lang="en-US"/>
        </a:p>
      </dgm:t>
    </dgm:pt>
    <dgm:pt modelId="{60151119-2DDE-4974-9515-E7AD753B45AA}">
      <dgm:prSet phldrT="[Text]"/>
      <dgm:spPr/>
      <dgm:t>
        <a:bodyPr/>
        <a:lstStyle/>
        <a:p>
          <a:r>
            <a:rPr lang="en-US" dirty="0" smtClean="0"/>
            <a:t>Mentor</a:t>
          </a:r>
          <a:endParaRPr lang="en-US" dirty="0"/>
        </a:p>
      </dgm:t>
    </dgm:pt>
    <dgm:pt modelId="{9D988E86-7994-4042-92FF-94EE02C64137}" type="parTrans" cxnId="{318C5D3E-9F3F-44CB-8B97-BBB110F89429}">
      <dgm:prSet/>
      <dgm:spPr/>
      <dgm:t>
        <a:bodyPr/>
        <a:lstStyle/>
        <a:p>
          <a:endParaRPr lang="en-US"/>
        </a:p>
      </dgm:t>
    </dgm:pt>
    <dgm:pt modelId="{B4E5DD60-43F4-46FA-801F-2C84AA9DAFAB}" type="sibTrans" cxnId="{318C5D3E-9F3F-44CB-8B97-BBB110F89429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endParaRPr lang="en-US"/>
        </a:p>
      </dgm:t>
    </dgm:pt>
    <dgm:pt modelId="{B12669C1-92AD-4CF4-A500-6B02A33635CA}" type="pres">
      <dgm:prSet presAssocID="{11359DE3-8CC6-46CC-8402-B5082D4618B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A6EE06-BFAE-40D3-8997-B7016A5F831E}" type="pres">
      <dgm:prSet presAssocID="{3624135B-E34D-4875-B915-BBDE5A477F7E}" presName="dummy" presStyleCnt="0"/>
      <dgm:spPr/>
      <dgm:t>
        <a:bodyPr/>
        <a:lstStyle/>
        <a:p>
          <a:endParaRPr lang="en-US"/>
        </a:p>
      </dgm:t>
    </dgm:pt>
    <dgm:pt modelId="{EAD8E2BA-2B7F-48B6-AE17-3150DCF10AFF}" type="pres">
      <dgm:prSet presAssocID="{3624135B-E34D-4875-B915-BBDE5A477F7E}" presName="node" presStyleLbl="revTx" presStyleIdx="0" presStyleCnt="2" custScaleY="299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DC5E06-3937-4D1F-B5E0-CC6AAB4CA84E}" type="pres">
      <dgm:prSet presAssocID="{EBDEFEC0-2286-4CB7-BBA0-428A1B78E302}" presName="sibTrans" presStyleLbl="node1" presStyleIdx="0" presStyleCnt="2" custAng="731869" custScaleX="94674" custScaleY="91411" custLinFactNeighborX="-341" custLinFactNeighborY="502"/>
      <dgm:spPr/>
      <dgm:t>
        <a:bodyPr/>
        <a:lstStyle/>
        <a:p>
          <a:endParaRPr lang="en-US"/>
        </a:p>
      </dgm:t>
    </dgm:pt>
    <dgm:pt modelId="{5287E3DF-8C97-425B-BD57-C5C070DE4EA3}" type="pres">
      <dgm:prSet presAssocID="{60151119-2DDE-4974-9515-E7AD753B45AA}" presName="dummy" presStyleCnt="0"/>
      <dgm:spPr/>
      <dgm:t>
        <a:bodyPr/>
        <a:lstStyle/>
        <a:p>
          <a:endParaRPr lang="en-US"/>
        </a:p>
      </dgm:t>
    </dgm:pt>
    <dgm:pt modelId="{2279CB16-3A60-44EF-8F25-360999C81B2C}" type="pres">
      <dgm:prSet presAssocID="{60151119-2DDE-4974-9515-E7AD753B45AA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54985-EDBC-425C-A22A-EBA0365A2980}" type="pres">
      <dgm:prSet presAssocID="{B4E5DD60-43F4-46FA-801F-2C84AA9DAFAB}" presName="sibTrans" presStyleLbl="node1" presStyleIdx="1" presStyleCnt="2" custAng="20809260" custLinFactNeighborX="-340" custLinFactNeighborY="704"/>
      <dgm:spPr/>
      <dgm:t>
        <a:bodyPr/>
        <a:lstStyle/>
        <a:p>
          <a:endParaRPr lang="en-US"/>
        </a:p>
      </dgm:t>
    </dgm:pt>
  </dgm:ptLst>
  <dgm:cxnLst>
    <dgm:cxn modelId="{493C2610-889C-426A-9837-E6939FBD6F78}" type="presOf" srcId="{11359DE3-8CC6-46CC-8402-B5082D4618B2}" destId="{B12669C1-92AD-4CF4-A500-6B02A33635CA}" srcOrd="0" destOrd="0" presId="urn:microsoft.com/office/officeart/2005/8/layout/cycle1"/>
    <dgm:cxn modelId="{2C0C8398-BD3F-44BA-8D6D-293552273485}" type="presOf" srcId="{B4E5DD60-43F4-46FA-801F-2C84AA9DAFAB}" destId="{AC054985-EDBC-425C-A22A-EBA0365A2980}" srcOrd="0" destOrd="0" presId="urn:microsoft.com/office/officeart/2005/8/layout/cycle1"/>
    <dgm:cxn modelId="{318C5D3E-9F3F-44CB-8B97-BBB110F89429}" srcId="{11359DE3-8CC6-46CC-8402-B5082D4618B2}" destId="{60151119-2DDE-4974-9515-E7AD753B45AA}" srcOrd="1" destOrd="0" parTransId="{9D988E86-7994-4042-92FF-94EE02C64137}" sibTransId="{B4E5DD60-43F4-46FA-801F-2C84AA9DAFAB}"/>
    <dgm:cxn modelId="{49B46D93-8E40-4A3E-8863-0D413C7627A8}" type="presOf" srcId="{3624135B-E34D-4875-B915-BBDE5A477F7E}" destId="{EAD8E2BA-2B7F-48B6-AE17-3150DCF10AFF}" srcOrd="0" destOrd="0" presId="urn:microsoft.com/office/officeart/2005/8/layout/cycle1"/>
    <dgm:cxn modelId="{93E8F56A-D722-4B90-8240-52383B8DD710}" srcId="{11359DE3-8CC6-46CC-8402-B5082D4618B2}" destId="{3624135B-E34D-4875-B915-BBDE5A477F7E}" srcOrd="0" destOrd="0" parTransId="{8168E944-B60B-4C55-B4EA-EA181EE10102}" sibTransId="{EBDEFEC0-2286-4CB7-BBA0-428A1B78E302}"/>
    <dgm:cxn modelId="{E4CD9C17-B9C2-42AB-93A2-D37F7A41AC97}" type="presOf" srcId="{EBDEFEC0-2286-4CB7-BBA0-428A1B78E302}" destId="{A5DC5E06-3937-4D1F-B5E0-CC6AAB4CA84E}" srcOrd="0" destOrd="0" presId="urn:microsoft.com/office/officeart/2005/8/layout/cycle1"/>
    <dgm:cxn modelId="{112D8B27-C68A-4E57-8F9E-3E6DC72047C5}" type="presOf" srcId="{60151119-2DDE-4974-9515-E7AD753B45AA}" destId="{2279CB16-3A60-44EF-8F25-360999C81B2C}" srcOrd="0" destOrd="0" presId="urn:microsoft.com/office/officeart/2005/8/layout/cycle1"/>
    <dgm:cxn modelId="{6D0D5A17-C71D-4E14-849E-BBE9B8BEBC60}" type="presParOf" srcId="{B12669C1-92AD-4CF4-A500-6B02A33635CA}" destId="{45A6EE06-BFAE-40D3-8997-B7016A5F831E}" srcOrd="0" destOrd="0" presId="urn:microsoft.com/office/officeart/2005/8/layout/cycle1"/>
    <dgm:cxn modelId="{77D05C80-6B1E-48E4-8D2B-66B0ED5A265C}" type="presParOf" srcId="{B12669C1-92AD-4CF4-A500-6B02A33635CA}" destId="{EAD8E2BA-2B7F-48B6-AE17-3150DCF10AFF}" srcOrd="1" destOrd="0" presId="urn:microsoft.com/office/officeart/2005/8/layout/cycle1"/>
    <dgm:cxn modelId="{FA220B19-1064-468E-AB19-CFB1DC092545}" type="presParOf" srcId="{B12669C1-92AD-4CF4-A500-6B02A33635CA}" destId="{A5DC5E06-3937-4D1F-B5E0-CC6AAB4CA84E}" srcOrd="2" destOrd="0" presId="urn:microsoft.com/office/officeart/2005/8/layout/cycle1"/>
    <dgm:cxn modelId="{3D11CF7A-1A61-45A2-AB04-633871E78AC3}" type="presParOf" srcId="{B12669C1-92AD-4CF4-A500-6B02A33635CA}" destId="{5287E3DF-8C97-425B-BD57-C5C070DE4EA3}" srcOrd="3" destOrd="0" presId="urn:microsoft.com/office/officeart/2005/8/layout/cycle1"/>
    <dgm:cxn modelId="{E795451B-8442-4489-B98A-DC0A06E9549A}" type="presParOf" srcId="{B12669C1-92AD-4CF4-A500-6B02A33635CA}" destId="{2279CB16-3A60-44EF-8F25-360999C81B2C}" srcOrd="4" destOrd="0" presId="urn:microsoft.com/office/officeart/2005/8/layout/cycle1"/>
    <dgm:cxn modelId="{080317BE-17C6-4063-88FE-AFC60DCD9FD4}" type="presParOf" srcId="{B12669C1-92AD-4CF4-A500-6B02A33635CA}" destId="{AC054985-EDBC-425C-A22A-EBA0365A2980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5EF175-D17C-4061-B65D-9218A489683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A79AC6C-1085-46E8-811A-1575B2EF3C9F}">
      <dgm:prSet phldrT="[Text]"/>
      <dgm:spPr>
        <a:solidFill>
          <a:schemeClr val="accent1"/>
        </a:solidFill>
      </dgm:spPr>
      <dgm:t>
        <a:bodyPr/>
        <a:lstStyle/>
        <a:p>
          <a:r>
            <a:rPr lang="en-US" smtClean="0"/>
            <a:t>Jun 2018</a:t>
          </a:r>
          <a:endParaRPr lang="en-US"/>
        </a:p>
      </dgm:t>
    </dgm:pt>
    <dgm:pt modelId="{28621D74-05ED-4F07-81A8-9C5C06EBDE3D}" type="parTrans" cxnId="{5FB9B463-77EA-4227-A166-B1819951B3A7}">
      <dgm:prSet/>
      <dgm:spPr/>
      <dgm:t>
        <a:bodyPr/>
        <a:lstStyle/>
        <a:p>
          <a:endParaRPr lang="en-US"/>
        </a:p>
      </dgm:t>
    </dgm:pt>
    <dgm:pt modelId="{B66A5F0D-1C09-49AD-9E6A-C171397FB339}" type="sibTrans" cxnId="{5FB9B463-77EA-4227-A166-B1819951B3A7}">
      <dgm:prSet/>
      <dgm:spPr/>
      <dgm:t>
        <a:bodyPr/>
        <a:lstStyle/>
        <a:p>
          <a:endParaRPr lang="en-US"/>
        </a:p>
      </dgm:t>
    </dgm:pt>
    <dgm:pt modelId="{2E16741A-D9D7-47C2-A013-0219D92E7759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mtClean="0"/>
            <a:t>Dec 2018</a:t>
          </a:r>
          <a:endParaRPr lang="en-US"/>
        </a:p>
      </dgm:t>
    </dgm:pt>
    <dgm:pt modelId="{B6043884-BFA6-4405-9C20-78614837FF4F}" type="parTrans" cxnId="{99110CD5-6D15-4B1F-B8DF-E7E580DA67BD}">
      <dgm:prSet/>
      <dgm:spPr/>
      <dgm:t>
        <a:bodyPr/>
        <a:lstStyle/>
        <a:p>
          <a:endParaRPr lang="en-US"/>
        </a:p>
      </dgm:t>
    </dgm:pt>
    <dgm:pt modelId="{6F09CAC5-6223-4A2E-A3B7-D8390AAE82FC}" type="sibTrans" cxnId="{99110CD5-6D15-4B1F-B8DF-E7E580DA67BD}">
      <dgm:prSet/>
      <dgm:spPr/>
      <dgm:t>
        <a:bodyPr/>
        <a:lstStyle/>
        <a:p>
          <a:endParaRPr lang="en-US"/>
        </a:p>
      </dgm:t>
    </dgm:pt>
    <dgm:pt modelId="{EF03798B-0581-45D3-9548-21FC71043971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mtClean="0"/>
            <a:t>Jun 2019</a:t>
          </a:r>
          <a:endParaRPr lang="en-US"/>
        </a:p>
      </dgm:t>
    </dgm:pt>
    <dgm:pt modelId="{6E05433C-5EEE-483F-A926-7147904A5C1C}" type="parTrans" cxnId="{FA31C600-DB0E-4267-AF93-4DB640F7EC2D}">
      <dgm:prSet/>
      <dgm:spPr/>
      <dgm:t>
        <a:bodyPr/>
        <a:lstStyle/>
        <a:p>
          <a:endParaRPr lang="en-US"/>
        </a:p>
      </dgm:t>
    </dgm:pt>
    <dgm:pt modelId="{0B004EC6-0D27-4AD1-A42A-940B6D4FF305}" type="sibTrans" cxnId="{FA31C600-DB0E-4267-AF93-4DB640F7EC2D}">
      <dgm:prSet/>
      <dgm:spPr/>
      <dgm:t>
        <a:bodyPr/>
        <a:lstStyle/>
        <a:p>
          <a:endParaRPr lang="en-US"/>
        </a:p>
      </dgm:t>
    </dgm:pt>
    <dgm:pt modelId="{08A9A10E-B5DF-4A72-A026-FBF1CB25BC6E}" type="pres">
      <dgm:prSet presAssocID="{F15EF175-D17C-4061-B65D-9218A4896837}" presName="Name0" presStyleCnt="0">
        <dgm:presLayoutVars>
          <dgm:dir/>
          <dgm:animLvl val="lvl"/>
          <dgm:resizeHandles val="exact"/>
        </dgm:presLayoutVars>
      </dgm:prSet>
      <dgm:spPr/>
    </dgm:pt>
    <dgm:pt modelId="{73817EED-CE20-41C4-91AB-0CC3AB1F7590}" type="pres">
      <dgm:prSet presAssocID="{7A79AC6C-1085-46E8-811A-1575B2EF3C9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E0BE7-8EEC-4735-828A-D1FE22DCD5F6}" type="pres">
      <dgm:prSet presAssocID="{B66A5F0D-1C09-49AD-9E6A-C171397FB339}" presName="parTxOnlySpace" presStyleCnt="0"/>
      <dgm:spPr/>
    </dgm:pt>
    <dgm:pt modelId="{3918EEA7-0F59-452B-BC68-2700FB92A95C}" type="pres">
      <dgm:prSet presAssocID="{2E16741A-D9D7-47C2-A013-0219D92E775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DDC81-587A-447A-A28E-FCBA530605FC}" type="pres">
      <dgm:prSet presAssocID="{6F09CAC5-6223-4A2E-A3B7-D8390AAE82FC}" presName="parTxOnlySpace" presStyleCnt="0"/>
      <dgm:spPr/>
    </dgm:pt>
    <dgm:pt modelId="{95EA6D58-A442-47DF-9890-90F56D87754D}" type="pres">
      <dgm:prSet presAssocID="{EF03798B-0581-45D3-9548-21FC710439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4CF9A5-5C34-47CA-81DF-E592BE345A70}" type="presOf" srcId="{7A79AC6C-1085-46E8-811A-1575B2EF3C9F}" destId="{73817EED-CE20-41C4-91AB-0CC3AB1F7590}" srcOrd="0" destOrd="0" presId="urn:microsoft.com/office/officeart/2005/8/layout/chevron1"/>
    <dgm:cxn modelId="{5FB9B463-77EA-4227-A166-B1819951B3A7}" srcId="{F15EF175-D17C-4061-B65D-9218A4896837}" destId="{7A79AC6C-1085-46E8-811A-1575B2EF3C9F}" srcOrd="0" destOrd="0" parTransId="{28621D74-05ED-4F07-81A8-9C5C06EBDE3D}" sibTransId="{B66A5F0D-1C09-49AD-9E6A-C171397FB339}"/>
    <dgm:cxn modelId="{99110CD5-6D15-4B1F-B8DF-E7E580DA67BD}" srcId="{F15EF175-D17C-4061-B65D-9218A4896837}" destId="{2E16741A-D9D7-47C2-A013-0219D92E7759}" srcOrd="1" destOrd="0" parTransId="{B6043884-BFA6-4405-9C20-78614837FF4F}" sibTransId="{6F09CAC5-6223-4A2E-A3B7-D8390AAE82FC}"/>
    <dgm:cxn modelId="{DFFD6077-DE1C-46CF-AACF-8BF983837E56}" type="presOf" srcId="{EF03798B-0581-45D3-9548-21FC71043971}" destId="{95EA6D58-A442-47DF-9890-90F56D87754D}" srcOrd="0" destOrd="0" presId="urn:microsoft.com/office/officeart/2005/8/layout/chevron1"/>
    <dgm:cxn modelId="{FA31C600-DB0E-4267-AF93-4DB640F7EC2D}" srcId="{F15EF175-D17C-4061-B65D-9218A4896837}" destId="{EF03798B-0581-45D3-9548-21FC71043971}" srcOrd="2" destOrd="0" parTransId="{6E05433C-5EEE-483F-A926-7147904A5C1C}" sibTransId="{0B004EC6-0D27-4AD1-A42A-940B6D4FF305}"/>
    <dgm:cxn modelId="{3268E4C6-1545-4B39-8880-55E42F4ACAA0}" type="presOf" srcId="{F15EF175-D17C-4061-B65D-9218A4896837}" destId="{08A9A10E-B5DF-4A72-A026-FBF1CB25BC6E}" srcOrd="0" destOrd="0" presId="urn:microsoft.com/office/officeart/2005/8/layout/chevron1"/>
    <dgm:cxn modelId="{989D9423-CB13-4751-9F72-8F76FBEF8C78}" type="presOf" srcId="{2E16741A-D9D7-47C2-A013-0219D92E7759}" destId="{3918EEA7-0F59-452B-BC68-2700FB92A95C}" srcOrd="0" destOrd="0" presId="urn:microsoft.com/office/officeart/2005/8/layout/chevron1"/>
    <dgm:cxn modelId="{8E53D5FD-8A01-4427-AADA-6C34D566A98A}" type="presParOf" srcId="{08A9A10E-B5DF-4A72-A026-FBF1CB25BC6E}" destId="{73817EED-CE20-41C4-91AB-0CC3AB1F7590}" srcOrd="0" destOrd="0" presId="urn:microsoft.com/office/officeart/2005/8/layout/chevron1"/>
    <dgm:cxn modelId="{1A22CF3C-7294-4114-9A94-C4925CB676AC}" type="presParOf" srcId="{08A9A10E-B5DF-4A72-A026-FBF1CB25BC6E}" destId="{21DE0BE7-8EEC-4735-828A-D1FE22DCD5F6}" srcOrd="1" destOrd="0" presId="urn:microsoft.com/office/officeart/2005/8/layout/chevron1"/>
    <dgm:cxn modelId="{ED4DFBE2-A614-435E-9A57-2506C7C00D28}" type="presParOf" srcId="{08A9A10E-B5DF-4A72-A026-FBF1CB25BC6E}" destId="{3918EEA7-0F59-452B-BC68-2700FB92A95C}" srcOrd="2" destOrd="0" presId="urn:microsoft.com/office/officeart/2005/8/layout/chevron1"/>
    <dgm:cxn modelId="{DF3E69D2-A1B4-4945-B071-2DC707FF8263}" type="presParOf" srcId="{08A9A10E-B5DF-4A72-A026-FBF1CB25BC6E}" destId="{E7CDDC81-587A-447A-A28E-FCBA530605FC}" srcOrd="3" destOrd="0" presId="urn:microsoft.com/office/officeart/2005/8/layout/chevron1"/>
    <dgm:cxn modelId="{D4DBAA8E-3917-400A-BEF8-3CD8DA0B8DC7}" type="presParOf" srcId="{08A9A10E-B5DF-4A72-A026-FBF1CB25BC6E}" destId="{95EA6D58-A442-47DF-9890-90F56D87754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5EF175-D17C-4061-B65D-9218A489683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A79AC6C-1085-46E8-811A-1575B2EF3C9F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mtClean="0"/>
            <a:t>Jun 2018</a:t>
          </a:r>
          <a:endParaRPr lang="en-US"/>
        </a:p>
      </dgm:t>
    </dgm:pt>
    <dgm:pt modelId="{28621D74-05ED-4F07-81A8-9C5C06EBDE3D}" type="parTrans" cxnId="{5FB9B463-77EA-4227-A166-B1819951B3A7}">
      <dgm:prSet/>
      <dgm:spPr/>
      <dgm:t>
        <a:bodyPr/>
        <a:lstStyle/>
        <a:p>
          <a:endParaRPr lang="en-US"/>
        </a:p>
      </dgm:t>
    </dgm:pt>
    <dgm:pt modelId="{B66A5F0D-1C09-49AD-9E6A-C171397FB339}" type="sibTrans" cxnId="{5FB9B463-77EA-4227-A166-B1819951B3A7}">
      <dgm:prSet/>
      <dgm:spPr/>
      <dgm:t>
        <a:bodyPr/>
        <a:lstStyle/>
        <a:p>
          <a:endParaRPr lang="en-US"/>
        </a:p>
      </dgm:t>
    </dgm:pt>
    <dgm:pt modelId="{2E16741A-D9D7-47C2-A013-0219D92E7759}">
      <dgm:prSet phldrT="[Text]"/>
      <dgm:spPr>
        <a:solidFill>
          <a:schemeClr val="accent1"/>
        </a:solidFill>
      </dgm:spPr>
      <dgm:t>
        <a:bodyPr/>
        <a:lstStyle/>
        <a:p>
          <a:r>
            <a:rPr lang="en-US" smtClean="0"/>
            <a:t>Dec 2018</a:t>
          </a:r>
          <a:endParaRPr lang="en-US"/>
        </a:p>
      </dgm:t>
    </dgm:pt>
    <dgm:pt modelId="{B6043884-BFA6-4405-9C20-78614837FF4F}" type="parTrans" cxnId="{99110CD5-6D15-4B1F-B8DF-E7E580DA67BD}">
      <dgm:prSet/>
      <dgm:spPr/>
      <dgm:t>
        <a:bodyPr/>
        <a:lstStyle/>
        <a:p>
          <a:endParaRPr lang="en-US"/>
        </a:p>
      </dgm:t>
    </dgm:pt>
    <dgm:pt modelId="{6F09CAC5-6223-4A2E-A3B7-D8390AAE82FC}" type="sibTrans" cxnId="{99110CD5-6D15-4B1F-B8DF-E7E580DA67BD}">
      <dgm:prSet/>
      <dgm:spPr/>
      <dgm:t>
        <a:bodyPr/>
        <a:lstStyle/>
        <a:p>
          <a:endParaRPr lang="en-US"/>
        </a:p>
      </dgm:t>
    </dgm:pt>
    <dgm:pt modelId="{EF03798B-0581-45D3-9548-21FC71043971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mtClean="0"/>
            <a:t>Jun 2019</a:t>
          </a:r>
          <a:endParaRPr lang="en-US"/>
        </a:p>
      </dgm:t>
    </dgm:pt>
    <dgm:pt modelId="{6E05433C-5EEE-483F-A926-7147904A5C1C}" type="parTrans" cxnId="{FA31C600-DB0E-4267-AF93-4DB640F7EC2D}">
      <dgm:prSet/>
      <dgm:spPr/>
      <dgm:t>
        <a:bodyPr/>
        <a:lstStyle/>
        <a:p>
          <a:endParaRPr lang="en-US"/>
        </a:p>
      </dgm:t>
    </dgm:pt>
    <dgm:pt modelId="{0B004EC6-0D27-4AD1-A42A-940B6D4FF305}" type="sibTrans" cxnId="{FA31C600-DB0E-4267-AF93-4DB640F7EC2D}">
      <dgm:prSet/>
      <dgm:spPr/>
      <dgm:t>
        <a:bodyPr/>
        <a:lstStyle/>
        <a:p>
          <a:endParaRPr lang="en-US"/>
        </a:p>
      </dgm:t>
    </dgm:pt>
    <dgm:pt modelId="{08A9A10E-B5DF-4A72-A026-FBF1CB25BC6E}" type="pres">
      <dgm:prSet presAssocID="{F15EF175-D17C-4061-B65D-9218A4896837}" presName="Name0" presStyleCnt="0">
        <dgm:presLayoutVars>
          <dgm:dir/>
          <dgm:animLvl val="lvl"/>
          <dgm:resizeHandles val="exact"/>
        </dgm:presLayoutVars>
      </dgm:prSet>
      <dgm:spPr/>
    </dgm:pt>
    <dgm:pt modelId="{73817EED-CE20-41C4-91AB-0CC3AB1F7590}" type="pres">
      <dgm:prSet presAssocID="{7A79AC6C-1085-46E8-811A-1575B2EF3C9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E0BE7-8EEC-4735-828A-D1FE22DCD5F6}" type="pres">
      <dgm:prSet presAssocID="{B66A5F0D-1C09-49AD-9E6A-C171397FB339}" presName="parTxOnlySpace" presStyleCnt="0"/>
      <dgm:spPr/>
    </dgm:pt>
    <dgm:pt modelId="{3918EEA7-0F59-452B-BC68-2700FB92A95C}" type="pres">
      <dgm:prSet presAssocID="{2E16741A-D9D7-47C2-A013-0219D92E775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DDC81-587A-447A-A28E-FCBA530605FC}" type="pres">
      <dgm:prSet presAssocID="{6F09CAC5-6223-4A2E-A3B7-D8390AAE82FC}" presName="parTxOnlySpace" presStyleCnt="0"/>
      <dgm:spPr/>
    </dgm:pt>
    <dgm:pt modelId="{95EA6D58-A442-47DF-9890-90F56D87754D}" type="pres">
      <dgm:prSet presAssocID="{EF03798B-0581-45D3-9548-21FC710439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1A2754-4481-4DF3-8957-E7B7BC779E7B}" type="presOf" srcId="{7A79AC6C-1085-46E8-811A-1575B2EF3C9F}" destId="{73817EED-CE20-41C4-91AB-0CC3AB1F7590}" srcOrd="0" destOrd="0" presId="urn:microsoft.com/office/officeart/2005/8/layout/chevron1"/>
    <dgm:cxn modelId="{FB4C787C-7F28-46CC-986D-411F10304CD1}" type="presOf" srcId="{EF03798B-0581-45D3-9548-21FC71043971}" destId="{95EA6D58-A442-47DF-9890-90F56D87754D}" srcOrd="0" destOrd="0" presId="urn:microsoft.com/office/officeart/2005/8/layout/chevron1"/>
    <dgm:cxn modelId="{5FB9B463-77EA-4227-A166-B1819951B3A7}" srcId="{F15EF175-D17C-4061-B65D-9218A4896837}" destId="{7A79AC6C-1085-46E8-811A-1575B2EF3C9F}" srcOrd="0" destOrd="0" parTransId="{28621D74-05ED-4F07-81A8-9C5C06EBDE3D}" sibTransId="{B66A5F0D-1C09-49AD-9E6A-C171397FB339}"/>
    <dgm:cxn modelId="{99110CD5-6D15-4B1F-B8DF-E7E580DA67BD}" srcId="{F15EF175-D17C-4061-B65D-9218A4896837}" destId="{2E16741A-D9D7-47C2-A013-0219D92E7759}" srcOrd="1" destOrd="0" parTransId="{B6043884-BFA6-4405-9C20-78614837FF4F}" sibTransId="{6F09CAC5-6223-4A2E-A3B7-D8390AAE82FC}"/>
    <dgm:cxn modelId="{FA31C600-DB0E-4267-AF93-4DB640F7EC2D}" srcId="{F15EF175-D17C-4061-B65D-9218A4896837}" destId="{EF03798B-0581-45D3-9548-21FC71043971}" srcOrd="2" destOrd="0" parTransId="{6E05433C-5EEE-483F-A926-7147904A5C1C}" sibTransId="{0B004EC6-0D27-4AD1-A42A-940B6D4FF305}"/>
    <dgm:cxn modelId="{BACB8A96-696A-477B-8ADA-4D47D789FC04}" type="presOf" srcId="{2E16741A-D9D7-47C2-A013-0219D92E7759}" destId="{3918EEA7-0F59-452B-BC68-2700FB92A95C}" srcOrd="0" destOrd="0" presId="urn:microsoft.com/office/officeart/2005/8/layout/chevron1"/>
    <dgm:cxn modelId="{11E60808-085B-48C2-856D-18A47195F925}" type="presOf" srcId="{F15EF175-D17C-4061-B65D-9218A4896837}" destId="{08A9A10E-B5DF-4A72-A026-FBF1CB25BC6E}" srcOrd="0" destOrd="0" presId="urn:microsoft.com/office/officeart/2005/8/layout/chevron1"/>
    <dgm:cxn modelId="{3C51F625-1DC2-40E7-803F-D3B5FDCBFF39}" type="presParOf" srcId="{08A9A10E-B5DF-4A72-A026-FBF1CB25BC6E}" destId="{73817EED-CE20-41C4-91AB-0CC3AB1F7590}" srcOrd="0" destOrd="0" presId="urn:microsoft.com/office/officeart/2005/8/layout/chevron1"/>
    <dgm:cxn modelId="{1C75F345-5BE3-4997-A15C-5112EE5A9969}" type="presParOf" srcId="{08A9A10E-B5DF-4A72-A026-FBF1CB25BC6E}" destId="{21DE0BE7-8EEC-4735-828A-D1FE22DCD5F6}" srcOrd="1" destOrd="0" presId="urn:microsoft.com/office/officeart/2005/8/layout/chevron1"/>
    <dgm:cxn modelId="{54EC66D2-C7FF-4EE9-AAE6-9F4AA2A06BF0}" type="presParOf" srcId="{08A9A10E-B5DF-4A72-A026-FBF1CB25BC6E}" destId="{3918EEA7-0F59-452B-BC68-2700FB92A95C}" srcOrd="2" destOrd="0" presId="urn:microsoft.com/office/officeart/2005/8/layout/chevron1"/>
    <dgm:cxn modelId="{E059DECD-B78A-4C9C-9588-7E426912DB2C}" type="presParOf" srcId="{08A9A10E-B5DF-4A72-A026-FBF1CB25BC6E}" destId="{E7CDDC81-587A-447A-A28E-FCBA530605FC}" srcOrd="3" destOrd="0" presId="urn:microsoft.com/office/officeart/2005/8/layout/chevron1"/>
    <dgm:cxn modelId="{3995BBE6-9046-4D66-8B02-D7C0E1DE1271}" type="presParOf" srcId="{08A9A10E-B5DF-4A72-A026-FBF1CB25BC6E}" destId="{95EA6D58-A442-47DF-9890-90F56D87754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5EF175-D17C-4061-B65D-9218A489683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A79AC6C-1085-46E8-811A-1575B2EF3C9F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mtClean="0"/>
            <a:t>Jun 2018</a:t>
          </a:r>
          <a:endParaRPr lang="en-US"/>
        </a:p>
      </dgm:t>
    </dgm:pt>
    <dgm:pt modelId="{28621D74-05ED-4F07-81A8-9C5C06EBDE3D}" type="parTrans" cxnId="{5FB9B463-77EA-4227-A166-B1819951B3A7}">
      <dgm:prSet/>
      <dgm:spPr/>
      <dgm:t>
        <a:bodyPr/>
        <a:lstStyle/>
        <a:p>
          <a:endParaRPr lang="en-US"/>
        </a:p>
      </dgm:t>
    </dgm:pt>
    <dgm:pt modelId="{B66A5F0D-1C09-49AD-9E6A-C171397FB339}" type="sibTrans" cxnId="{5FB9B463-77EA-4227-A166-B1819951B3A7}">
      <dgm:prSet/>
      <dgm:spPr/>
      <dgm:t>
        <a:bodyPr/>
        <a:lstStyle/>
        <a:p>
          <a:endParaRPr lang="en-US"/>
        </a:p>
      </dgm:t>
    </dgm:pt>
    <dgm:pt modelId="{2E16741A-D9D7-47C2-A013-0219D92E7759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mtClean="0"/>
            <a:t>Dec 2018</a:t>
          </a:r>
          <a:endParaRPr lang="en-US"/>
        </a:p>
      </dgm:t>
    </dgm:pt>
    <dgm:pt modelId="{B6043884-BFA6-4405-9C20-78614837FF4F}" type="parTrans" cxnId="{99110CD5-6D15-4B1F-B8DF-E7E580DA67BD}">
      <dgm:prSet/>
      <dgm:spPr/>
      <dgm:t>
        <a:bodyPr/>
        <a:lstStyle/>
        <a:p>
          <a:endParaRPr lang="en-US"/>
        </a:p>
      </dgm:t>
    </dgm:pt>
    <dgm:pt modelId="{6F09CAC5-6223-4A2E-A3B7-D8390AAE82FC}" type="sibTrans" cxnId="{99110CD5-6D15-4B1F-B8DF-E7E580DA67BD}">
      <dgm:prSet/>
      <dgm:spPr/>
      <dgm:t>
        <a:bodyPr/>
        <a:lstStyle/>
        <a:p>
          <a:endParaRPr lang="en-US"/>
        </a:p>
      </dgm:t>
    </dgm:pt>
    <dgm:pt modelId="{EF03798B-0581-45D3-9548-21FC71043971}">
      <dgm:prSet phldrT="[Text]"/>
      <dgm:spPr>
        <a:solidFill>
          <a:schemeClr val="accent1"/>
        </a:solidFill>
      </dgm:spPr>
      <dgm:t>
        <a:bodyPr/>
        <a:lstStyle/>
        <a:p>
          <a:r>
            <a:rPr lang="en-US" smtClean="0"/>
            <a:t>Jun 2019</a:t>
          </a:r>
          <a:endParaRPr lang="en-US"/>
        </a:p>
      </dgm:t>
    </dgm:pt>
    <dgm:pt modelId="{6E05433C-5EEE-483F-A926-7147904A5C1C}" type="parTrans" cxnId="{FA31C600-DB0E-4267-AF93-4DB640F7EC2D}">
      <dgm:prSet/>
      <dgm:spPr/>
      <dgm:t>
        <a:bodyPr/>
        <a:lstStyle/>
        <a:p>
          <a:endParaRPr lang="en-US"/>
        </a:p>
      </dgm:t>
    </dgm:pt>
    <dgm:pt modelId="{0B004EC6-0D27-4AD1-A42A-940B6D4FF305}" type="sibTrans" cxnId="{FA31C600-DB0E-4267-AF93-4DB640F7EC2D}">
      <dgm:prSet/>
      <dgm:spPr/>
      <dgm:t>
        <a:bodyPr/>
        <a:lstStyle/>
        <a:p>
          <a:endParaRPr lang="en-US"/>
        </a:p>
      </dgm:t>
    </dgm:pt>
    <dgm:pt modelId="{08A9A10E-B5DF-4A72-A026-FBF1CB25BC6E}" type="pres">
      <dgm:prSet presAssocID="{F15EF175-D17C-4061-B65D-9218A4896837}" presName="Name0" presStyleCnt="0">
        <dgm:presLayoutVars>
          <dgm:dir/>
          <dgm:animLvl val="lvl"/>
          <dgm:resizeHandles val="exact"/>
        </dgm:presLayoutVars>
      </dgm:prSet>
      <dgm:spPr/>
    </dgm:pt>
    <dgm:pt modelId="{73817EED-CE20-41C4-91AB-0CC3AB1F7590}" type="pres">
      <dgm:prSet presAssocID="{7A79AC6C-1085-46E8-811A-1575B2EF3C9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E0BE7-8EEC-4735-828A-D1FE22DCD5F6}" type="pres">
      <dgm:prSet presAssocID="{B66A5F0D-1C09-49AD-9E6A-C171397FB339}" presName="parTxOnlySpace" presStyleCnt="0"/>
      <dgm:spPr/>
    </dgm:pt>
    <dgm:pt modelId="{3918EEA7-0F59-452B-BC68-2700FB92A95C}" type="pres">
      <dgm:prSet presAssocID="{2E16741A-D9D7-47C2-A013-0219D92E775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DDC81-587A-447A-A28E-FCBA530605FC}" type="pres">
      <dgm:prSet presAssocID="{6F09CAC5-6223-4A2E-A3B7-D8390AAE82FC}" presName="parTxOnlySpace" presStyleCnt="0"/>
      <dgm:spPr/>
    </dgm:pt>
    <dgm:pt modelId="{95EA6D58-A442-47DF-9890-90F56D87754D}" type="pres">
      <dgm:prSet presAssocID="{EF03798B-0581-45D3-9548-21FC710439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51C8F5-953E-42E8-A356-6EB0DFFF391D}" type="presOf" srcId="{2E16741A-D9D7-47C2-A013-0219D92E7759}" destId="{3918EEA7-0F59-452B-BC68-2700FB92A95C}" srcOrd="0" destOrd="0" presId="urn:microsoft.com/office/officeart/2005/8/layout/chevron1"/>
    <dgm:cxn modelId="{691A5F14-F013-4F12-A429-3C7BA27DA905}" type="presOf" srcId="{F15EF175-D17C-4061-B65D-9218A4896837}" destId="{08A9A10E-B5DF-4A72-A026-FBF1CB25BC6E}" srcOrd="0" destOrd="0" presId="urn:microsoft.com/office/officeart/2005/8/layout/chevron1"/>
    <dgm:cxn modelId="{5FB9B463-77EA-4227-A166-B1819951B3A7}" srcId="{F15EF175-D17C-4061-B65D-9218A4896837}" destId="{7A79AC6C-1085-46E8-811A-1575B2EF3C9F}" srcOrd="0" destOrd="0" parTransId="{28621D74-05ED-4F07-81A8-9C5C06EBDE3D}" sibTransId="{B66A5F0D-1C09-49AD-9E6A-C171397FB339}"/>
    <dgm:cxn modelId="{99110CD5-6D15-4B1F-B8DF-E7E580DA67BD}" srcId="{F15EF175-D17C-4061-B65D-9218A4896837}" destId="{2E16741A-D9D7-47C2-A013-0219D92E7759}" srcOrd="1" destOrd="0" parTransId="{B6043884-BFA6-4405-9C20-78614837FF4F}" sibTransId="{6F09CAC5-6223-4A2E-A3B7-D8390AAE82FC}"/>
    <dgm:cxn modelId="{FA31C600-DB0E-4267-AF93-4DB640F7EC2D}" srcId="{F15EF175-D17C-4061-B65D-9218A4896837}" destId="{EF03798B-0581-45D3-9548-21FC71043971}" srcOrd="2" destOrd="0" parTransId="{6E05433C-5EEE-483F-A926-7147904A5C1C}" sibTransId="{0B004EC6-0D27-4AD1-A42A-940B6D4FF305}"/>
    <dgm:cxn modelId="{1735218E-5741-4145-AF5D-C27F95415D7A}" type="presOf" srcId="{EF03798B-0581-45D3-9548-21FC71043971}" destId="{95EA6D58-A442-47DF-9890-90F56D87754D}" srcOrd="0" destOrd="0" presId="urn:microsoft.com/office/officeart/2005/8/layout/chevron1"/>
    <dgm:cxn modelId="{77E0F20F-3AAB-469C-AE45-E81635B7C441}" type="presOf" srcId="{7A79AC6C-1085-46E8-811A-1575B2EF3C9F}" destId="{73817EED-CE20-41C4-91AB-0CC3AB1F7590}" srcOrd="0" destOrd="0" presId="urn:microsoft.com/office/officeart/2005/8/layout/chevron1"/>
    <dgm:cxn modelId="{8E6BF63B-0F22-4920-A55F-811FD258CD0F}" type="presParOf" srcId="{08A9A10E-B5DF-4A72-A026-FBF1CB25BC6E}" destId="{73817EED-CE20-41C4-91AB-0CC3AB1F7590}" srcOrd="0" destOrd="0" presId="urn:microsoft.com/office/officeart/2005/8/layout/chevron1"/>
    <dgm:cxn modelId="{AC3BC562-A3DE-46BB-924E-931ADDE51A2F}" type="presParOf" srcId="{08A9A10E-B5DF-4A72-A026-FBF1CB25BC6E}" destId="{21DE0BE7-8EEC-4735-828A-D1FE22DCD5F6}" srcOrd="1" destOrd="0" presId="urn:microsoft.com/office/officeart/2005/8/layout/chevron1"/>
    <dgm:cxn modelId="{0A4B9087-27AA-47F7-834C-2D12E1A9DF34}" type="presParOf" srcId="{08A9A10E-B5DF-4A72-A026-FBF1CB25BC6E}" destId="{3918EEA7-0F59-452B-BC68-2700FB92A95C}" srcOrd="2" destOrd="0" presId="urn:microsoft.com/office/officeart/2005/8/layout/chevron1"/>
    <dgm:cxn modelId="{1FA37E0F-8DBE-4739-9E65-5FB85FD529DF}" type="presParOf" srcId="{08A9A10E-B5DF-4A72-A026-FBF1CB25BC6E}" destId="{E7CDDC81-587A-447A-A28E-FCBA530605FC}" srcOrd="3" destOrd="0" presId="urn:microsoft.com/office/officeart/2005/8/layout/chevron1"/>
    <dgm:cxn modelId="{C1DD95DA-DE89-4B3B-B016-6D2013CC75A8}" type="presParOf" srcId="{08A9A10E-B5DF-4A72-A026-FBF1CB25BC6E}" destId="{95EA6D58-A442-47DF-9890-90F56D87754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5EF175-D17C-4061-B65D-9218A489683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A79AC6C-1085-46E8-811A-1575B2EF3C9F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smtClean="0"/>
            <a:t>Jun 2018</a:t>
          </a:r>
          <a:endParaRPr lang="en-US"/>
        </a:p>
      </dgm:t>
    </dgm:pt>
    <dgm:pt modelId="{28621D74-05ED-4F07-81A8-9C5C06EBDE3D}" type="parTrans" cxnId="{5FB9B463-77EA-4227-A166-B1819951B3A7}">
      <dgm:prSet/>
      <dgm:spPr/>
      <dgm:t>
        <a:bodyPr/>
        <a:lstStyle/>
        <a:p>
          <a:endParaRPr lang="en-US"/>
        </a:p>
      </dgm:t>
    </dgm:pt>
    <dgm:pt modelId="{B66A5F0D-1C09-49AD-9E6A-C171397FB339}" type="sibTrans" cxnId="{5FB9B463-77EA-4227-A166-B1819951B3A7}">
      <dgm:prSet/>
      <dgm:spPr/>
      <dgm:t>
        <a:bodyPr/>
        <a:lstStyle/>
        <a:p>
          <a:endParaRPr lang="en-US"/>
        </a:p>
      </dgm:t>
    </dgm:pt>
    <dgm:pt modelId="{2E16741A-D9D7-47C2-A013-0219D92E7759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smtClean="0"/>
            <a:t>Dec 2018</a:t>
          </a:r>
          <a:endParaRPr lang="en-US"/>
        </a:p>
      </dgm:t>
    </dgm:pt>
    <dgm:pt modelId="{B6043884-BFA6-4405-9C20-78614837FF4F}" type="parTrans" cxnId="{99110CD5-6D15-4B1F-B8DF-E7E580DA67BD}">
      <dgm:prSet/>
      <dgm:spPr/>
      <dgm:t>
        <a:bodyPr/>
        <a:lstStyle/>
        <a:p>
          <a:endParaRPr lang="en-US"/>
        </a:p>
      </dgm:t>
    </dgm:pt>
    <dgm:pt modelId="{6F09CAC5-6223-4A2E-A3B7-D8390AAE82FC}" type="sibTrans" cxnId="{99110CD5-6D15-4B1F-B8DF-E7E580DA67BD}">
      <dgm:prSet/>
      <dgm:spPr/>
      <dgm:t>
        <a:bodyPr/>
        <a:lstStyle/>
        <a:p>
          <a:endParaRPr lang="en-US"/>
        </a:p>
      </dgm:t>
    </dgm:pt>
    <dgm:pt modelId="{EF03798B-0581-45D3-9548-21FC71043971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smtClean="0"/>
            <a:t>Jun 2019</a:t>
          </a:r>
          <a:endParaRPr lang="en-US"/>
        </a:p>
      </dgm:t>
    </dgm:pt>
    <dgm:pt modelId="{6E05433C-5EEE-483F-A926-7147904A5C1C}" type="parTrans" cxnId="{FA31C600-DB0E-4267-AF93-4DB640F7EC2D}">
      <dgm:prSet/>
      <dgm:spPr/>
      <dgm:t>
        <a:bodyPr/>
        <a:lstStyle/>
        <a:p>
          <a:endParaRPr lang="en-US"/>
        </a:p>
      </dgm:t>
    </dgm:pt>
    <dgm:pt modelId="{0B004EC6-0D27-4AD1-A42A-940B6D4FF305}" type="sibTrans" cxnId="{FA31C600-DB0E-4267-AF93-4DB640F7EC2D}">
      <dgm:prSet/>
      <dgm:spPr/>
      <dgm:t>
        <a:bodyPr/>
        <a:lstStyle/>
        <a:p>
          <a:endParaRPr lang="en-US"/>
        </a:p>
      </dgm:t>
    </dgm:pt>
    <dgm:pt modelId="{08A9A10E-B5DF-4A72-A026-FBF1CB25BC6E}" type="pres">
      <dgm:prSet presAssocID="{F15EF175-D17C-4061-B65D-9218A4896837}" presName="Name0" presStyleCnt="0">
        <dgm:presLayoutVars>
          <dgm:dir/>
          <dgm:animLvl val="lvl"/>
          <dgm:resizeHandles val="exact"/>
        </dgm:presLayoutVars>
      </dgm:prSet>
      <dgm:spPr/>
    </dgm:pt>
    <dgm:pt modelId="{73817EED-CE20-41C4-91AB-0CC3AB1F7590}" type="pres">
      <dgm:prSet presAssocID="{7A79AC6C-1085-46E8-811A-1575B2EF3C9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E0BE7-8EEC-4735-828A-D1FE22DCD5F6}" type="pres">
      <dgm:prSet presAssocID="{B66A5F0D-1C09-49AD-9E6A-C171397FB339}" presName="parTxOnlySpace" presStyleCnt="0"/>
      <dgm:spPr/>
    </dgm:pt>
    <dgm:pt modelId="{3918EEA7-0F59-452B-BC68-2700FB92A95C}" type="pres">
      <dgm:prSet presAssocID="{2E16741A-D9D7-47C2-A013-0219D92E775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DDC81-587A-447A-A28E-FCBA530605FC}" type="pres">
      <dgm:prSet presAssocID="{6F09CAC5-6223-4A2E-A3B7-D8390AAE82FC}" presName="parTxOnlySpace" presStyleCnt="0"/>
      <dgm:spPr/>
    </dgm:pt>
    <dgm:pt modelId="{95EA6D58-A442-47DF-9890-90F56D87754D}" type="pres">
      <dgm:prSet presAssocID="{EF03798B-0581-45D3-9548-21FC710439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8F7D42-ACCD-4B9B-BC61-41089646ADAB}" type="presOf" srcId="{7A79AC6C-1085-46E8-811A-1575B2EF3C9F}" destId="{73817EED-CE20-41C4-91AB-0CC3AB1F7590}" srcOrd="0" destOrd="0" presId="urn:microsoft.com/office/officeart/2005/8/layout/chevron1"/>
    <dgm:cxn modelId="{5FB9B463-77EA-4227-A166-B1819951B3A7}" srcId="{F15EF175-D17C-4061-B65D-9218A4896837}" destId="{7A79AC6C-1085-46E8-811A-1575B2EF3C9F}" srcOrd="0" destOrd="0" parTransId="{28621D74-05ED-4F07-81A8-9C5C06EBDE3D}" sibTransId="{B66A5F0D-1C09-49AD-9E6A-C171397FB339}"/>
    <dgm:cxn modelId="{99110CD5-6D15-4B1F-B8DF-E7E580DA67BD}" srcId="{F15EF175-D17C-4061-B65D-9218A4896837}" destId="{2E16741A-D9D7-47C2-A013-0219D92E7759}" srcOrd="1" destOrd="0" parTransId="{B6043884-BFA6-4405-9C20-78614837FF4F}" sibTransId="{6F09CAC5-6223-4A2E-A3B7-D8390AAE82FC}"/>
    <dgm:cxn modelId="{85FE6FE6-5FF8-4421-9D29-5A02936CC873}" type="presOf" srcId="{F15EF175-D17C-4061-B65D-9218A4896837}" destId="{08A9A10E-B5DF-4A72-A026-FBF1CB25BC6E}" srcOrd="0" destOrd="0" presId="urn:microsoft.com/office/officeart/2005/8/layout/chevron1"/>
    <dgm:cxn modelId="{FA31C600-DB0E-4267-AF93-4DB640F7EC2D}" srcId="{F15EF175-D17C-4061-B65D-9218A4896837}" destId="{EF03798B-0581-45D3-9548-21FC71043971}" srcOrd="2" destOrd="0" parTransId="{6E05433C-5EEE-483F-A926-7147904A5C1C}" sibTransId="{0B004EC6-0D27-4AD1-A42A-940B6D4FF305}"/>
    <dgm:cxn modelId="{80D4FF4B-D0E2-4781-A0D8-F88DA3A96736}" type="presOf" srcId="{EF03798B-0581-45D3-9548-21FC71043971}" destId="{95EA6D58-A442-47DF-9890-90F56D87754D}" srcOrd="0" destOrd="0" presId="urn:microsoft.com/office/officeart/2005/8/layout/chevron1"/>
    <dgm:cxn modelId="{066C5520-2606-4620-883B-CEFADAE752D8}" type="presOf" srcId="{2E16741A-D9D7-47C2-A013-0219D92E7759}" destId="{3918EEA7-0F59-452B-BC68-2700FB92A95C}" srcOrd="0" destOrd="0" presId="urn:microsoft.com/office/officeart/2005/8/layout/chevron1"/>
    <dgm:cxn modelId="{FAF31E9E-8FA0-4B58-B654-DBB849FAC7A7}" type="presParOf" srcId="{08A9A10E-B5DF-4A72-A026-FBF1CB25BC6E}" destId="{73817EED-CE20-41C4-91AB-0CC3AB1F7590}" srcOrd="0" destOrd="0" presId="urn:microsoft.com/office/officeart/2005/8/layout/chevron1"/>
    <dgm:cxn modelId="{C53EFEF2-79B6-4827-A1FE-A57C32B819F5}" type="presParOf" srcId="{08A9A10E-B5DF-4A72-A026-FBF1CB25BC6E}" destId="{21DE0BE7-8EEC-4735-828A-D1FE22DCD5F6}" srcOrd="1" destOrd="0" presId="urn:microsoft.com/office/officeart/2005/8/layout/chevron1"/>
    <dgm:cxn modelId="{6D2EFFAB-4E53-4CAB-81FE-8E571E608ECE}" type="presParOf" srcId="{08A9A10E-B5DF-4A72-A026-FBF1CB25BC6E}" destId="{3918EEA7-0F59-452B-BC68-2700FB92A95C}" srcOrd="2" destOrd="0" presId="urn:microsoft.com/office/officeart/2005/8/layout/chevron1"/>
    <dgm:cxn modelId="{078B854E-B5BE-4F27-B3D2-7B5BD42672CB}" type="presParOf" srcId="{08A9A10E-B5DF-4A72-A026-FBF1CB25BC6E}" destId="{E7CDDC81-587A-447A-A28E-FCBA530605FC}" srcOrd="3" destOrd="0" presId="urn:microsoft.com/office/officeart/2005/8/layout/chevron1"/>
    <dgm:cxn modelId="{61154A1F-E178-46A1-9D97-FAEFADA63D72}" type="presParOf" srcId="{08A9A10E-B5DF-4A72-A026-FBF1CB25BC6E}" destId="{95EA6D58-A442-47DF-9890-90F56D87754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15EF175-D17C-4061-B65D-9218A489683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A79AC6C-1085-46E8-811A-1575B2EF3C9F}">
      <dgm:prSet phldrT="[Text]"/>
      <dgm:spPr>
        <a:solidFill>
          <a:schemeClr val="accent5"/>
        </a:solidFill>
      </dgm:spPr>
      <dgm:t>
        <a:bodyPr/>
        <a:lstStyle/>
        <a:p>
          <a:r>
            <a:rPr lang="en-US" smtClean="0"/>
            <a:t>Jun 2018</a:t>
          </a:r>
          <a:endParaRPr lang="en-US"/>
        </a:p>
      </dgm:t>
    </dgm:pt>
    <dgm:pt modelId="{28621D74-05ED-4F07-81A8-9C5C06EBDE3D}" type="parTrans" cxnId="{5FB9B463-77EA-4227-A166-B1819951B3A7}">
      <dgm:prSet/>
      <dgm:spPr/>
      <dgm:t>
        <a:bodyPr/>
        <a:lstStyle/>
        <a:p>
          <a:endParaRPr lang="en-US"/>
        </a:p>
      </dgm:t>
    </dgm:pt>
    <dgm:pt modelId="{B66A5F0D-1C09-49AD-9E6A-C171397FB339}" type="sibTrans" cxnId="{5FB9B463-77EA-4227-A166-B1819951B3A7}">
      <dgm:prSet/>
      <dgm:spPr/>
      <dgm:t>
        <a:bodyPr/>
        <a:lstStyle/>
        <a:p>
          <a:endParaRPr lang="en-US"/>
        </a:p>
      </dgm:t>
    </dgm:pt>
    <dgm:pt modelId="{2E16741A-D9D7-47C2-A013-0219D92E7759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smtClean="0"/>
            <a:t>Dec 2018</a:t>
          </a:r>
          <a:endParaRPr lang="en-US"/>
        </a:p>
      </dgm:t>
    </dgm:pt>
    <dgm:pt modelId="{B6043884-BFA6-4405-9C20-78614837FF4F}" type="parTrans" cxnId="{99110CD5-6D15-4B1F-B8DF-E7E580DA67BD}">
      <dgm:prSet/>
      <dgm:spPr/>
      <dgm:t>
        <a:bodyPr/>
        <a:lstStyle/>
        <a:p>
          <a:endParaRPr lang="en-US"/>
        </a:p>
      </dgm:t>
    </dgm:pt>
    <dgm:pt modelId="{6F09CAC5-6223-4A2E-A3B7-D8390AAE82FC}" type="sibTrans" cxnId="{99110CD5-6D15-4B1F-B8DF-E7E580DA67BD}">
      <dgm:prSet/>
      <dgm:spPr/>
      <dgm:t>
        <a:bodyPr/>
        <a:lstStyle/>
        <a:p>
          <a:endParaRPr lang="en-US"/>
        </a:p>
      </dgm:t>
    </dgm:pt>
    <dgm:pt modelId="{EF03798B-0581-45D3-9548-21FC71043971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smtClean="0"/>
            <a:t>Jun 2019</a:t>
          </a:r>
          <a:endParaRPr lang="en-US"/>
        </a:p>
      </dgm:t>
    </dgm:pt>
    <dgm:pt modelId="{6E05433C-5EEE-483F-A926-7147904A5C1C}" type="parTrans" cxnId="{FA31C600-DB0E-4267-AF93-4DB640F7EC2D}">
      <dgm:prSet/>
      <dgm:spPr/>
      <dgm:t>
        <a:bodyPr/>
        <a:lstStyle/>
        <a:p>
          <a:endParaRPr lang="en-US"/>
        </a:p>
      </dgm:t>
    </dgm:pt>
    <dgm:pt modelId="{0B004EC6-0D27-4AD1-A42A-940B6D4FF305}" type="sibTrans" cxnId="{FA31C600-DB0E-4267-AF93-4DB640F7EC2D}">
      <dgm:prSet/>
      <dgm:spPr/>
      <dgm:t>
        <a:bodyPr/>
        <a:lstStyle/>
        <a:p>
          <a:endParaRPr lang="en-US"/>
        </a:p>
      </dgm:t>
    </dgm:pt>
    <dgm:pt modelId="{08A9A10E-B5DF-4A72-A026-FBF1CB25BC6E}" type="pres">
      <dgm:prSet presAssocID="{F15EF175-D17C-4061-B65D-9218A4896837}" presName="Name0" presStyleCnt="0">
        <dgm:presLayoutVars>
          <dgm:dir/>
          <dgm:animLvl val="lvl"/>
          <dgm:resizeHandles val="exact"/>
        </dgm:presLayoutVars>
      </dgm:prSet>
      <dgm:spPr/>
    </dgm:pt>
    <dgm:pt modelId="{73817EED-CE20-41C4-91AB-0CC3AB1F7590}" type="pres">
      <dgm:prSet presAssocID="{7A79AC6C-1085-46E8-811A-1575B2EF3C9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E0BE7-8EEC-4735-828A-D1FE22DCD5F6}" type="pres">
      <dgm:prSet presAssocID="{B66A5F0D-1C09-49AD-9E6A-C171397FB339}" presName="parTxOnlySpace" presStyleCnt="0"/>
      <dgm:spPr/>
    </dgm:pt>
    <dgm:pt modelId="{3918EEA7-0F59-452B-BC68-2700FB92A95C}" type="pres">
      <dgm:prSet presAssocID="{2E16741A-D9D7-47C2-A013-0219D92E775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DDC81-587A-447A-A28E-FCBA530605FC}" type="pres">
      <dgm:prSet presAssocID="{6F09CAC5-6223-4A2E-A3B7-D8390AAE82FC}" presName="parTxOnlySpace" presStyleCnt="0"/>
      <dgm:spPr/>
    </dgm:pt>
    <dgm:pt modelId="{95EA6D58-A442-47DF-9890-90F56D87754D}" type="pres">
      <dgm:prSet presAssocID="{EF03798B-0581-45D3-9548-21FC710439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16C41B-C55D-45D1-9708-85FFFE6D152C}" type="presOf" srcId="{7A79AC6C-1085-46E8-811A-1575B2EF3C9F}" destId="{73817EED-CE20-41C4-91AB-0CC3AB1F7590}" srcOrd="0" destOrd="0" presId="urn:microsoft.com/office/officeart/2005/8/layout/chevron1"/>
    <dgm:cxn modelId="{A11B712B-CFA7-414F-B950-6C2E043C56E6}" type="presOf" srcId="{2E16741A-D9D7-47C2-A013-0219D92E7759}" destId="{3918EEA7-0F59-452B-BC68-2700FB92A95C}" srcOrd="0" destOrd="0" presId="urn:microsoft.com/office/officeart/2005/8/layout/chevron1"/>
    <dgm:cxn modelId="{5FB9B463-77EA-4227-A166-B1819951B3A7}" srcId="{F15EF175-D17C-4061-B65D-9218A4896837}" destId="{7A79AC6C-1085-46E8-811A-1575B2EF3C9F}" srcOrd="0" destOrd="0" parTransId="{28621D74-05ED-4F07-81A8-9C5C06EBDE3D}" sibTransId="{B66A5F0D-1C09-49AD-9E6A-C171397FB339}"/>
    <dgm:cxn modelId="{99110CD5-6D15-4B1F-B8DF-E7E580DA67BD}" srcId="{F15EF175-D17C-4061-B65D-9218A4896837}" destId="{2E16741A-D9D7-47C2-A013-0219D92E7759}" srcOrd="1" destOrd="0" parTransId="{B6043884-BFA6-4405-9C20-78614837FF4F}" sibTransId="{6F09CAC5-6223-4A2E-A3B7-D8390AAE82FC}"/>
    <dgm:cxn modelId="{8C50C92E-80AC-4205-8DCB-5C7C8BF9BEC4}" type="presOf" srcId="{EF03798B-0581-45D3-9548-21FC71043971}" destId="{95EA6D58-A442-47DF-9890-90F56D87754D}" srcOrd="0" destOrd="0" presId="urn:microsoft.com/office/officeart/2005/8/layout/chevron1"/>
    <dgm:cxn modelId="{FA31C600-DB0E-4267-AF93-4DB640F7EC2D}" srcId="{F15EF175-D17C-4061-B65D-9218A4896837}" destId="{EF03798B-0581-45D3-9548-21FC71043971}" srcOrd="2" destOrd="0" parTransId="{6E05433C-5EEE-483F-A926-7147904A5C1C}" sibTransId="{0B004EC6-0D27-4AD1-A42A-940B6D4FF305}"/>
    <dgm:cxn modelId="{0219CC3D-103F-4A59-B7C8-B2DAE9F9964A}" type="presOf" srcId="{F15EF175-D17C-4061-B65D-9218A4896837}" destId="{08A9A10E-B5DF-4A72-A026-FBF1CB25BC6E}" srcOrd="0" destOrd="0" presId="urn:microsoft.com/office/officeart/2005/8/layout/chevron1"/>
    <dgm:cxn modelId="{84201404-F617-4A5A-A779-F6CA932568C6}" type="presParOf" srcId="{08A9A10E-B5DF-4A72-A026-FBF1CB25BC6E}" destId="{73817EED-CE20-41C4-91AB-0CC3AB1F7590}" srcOrd="0" destOrd="0" presId="urn:microsoft.com/office/officeart/2005/8/layout/chevron1"/>
    <dgm:cxn modelId="{F5F73F41-8215-4D5B-9C3F-6936AAE5749C}" type="presParOf" srcId="{08A9A10E-B5DF-4A72-A026-FBF1CB25BC6E}" destId="{21DE0BE7-8EEC-4735-828A-D1FE22DCD5F6}" srcOrd="1" destOrd="0" presId="urn:microsoft.com/office/officeart/2005/8/layout/chevron1"/>
    <dgm:cxn modelId="{461AE347-A773-4974-B4DF-17ACD8C72E3F}" type="presParOf" srcId="{08A9A10E-B5DF-4A72-A026-FBF1CB25BC6E}" destId="{3918EEA7-0F59-452B-BC68-2700FB92A95C}" srcOrd="2" destOrd="0" presId="urn:microsoft.com/office/officeart/2005/8/layout/chevron1"/>
    <dgm:cxn modelId="{70A36DB0-BC5C-412A-926B-61AC1A5E492E}" type="presParOf" srcId="{08A9A10E-B5DF-4A72-A026-FBF1CB25BC6E}" destId="{E7CDDC81-587A-447A-A28E-FCBA530605FC}" srcOrd="3" destOrd="0" presId="urn:microsoft.com/office/officeart/2005/8/layout/chevron1"/>
    <dgm:cxn modelId="{8FDD0A36-3D85-41A1-B0C8-71C9DDE94A7E}" type="presParOf" srcId="{08A9A10E-B5DF-4A72-A026-FBF1CB25BC6E}" destId="{95EA6D58-A442-47DF-9890-90F56D87754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15EF175-D17C-4061-B65D-9218A489683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A79AC6C-1085-46E8-811A-1575B2EF3C9F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smtClean="0"/>
            <a:t>Jun 2018</a:t>
          </a:r>
          <a:endParaRPr lang="en-US"/>
        </a:p>
      </dgm:t>
    </dgm:pt>
    <dgm:pt modelId="{28621D74-05ED-4F07-81A8-9C5C06EBDE3D}" type="parTrans" cxnId="{5FB9B463-77EA-4227-A166-B1819951B3A7}">
      <dgm:prSet/>
      <dgm:spPr/>
      <dgm:t>
        <a:bodyPr/>
        <a:lstStyle/>
        <a:p>
          <a:endParaRPr lang="en-US"/>
        </a:p>
      </dgm:t>
    </dgm:pt>
    <dgm:pt modelId="{B66A5F0D-1C09-49AD-9E6A-C171397FB339}" type="sibTrans" cxnId="{5FB9B463-77EA-4227-A166-B1819951B3A7}">
      <dgm:prSet/>
      <dgm:spPr/>
      <dgm:t>
        <a:bodyPr/>
        <a:lstStyle/>
        <a:p>
          <a:endParaRPr lang="en-US"/>
        </a:p>
      </dgm:t>
    </dgm:pt>
    <dgm:pt modelId="{2E16741A-D9D7-47C2-A013-0219D92E7759}">
      <dgm:prSet phldrT="[Text]"/>
      <dgm:spPr>
        <a:solidFill>
          <a:schemeClr val="accent5"/>
        </a:solidFill>
      </dgm:spPr>
      <dgm:t>
        <a:bodyPr/>
        <a:lstStyle/>
        <a:p>
          <a:r>
            <a:rPr lang="en-US" smtClean="0"/>
            <a:t>Dec 2018</a:t>
          </a:r>
          <a:endParaRPr lang="en-US"/>
        </a:p>
      </dgm:t>
    </dgm:pt>
    <dgm:pt modelId="{B6043884-BFA6-4405-9C20-78614837FF4F}" type="parTrans" cxnId="{99110CD5-6D15-4B1F-B8DF-E7E580DA67BD}">
      <dgm:prSet/>
      <dgm:spPr/>
      <dgm:t>
        <a:bodyPr/>
        <a:lstStyle/>
        <a:p>
          <a:endParaRPr lang="en-US"/>
        </a:p>
      </dgm:t>
    </dgm:pt>
    <dgm:pt modelId="{6F09CAC5-6223-4A2E-A3B7-D8390AAE82FC}" type="sibTrans" cxnId="{99110CD5-6D15-4B1F-B8DF-E7E580DA67BD}">
      <dgm:prSet/>
      <dgm:spPr/>
      <dgm:t>
        <a:bodyPr/>
        <a:lstStyle/>
        <a:p>
          <a:endParaRPr lang="en-US"/>
        </a:p>
      </dgm:t>
    </dgm:pt>
    <dgm:pt modelId="{EF03798B-0581-45D3-9548-21FC71043971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smtClean="0"/>
            <a:t>Jun 2019</a:t>
          </a:r>
          <a:endParaRPr lang="en-US"/>
        </a:p>
      </dgm:t>
    </dgm:pt>
    <dgm:pt modelId="{6E05433C-5EEE-483F-A926-7147904A5C1C}" type="parTrans" cxnId="{FA31C600-DB0E-4267-AF93-4DB640F7EC2D}">
      <dgm:prSet/>
      <dgm:spPr/>
      <dgm:t>
        <a:bodyPr/>
        <a:lstStyle/>
        <a:p>
          <a:endParaRPr lang="en-US"/>
        </a:p>
      </dgm:t>
    </dgm:pt>
    <dgm:pt modelId="{0B004EC6-0D27-4AD1-A42A-940B6D4FF305}" type="sibTrans" cxnId="{FA31C600-DB0E-4267-AF93-4DB640F7EC2D}">
      <dgm:prSet/>
      <dgm:spPr/>
      <dgm:t>
        <a:bodyPr/>
        <a:lstStyle/>
        <a:p>
          <a:endParaRPr lang="en-US"/>
        </a:p>
      </dgm:t>
    </dgm:pt>
    <dgm:pt modelId="{08A9A10E-B5DF-4A72-A026-FBF1CB25BC6E}" type="pres">
      <dgm:prSet presAssocID="{F15EF175-D17C-4061-B65D-9218A4896837}" presName="Name0" presStyleCnt="0">
        <dgm:presLayoutVars>
          <dgm:dir/>
          <dgm:animLvl val="lvl"/>
          <dgm:resizeHandles val="exact"/>
        </dgm:presLayoutVars>
      </dgm:prSet>
      <dgm:spPr/>
    </dgm:pt>
    <dgm:pt modelId="{73817EED-CE20-41C4-91AB-0CC3AB1F7590}" type="pres">
      <dgm:prSet presAssocID="{7A79AC6C-1085-46E8-811A-1575B2EF3C9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E0BE7-8EEC-4735-828A-D1FE22DCD5F6}" type="pres">
      <dgm:prSet presAssocID="{B66A5F0D-1C09-49AD-9E6A-C171397FB339}" presName="parTxOnlySpace" presStyleCnt="0"/>
      <dgm:spPr/>
    </dgm:pt>
    <dgm:pt modelId="{3918EEA7-0F59-452B-BC68-2700FB92A95C}" type="pres">
      <dgm:prSet presAssocID="{2E16741A-D9D7-47C2-A013-0219D92E775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DDC81-587A-447A-A28E-FCBA530605FC}" type="pres">
      <dgm:prSet presAssocID="{6F09CAC5-6223-4A2E-A3B7-D8390AAE82FC}" presName="parTxOnlySpace" presStyleCnt="0"/>
      <dgm:spPr/>
    </dgm:pt>
    <dgm:pt modelId="{95EA6D58-A442-47DF-9890-90F56D87754D}" type="pres">
      <dgm:prSet presAssocID="{EF03798B-0581-45D3-9548-21FC710439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110CD5-6D15-4B1F-B8DF-E7E580DA67BD}" srcId="{F15EF175-D17C-4061-B65D-9218A4896837}" destId="{2E16741A-D9D7-47C2-A013-0219D92E7759}" srcOrd="1" destOrd="0" parTransId="{B6043884-BFA6-4405-9C20-78614837FF4F}" sibTransId="{6F09CAC5-6223-4A2E-A3B7-D8390AAE82FC}"/>
    <dgm:cxn modelId="{D533C83F-A548-4ABC-BEB5-8D22FE161AA5}" type="presOf" srcId="{F15EF175-D17C-4061-B65D-9218A4896837}" destId="{08A9A10E-B5DF-4A72-A026-FBF1CB25BC6E}" srcOrd="0" destOrd="0" presId="urn:microsoft.com/office/officeart/2005/8/layout/chevron1"/>
    <dgm:cxn modelId="{5FB9B463-77EA-4227-A166-B1819951B3A7}" srcId="{F15EF175-D17C-4061-B65D-9218A4896837}" destId="{7A79AC6C-1085-46E8-811A-1575B2EF3C9F}" srcOrd="0" destOrd="0" parTransId="{28621D74-05ED-4F07-81A8-9C5C06EBDE3D}" sibTransId="{B66A5F0D-1C09-49AD-9E6A-C171397FB339}"/>
    <dgm:cxn modelId="{6FD2ED94-DAB0-45FC-9453-6D8BF366A2F9}" type="presOf" srcId="{2E16741A-D9D7-47C2-A013-0219D92E7759}" destId="{3918EEA7-0F59-452B-BC68-2700FB92A95C}" srcOrd="0" destOrd="0" presId="urn:microsoft.com/office/officeart/2005/8/layout/chevron1"/>
    <dgm:cxn modelId="{FBDD97B8-8D4E-4056-8533-60BF9CC204E6}" type="presOf" srcId="{EF03798B-0581-45D3-9548-21FC71043971}" destId="{95EA6D58-A442-47DF-9890-90F56D87754D}" srcOrd="0" destOrd="0" presId="urn:microsoft.com/office/officeart/2005/8/layout/chevron1"/>
    <dgm:cxn modelId="{FA31C600-DB0E-4267-AF93-4DB640F7EC2D}" srcId="{F15EF175-D17C-4061-B65D-9218A4896837}" destId="{EF03798B-0581-45D3-9548-21FC71043971}" srcOrd="2" destOrd="0" parTransId="{6E05433C-5EEE-483F-A926-7147904A5C1C}" sibTransId="{0B004EC6-0D27-4AD1-A42A-940B6D4FF305}"/>
    <dgm:cxn modelId="{5E7C2B9D-5D1B-4CB6-988D-8650D86B7A53}" type="presOf" srcId="{7A79AC6C-1085-46E8-811A-1575B2EF3C9F}" destId="{73817EED-CE20-41C4-91AB-0CC3AB1F7590}" srcOrd="0" destOrd="0" presId="urn:microsoft.com/office/officeart/2005/8/layout/chevron1"/>
    <dgm:cxn modelId="{21FEA197-4D0A-4D7F-943D-6EF57B9F9658}" type="presParOf" srcId="{08A9A10E-B5DF-4A72-A026-FBF1CB25BC6E}" destId="{73817EED-CE20-41C4-91AB-0CC3AB1F7590}" srcOrd="0" destOrd="0" presId="urn:microsoft.com/office/officeart/2005/8/layout/chevron1"/>
    <dgm:cxn modelId="{AAFFD7F9-7AD6-4485-A113-8D8910FAFC2F}" type="presParOf" srcId="{08A9A10E-B5DF-4A72-A026-FBF1CB25BC6E}" destId="{21DE0BE7-8EEC-4735-828A-D1FE22DCD5F6}" srcOrd="1" destOrd="0" presId="urn:microsoft.com/office/officeart/2005/8/layout/chevron1"/>
    <dgm:cxn modelId="{5DA34148-63D5-475E-93C1-89F11679B89C}" type="presParOf" srcId="{08A9A10E-B5DF-4A72-A026-FBF1CB25BC6E}" destId="{3918EEA7-0F59-452B-BC68-2700FB92A95C}" srcOrd="2" destOrd="0" presId="urn:microsoft.com/office/officeart/2005/8/layout/chevron1"/>
    <dgm:cxn modelId="{3F60DF1B-DF97-48ED-AB06-45E36AEEE253}" type="presParOf" srcId="{08A9A10E-B5DF-4A72-A026-FBF1CB25BC6E}" destId="{E7CDDC81-587A-447A-A28E-FCBA530605FC}" srcOrd="3" destOrd="0" presId="urn:microsoft.com/office/officeart/2005/8/layout/chevron1"/>
    <dgm:cxn modelId="{AD511BD8-A375-4D66-9041-5D33943C7631}" type="presParOf" srcId="{08A9A10E-B5DF-4A72-A026-FBF1CB25BC6E}" destId="{95EA6D58-A442-47DF-9890-90F56D87754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15EF175-D17C-4061-B65D-9218A489683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A79AC6C-1085-46E8-811A-1575B2EF3C9F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smtClean="0"/>
            <a:t>Jun 2018</a:t>
          </a:r>
          <a:endParaRPr lang="en-US"/>
        </a:p>
      </dgm:t>
    </dgm:pt>
    <dgm:pt modelId="{28621D74-05ED-4F07-81A8-9C5C06EBDE3D}" type="parTrans" cxnId="{5FB9B463-77EA-4227-A166-B1819951B3A7}">
      <dgm:prSet/>
      <dgm:spPr/>
      <dgm:t>
        <a:bodyPr/>
        <a:lstStyle/>
        <a:p>
          <a:endParaRPr lang="en-US"/>
        </a:p>
      </dgm:t>
    </dgm:pt>
    <dgm:pt modelId="{B66A5F0D-1C09-49AD-9E6A-C171397FB339}" type="sibTrans" cxnId="{5FB9B463-77EA-4227-A166-B1819951B3A7}">
      <dgm:prSet/>
      <dgm:spPr/>
      <dgm:t>
        <a:bodyPr/>
        <a:lstStyle/>
        <a:p>
          <a:endParaRPr lang="en-US"/>
        </a:p>
      </dgm:t>
    </dgm:pt>
    <dgm:pt modelId="{2E16741A-D9D7-47C2-A013-0219D92E7759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smtClean="0"/>
            <a:t>Dec 2018</a:t>
          </a:r>
          <a:endParaRPr lang="en-US"/>
        </a:p>
      </dgm:t>
    </dgm:pt>
    <dgm:pt modelId="{B6043884-BFA6-4405-9C20-78614837FF4F}" type="parTrans" cxnId="{99110CD5-6D15-4B1F-B8DF-E7E580DA67BD}">
      <dgm:prSet/>
      <dgm:spPr/>
      <dgm:t>
        <a:bodyPr/>
        <a:lstStyle/>
        <a:p>
          <a:endParaRPr lang="en-US"/>
        </a:p>
      </dgm:t>
    </dgm:pt>
    <dgm:pt modelId="{6F09CAC5-6223-4A2E-A3B7-D8390AAE82FC}" type="sibTrans" cxnId="{99110CD5-6D15-4B1F-B8DF-E7E580DA67BD}">
      <dgm:prSet/>
      <dgm:spPr/>
      <dgm:t>
        <a:bodyPr/>
        <a:lstStyle/>
        <a:p>
          <a:endParaRPr lang="en-US"/>
        </a:p>
      </dgm:t>
    </dgm:pt>
    <dgm:pt modelId="{EF03798B-0581-45D3-9548-21FC71043971}">
      <dgm:prSet phldrT="[Text]"/>
      <dgm:spPr>
        <a:solidFill>
          <a:schemeClr val="accent5"/>
        </a:solidFill>
      </dgm:spPr>
      <dgm:t>
        <a:bodyPr/>
        <a:lstStyle/>
        <a:p>
          <a:r>
            <a:rPr lang="en-US" smtClean="0"/>
            <a:t>Jun 2019</a:t>
          </a:r>
          <a:endParaRPr lang="en-US"/>
        </a:p>
      </dgm:t>
    </dgm:pt>
    <dgm:pt modelId="{6E05433C-5EEE-483F-A926-7147904A5C1C}" type="parTrans" cxnId="{FA31C600-DB0E-4267-AF93-4DB640F7EC2D}">
      <dgm:prSet/>
      <dgm:spPr/>
      <dgm:t>
        <a:bodyPr/>
        <a:lstStyle/>
        <a:p>
          <a:endParaRPr lang="en-US"/>
        </a:p>
      </dgm:t>
    </dgm:pt>
    <dgm:pt modelId="{0B004EC6-0D27-4AD1-A42A-940B6D4FF305}" type="sibTrans" cxnId="{FA31C600-DB0E-4267-AF93-4DB640F7EC2D}">
      <dgm:prSet/>
      <dgm:spPr/>
      <dgm:t>
        <a:bodyPr/>
        <a:lstStyle/>
        <a:p>
          <a:endParaRPr lang="en-US"/>
        </a:p>
      </dgm:t>
    </dgm:pt>
    <dgm:pt modelId="{08A9A10E-B5DF-4A72-A026-FBF1CB25BC6E}" type="pres">
      <dgm:prSet presAssocID="{F15EF175-D17C-4061-B65D-9218A4896837}" presName="Name0" presStyleCnt="0">
        <dgm:presLayoutVars>
          <dgm:dir/>
          <dgm:animLvl val="lvl"/>
          <dgm:resizeHandles val="exact"/>
        </dgm:presLayoutVars>
      </dgm:prSet>
      <dgm:spPr/>
    </dgm:pt>
    <dgm:pt modelId="{73817EED-CE20-41C4-91AB-0CC3AB1F7590}" type="pres">
      <dgm:prSet presAssocID="{7A79AC6C-1085-46E8-811A-1575B2EF3C9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E0BE7-8EEC-4735-828A-D1FE22DCD5F6}" type="pres">
      <dgm:prSet presAssocID="{B66A5F0D-1C09-49AD-9E6A-C171397FB339}" presName="parTxOnlySpace" presStyleCnt="0"/>
      <dgm:spPr/>
    </dgm:pt>
    <dgm:pt modelId="{3918EEA7-0F59-452B-BC68-2700FB92A95C}" type="pres">
      <dgm:prSet presAssocID="{2E16741A-D9D7-47C2-A013-0219D92E775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DDC81-587A-447A-A28E-FCBA530605FC}" type="pres">
      <dgm:prSet presAssocID="{6F09CAC5-6223-4A2E-A3B7-D8390AAE82FC}" presName="parTxOnlySpace" presStyleCnt="0"/>
      <dgm:spPr/>
    </dgm:pt>
    <dgm:pt modelId="{95EA6D58-A442-47DF-9890-90F56D87754D}" type="pres">
      <dgm:prSet presAssocID="{EF03798B-0581-45D3-9548-21FC710439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110CD5-6D15-4B1F-B8DF-E7E580DA67BD}" srcId="{F15EF175-D17C-4061-B65D-9218A4896837}" destId="{2E16741A-D9D7-47C2-A013-0219D92E7759}" srcOrd="1" destOrd="0" parTransId="{B6043884-BFA6-4405-9C20-78614837FF4F}" sibTransId="{6F09CAC5-6223-4A2E-A3B7-D8390AAE82FC}"/>
    <dgm:cxn modelId="{6214B833-312C-4082-B175-35121146D412}" type="presOf" srcId="{2E16741A-D9D7-47C2-A013-0219D92E7759}" destId="{3918EEA7-0F59-452B-BC68-2700FB92A95C}" srcOrd="0" destOrd="0" presId="urn:microsoft.com/office/officeart/2005/8/layout/chevron1"/>
    <dgm:cxn modelId="{3DD11FDA-7790-4839-92A2-C93CE2234E26}" type="presOf" srcId="{F15EF175-D17C-4061-B65D-9218A4896837}" destId="{08A9A10E-B5DF-4A72-A026-FBF1CB25BC6E}" srcOrd="0" destOrd="0" presId="urn:microsoft.com/office/officeart/2005/8/layout/chevron1"/>
    <dgm:cxn modelId="{5FB9B463-77EA-4227-A166-B1819951B3A7}" srcId="{F15EF175-D17C-4061-B65D-9218A4896837}" destId="{7A79AC6C-1085-46E8-811A-1575B2EF3C9F}" srcOrd="0" destOrd="0" parTransId="{28621D74-05ED-4F07-81A8-9C5C06EBDE3D}" sibTransId="{B66A5F0D-1C09-49AD-9E6A-C171397FB339}"/>
    <dgm:cxn modelId="{9E5B36C4-E185-4257-B863-360ACC362B54}" type="presOf" srcId="{7A79AC6C-1085-46E8-811A-1575B2EF3C9F}" destId="{73817EED-CE20-41C4-91AB-0CC3AB1F7590}" srcOrd="0" destOrd="0" presId="urn:microsoft.com/office/officeart/2005/8/layout/chevron1"/>
    <dgm:cxn modelId="{B591F8B4-152E-425D-B576-77C84B6B1989}" type="presOf" srcId="{EF03798B-0581-45D3-9548-21FC71043971}" destId="{95EA6D58-A442-47DF-9890-90F56D87754D}" srcOrd="0" destOrd="0" presId="urn:microsoft.com/office/officeart/2005/8/layout/chevron1"/>
    <dgm:cxn modelId="{FA31C600-DB0E-4267-AF93-4DB640F7EC2D}" srcId="{F15EF175-D17C-4061-B65D-9218A4896837}" destId="{EF03798B-0581-45D3-9548-21FC71043971}" srcOrd="2" destOrd="0" parTransId="{6E05433C-5EEE-483F-A926-7147904A5C1C}" sibTransId="{0B004EC6-0D27-4AD1-A42A-940B6D4FF305}"/>
    <dgm:cxn modelId="{0AFA9DE0-CCF1-4449-ACDA-A9B955E5A77D}" type="presParOf" srcId="{08A9A10E-B5DF-4A72-A026-FBF1CB25BC6E}" destId="{73817EED-CE20-41C4-91AB-0CC3AB1F7590}" srcOrd="0" destOrd="0" presId="urn:microsoft.com/office/officeart/2005/8/layout/chevron1"/>
    <dgm:cxn modelId="{57F5ECE3-FFAA-452E-AA2E-385A0C6B4573}" type="presParOf" srcId="{08A9A10E-B5DF-4A72-A026-FBF1CB25BC6E}" destId="{21DE0BE7-8EEC-4735-828A-D1FE22DCD5F6}" srcOrd="1" destOrd="0" presId="urn:microsoft.com/office/officeart/2005/8/layout/chevron1"/>
    <dgm:cxn modelId="{D4F9F13B-30C2-4F74-A8FE-C86094254340}" type="presParOf" srcId="{08A9A10E-B5DF-4A72-A026-FBF1CB25BC6E}" destId="{3918EEA7-0F59-452B-BC68-2700FB92A95C}" srcOrd="2" destOrd="0" presId="urn:microsoft.com/office/officeart/2005/8/layout/chevron1"/>
    <dgm:cxn modelId="{447D9B8D-5954-488F-B200-104F8CFCD87F}" type="presParOf" srcId="{08A9A10E-B5DF-4A72-A026-FBF1CB25BC6E}" destId="{E7CDDC81-587A-447A-A28E-FCBA530605FC}" srcOrd="3" destOrd="0" presId="urn:microsoft.com/office/officeart/2005/8/layout/chevron1"/>
    <dgm:cxn modelId="{063EA4F5-BFE4-434D-ACE2-1C68C2253E94}" type="presParOf" srcId="{08A9A10E-B5DF-4A72-A026-FBF1CB25BC6E}" destId="{95EA6D58-A442-47DF-9890-90F56D87754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15EF175-D17C-4061-B65D-9218A489683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A79AC6C-1085-46E8-811A-1575B2EF3C9F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mtClean="0"/>
            <a:t>Jun 2018</a:t>
          </a:r>
          <a:endParaRPr lang="en-US"/>
        </a:p>
      </dgm:t>
    </dgm:pt>
    <dgm:pt modelId="{28621D74-05ED-4F07-81A8-9C5C06EBDE3D}" type="parTrans" cxnId="{5FB9B463-77EA-4227-A166-B1819951B3A7}">
      <dgm:prSet/>
      <dgm:spPr/>
      <dgm:t>
        <a:bodyPr/>
        <a:lstStyle/>
        <a:p>
          <a:endParaRPr lang="en-US"/>
        </a:p>
      </dgm:t>
    </dgm:pt>
    <dgm:pt modelId="{B66A5F0D-1C09-49AD-9E6A-C171397FB339}" type="sibTrans" cxnId="{5FB9B463-77EA-4227-A166-B1819951B3A7}">
      <dgm:prSet/>
      <dgm:spPr/>
      <dgm:t>
        <a:bodyPr/>
        <a:lstStyle/>
        <a:p>
          <a:endParaRPr lang="en-US"/>
        </a:p>
      </dgm:t>
    </dgm:pt>
    <dgm:pt modelId="{2E16741A-D9D7-47C2-A013-0219D92E7759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mtClean="0"/>
            <a:t>Dec 2018</a:t>
          </a:r>
          <a:endParaRPr lang="en-US"/>
        </a:p>
      </dgm:t>
    </dgm:pt>
    <dgm:pt modelId="{B6043884-BFA6-4405-9C20-78614837FF4F}" type="parTrans" cxnId="{99110CD5-6D15-4B1F-B8DF-E7E580DA67BD}">
      <dgm:prSet/>
      <dgm:spPr/>
      <dgm:t>
        <a:bodyPr/>
        <a:lstStyle/>
        <a:p>
          <a:endParaRPr lang="en-US"/>
        </a:p>
      </dgm:t>
    </dgm:pt>
    <dgm:pt modelId="{6F09CAC5-6223-4A2E-A3B7-D8390AAE82FC}" type="sibTrans" cxnId="{99110CD5-6D15-4B1F-B8DF-E7E580DA67BD}">
      <dgm:prSet/>
      <dgm:spPr/>
      <dgm:t>
        <a:bodyPr/>
        <a:lstStyle/>
        <a:p>
          <a:endParaRPr lang="en-US"/>
        </a:p>
      </dgm:t>
    </dgm:pt>
    <dgm:pt modelId="{EF03798B-0581-45D3-9548-21FC71043971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mtClean="0"/>
            <a:t>Jun 2019</a:t>
          </a:r>
          <a:endParaRPr lang="en-US"/>
        </a:p>
      </dgm:t>
    </dgm:pt>
    <dgm:pt modelId="{6E05433C-5EEE-483F-A926-7147904A5C1C}" type="parTrans" cxnId="{FA31C600-DB0E-4267-AF93-4DB640F7EC2D}">
      <dgm:prSet/>
      <dgm:spPr/>
      <dgm:t>
        <a:bodyPr/>
        <a:lstStyle/>
        <a:p>
          <a:endParaRPr lang="en-US"/>
        </a:p>
      </dgm:t>
    </dgm:pt>
    <dgm:pt modelId="{0B004EC6-0D27-4AD1-A42A-940B6D4FF305}" type="sibTrans" cxnId="{FA31C600-DB0E-4267-AF93-4DB640F7EC2D}">
      <dgm:prSet/>
      <dgm:spPr/>
      <dgm:t>
        <a:bodyPr/>
        <a:lstStyle/>
        <a:p>
          <a:endParaRPr lang="en-US"/>
        </a:p>
      </dgm:t>
    </dgm:pt>
    <dgm:pt modelId="{08A9A10E-B5DF-4A72-A026-FBF1CB25BC6E}" type="pres">
      <dgm:prSet presAssocID="{F15EF175-D17C-4061-B65D-9218A4896837}" presName="Name0" presStyleCnt="0">
        <dgm:presLayoutVars>
          <dgm:dir/>
          <dgm:animLvl val="lvl"/>
          <dgm:resizeHandles val="exact"/>
        </dgm:presLayoutVars>
      </dgm:prSet>
      <dgm:spPr/>
    </dgm:pt>
    <dgm:pt modelId="{73817EED-CE20-41C4-91AB-0CC3AB1F7590}" type="pres">
      <dgm:prSet presAssocID="{7A79AC6C-1085-46E8-811A-1575B2EF3C9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E0BE7-8EEC-4735-828A-D1FE22DCD5F6}" type="pres">
      <dgm:prSet presAssocID="{B66A5F0D-1C09-49AD-9E6A-C171397FB339}" presName="parTxOnlySpace" presStyleCnt="0"/>
      <dgm:spPr/>
    </dgm:pt>
    <dgm:pt modelId="{3918EEA7-0F59-452B-BC68-2700FB92A95C}" type="pres">
      <dgm:prSet presAssocID="{2E16741A-D9D7-47C2-A013-0219D92E775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DDC81-587A-447A-A28E-FCBA530605FC}" type="pres">
      <dgm:prSet presAssocID="{6F09CAC5-6223-4A2E-A3B7-D8390AAE82FC}" presName="parTxOnlySpace" presStyleCnt="0"/>
      <dgm:spPr/>
    </dgm:pt>
    <dgm:pt modelId="{95EA6D58-A442-47DF-9890-90F56D87754D}" type="pres">
      <dgm:prSet presAssocID="{EF03798B-0581-45D3-9548-21FC710439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AE06FB-CA2E-4AC0-A8C4-7B8A24763B6F}" type="presOf" srcId="{7A79AC6C-1085-46E8-811A-1575B2EF3C9F}" destId="{73817EED-CE20-41C4-91AB-0CC3AB1F7590}" srcOrd="0" destOrd="0" presId="urn:microsoft.com/office/officeart/2005/8/layout/chevron1"/>
    <dgm:cxn modelId="{5FB9B463-77EA-4227-A166-B1819951B3A7}" srcId="{F15EF175-D17C-4061-B65D-9218A4896837}" destId="{7A79AC6C-1085-46E8-811A-1575B2EF3C9F}" srcOrd="0" destOrd="0" parTransId="{28621D74-05ED-4F07-81A8-9C5C06EBDE3D}" sibTransId="{B66A5F0D-1C09-49AD-9E6A-C171397FB339}"/>
    <dgm:cxn modelId="{99110CD5-6D15-4B1F-B8DF-E7E580DA67BD}" srcId="{F15EF175-D17C-4061-B65D-9218A4896837}" destId="{2E16741A-D9D7-47C2-A013-0219D92E7759}" srcOrd="1" destOrd="0" parTransId="{B6043884-BFA6-4405-9C20-78614837FF4F}" sibTransId="{6F09CAC5-6223-4A2E-A3B7-D8390AAE82FC}"/>
    <dgm:cxn modelId="{FA31C600-DB0E-4267-AF93-4DB640F7EC2D}" srcId="{F15EF175-D17C-4061-B65D-9218A4896837}" destId="{EF03798B-0581-45D3-9548-21FC71043971}" srcOrd="2" destOrd="0" parTransId="{6E05433C-5EEE-483F-A926-7147904A5C1C}" sibTransId="{0B004EC6-0D27-4AD1-A42A-940B6D4FF305}"/>
    <dgm:cxn modelId="{30B95A11-7C20-4B06-88B3-1BD30AF31CE9}" type="presOf" srcId="{2E16741A-D9D7-47C2-A013-0219D92E7759}" destId="{3918EEA7-0F59-452B-BC68-2700FB92A95C}" srcOrd="0" destOrd="0" presId="urn:microsoft.com/office/officeart/2005/8/layout/chevron1"/>
    <dgm:cxn modelId="{9081E485-A1FC-48EF-B33B-9817FA8327D4}" type="presOf" srcId="{F15EF175-D17C-4061-B65D-9218A4896837}" destId="{08A9A10E-B5DF-4A72-A026-FBF1CB25BC6E}" srcOrd="0" destOrd="0" presId="urn:microsoft.com/office/officeart/2005/8/layout/chevron1"/>
    <dgm:cxn modelId="{C7C09D5E-1B6A-4657-90B7-1525F866BA8B}" type="presOf" srcId="{EF03798B-0581-45D3-9548-21FC71043971}" destId="{95EA6D58-A442-47DF-9890-90F56D87754D}" srcOrd="0" destOrd="0" presId="urn:microsoft.com/office/officeart/2005/8/layout/chevron1"/>
    <dgm:cxn modelId="{73F6F499-D739-45C2-82FE-269B8F615B00}" type="presParOf" srcId="{08A9A10E-B5DF-4A72-A026-FBF1CB25BC6E}" destId="{73817EED-CE20-41C4-91AB-0CC3AB1F7590}" srcOrd="0" destOrd="0" presId="urn:microsoft.com/office/officeart/2005/8/layout/chevron1"/>
    <dgm:cxn modelId="{9E45FEBE-E70F-484C-9DB1-9EC6327B755C}" type="presParOf" srcId="{08A9A10E-B5DF-4A72-A026-FBF1CB25BC6E}" destId="{21DE0BE7-8EEC-4735-828A-D1FE22DCD5F6}" srcOrd="1" destOrd="0" presId="urn:microsoft.com/office/officeart/2005/8/layout/chevron1"/>
    <dgm:cxn modelId="{FA685378-C9ED-4189-9035-B004FDB737C8}" type="presParOf" srcId="{08A9A10E-B5DF-4A72-A026-FBF1CB25BC6E}" destId="{3918EEA7-0F59-452B-BC68-2700FB92A95C}" srcOrd="2" destOrd="0" presId="urn:microsoft.com/office/officeart/2005/8/layout/chevron1"/>
    <dgm:cxn modelId="{299C6404-0396-4BEF-A96F-F01EBB9E3CE5}" type="presParOf" srcId="{08A9A10E-B5DF-4A72-A026-FBF1CB25BC6E}" destId="{E7CDDC81-587A-447A-A28E-FCBA530605FC}" srcOrd="3" destOrd="0" presId="urn:microsoft.com/office/officeart/2005/8/layout/chevron1"/>
    <dgm:cxn modelId="{575F25BF-CBFA-42B2-98E3-A318223DB341}" type="presParOf" srcId="{08A9A10E-B5DF-4A72-A026-FBF1CB25BC6E}" destId="{95EA6D58-A442-47DF-9890-90F56D87754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Sua lai so lieu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25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u="none" strike="noStrike" dirty="0" smtClean="0">
              <a:solidFill>
                <a:srgbClr val="000000"/>
              </a:solidFill>
              <a:effectLst/>
              <a:latin typeface="Corbe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75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u="none" strike="noStrike" dirty="0" smtClean="0">
              <a:solidFill>
                <a:srgbClr val="000000"/>
              </a:solidFill>
              <a:effectLst/>
              <a:latin typeface="Corbe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43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u="none" strike="noStrike" dirty="0" smtClean="0">
              <a:solidFill>
                <a:srgbClr val="000000"/>
              </a:solidFill>
              <a:effectLst/>
              <a:latin typeface="Corbe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191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u="none" strike="noStrike" dirty="0" smtClean="0">
              <a:solidFill>
                <a:srgbClr val="000000"/>
              </a:solidFill>
              <a:effectLst/>
              <a:latin typeface="Corbe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13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95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837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39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39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017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668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45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u="none" strike="noStrike" dirty="0" smtClean="0">
              <a:solidFill>
                <a:srgbClr val="000000"/>
              </a:solidFill>
              <a:effectLst/>
              <a:latin typeface="Corbe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5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74917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2769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all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4086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6039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67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73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79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0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3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56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07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41411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3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6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041010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50675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2769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all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29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 userDrawn="1"/>
        </p:nvSpPr>
        <p:spPr>
          <a:xfrm>
            <a:off x="468000" y="6527594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68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 userDrawn="1"/>
        </p:nvSpPr>
        <p:spPr>
          <a:xfrm>
            <a:off x="468000" y="6527594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2952000" y="6505377"/>
            <a:ext cx="1098040" cy="18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i="0" u="none" strike="noStrike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72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/>
              <a:t>Mentor - Mentee Training </a:t>
            </a:r>
            <a:r>
              <a:rPr lang="en-US" sz="2800" dirty="0" smtClean="0"/>
              <a:t>Plan</a:t>
            </a:r>
          </a:p>
          <a:p>
            <a:endParaRPr lang="en-US" sz="2000" dirty="0" smtClean="0"/>
          </a:p>
          <a:p>
            <a:r>
              <a:rPr lang="en-US" sz="1600" dirty="0" smtClean="0"/>
              <a:t>Mentor</a:t>
            </a:r>
            <a:r>
              <a:rPr lang="en-US" sz="1600" smtClean="0"/>
              <a:t>: Nguyen Viet Hung</a:t>
            </a:r>
            <a:endParaRPr lang="en-US" sz="1600" dirty="0" smtClean="0"/>
          </a:p>
          <a:p>
            <a:r>
              <a:rPr lang="en-US" sz="1600" dirty="0" smtClean="0"/>
              <a:t>Mentee</a:t>
            </a:r>
            <a:r>
              <a:rPr lang="en-US" sz="1600" smtClean="0"/>
              <a:t>: Tran Lam Hai An</a:t>
            </a:r>
            <a:endParaRPr lang="en-US" sz="1600" dirty="0" smtClean="0"/>
          </a:p>
          <a:p>
            <a:r>
              <a:rPr lang="en-US" sz="2000" dirty="0" smtClean="0"/>
              <a:t>AIS Solutions 2 Group</a:t>
            </a:r>
            <a:endParaRPr lang="en-US" sz="2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855958"/>
          </a:xfrm>
        </p:spPr>
        <p:txBody>
          <a:bodyPr/>
          <a:lstStyle/>
          <a:p>
            <a:r>
              <a:rPr lang="en-US" altLang="ja-JP" dirty="0" smtClean="0"/>
              <a:t>Version 1.0</a:t>
            </a:r>
          </a:p>
          <a:p>
            <a:r>
              <a:rPr lang="en-US" altLang="ja-JP" smtClean="0"/>
              <a:t>Jun 2017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88214684"/>
              </p:ext>
            </p:extLst>
          </p:nvPr>
        </p:nvGraphicFramePr>
        <p:xfrm>
          <a:off x="3359696" y="58795"/>
          <a:ext cx="8048000" cy="360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67408" y="58795"/>
            <a:ext cx="2808312" cy="502735"/>
            <a:chOff x="2457" y="-199773"/>
            <a:chExt cx="2992702" cy="703830"/>
          </a:xfrm>
        </p:grpSpPr>
        <p:sp>
          <p:nvSpPr>
            <p:cNvPr id="8" name="Chevron 7"/>
            <p:cNvSpPr/>
            <p:nvPr/>
          </p:nvSpPr>
          <p:spPr>
            <a:xfrm>
              <a:off x="2457" y="-199773"/>
              <a:ext cx="2992702" cy="504057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200" smtClean="0"/>
                <a:t>Dec</a:t>
              </a:r>
              <a:r>
                <a:rPr lang="en-US" smtClean="0"/>
                <a:t> </a:t>
              </a:r>
              <a:r>
                <a:rPr lang="en-US" sz="2200" smtClean="0"/>
                <a:t>2017</a:t>
              </a:r>
              <a:endParaRPr lang="en-US" sz="2200"/>
            </a:p>
          </p:txBody>
        </p:sp>
        <p:sp>
          <p:nvSpPr>
            <p:cNvPr id="9" name="Chevron 4"/>
            <p:cNvSpPr/>
            <p:nvPr/>
          </p:nvSpPr>
          <p:spPr>
            <a:xfrm>
              <a:off x="254485" y="0"/>
              <a:ext cx="2488645" cy="5040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4016" tIns="41339" rIns="41339" bIns="41339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100" kern="1200"/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81322"/>
              </p:ext>
            </p:extLst>
          </p:nvPr>
        </p:nvGraphicFramePr>
        <p:xfrm>
          <a:off x="407368" y="418835"/>
          <a:ext cx="11665295" cy="5806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059"/>
                <a:gridCol w="2333059"/>
                <a:gridCol w="2894721"/>
                <a:gridCol w="2520280"/>
                <a:gridCol w="1584176"/>
              </a:tblGrid>
              <a:tr h="528545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Skill</a:t>
                      </a:r>
                      <a:endParaRPr lang="en-US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Input</a:t>
                      </a:r>
                      <a:endParaRPr lang="en-US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Action</a:t>
                      </a:r>
                      <a:endParaRPr lang="en-US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Output</a:t>
                      </a:r>
                      <a:endParaRPr lang="en-US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Target</a:t>
                      </a:r>
                      <a:r>
                        <a:rPr lang="en-US" baseline="0" smtClean="0"/>
                        <a:t> Level</a:t>
                      </a:r>
                      <a:endParaRPr lang="en-US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62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</a:rPr>
                        <a:t>To determine verification strategy (verification policy)</a:t>
                      </a:r>
                      <a:endParaRPr lang="en-US" sz="1100" smtClean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  <a:t>Verification phase of project demand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  <a:t>Guideline</a:t>
                      </a:r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  <a:t>- Investigate</a:t>
                      </a:r>
                      <a:r>
                        <a:rPr lang="en-US" sz="1100" baseline="0" smtClean="0">
                          <a:solidFill>
                            <a:schemeClr val="tx1"/>
                          </a:solidFill>
                          <a:effectLst/>
                        </a:rPr>
                        <a:t> design and </a:t>
                      </a:r>
                      <a:r>
                        <a:rPr lang="en-US" sz="1100" baseline="0" smtClean="0">
                          <a:solidFill>
                            <a:srgbClr val="00B0F0"/>
                          </a:solidFill>
                          <a:effectLst/>
                        </a:rPr>
                        <a:t>choose verification solution</a:t>
                      </a: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  <a:t>- Make basic checking item list and its priority in verification</a:t>
                      </a:r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  <a:t>-   Basic checking item lists</a:t>
                      </a:r>
                      <a:b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  <a:t>-   Checking item priority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u="none" smtClean="0">
                          <a:solidFill>
                            <a:schemeClr val="tx1"/>
                          </a:solidFill>
                        </a:rPr>
                        <a:t>Verifications plan and schedule</a:t>
                      </a:r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773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To check specification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- Hardware manual</a:t>
                      </a:r>
                      <a:b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- Basic checking item of project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Analyze </a:t>
                      </a: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basic checking item of 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the </a:t>
                      </a: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  <a:t>project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solidFill>
                            <a:srgbClr val="00B0F0"/>
                          </a:solidFill>
                          <a:effectLst/>
                        </a:rPr>
                        <a:t>Self-investigate chip and</a:t>
                      </a:r>
                      <a:r>
                        <a:rPr lang="en-US" sz="1100" baseline="0" smtClean="0">
                          <a:solidFill>
                            <a:srgbClr val="00B0F0"/>
                          </a:solidFill>
                          <a:effectLst/>
                        </a:rPr>
                        <a:t> module specification</a:t>
                      </a:r>
                      <a:endParaRPr lang="en-US" sz="1100" baseline="0">
                        <a:solidFill>
                          <a:srgbClr val="00B0F0"/>
                        </a:solidFill>
                        <a:effectLst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solidFill>
                            <a:srgbClr val="00B0F0"/>
                          </a:solidFill>
                          <a:effectLst/>
                        </a:rPr>
                        <a:t>Make </a:t>
                      </a:r>
                      <a:r>
                        <a:rPr lang="en-US" sz="1100" dirty="0">
                          <a:solidFill>
                            <a:srgbClr val="00B0F0"/>
                          </a:solidFill>
                          <a:effectLst/>
                        </a:rPr>
                        <a:t>document to </a:t>
                      </a:r>
                      <a:r>
                        <a:rPr lang="en-US" sz="1100">
                          <a:solidFill>
                            <a:srgbClr val="00B0F0"/>
                          </a:solidFill>
                          <a:effectLst/>
                        </a:rPr>
                        <a:t>explanation </a:t>
                      </a:r>
                      <a:r>
                        <a:rPr lang="en-US" sz="1100" smtClean="0">
                          <a:solidFill>
                            <a:srgbClr val="00B0F0"/>
                          </a:solidFill>
                          <a:effectLst/>
                        </a:rPr>
                        <a:t>purpose</a:t>
                      </a:r>
                    </a:p>
                  </a:txBody>
                  <a:tcPr marL="22143" marR="22143" marT="0" marB="0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  <a:t>Module 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checking </a:t>
                      </a: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  <a:t>items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  <a:t>Document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explains for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checking 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item </a:t>
                      </a:r>
                      <a:endParaRPr lang="en-US" sz="110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2143" marR="22143" marT="0" marB="0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547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To create verification item list (checklist)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</a:rPr>
                        <a:t>- Basic 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checklist </a:t>
                      </a: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of </a:t>
                      </a: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</a:rPr>
                        <a:t>project</a:t>
                      </a:r>
                    </a:p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Hardware manual</a:t>
                      </a: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</a:rPr>
                        <a:t>- Checking items</a:t>
                      </a:r>
                    </a:p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</a:rPr>
                        <a:t>- Verification</a:t>
                      </a:r>
                      <a:r>
                        <a:rPr lang="en-US" sz="1100" baseline="0" smtClean="0">
                          <a:solidFill>
                            <a:schemeClr val="bg1"/>
                          </a:solidFill>
                          <a:effectLst/>
                        </a:rPr>
                        <a:t> plan</a:t>
                      </a:r>
                      <a:endParaRPr lang="en-US" sz="1100" smtClean="0">
                        <a:solidFill>
                          <a:schemeClr val="bg1"/>
                        </a:solidFill>
                        <a:effectLst/>
                        <a:latin typeface="Arial (B"/>
                      </a:endParaRPr>
                    </a:p>
                  </a:txBody>
                  <a:tcPr marL="22143" marR="22143" marT="0" marB="0">
                    <a:lnL w="12700" cmpd="sng">
                      <a:noFill/>
                    </a:lnL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en-US" sz="1100" baseline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</a:rPr>
                        <a:t>Investigate 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module hardware </a:t>
                      </a: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manual</a:t>
                      </a: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Analyze basic checklist and module </a:t>
                      </a: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checking </a:t>
                      </a: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</a:p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</a:rPr>
                        <a:t>Create module </a:t>
                      </a: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verification </a:t>
                      </a: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</a:rPr>
                        <a:t>checklist</a:t>
                      </a:r>
                      <a:endParaRPr lang="en-US" sz="1100" b="0" smtClean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2143" marR="22143" marT="0" marB="0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Module verification 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  <a:effectLst/>
                        </a:rPr>
                        <a:t> lists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1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470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To create test patterns for functional verification.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- Module verification checklist</a:t>
                      </a:r>
                      <a:b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- Hardware manual, spec</a:t>
                      </a:r>
                      <a:b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- RTL, net list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- Investigate module hardware manual </a:t>
                      </a: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and </a:t>
                      </a: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</a:rPr>
                        <a:t>sample pettern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</a:rPr>
                        <a:t>Create pattern</a:t>
                      </a:r>
                      <a:r>
                        <a:rPr lang="en-US" sz="1100" baseline="0" smtClean="0">
                          <a:solidFill>
                            <a:schemeClr val="bg1"/>
                          </a:solidFill>
                          <a:effectLst/>
                        </a:rPr>
                        <a:t> cover check list</a:t>
                      </a:r>
                      <a:endParaRPr lang="en-US" sz="11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Test 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pattern </a:t>
                      </a: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CT,UT)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Test </a:t>
                      </a: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pattern </a:t>
                      </a: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Confirm result with mentor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960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To conduct functional verification of RTL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Module verification 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</a:rPr>
                        <a:t>item lists (CT,UT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b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- Module modification record</a:t>
                      </a:r>
                      <a:b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  <a:effectLst/>
                        </a:rPr>
                        <a:t>Module verification plan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- Analyze verification 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  <a:effectLst/>
                        </a:rPr>
                        <a:t> lists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- Analyze modification record</a:t>
                      </a:r>
                      <a:b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- Estimate the bug curve of project</a:t>
                      </a:r>
                      <a:b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  <a:effectLst/>
                        </a:rPr>
                        <a:t> Modify inputs data if errors are found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en-US" sz="1100" baseline="0" smtClean="0">
                          <a:solidFill>
                            <a:schemeClr val="bg1"/>
                          </a:solidFill>
                          <a:effectLst/>
                        </a:rPr>
                        <a:t>   </a:t>
                      </a: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</a:rPr>
                        <a:t>Bug-curve 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</a:rPr>
                        <a:t>estimation (doc)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Verification</a:t>
                      </a:r>
                      <a:r>
                        <a:rPr lang="en-US" sz="1100" baseline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coverage</a:t>
                      </a:r>
                      <a:endParaRPr lang="en-US" sz="1100" baseline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Verification results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Confirm result with mentor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2143" marR="2214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1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45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To evaluate functional verification result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- Module checklist and hardware manual.</a:t>
                      </a:r>
                      <a:b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- Test pattern description</a:t>
                      </a:r>
                      <a:b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- Verification result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-Analyze test pattern description, module checklist and hardware manual</a:t>
                      </a:r>
                      <a:b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- Reading test pattern 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</a:rPr>
                        <a:t>- Evaluate coverage result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  <a:effectLst/>
                        </a:rPr>
                        <a:t> Using checker to judge verification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</a:rPr>
                        <a:t>-   Checked</a:t>
                      </a:r>
                      <a:r>
                        <a:rPr lang="en-US" sz="1100" baseline="0" smtClean="0">
                          <a:solidFill>
                            <a:schemeClr val="bg1"/>
                          </a:solidFill>
                          <a:effectLst/>
                        </a:rPr>
                        <a:t> verifications result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baseline="0" smtClean="0">
                          <a:solidFill>
                            <a:schemeClr val="bg1"/>
                          </a:solidFill>
                          <a:effectLst/>
                        </a:rPr>
                        <a:t>Coverage result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baseline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Confirm check item or bug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 rot="16200000">
            <a:off x="-703240" y="1252443"/>
            <a:ext cx="1944216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/>
              <a:t>Module: LBSC/LPD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3037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6384152" cy="886397"/>
          </a:xfrm>
        </p:spPr>
        <p:txBody>
          <a:bodyPr/>
          <a:lstStyle/>
          <a:p>
            <a:r>
              <a:rPr lang="en-US" dirty="0" smtClean="0"/>
              <a:t>PLAN TO ACHIEVE</a:t>
            </a:r>
            <a:br>
              <a:rPr lang="en-US" dirty="0" smtClean="0"/>
            </a:br>
            <a:r>
              <a:rPr lang="en-US" smtClean="0"/>
              <a:t>Logic design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941434"/>
              </p:ext>
            </p:extLst>
          </p:nvPr>
        </p:nvGraphicFramePr>
        <p:xfrm>
          <a:off x="191381" y="1484784"/>
          <a:ext cx="11809312" cy="47525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1162"/>
                <a:gridCol w="2025983"/>
                <a:gridCol w="4902093"/>
                <a:gridCol w="2970074"/>
              </a:tblGrid>
              <a:tr h="193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Skill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Input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Action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Output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9593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synthesize and do formal verification.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- Synthesis Env document.</a:t>
                      </a:r>
                      <a:br>
                        <a:rPr lang="fr-FR" sz="1200" u="none" strike="noStrike" dirty="0">
                          <a:effectLst/>
                        </a:rPr>
                      </a:br>
                      <a:r>
                        <a:rPr lang="fr-FR" sz="1200" u="none" strike="noStrike" dirty="0">
                          <a:effectLst/>
                        </a:rPr>
                        <a:t>- Module RTL/IO file.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- Read synthesis environment document, focus to synthesis constrain </a:t>
                      </a:r>
                      <a:r>
                        <a:rPr lang="en-US" sz="1200" u="none" strike="noStrike">
                          <a:effectLst/>
                        </a:rPr>
                        <a:t>and </a:t>
                      </a:r>
                      <a:r>
                        <a:rPr lang="en-US" sz="1200" u="none" strike="noStrike" smtClean="0">
                          <a:effectLst/>
                        </a:rPr>
                        <a:t>option</a:t>
                      </a:r>
                      <a:r>
                        <a:rPr lang="en-US" sz="1200" u="none" strike="noStrike" dirty="0"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- </a:t>
                      </a:r>
                      <a:r>
                        <a:rPr lang="en-US" sz="1200" u="none" strike="noStrike" smtClean="0">
                          <a:effectLst/>
                        </a:rPr>
                        <a:t>Investigate Formality document and do</a:t>
                      </a:r>
                      <a:r>
                        <a:rPr lang="en-US" sz="1200" u="none" strike="noStrike" baseline="0" smtClean="0">
                          <a:effectLst/>
                        </a:rPr>
                        <a:t> formality verification</a:t>
                      </a:r>
                      <a:r>
                        <a:rPr lang="en-US" sz="1200" u="none" strike="noStrike" dirty="0"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Run synthesis and analyze log file and check result. Optimize net-list to solve </a:t>
                      </a:r>
                      <a:r>
                        <a:rPr lang="en-US" sz="1200" u="none" strike="noStrike">
                          <a:effectLst/>
                        </a:rPr>
                        <a:t>timing </a:t>
                      </a:r>
                      <a:r>
                        <a:rPr lang="en-US" sz="1200" u="none" strike="noStrike" smtClean="0">
                          <a:effectLst/>
                        </a:rPr>
                        <a:t>error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- Synthesis Constraint explanation document.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Optimization guideline.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Gate net-list met project demand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(timing, area...)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/>
                </a:tc>
              </a:tr>
              <a:tr h="576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determine checker strategy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- Project demand for checker item.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- Analyze project demand for </a:t>
                      </a:r>
                      <a:r>
                        <a:rPr lang="en-US" sz="1200" u="none" strike="noStrike">
                          <a:effectLst/>
                        </a:rPr>
                        <a:t>checker </a:t>
                      </a:r>
                      <a:r>
                        <a:rPr lang="en-US" sz="1200" u="none" strike="noStrike" smtClean="0">
                          <a:effectLst/>
                        </a:rPr>
                        <a:t>item</a:t>
                      </a:r>
                      <a:r>
                        <a:rPr lang="en-US" sz="1200" u="none" strike="noStrike" dirty="0"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Create checker </a:t>
                      </a:r>
                      <a:r>
                        <a:rPr lang="en-US" sz="1200" u="none" strike="noStrike">
                          <a:effectLst/>
                        </a:rPr>
                        <a:t>running </a:t>
                      </a:r>
                      <a:r>
                        <a:rPr lang="en-US" sz="1200" u="none" strike="noStrike" smtClean="0">
                          <a:effectLst/>
                        </a:rPr>
                        <a:t>constrain</a:t>
                      </a:r>
                      <a:r>
                        <a:rPr lang="en-US" sz="1200" u="none" strike="noStrike" dirty="0"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Give feedback to checker leader about checker </a:t>
                      </a:r>
                      <a:r>
                        <a:rPr lang="en-US" sz="1200" u="none" strike="noStrike">
                          <a:effectLst/>
                        </a:rPr>
                        <a:t>running </a:t>
                      </a:r>
                      <a:r>
                        <a:rPr lang="en-US" sz="1200" u="none" strike="noStrike" smtClean="0">
                          <a:effectLst/>
                        </a:rPr>
                        <a:t>constrain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- Checker running constrain.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20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analyze and fix checker </a:t>
                      </a: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error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HLDRC)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- HLDRC User's Guide.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Gate net-list.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- Read HLDRC </a:t>
                      </a:r>
                      <a:r>
                        <a:rPr lang="en-US" sz="1200" u="none" strike="noStrike">
                          <a:effectLst/>
                        </a:rPr>
                        <a:t>User's </a:t>
                      </a:r>
                      <a:r>
                        <a:rPr lang="en-US" sz="1200" u="none" strike="noStrike" smtClean="0">
                          <a:effectLst/>
                        </a:rPr>
                        <a:t>guide</a:t>
                      </a:r>
                      <a:r>
                        <a:rPr lang="en-US" sz="1200" u="none" strike="noStrike" dirty="0"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Make document to explain </a:t>
                      </a:r>
                      <a:r>
                        <a:rPr lang="en-US" sz="1200" u="none" strike="noStrike">
                          <a:effectLst/>
                        </a:rPr>
                        <a:t>HLDRC </a:t>
                      </a:r>
                      <a:r>
                        <a:rPr lang="en-US" sz="1200" u="none" strike="noStrike" smtClean="0">
                          <a:effectLst/>
                        </a:rPr>
                        <a:t>error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- HLDRC </a:t>
                      </a:r>
                      <a:r>
                        <a:rPr lang="fr-FR" sz="1200" u="none" strike="noStrike" dirty="0" smtClean="0">
                          <a:effectLst/>
                        </a:rPr>
                        <a:t>contrains explantation </a:t>
                      </a:r>
                      <a:r>
                        <a:rPr lang="fr-FR" sz="1200" u="none" strike="noStrike" dirty="0">
                          <a:effectLst/>
                        </a:rPr>
                        <a:t>(document).</a:t>
                      </a:r>
                      <a:br>
                        <a:rPr lang="fr-FR" sz="1200" u="none" strike="noStrike" dirty="0">
                          <a:effectLst/>
                        </a:rPr>
                      </a:br>
                      <a:r>
                        <a:rPr lang="fr-FR" sz="1200" u="none" strike="noStrike" dirty="0">
                          <a:effectLst/>
                        </a:rPr>
                        <a:t>- HLDRC Error </a:t>
                      </a:r>
                      <a:r>
                        <a:rPr lang="fr-FR" sz="1200" u="none" strike="noStrike" dirty="0" smtClean="0">
                          <a:effectLst/>
                        </a:rPr>
                        <a:t>explantation </a:t>
                      </a:r>
                      <a:r>
                        <a:rPr lang="fr-FR" sz="1200" u="none" strike="noStrike" dirty="0">
                          <a:effectLst/>
                        </a:rPr>
                        <a:t>(document).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/>
                </a:tc>
              </a:tr>
              <a:tr h="620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analyze and fix checker </a:t>
                      </a: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error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DFTcheck)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- DFT User's Guide.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Gate net-list.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- Read DFT </a:t>
                      </a:r>
                      <a:r>
                        <a:rPr lang="en-US" sz="1200" u="none" strike="noStrike">
                          <a:effectLst/>
                        </a:rPr>
                        <a:t>User's </a:t>
                      </a:r>
                      <a:r>
                        <a:rPr lang="en-US" sz="1200" u="none" strike="noStrike" smtClean="0">
                          <a:effectLst/>
                        </a:rPr>
                        <a:t>guide</a:t>
                      </a:r>
                      <a:r>
                        <a:rPr lang="en-US" sz="1200" u="none" strike="noStrike" dirty="0"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Make document to explain DFT error and </a:t>
                      </a:r>
                      <a:r>
                        <a:rPr lang="en-US" sz="1200" u="none" strike="noStrike">
                          <a:effectLst/>
                        </a:rPr>
                        <a:t>DFT </a:t>
                      </a:r>
                      <a:r>
                        <a:rPr lang="en-US" sz="1200" u="none" strike="noStrike" smtClean="0">
                          <a:effectLst/>
                        </a:rPr>
                        <a:t>constrain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- DFTCheck constrain explanation (document).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DFTCheck Error explanation (document).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20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analyze and fix checker </a:t>
                      </a: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error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STAcheck)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- STAcheck design rule.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Gate netlist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- Read STACheck </a:t>
                      </a:r>
                      <a:r>
                        <a:rPr lang="en-US" sz="1200" u="none" strike="noStrike">
                          <a:effectLst/>
                        </a:rPr>
                        <a:t>design </a:t>
                      </a:r>
                      <a:r>
                        <a:rPr lang="en-US" sz="1200" u="none" strike="noStrike" smtClean="0">
                          <a:effectLst/>
                        </a:rPr>
                        <a:t>rule</a:t>
                      </a:r>
                      <a:r>
                        <a:rPr lang="en-US" sz="1200" u="none" strike="noStrike" dirty="0"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Make document to explain STA error and </a:t>
                      </a:r>
                      <a:r>
                        <a:rPr lang="en-US" sz="1200" u="none" strike="noStrike">
                          <a:effectLst/>
                        </a:rPr>
                        <a:t>STA </a:t>
                      </a:r>
                      <a:r>
                        <a:rPr lang="en-US" sz="1200" u="none" strike="noStrike" smtClean="0">
                          <a:effectLst/>
                        </a:rPr>
                        <a:t>constrain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- STAcheck constrain explanation (document).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STAcheck Error explanation (document).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/>
                </a:tc>
              </a:tr>
              <a:tr h="77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create SDC </a:t>
                      </a:r>
                      <a:b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synopsys design</a:t>
                      </a:r>
                      <a:r>
                        <a:rPr lang="en-US" sz="1200" u="none" strike="noStrike" baseline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constraint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- Module specification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- </a:t>
                      </a:r>
                      <a:r>
                        <a:rPr lang="en-US" sz="1200" u="none" strike="noStrike" smtClean="0">
                          <a:effectLst/>
                        </a:rPr>
                        <a:t>SDC</a:t>
                      </a:r>
                      <a:r>
                        <a:rPr lang="en-US" sz="1200" u="none" strike="noStrike" baseline="0" smtClean="0">
                          <a:effectLst/>
                        </a:rPr>
                        <a:t> document</a:t>
                      </a:r>
                      <a:r>
                        <a:rPr lang="en-US" sz="1200" u="none" strike="noStrike" dirty="0"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- </a:t>
                      </a:r>
                      <a:r>
                        <a:rPr lang="en-US" sz="1200" u="none" strike="noStrike" smtClean="0">
                          <a:effectLst/>
                        </a:rPr>
                        <a:t>Sample</a:t>
                      </a:r>
                      <a:r>
                        <a:rPr lang="en-US" sz="1200" u="none" strike="noStrike" baseline="0" smtClean="0">
                          <a:effectLst/>
                        </a:rPr>
                        <a:t> individual constraint</a:t>
                      </a:r>
                      <a:r>
                        <a:rPr lang="en-US" sz="1200" u="none" strike="noStrike" dirty="0"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- </a:t>
                      </a:r>
                      <a:r>
                        <a:rPr lang="en-US" sz="1200" u="none" strike="noStrike" smtClean="0">
                          <a:effectLst/>
                        </a:rPr>
                        <a:t>Guideline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- Read module's </a:t>
                      </a:r>
                      <a:r>
                        <a:rPr lang="en-US" sz="1200" u="none" strike="noStrike">
                          <a:effectLst/>
                        </a:rPr>
                        <a:t>Hardware </a:t>
                      </a:r>
                      <a:r>
                        <a:rPr lang="en-US" sz="1200" u="none" strike="noStrike" smtClean="0">
                          <a:effectLst/>
                        </a:rPr>
                        <a:t>manual</a:t>
                      </a:r>
                      <a:r>
                        <a:rPr lang="en-US" sz="1200" u="none" strike="noStrike" dirty="0"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- </a:t>
                      </a:r>
                      <a:r>
                        <a:rPr lang="en-US" sz="1200" u="none" strike="noStrike" smtClean="0">
                          <a:effectLst/>
                        </a:rPr>
                        <a:t>Learn</a:t>
                      </a:r>
                      <a:r>
                        <a:rPr lang="en-US" sz="1200" u="none" strike="noStrike" baseline="0" smtClean="0">
                          <a:effectLst/>
                        </a:rPr>
                        <a:t> how to make SDC file</a:t>
                      </a:r>
                      <a:r>
                        <a:rPr lang="en-US" sz="1200" u="none" strike="noStrike" dirty="0"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- </a:t>
                      </a:r>
                      <a:r>
                        <a:rPr lang="en-US" sz="1200" u="none" strike="noStrike" smtClean="0">
                          <a:effectLst/>
                        </a:rPr>
                        <a:t>Debug on STA environment</a:t>
                      </a:r>
                      <a:r>
                        <a:rPr lang="en-US" sz="1200" u="none" strike="noStrike" dirty="0"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- </a:t>
                      </a:r>
                      <a:r>
                        <a:rPr lang="en-US" sz="1200" u="none" strike="noStrike" smtClean="0">
                          <a:effectLst/>
                        </a:rPr>
                        <a:t>Confirm</a:t>
                      </a:r>
                      <a:r>
                        <a:rPr lang="en-US" sz="1200" u="none" strike="noStrike" baseline="0" smtClean="0">
                          <a:effectLst/>
                        </a:rPr>
                        <a:t> with mentor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SDC</a:t>
                      </a:r>
                      <a:r>
                        <a:rPr lang="en-US" sz="1200" b="0" i="0" u="none" strike="noStrike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5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analyze timing report </a:t>
                      </a:r>
                      <a:b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and optimize timing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- Timing report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Module STA constrain.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- </a:t>
                      </a:r>
                      <a:r>
                        <a:rPr lang="en-US" sz="1200" u="none" strike="noStrike" smtClean="0">
                          <a:effectLst/>
                        </a:rPr>
                        <a:t>Check </a:t>
                      </a:r>
                      <a:r>
                        <a:rPr lang="en-US" sz="1200" u="none" strike="noStrike">
                          <a:effectLst/>
                        </a:rPr>
                        <a:t>timing </a:t>
                      </a:r>
                      <a:r>
                        <a:rPr lang="en-US" sz="1200" u="none" strike="noStrike" smtClean="0">
                          <a:effectLst/>
                        </a:rPr>
                        <a:t>report</a:t>
                      </a:r>
                      <a:r>
                        <a:rPr lang="en-US" sz="1200" u="none" strike="noStrike" baseline="0" smtClean="0">
                          <a:effectLst/>
                        </a:rPr>
                        <a:t> and analyze each violation point</a:t>
                      </a:r>
                      <a:r>
                        <a:rPr lang="en-US" sz="1200" u="none" strike="noStrike" smtClean="0">
                          <a:effectLst/>
                        </a:rPr>
                        <a:t>.</a:t>
                      </a:r>
                      <a:r>
                        <a:rPr lang="en-US" sz="1200" u="none" strike="noStrike" dirty="0"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Make Timing ECO to solve timing violation.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- </a:t>
                      </a:r>
                      <a:r>
                        <a:rPr lang="en-US" sz="1200" u="none" strike="noStrike">
                          <a:effectLst/>
                          <a:latin typeface="+mn-lt"/>
                        </a:rPr>
                        <a:t>Timing </a:t>
                      </a:r>
                      <a:r>
                        <a:rPr lang="en-US" sz="1200" u="none" strike="noStrike" smtClean="0">
                          <a:effectLst/>
                          <a:latin typeface="+mn-lt"/>
                        </a:rPr>
                        <a:t>ECO command</a:t>
                      </a:r>
                    </a:p>
                    <a:p>
                      <a:pPr algn="l" fontAlgn="b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 No timing</a:t>
                      </a:r>
                      <a:r>
                        <a:rPr 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violation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62" marR="2262" marT="2262" marB="0"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10056477" y="1207785"/>
            <a:ext cx="1944216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/>
              <a:t>Module: LBSC/LPD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85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271644"/>
              </p:ext>
            </p:extLst>
          </p:nvPr>
        </p:nvGraphicFramePr>
        <p:xfrm>
          <a:off x="407367" y="487132"/>
          <a:ext cx="11737341" cy="58286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7789"/>
                <a:gridCol w="1608974"/>
                <a:gridCol w="4531101"/>
                <a:gridCol w="3149042"/>
                <a:gridCol w="930435"/>
              </a:tblGrid>
              <a:tr h="219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Skill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Input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Action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Output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smtClean="0">
                          <a:solidFill>
                            <a:schemeClr val="bg1"/>
                          </a:solidFill>
                          <a:effectLst/>
                          <a:latin typeface="Corbel"/>
                        </a:rPr>
                        <a:t>Target</a:t>
                      </a:r>
                      <a:r>
                        <a:rPr lang="en-US" sz="1200" b="0" i="0" u="none" strike="noStrike" baseline="0" smtClean="0">
                          <a:solidFill>
                            <a:schemeClr val="bg1"/>
                          </a:solidFill>
                          <a:effectLst/>
                          <a:latin typeface="Corbel"/>
                        </a:rPr>
                        <a:t> Level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777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synthesize and do formal verification.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262" marR="2262" marT="2262" marB="0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78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determine checker strategy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- Project demand for checker item.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u="none" strike="noStrike" smtClean="0">
                          <a:effectLst/>
                        </a:rPr>
                        <a:t>Analyze </a:t>
                      </a:r>
                      <a:r>
                        <a:rPr lang="en-US" sz="1200" u="none" strike="noStrike" dirty="0">
                          <a:effectLst/>
                        </a:rPr>
                        <a:t>project demand for </a:t>
                      </a:r>
                      <a:r>
                        <a:rPr lang="en-US" sz="1200" u="none" strike="noStrike">
                          <a:effectLst/>
                        </a:rPr>
                        <a:t>checker </a:t>
                      </a:r>
                      <a:r>
                        <a:rPr lang="en-US" sz="1200" u="none" strike="noStrike" smtClean="0">
                          <a:effectLst/>
                        </a:rPr>
                        <a:t>item</a:t>
                      </a:r>
                      <a:endParaRPr lang="en-US" sz="1200" u="none" strike="noStrike">
                        <a:effectLst/>
                      </a:endParaRP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Confirm each analysis</a:t>
                      </a:r>
                      <a:r>
                        <a:rPr 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with mentor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62" marR="2262" marT="2262" marB="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- Checker running constrain.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62" marR="2262" marT="2262" marB="0">
                    <a:lnL w="12700" cmpd="sng"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737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analyze and fix checker </a:t>
                      </a: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error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HLDRC)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- HLDRC User's Guide.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Gate net-list.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u="none" strike="noStrike" smtClean="0">
                          <a:effectLst/>
                        </a:rPr>
                        <a:t>Read </a:t>
                      </a:r>
                      <a:r>
                        <a:rPr lang="en-US" sz="1200" u="none" strike="noStrike" dirty="0">
                          <a:effectLst/>
                        </a:rPr>
                        <a:t>HLDRC </a:t>
                      </a:r>
                      <a:r>
                        <a:rPr lang="en-US" sz="1200" u="none" strike="noStrike">
                          <a:effectLst/>
                        </a:rPr>
                        <a:t>User's </a:t>
                      </a:r>
                      <a:r>
                        <a:rPr lang="en-US" sz="1200" u="none" strike="noStrike" smtClean="0">
                          <a:effectLst/>
                        </a:rPr>
                        <a:t>guide</a:t>
                      </a: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u="none" strike="noStrike" smtClean="0">
                          <a:effectLst/>
                        </a:rPr>
                        <a:t>Q&amp;A, confirm</a:t>
                      </a:r>
                      <a:r>
                        <a:rPr lang="en-US" sz="1200" u="none" strike="noStrike" baseline="0" smtClean="0">
                          <a:effectLst/>
                        </a:rPr>
                        <a:t> each analysis with IP designer</a:t>
                      </a:r>
                      <a:endParaRPr lang="en-US" sz="1200" u="none" strike="noStrike">
                        <a:effectLst/>
                      </a:endParaRPr>
                    </a:p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Confirm each analysis</a:t>
                      </a:r>
                      <a:r>
                        <a:rPr 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with mentor</a:t>
                      </a:r>
                      <a:endParaRPr lang="en-US" sz="1200" b="0" i="0" u="none" strike="noStrike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62" marR="2262" marT="226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- HLDRC </a:t>
                      </a:r>
                      <a:r>
                        <a:rPr lang="fr-FR" sz="1200" u="none" strike="noStrike" dirty="0" smtClean="0">
                          <a:effectLst/>
                        </a:rPr>
                        <a:t>contrains explantation </a:t>
                      </a:r>
                      <a:r>
                        <a:rPr lang="fr-FR" sz="1200" u="none" strike="noStrike" dirty="0">
                          <a:effectLst/>
                        </a:rPr>
                        <a:t>(</a:t>
                      </a:r>
                      <a:r>
                        <a:rPr lang="fr-FR" sz="1200" u="none" strike="noStrike">
                          <a:effectLst/>
                        </a:rPr>
                        <a:t>document</a:t>
                      </a:r>
                      <a:r>
                        <a:rPr lang="fr-FR" sz="1200" u="none" strike="noStrike" smtClean="0">
                          <a:effectLst/>
                        </a:rPr>
                        <a:t>).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62" marR="2262" marT="2262" marB="0">
                    <a:lnL w="12700" cmpd="sng"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737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analyze and fix checker </a:t>
                      </a: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error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DFTcheck)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262" marR="2262" marT="2262" marB="0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262" marR="2262" marT="2262" marB="0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262" marR="2262" marT="2262" marB="0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262" marR="2262" marT="2262" marB="0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37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analyze and fix checker </a:t>
                      </a: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error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STAcheck)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262" marR="2262" marT="2262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262" marR="2262" marT="2262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262" marR="2262" marT="2262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262" marR="2262" marT="2262" marB="0"/>
                </a:tc>
              </a:tr>
              <a:tr h="1025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create SDC </a:t>
                      </a:r>
                      <a:b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synopsys design</a:t>
                      </a:r>
                      <a:r>
                        <a:rPr lang="en-US" sz="1200" u="none" strike="noStrike" baseline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constraint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262" marR="2262" marT="2262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262" marR="2262" marT="2262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262" marR="2262" marT="2262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262" marR="2262" marT="2262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54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analyze timing report </a:t>
                      </a:r>
                      <a:b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and optimize timing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262" marR="2262" marT="2262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262" marR="2262" marT="2262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262" marR="2262" marT="2262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262" marR="2262" marT="2262" marB="0"/>
                </a:tc>
              </a:tr>
            </a:tbl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28065729"/>
              </p:ext>
            </p:extLst>
          </p:nvPr>
        </p:nvGraphicFramePr>
        <p:xfrm>
          <a:off x="3359696" y="58795"/>
          <a:ext cx="8048000" cy="360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767408" y="58795"/>
            <a:ext cx="2808312" cy="502735"/>
            <a:chOff x="2457" y="-199773"/>
            <a:chExt cx="2992702" cy="703830"/>
          </a:xfrm>
        </p:grpSpPr>
        <p:sp>
          <p:nvSpPr>
            <p:cNvPr id="9" name="Chevron 8"/>
            <p:cNvSpPr/>
            <p:nvPr/>
          </p:nvSpPr>
          <p:spPr>
            <a:xfrm>
              <a:off x="2457" y="-199773"/>
              <a:ext cx="2992702" cy="504057"/>
            </a:xfrm>
            <a:prstGeom prst="chevron">
              <a:avLst/>
            </a:pr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200" smtClean="0"/>
                <a:t>Dec</a:t>
              </a:r>
              <a:r>
                <a:rPr lang="en-US" smtClean="0"/>
                <a:t> </a:t>
              </a:r>
              <a:r>
                <a:rPr lang="en-US" sz="2200" smtClean="0"/>
                <a:t>2017</a:t>
              </a:r>
              <a:endParaRPr lang="en-US" sz="2200"/>
            </a:p>
          </p:txBody>
        </p:sp>
        <p:sp>
          <p:nvSpPr>
            <p:cNvPr id="11" name="Chevron 4"/>
            <p:cNvSpPr/>
            <p:nvPr/>
          </p:nvSpPr>
          <p:spPr>
            <a:xfrm>
              <a:off x="254485" y="0"/>
              <a:ext cx="2488645" cy="5040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4016" tIns="41339" rIns="41339" bIns="41339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100" kern="1200"/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 rot="16200000">
            <a:off x="-703241" y="1325660"/>
            <a:ext cx="1944216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/>
              <a:t>Module: LBSC/LPD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974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82287"/>
              </p:ext>
            </p:extLst>
          </p:nvPr>
        </p:nvGraphicFramePr>
        <p:xfrm>
          <a:off x="479375" y="418835"/>
          <a:ext cx="11693979" cy="5619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169"/>
                <a:gridCol w="1603042"/>
                <a:gridCol w="4514362"/>
                <a:gridCol w="3137408"/>
                <a:gridCol w="926998"/>
              </a:tblGrid>
              <a:tr h="2201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Skill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Input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Action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Output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smtClean="0">
                          <a:solidFill>
                            <a:schemeClr val="bg1"/>
                          </a:solidFill>
                          <a:effectLst/>
                          <a:latin typeface="Corbel"/>
                        </a:rPr>
                        <a:t>Target</a:t>
                      </a:r>
                      <a:r>
                        <a:rPr lang="en-US" sz="1200" b="0" i="0" u="none" strike="noStrike" baseline="0" smtClean="0">
                          <a:solidFill>
                            <a:schemeClr val="bg1"/>
                          </a:solidFill>
                          <a:effectLst/>
                          <a:latin typeface="Corbel"/>
                        </a:rPr>
                        <a:t> Level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087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synthesize and do formal verification.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Synthesis Env document.</a:t>
                      </a:r>
                      <a:br>
                        <a:rPr lang="fr-FR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fr-FR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Module RTL/IO file.</a:t>
                      </a:r>
                      <a:endParaRPr lang="fr-FR" sz="1200" b="0" i="0" u="none" strike="noStrike" dirty="0">
                        <a:solidFill>
                          <a:schemeClr val="tx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Read 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synthesis environment document, focus to synthesis constrain </a:t>
                      </a: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and </a:t>
                      </a:r>
                      <a:r>
                        <a:rPr lang="en-US" sz="12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option</a:t>
                      </a:r>
                      <a:endParaRPr lang="en-US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Investigate Formality document and do</a:t>
                      </a:r>
                      <a:r>
                        <a:rPr lang="en-US" sz="1200" u="none" strike="noStrike" baseline="0" smtClean="0">
                          <a:solidFill>
                            <a:schemeClr val="tx1"/>
                          </a:solidFill>
                          <a:effectLst/>
                        </a:rPr>
                        <a:t> formality verification</a:t>
                      </a:r>
                      <a:endParaRPr lang="en-US" sz="1200" u="none" strike="noStrike" baseline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b="0" i="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Confirm</a:t>
                      </a:r>
                      <a:r>
                        <a:rPr lang="en-US" sz="1200" b="0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each error/warning with mentor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262" marR="2262" marT="2262" marB="0"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Synthesis Constraint explanation document.</a:t>
                      </a:r>
                      <a:b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Optimization </a:t>
                      </a: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guideline</a:t>
                      </a:r>
                      <a:r>
                        <a:rPr lang="en-US" sz="12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smtClean="0">
                          <a:solidFill>
                            <a:schemeClr val="tx1"/>
                          </a:solidFill>
                          <a:effectLst/>
                          <a:latin typeface="Corbel"/>
                        </a:rPr>
                        <a:t>2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727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determine checker strategy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Project demand for checker item.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Analyze project demand for checker item</a:t>
                      </a: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b="0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Confirm each analysis</a:t>
                      </a:r>
                      <a:r>
                        <a:rPr lang="en-US" sz="1200" b="0" i="0" u="none" strike="noStrike" baseline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with mentor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262" marR="2262" marT="2262" marB="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Checker running constrain.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Corbel"/>
                        </a:rPr>
                        <a:t>2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4118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analyze and fix checker </a:t>
                      </a: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error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HLDRC)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HLDRC User's Guide.</a:t>
                      </a:r>
                      <a:b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Gate net-list.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Read HLDRC User's guide</a:t>
                      </a: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Q&amp;A, confirm</a:t>
                      </a:r>
                      <a:r>
                        <a:rPr lang="en-US" sz="1200" u="none" strike="noStrike" baseline="0" smtClean="0">
                          <a:solidFill>
                            <a:schemeClr val="bg1"/>
                          </a:solidFill>
                          <a:effectLst/>
                        </a:rPr>
                        <a:t> each analysis with IP designer</a:t>
                      </a:r>
                      <a:endParaRPr lang="en-US" sz="1200" u="none" strike="noStrike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="0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Confirm each analysis</a:t>
                      </a:r>
                      <a:r>
                        <a:rPr lang="en-US" sz="1200" b="0" i="0" u="none" strike="noStrike" baseline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with mentor</a:t>
                      </a:r>
                      <a:endParaRPr lang="en-US" sz="1200" b="0" i="0" u="none" strike="noStrike" smtClean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262" marR="2262" marT="226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HLDRC </a:t>
                      </a:r>
                      <a:r>
                        <a:rPr lang="fr-FR" sz="12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contrains explantation </a:t>
                      </a:r>
                      <a:r>
                        <a:rPr lang="fr-FR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(document).</a:t>
                      </a:r>
                      <a:br>
                        <a:rPr lang="fr-FR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fr-FR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HLDRC Error </a:t>
                      </a:r>
                      <a:r>
                        <a:rPr lang="fr-FR" sz="12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explantation </a:t>
                      </a:r>
                      <a:r>
                        <a:rPr lang="fr-FR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(document).</a:t>
                      </a:r>
                      <a:endParaRPr lang="fr-FR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Corbel"/>
                        </a:rPr>
                        <a:t>2</a:t>
                      </a:r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4118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analyze and fix checker </a:t>
                      </a: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error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DFTcheck)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DFT User's Guide.</a:t>
                      </a:r>
                      <a:b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Gate net-list.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Read 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DFT </a:t>
                      </a: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User's </a:t>
                      </a:r>
                      <a:r>
                        <a:rPr lang="en-US" sz="12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guide</a:t>
                      </a: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Q&amp;A, confirm each analysis with IP designer</a:t>
                      </a:r>
                      <a:endParaRPr lang="en-US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="0" i="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Confirm each analysis</a:t>
                      </a:r>
                      <a:r>
                        <a:rPr lang="en-US" sz="1200" b="0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with mentor</a:t>
                      </a:r>
                      <a:endParaRPr lang="en-US" sz="1200" b="0" i="0" u="none" strike="noStrike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262" marR="2262" marT="2262" marB="0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DFTCheck constrain explanation (document).</a:t>
                      </a:r>
                      <a:b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DFTCheck Error explanation (document).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smtClean="0">
                          <a:solidFill>
                            <a:schemeClr val="tx1"/>
                          </a:solidFill>
                          <a:effectLst/>
                          <a:latin typeface="Corbel"/>
                        </a:rPr>
                        <a:t>2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11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analyze and fix checker </a:t>
                      </a: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error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STAcheck)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STAcheck design rule.</a:t>
                      </a:r>
                      <a:b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Gate netlist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Read 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STACheck </a:t>
                      </a: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design </a:t>
                      </a:r>
                      <a:r>
                        <a:rPr lang="en-US" sz="12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rule</a:t>
                      </a:r>
                    </a:p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Q&amp;A, confirm each analysis with IP designer</a:t>
                      </a:r>
                      <a:endParaRPr lang="en-US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="0" i="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Confirm each analysis</a:t>
                      </a:r>
                      <a:r>
                        <a:rPr lang="en-US" sz="1200" b="0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with mentor</a:t>
                      </a:r>
                      <a:endParaRPr lang="en-US" sz="1200" b="0" i="0" u="none" strike="noStrike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262" marR="2262" marT="226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STAcheck constrain explanation (document).</a:t>
                      </a:r>
                      <a:b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STAcheck Error explanation (document).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smtClean="0">
                          <a:solidFill>
                            <a:schemeClr val="tx1"/>
                          </a:solidFill>
                          <a:effectLst/>
                          <a:latin typeface="Corbel"/>
                        </a:rPr>
                        <a:t>2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090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create SDC </a:t>
                      </a:r>
                      <a:b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synopsys design</a:t>
                      </a:r>
                      <a:r>
                        <a:rPr lang="en-US" sz="1200" u="none" strike="noStrike" baseline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constraint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Module specification</a:t>
                      </a:r>
                      <a:b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en-US" sz="12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SDC</a:t>
                      </a:r>
                      <a:r>
                        <a:rPr lang="en-US" sz="1200" u="none" strike="noStrike" baseline="0" smtClean="0">
                          <a:solidFill>
                            <a:schemeClr val="tx1"/>
                          </a:solidFill>
                          <a:effectLst/>
                        </a:rPr>
                        <a:t> document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en-US" sz="12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Sample</a:t>
                      </a:r>
                      <a:r>
                        <a:rPr lang="en-US" sz="1200" u="none" strike="noStrike" baseline="0" smtClean="0">
                          <a:solidFill>
                            <a:schemeClr val="tx1"/>
                          </a:solidFill>
                          <a:effectLst/>
                        </a:rPr>
                        <a:t> individual constraint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en-US" sz="12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Guideline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Read module's </a:t>
                      </a: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Hardware </a:t>
                      </a:r>
                      <a:r>
                        <a:rPr lang="en-US" sz="12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manual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en-US" sz="12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Learn</a:t>
                      </a:r>
                      <a:r>
                        <a:rPr lang="en-US" sz="1200" u="none" strike="noStrike" baseline="0" smtClean="0">
                          <a:solidFill>
                            <a:schemeClr val="tx1"/>
                          </a:solidFill>
                          <a:effectLst/>
                        </a:rPr>
                        <a:t> how to make SDC file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en-US" sz="12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Debug on STA environment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en-US" sz="12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Confirm</a:t>
                      </a:r>
                      <a:r>
                        <a:rPr lang="en-US" sz="1200" u="none" strike="noStrike" baseline="0" smtClean="0">
                          <a:solidFill>
                            <a:schemeClr val="tx1"/>
                          </a:solidFill>
                          <a:effectLst/>
                        </a:rPr>
                        <a:t> with mentor about constraint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SDC</a:t>
                      </a:r>
                      <a:r>
                        <a:rPr lang="en-US" sz="1200" b="0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file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smtClean="0">
                          <a:solidFill>
                            <a:schemeClr val="tx1"/>
                          </a:solidFill>
                          <a:effectLst/>
                          <a:latin typeface="Corbel"/>
                        </a:rPr>
                        <a:t>2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551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analyze timing report </a:t>
                      </a:r>
                      <a:b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and optimize timing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Timing report</a:t>
                      </a:r>
                      <a:b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Module STA constrain.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Check </a:t>
                      </a: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timing </a:t>
                      </a:r>
                      <a:r>
                        <a:rPr lang="en-US" sz="12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report</a:t>
                      </a:r>
                      <a:r>
                        <a:rPr lang="en-US" sz="1200" u="none" strike="noStrike" baseline="0" smtClean="0">
                          <a:solidFill>
                            <a:schemeClr val="tx1"/>
                          </a:solidFill>
                          <a:effectLst/>
                        </a:rPr>
                        <a:t> and analyze each violation point</a:t>
                      </a:r>
                      <a:endParaRPr lang="en-US" sz="1200" u="none" strike="noStrike" baseline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b="0" i="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Solving solution with mentor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262" marR="2262" marT="226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Timing </a:t>
                      </a:r>
                      <a:r>
                        <a:rPr lang="en-US" sz="120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ECO command</a:t>
                      </a:r>
                    </a:p>
                    <a:p>
                      <a:pPr algn="l" fontAlgn="b"/>
                      <a:r>
                        <a:rPr lang="en-US" sz="1200" b="0" i="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 No timing</a:t>
                      </a:r>
                      <a:r>
                        <a:rPr lang="en-US" sz="1200" b="0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violation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262" marR="2262" marT="2262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262" marR="2262" marT="2262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42509639"/>
              </p:ext>
            </p:extLst>
          </p:nvPr>
        </p:nvGraphicFramePr>
        <p:xfrm>
          <a:off x="3359696" y="58795"/>
          <a:ext cx="8048000" cy="360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767408" y="58795"/>
            <a:ext cx="2808312" cy="502735"/>
            <a:chOff x="2457" y="-199773"/>
            <a:chExt cx="2992702" cy="703830"/>
          </a:xfrm>
        </p:grpSpPr>
        <p:sp>
          <p:nvSpPr>
            <p:cNvPr id="9" name="Chevron 8"/>
            <p:cNvSpPr/>
            <p:nvPr/>
          </p:nvSpPr>
          <p:spPr>
            <a:xfrm>
              <a:off x="2457" y="-199773"/>
              <a:ext cx="2992702" cy="504057"/>
            </a:xfrm>
            <a:prstGeom prst="chevr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200" smtClean="0"/>
                <a:t>Dec</a:t>
              </a:r>
              <a:r>
                <a:rPr lang="en-US" smtClean="0"/>
                <a:t> </a:t>
              </a:r>
              <a:r>
                <a:rPr lang="en-US" sz="2200" smtClean="0"/>
                <a:t>2017</a:t>
              </a:r>
              <a:endParaRPr lang="en-US" sz="2200"/>
            </a:p>
          </p:txBody>
        </p:sp>
        <p:sp>
          <p:nvSpPr>
            <p:cNvPr id="11" name="Chevron 4"/>
            <p:cNvSpPr/>
            <p:nvPr/>
          </p:nvSpPr>
          <p:spPr>
            <a:xfrm>
              <a:off x="254485" y="0"/>
              <a:ext cx="2488645" cy="5040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4016" tIns="41339" rIns="41339" bIns="41339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100" kern="1200"/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 rot="16200000">
            <a:off x="-635735" y="1252443"/>
            <a:ext cx="1944216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/>
              <a:t>Module: LBSC/LPD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881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70550"/>
              </p:ext>
            </p:extLst>
          </p:nvPr>
        </p:nvGraphicFramePr>
        <p:xfrm>
          <a:off x="335360" y="429456"/>
          <a:ext cx="11821666" cy="57358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8692"/>
                <a:gridCol w="1620534"/>
                <a:gridCol w="4563654"/>
                <a:gridCol w="3171666"/>
                <a:gridCol w="937120"/>
              </a:tblGrid>
              <a:tr h="2240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Skill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Input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Action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Output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smtClean="0">
                          <a:solidFill>
                            <a:schemeClr val="bg1"/>
                          </a:solidFill>
                          <a:effectLst/>
                          <a:latin typeface="Corbel"/>
                        </a:rPr>
                        <a:t>Target</a:t>
                      </a:r>
                      <a:r>
                        <a:rPr lang="en-US" sz="1200" b="0" i="0" u="none" strike="noStrike" baseline="0" smtClean="0">
                          <a:solidFill>
                            <a:schemeClr val="bg1"/>
                          </a:solidFill>
                          <a:effectLst/>
                          <a:latin typeface="Corbel"/>
                        </a:rPr>
                        <a:t> Level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99432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synthesize and do formal verification.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Synthesis Env document.</a:t>
                      </a:r>
                      <a:br>
                        <a:rPr lang="fr-FR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fr-FR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Module RTL/IO file.</a:t>
                      </a:r>
                      <a:endParaRPr lang="fr-FR" sz="1200" b="0" i="0" u="none" strike="noStrike" dirty="0">
                        <a:solidFill>
                          <a:schemeClr val="tx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Read 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synthesis environment document, focus to synthesis constrain </a:t>
                      </a: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and </a:t>
                      </a:r>
                      <a:r>
                        <a:rPr lang="en-US" sz="12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option</a:t>
                      </a:r>
                      <a:endParaRPr lang="en-US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Investigate Formality document and do</a:t>
                      </a:r>
                      <a:r>
                        <a:rPr lang="en-US" sz="1200" u="none" strike="noStrike" baseline="0" smtClean="0">
                          <a:solidFill>
                            <a:schemeClr val="tx1"/>
                          </a:solidFill>
                          <a:effectLst/>
                        </a:rPr>
                        <a:t> formality verification</a:t>
                      </a:r>
                      <a:endParaRPr lang="en-US" sz="1200" u="none" strike="noStrike" baseline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u="none" strike="noStrike" smtClean="0">
                          <a:solidFill>
                            <a:srgbClr val="00B0F0"/>
                          </a:solidFill>
                          <a:effectLst/>
                        </a:rPr>
                        <a:t>Run </a:t>
                      </a:r>
                      <a:r>
                        <a:rPr lang="en-US" sz="12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synthesis and analyze log file and check result. Optimize net-list to solve </a:t>
                      </a:r>
                      <a:r>
                        <a:rPr lang="en-US" sz="1200" u="none" strike="noStrike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timing </a:t>
                      </a:r>
                      <a:r>
                        <a:rPr lang="en-US" sz="1200" u="none" strike="noStrike" smtClean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error</a:t>
                      </a:r>
                    </a:p>
                  </a:txBody>
                  <a:tcPr marL="2262" marR="2262" marT="2262" marB="0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Synthesis Constraint explanation document.</a:t>
                      </a:r>
                      <a:b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Optimization guideline.</a:t>
                      </a:r>
                      <a:b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en-US" sz="12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Gate net-list met project demand</a:t>
                      </a:r>
                      <a:br>
                        <a:rPr lang="en-US" sz="1200" u="none" strike="noStrike" dirty="0">
                          <a:solidFill>
                            <a:srgbClr val="00B0F0"/>
                          </a:solidFill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(timing, area...)</a:t>
                      </a:r>
                      <a:endParaRPr lang="en-US" sz="1200" b="0" i="0" u="none" strike="noStrike" dirty="0">
                        <a:solidFill>
                          <a:srgbClr val="00B0F0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smtClean="0">
                          <a:solidFill>
                            <a:schemeClr val="tx1"/>
                          </a:solidFill>
                          <a:effectLst/>
                          <a:latin typeface="Corbel"/>
                        </a:rPr>
                        <a:t>3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84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determine checker strategy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Project demand for checker item.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Analyze 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project demand for </a:t>
                      </a: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checker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endParaRPr lang="en-US" sz="12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Create 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checker </a:t>
                      </a: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running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constrain</a:t>
                      </a:r>
                      <a:endParaRPr lang="en-US" sz="12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Give 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feedback to checker leader about checker </a:t>
                      </a: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running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constrain</a:t>
                      </a:r>
                    </a:p>
                  </a:txBody>
                  <a:tcPr marL="2262" marR="2262" marT="2262" marB="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Checker running constrain.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Corbel"/>
                        </a:rPr>
                        <a:t>2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525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analyze and fix checker </a:t>
                      </a: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error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HLDRC)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HLDRC User's Guide.</a:t>
                      </a:r>
                      <a:b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Gate net-list.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Read 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HLDRC </a:t>
                      </a: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User's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guide</a:t>
                      </a:r>
                      <a:endParaRPr lang="en-US" sz="12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Make 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document to explain </a:t>
                      </a: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HLDRC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error</a:t>
                      </a:r>
                    </a:p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="0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Confirm each analysis</a:t>
                      </a:r>
                      <a:r>
                        <a:rPr lang="en-US" sz="1200" b="0" i="0" u="none" strike="noStrike" baseline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with mentor</a:t>
                      </a:r>
                      <a:endParaRPr lang="en-US" sz="1200" b="0" i="0" u="none" strike="noStrike" smtClean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262" marR="2262" marT="226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HLDRC </a:t>
                      </a:r>
                      <a:r>
                        <a:rPr lang="fr-FR" sz="12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contrains explantation </a:t>
                      </a:r>
                      <a:r>
                        <a:rPr lang="fr-FR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(document).</a:t>
                      </a:r>
                      <a:br>
                        <a:rPr lang="fr-FR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fr-FR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HLDRC Error </a:t>
                      </a:r>
                      <a:r>
                        <a:rPr lang="fr-FR" sz="12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explantation </a:t>
                      </a:r>
                      <a:r>
                        <a:rPr lang="fr-FR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(document).</a:t>
                      </a:r>
                      <a:endParaRPr lang="fr-FR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Corbel"/>
                        </a:rPr>
                        <a:t>2</a:t>
                      </a:r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525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analyze and fix checker </a:t>
                      </a: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error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DFTcheck)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DFT User's Guide.</a:t>
                      </a:r>
                      <a:b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Gate net-list.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Read 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DFT </a:t>
                      </a: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User's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guide</a:t>
                      </a:r>
                      <a:endParaRPr lang="en-US" sz="12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Make 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document to explain DFT error and </a:t>
                      </a: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DFT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constrain</a:t>
                      </a:r>
                    </a:p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="0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Confirm each analysis</a:t>
                      </a:r>
                      <a:r>
                        <a:rPr lang="en-US" sz="1200" b="0" i="0" u="none" strike="noStrike" baseline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with mentor</a:t>
                      </a:r>
                      <a:endParaRPr lang="en-US" sz="1200" b="0" i="0" u="none" strike="noStrike" smtClean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262" marR="2262" marT="2262" marB="0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DFTCheck constrain explanation (document).</a:t>
                      </a:r>
                      <a:b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DFTCheck Error explanation (document).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Corbel"/>
                        </a:rPr>
                        <a:t>2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7512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analyze and fix checker </a:t>
                      </a: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error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STAcheck)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STAcheck design rule.</a:t>
                      </a:r>
                      <a:b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Gate netlist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Read 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STACheck </a:t>
                      </a: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design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rule</a:t>
                      </a:r>
                      <a:endParaRPr lang="en-US" sz="12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Make 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document to explain STA error and </a:t>
                      </a: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STA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constrain</a:t>
                      </a:r>
                    </a:p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="0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Confirm each analysis</a:t>
                      </a:r>
                      <a:r>
                        <a:rPr lang="en-US" sz="1200" b="0" i="0" u="none" strike="noStrike" baseline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with mentor</a:t>
                      </a:r>
                      <a:endParaRPr lang="en-US" sz="1200" b="0" i="0" u="none" strike="noStrike" smtClean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262" marR="2262" marT="226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STAcheck constrain explanation (document).</a:t>
                      </a:r>
                      <a:b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STAcheck Error explanation (document).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Corbel"/>
                        </a:rPr>
                        <a:t>2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1094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create SDC </a:t>
                      </a:r>
                      <a:b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synopsys design</a:t>
                      </a:r>
                      <a:r>
                        <a:rPr lang="en-US" sz="1200" u="none" strike="noStrike" baseline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constraint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Module specification</a:t>
                      </a:r>
                      <a:b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SDC</a:t>
                      </a:r>
                      <a:r>
                        <a:rPr lang="en-US" sz="1200" u="none" strike="noStrike" baseline="0" smtClean="0">
                          <a:solidFill>
                            <a:schemeClr val="bg1"/>
                          </a:solidFill>
                          <a:effectLst/>
                        </a:rPr>
                        <a:t> document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Sample</a:t>
                      </a:r>
                      <a:r>
                        <a:rPr lang="en-US" sz="1200" u="none" strike="noStrike" baseline="0" smtClean="0">
                          <a:solidFill>
                            <a:schemeClr val="bg1"/>
                          </a:solidFill>
                          <a:effectLst/>
                        </a:rPr>
                        <a:t> individual constraint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Guideline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Read module's </a:t>
                      </a: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Hardware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manual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Learn</a:t>
                      </a:r>
                      <a:r>
                        <a:rPr lang="en-US" sz="1200" u="none" strike="noStrike" baseline="0" smtClean="0">
                          <a:solidFill>
                            <a:schemeClr val="bg1"/>
                          </a:solidFill>
                          <a:effectLst/>
                        </a:rPr>
                        <a:t> how to make SDC file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Debug on STA environment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Confirm</a:t>
                      </a:r>
                      <a:r>
                        <a:rPr lang="en-US" sz="1200" u="none" strike="noStrike" baseline="0" smtClean="0">
                          <a:solidFill>
                            <a:schemeClr val="bg1"/>
                          </a:solidFill>
                          <a:effectLst/>
                        </a:rPr>
                        <a:t> with mentor about constraint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SDC</a:t>
                      </a:r>
                      <a:r>
                        <a:rPr lang="en-US" sz="1200" b="0" i="0" u="none" strike="noStrike" baseline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file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Corbel"/>
                        </a:rPr>
                        <a:t>2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6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analyze timing report </a:t>
                      </a:r>
                      <a:b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and optimize timing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Timing report</a:t>
                      </a:r>
                      <a:b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Module STA constrain.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Check </a:t>
                      </a: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timing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report</a:t>
                      </a:r>
                      <a:r>
                        <a:rPr lang="en-US" sz="1200" u="none" strike="noStrike" baseline="0" smtClean="0">
                          <a:solidFill>
                            <a:schemeClr val="bg1"/>
                          </a:solidFill>
                          <a:effectLst/>
                        </a:rPr>
                        <a:t> and analyze each violation point</a:t>
                      </a:r>
                      <a:endParaRPr lang="en-US" sz="1200" u="none" strike="noStrike" baseline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Make 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Timing ECO to solve </a:t>
                      </a: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timing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violation</a:t>
                      </a: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b="0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Solving solution with mentor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262" marR="2262" marT="226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Timing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ECO command</a:t>
                      </a:r>
                    </a:p>
                    <a:p>
                      <a:pPr algn="l" fontAlgn="b"/>
                      <a:r>
                        <a:rPr lang="en-US" sz="1200" b="0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 No timing</a:t>
                      </a:r>
                      <a:r>
                        <a:rPr lang="en-US" sz="1200" b="0" i="0" u="none" strike="noStrike" baseline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violation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262" marR="2262" marT="2262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262" marR="2262" marT="2262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18630194"/>
              </p:ext>
            </p:extLst>
          </p:nvPr>
        </p:nvGraphicFramePr>
        <p:xfrm>
          <a:off x="3359696" y="58795"/>
          <a:ext cx="8048000" cy="360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767408" y="58795"/>
            <a:ext cx="2808312" cy="502735"/>
            <a:chOff x="2457" y="-199773"/>
            <a:chExt cx="2992702" cy="703830"/>
          </a:xfrm>
        </p:grpSpPr>
        <p:sp>
          <p:nvSpPr>
            <p:cNvPr id="9" name="Chevron 8"/>
            <p:cNvSpPr/>
            <p:nvPr/>
          </p:nvSpPr>
          <p:spPr>
            <a:xfrm>
              <a:off x="2457" y="-199773"/>
              <a:ext cx="2992702" cy="504057"/>
            </a:xfrm>
            <a:prstGeom prst="chevr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200" smtClean="0"/>
                <a:t>Dec</a:t>
              </a:r>
              <a:r>
                <a:rPr lang="en-US" smtClean="0"/>
                <a:t> </a:t>
              </a:r>
              <a:r>
                <a:rPr lang="en-US" sz="2200" smtClean="0"/>
                <a:t>2017</a:t>
              </a:r>
              <a:endParaRPr lang="en-US" sz="2200"/>
            </a:p>
          </p:txBody>
        </p:sp>
        <p:sp>
          <p:nvSpPr>
            <p:cNvPr id="11" name="Chevron 4"/>
            <p:cNvSpPr/>
            <p:nvPr/>
          </p:nvSpPr>
          <p:spPr>
            <a:xfrm>
              <a:off x="254485" y="0"/>
              <a:ext cx="2488645" cy="5040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4016" tIns="41339" rIns="41339" bIns="41339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100" kern="1200"/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 rot="16200000">
            <a:off x="-775248" y="1263065"/>
            <a:ext cx="1944216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/>
              <a:t>Module: LBSC/LPD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744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213283"/>
              </p:ext>
            </p:extLst>
          </p:nvPr>
        </p:nvGraphicFramePr>
        <p:xfrm>
          <a:off x="407368" y="421291"/>
          <a:ext cx="11737341" cy="5973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7243"/>
                <a:gridCol w="1636109"/>
                <a:gridCol w="4314511"/>
                <a:gridCol w="3149042"/>
                <a:gridCol w="930436"/>
              </a:tblGrid>
              <a:tr h="219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Skill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Input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Action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Output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smtClean="0">
                          <a:solidFill>
                            <a:schemeClr val="bg1"/>
                          </a:solidFill>
                          <a:effectLst/>
                          <a:latin typeface="Corbel"/>
                        </a:rPr>
                        <a:t>Target</a:t>
                      </a:r>
                      <a:r>
                        <a:rPr lang="en-US" sz="1200" b="0" i="0" u="none" strike="noStrike" baseline="0" smtClean="0">
                          <a:solidFill>
                            <a:schemeClr val="bg1"/>
                          </a:solidFill>
                          <a:effectLst/>
                          <a:latin typeface="Corbel"/>
                        </a:rPr>
                        <a:t> Level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082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synthesize and do formal verification.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Synthesis Env document.</a:t>
                      </a:r>
                      <a:br>
                        <a:rPr lang="fr-FR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fr-FR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Module RTL/IO file.</a:t>
                      </a:r>
                      <a:endParaRPr lang="fr-FR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Read 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synthesis environment document, focus to synthesis constrain </a:t>
                      </a: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and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option</a:t>
                      </a:r>
                      <a:endParaRPr lang="en-US" sz="12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Investigate Formality document and do</a:t>
                      </a:r>
                      <a:r>
                        <a:rPr lang="en-US" sz="1200" u="none" strike="noStrike" baseline="0" smtClean="0">
                          <a:solidFill>
                            <a:schemeClr val="bg1"/>
                          </a:solidFill>
                          <a:effectLst/>
                        </a:rPr>
                        <a:t> formality verification</a:t>
                      </a:r>
                      <a:endParaRPr lang="en-US" sz="1200" u="none" strike="noStrike" baseline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Run 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synthesis and analyze log file and check result. Optimize net-list to solve </a:t>
                      </a: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timing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error</a:t>
                      </a:r>
                    </a:p>
                  </a:txBody>
                  <a:tcPr marL="2262" marR="2262" marT="2262" marB="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Synthesis Constraint explanation document.</a:t>
                      </a:r>
                      <a:b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Optimization guideline.</a:t>
                      </a:r>
                      <a:b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Gate net-list met project demand</a:t>
                      </a:r>
                      <a:b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(timing, area...)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Corbel"/>
                        </a:rPr>
                        <a:t>3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223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determine checker strategy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Project demand for checker item.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Analyze 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project demand for </a:t>
                      </a: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checker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endParaRPr lang="en-US" sz="12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Create 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checker </a:t>
                      </a: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running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constrain</a:t>
                      </a:r>
                      <a:endParaRPr lang="en-US" sz="12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Give 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feedback to checker leader about checker </a:t>
                      </a: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running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constrain</a:t>
                      </a:r>
                    </a:p>
                  </a:txBody>
                  <a:tcPr marL="2262" marR="2262" marT="2262" marB="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Checker running constrain.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Corbel"/>
                        </a:rPr>
                        <a:t>2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38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analyze and fix checker </a:t>
                      </a: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error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HLDRC)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HLDRC User's Guide.</a:t>
                      </a:r>
                      <a:b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Gate net-list.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Read 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HLDRC </a:t>
                      </a: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User's </a:t>
                      </a:r>
                      <a:r>
                        <a:rPr lang="en-US" sz="12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guide</a:t>
                      </a:r>
                    </a:p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Q&amp;A, confirm each analysis with IP designer</a:t>
                      </a:r>
                      <a:endParaRPr lang="en-US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u="none" strike="noStrike" smtClean="0">
                          <a:solidFill>
                            <a:srgbClr val="00B0F0"/>
                          </a:solidFill>
                          <a:effectLst/>
                        </a:rPr>
                        <a:t>Make </a:t>
                      </a:r>
                      <a:r>
                        <a:rPr lang="en-US" sz="12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document to explain </a:t>
                      </a:r>
                      <a:r>
                        <a:rPr lang="en-US" sz="1200" u="none" strike="noStrike">
                          <a:solidFill>
                            <a:srgbClr val="00B0F0"/>
                          </a:solidFill>
                          <a:effectLst/>
                        </a:rPr>
                        <a:t>HLDRC </a:t>
                      </a:r>
                      <a:r>
                        <a:rPr lang="en-US" sz="1200" u="none" strike="noStrike" smtClean="0">
                          <a:solidFill>
                            <a:srgbClr val="00B0F0"/>
                          </a:solidFill>
                          <a:effectLst/>
                        </a:rPr>
                        <a:t>error</a:t>
                      </a: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u="none" strike="noStrike" smtClean="0">
                          <a:solidFill>
                            <a:srgbClr val="00B0F0"/>
                          </a:solidFill>
                          <a:effectLst/>
                        </a:rPr>
                        <a:t>Sefl-investigate and give solution for each error/warning</a:t>
                      </a:r>
                    </a:p>
                  </a:txBody>
                  <a:tcPr marL="2262" marR="2262" marT="2262" marB="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HLDRC </a:t>
                      </a:r>
                      <a:r>
                        <a:rPr lang="fr-FR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contrains explantation </a:t>
                      </a:r>
                      <a:r>
                        <a:rPr lang="fr-FR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(document).</a:t>
                      </a:r>
                      <a:br>
                        <a:rPr lang="fr-FR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fr-FR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HLDRC Error </a:t>
                      </a:r>
                      <a:r>
                        <a:rPr lang="fr-FR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explantation </a:t>
                      </a:r>
                      <a:r>
                        <a:rPr lang="fr-FR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(document).</a:t>
                      </a:r>
                      <a:endParaRPr lang="fr-FR" sz="1200" b="0" i="0" u="none" strike="noStrike" dirty="0">
                        <a:solidFill>
                          <a:schemeClr val="tx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smtClean="0">
                          <a:solidFill>
                            <a:schemeClr val="tx1"/>
                          </a:solidFill>
                          <a:effectLst/>
                          <a:latin typeface="Corbel"/>
                        </a:rPr>
                        <a:t>3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L w="12700" cmpd="sng"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38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analyze and fix checker </a:t>
                      </a: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error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DFTcheck)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DFT User's Guide.</a:t>
                      </a:r>
                      <a:b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Gate net-list.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Read 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DFT </a:t>
                      </a: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User's </a:t>
                      </a:r>
                      <a:r>
                        <a:rPr lang="en-US" sz="12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guide</a:t>
                      </a:r>
                    </a:p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Q&amp;A, confirm each analysis with IP designer</a:t>
                      </a:r>
                      <a:endParaRPr lang="en-US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u="none" strike="noStrike" smtClean="0">
                          <a:solidFill>
                            <a:srgbClr val="00B0F0"/>
                          </a:solidFill>
                          <a:effectLst/>
                        </a:rPr>
                        <a:t>Make </a:t>
                      </a:r>
                      <a:r>
                        <a:rPr lang="en-US" sz="12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document to explain DFT error and </a:t>
                      </a:r>
                      <a:r>
                        <a:rPr lang="en-US" sz="1200" u="none" strike="noStrike">
                          <a:solidFill>
                            <a:srgbClr val="00B0F0"/>
                          </a:solidFill>
                          <a:effectLst/>
                        </a:rPr>
                        <a:t>DFT </a:t>
                      </a:r>
                      <a:r>
                        <a:rPr lang="en-US" sz="1200" u="none" strike="noStrike" smtClean="0">
                          <a:solidFill>
                            <a:srgbClr val="00B0F0"/>
                          </a:solidFill>
                          <a:effectLst/>
                        </a:rPr>
                        <a:t>constrain</a:t>
                      </a:r>
                    </a:p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u="none" strike="noStrike" smtClean="0">
                          <a:solidFill>
                            <a:srgbClr val="00B0F0"/>
                          </a:solidFill>
                          <a:effectLst/>
                        </a:rPr>
                        <a:t>Sefl-investigate and give solution for each error/warning</a:t>
                      </a:r>
                    </a:p>
                  </a:txBody>
                  <a:tcPr marL="2262" marR="2262" marT="2262" marB="0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DFTCheck constrain explanation (document).</a:t>
                      </a:r>
                      <a:b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DFTCheck Error explanation (document).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smtClean="0">
                          <a:solidFill>
                            <a:schemeClr val="tx1"/>
                          </a:solidFill>
                          <a:effectLst/>
                          <a:latin typeface="Corbel"/>
                        </a:rPr>
                        <a:t>3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38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analyze and fix checker </a:t>
                      </a: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error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STAcheck)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STAcheck design rule.</a:t>
                      </a:r>
                      <a:b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Gate netlist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Read 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STACheck </a:t>
                      </a: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design </a:t>
                      </a:r>
                      <a:r>
                        <a:rPr lang="en-US" sz="12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rule</a:t>
                      </a:r>
                    </a:p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Q&amp;A, confirm each analysis with IP designer</a:t>
                      </a:r>
                      <a:endParaRPr lang="en-US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u="none" strike="noStrike" smtClean="0">
                          <a:solidFill>
                            <a:srgbClr val="00B0F0"/>
                          </a:solidFill>
                          <a:effectLst/>
                        </a:rPr>
                        <a:t>Make </a:t>
                      </a:r>
                      <a:r>
                        <a:rPr lang="en-US" sz="12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document to explain STA error and </a:t>
                      </a:r>
                      <a:r>
                        <a:rPr lang="en-US" sz="1200" u="none" strike="noStrike">
                          <a:solidFill>
                            <a:srgbClr val="00B0F0"/>
                          </a:solidFill>
                          <a:effectLst/>
                        </a:rPr>
                        <a:t>STA </a:t>
                      </a:r>
                      <a:r>
                        <a:rPr lang="en-US" sz="1200" u="none" strike="noStrike" smtClean="0">
                          <a:solidFill>
                            <a:srgbClr val="00B0F0"/>
                          </a:solidFill>
                          <a:effectLst/>
                        </a:rPr>
                        <a:t>constrain</a:t>
                      </a:r>
                    </a:p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u="none" strike="noStrike" smtClean="0">
                          <a:solidFill>
                            <a:srgbClr val="00B0F0"/>
                          </a:solidFill>
                          <a:effectLst/>
                        </a:rPr>
                        <a:t>Sefl-investigate and give solution for each error/warning</a:t>
                      </a:r>
                    </a:p>
                  </a:txBody>
                  <a:tcPr marL="2262" marR="2262" marT="2262" marB="0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STAcheck constrain explanation (document).</a:t>
                      </a:r>
                      <a:b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STAcheck Error explanation (document).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smtClean="0">
                          <a:solidFill>
                            <a:schemeClr val="tx1"/>
                          </a:solidFill>
                          <a:effectLst/>
                          <a:latin typeface="Corbel"/>
                        </a:rPr>
                        <a:t>3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084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create SDC </a:t>
                      </a:r>
                      <a:b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synopsys design</a:t>
                      </a:r>
                      <a:r>
                        <a:rPr lang="en-US" sz="1200" u="none" strike="noStrike" baseline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constraint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Module specification</a:t>
                      </a:r>
                      <a:b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SDC</a:t>
                      </a:r>
                      <a:r>
                        <a:rPr lang="en-US" sz="1200" u="none" strike="noStrike" baseline="0" smtClean="0">
                          <a:solidFill>
                            <a:schemeClr val="bg1"/>
                          </a:solidFill>
                          <a:effectLst/>
                        </a:rPr>
                        <a:t> document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Sample</a:t>
                      </a:r>
                      <a:r>
                        <a:rPr lang="en-US" sz="1200" u="none" strike="noStrike" baseline="0" smtClean="0">
                          <a:solidFill>
                            <a:schemeClr val="bg1"/>
                          </a:solidFill>
                          <a:effectLst/>
                        </a:rPr>
                        <a:t> individual constraint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Guideline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Read module's </a:t>
                      </a: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Hardware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manual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Learn</a:t>
                      </a:r>
                      <a:r>
                        <a:rPr lang="en-US" sz="1200" u="none" strike="noStrike" baseline="0" smtClean="0">
                          <a:solidFill>
                            <a:schemeClr val="bg1"/>
                          </a:solidFill>
                          <a:effectLst/>
                        </a:rPr>
                        <a:t> how to make SDC file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Debug on STA environment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12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Confirm</a:t>
                      </a:r>
                      <a:r>
                        <a:rPr lang="en-US" sz="1200" u="none" strike="noStrike" baseline="0" smtClean="0">
                          <a:solidFill>
                            <a:schemeClr val="bg1"/>
                          </a:solidFill>
                          <a:effectLst/>
                        </a:rPr>
                        <a:t> with mentor about constraint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SDC</a:t>
                      </a:r>
                      <a:r>
                        <a:rPr lang="en-US" sz="1200" b="0" i="0" u="none" strike="noStrike" baseline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file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Corbel"/>
                        </a:rPr>
                        <a:t>2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51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analyze timing report </a:t>
                      </a:r>
                      <a:b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and optimize timing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Timing report</a:t>
                      </a:r>
                      <a:b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Module STA constrain.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orbel"/>
                      </a:endParaRPr>
                    </a:p>
                  </a:txBody>
                  <a:tcPr marL="2262" marR="2262" marT="2262" marB="0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Check </a:t>
                      </a: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timing </a:t>
                      </a:r>
                      <a:r>
                        <a:rPr lang="en-US" sz="12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report</a:t>
                      </a:r>
                      <a:r>
                        <a:rPr lang="en-US" sz="1200" u="none" strike="noStrike" baseline="0" smtClean="0">
                          <a:solidFill>
                            <a:schemeClr val="tx1"/>
                          </a:solidFill>
                          <a:effectLst/>
                        </a:rPr>
                        <a:t> and analyze each violation point</a:t>
                      </a:r>
                      <a:endParaRPr lang="en-US" sz="1200" u="none" strike="noStrike" baseline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200" u="none" strike="noStrike" smtClean="0">
                          <a:solidFill>
                            <a:srgbClr val="00B0F0"/>
                          </a:solidFill>
                          <a:effectLst/>
                        </a:rPr>
                        <a:t>Make </a:t>
                      </a:r>
                      <a:r>
                        <a:rPr lang="en-US" sz="120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Timing ECO to solve </a:t>
                      </a:r>
                      <a:r>
                        <a:rPr lang="en-US" sz="1200" u="none" strike="noStrike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timing </a:t>
                      </a:r>
                      <a:r>
                        <a:rPr lang="en-US" sz="1200" u="none" strike="noStrike" smtClean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violation</a:t>
                      </a:r>
                    </a:p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u="none" strike="noStrike" smtClean="0">
                          <a:solidFill>
                            <a:srgbClr val="00B0F0"/>
                          </a:solidFill>
                          <a:effectLst/>
                        </a:rPr>
                        <a:t>Sefl-investigate and give solution for any</a:t>
                      </a:r>
                      <a:r>
                        <a:rPr lang="en-US" sz="1200" u="none" strike="noStrike" baseline="0" smtClean="0">
                          <a:solidFill>
                            <a:srgbClr val="00B0F0"/>
                          </a:solidFill>
                          <a:effectLst/>
                        </a:rPr>
                        <a:t> violation</a:t>
                      </a:r>
                      <a:endParaRPr lang="en-US" sz="1200" u="none" strike="noStrike" smtClean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2262" marR="2262" marT="2262" marB="0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Timing </a:t>
                      </a:r>
                      <a:r>
                        <a:rPr lang="en-US" sz="120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ECO command</a:t>
                      </a:r>
                    </a:p>
                    <a:p>
                      <a:pPr algn="l" fontAlgn="b"/>
                      <a:r>
                        <a:rPr lang="en-US" sz="1200" b="0" i="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 No timing</a:t>
                      </a:r>
                      <a:r>
                        <a:rPr lang="en-US" sz="1200" b="0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violation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262" marR="2262" marT="2262" marB="0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262" marR="2262" marT="2262" marB="0"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77835379"/>
              </p:ext>
            </p:extLst>
          </p:nvPr>
        </p:nvGraphicFramePr>
        <p:xfrm>
          <a:off x="3359696" y="58795"/>
          <a:ext cx="8048000" cy="360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767408" y="58795"/>
            <a:ext cx="2808312" cy="502735"/>
            <a:chOff x="2457" y="-199773"/>
            <a:chExt cx="2992702" cy="703830"/>
          </a:xfrm>
        </p:grpSpPr>
        <p:sp>
          <p:nvSpPr>
            <p:cNvPr id="9" name="Chevron 8"/>
            <p:cNvSpPr/>
            <p:nvPr/>
          </p:nvSpPr>
          <p:spPr>
            <a:xfrm>
              <a:off x="2457" y="-199773"/>
              <a:ext cx="2992702" cy="504057"/>
            </a:xfrm>
            <a:prstGeom prst="chevr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200" smtClean="0"/>
                <a:t>Dec</a:t>
              </a:r>
              <a:r>
                <a:rPr lang="en-US" smtClean="0"/>
                <a:t> </a:t>
              </a:r>
              <a:r>
                <a:rPr lang="en-US" sz="2200" smtClean="0"/>
                <a:t>2017</a:t>
              </a:r>
              <a:endParaRPr lang="en-US" sz="2200"/>
            </a:p>
          </p:txBody>
        </p:sp>
        <p:sp>
          <p:nvSpPr>
            <p:cNvPr id="11" name="Chevron 4"/>
            <p:cNvSpPr/>
            <p:nvPr/>
          </p:nvSpPr>
          <p:spPr>
            <a:xfrm>
              <a:off x="254485" y="0"/>
              <a:ext cx="2488645" cy="5040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4016" tIns="41339" rIns="41339" bIns="41339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100" kern="1200"/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 rot="16200000">
            <a:off x="-723716" y="1252444"/>
            <a:ext cx="1944216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/>
              <a:t>Module: LBSC/LPD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595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6384152" cy="886397"/>
          </a:xfrm>
        </p:spPr>
        <p:txBody>
          <a:bodyPr/>
          <a:lstStyle/>
          <a:p>
            <a:r>
              <a:rPr lang="en-US" dirty="0" smtClean="0"/>
              <a:t>PLAN TO ACHIEVE</a:t>
            </a:r>
            <a:br>
              <a:rPr lang="en-US" dirty="0" smtClean="0"/>
            </a:br>
            <a:r>
              <a:rPr lang="en-US" smtClean="0"/>
              <a:t>Functional design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201842"/>
              </p:ext>
            </p:extLst>
          </p:nvPr>
        </p:nvGraphicFramePr>
        <p:xfrm>
          <a:off x="479376" y="1628802"/>
          <a:ext cx="11233248" cy="4608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6538"/>
                <a:gridCol w="2129178"/>
                <a:gridCol w="4258355"/>
                <a:gridCol w="2129177"/>
              </a:tblGrid>
              <a:tr h="1825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Skill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Input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Output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 anchor="b">
                    <a:solidFill>
                      <a:srgbClr val="C00000"/>
                    </a:solidFill>
                  </a:tcPr>
                </a:tc>
              </a:tr>
              <a:tr h="6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create functional/logic specifications for chip design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 Module design requirement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Module </a:t>
                      </a:r>
                      <a:r>
                        <a:rPr lang="en-US" sz="1100" u="none" strike="noStrike">
                          <a:effectLst/>
                        </a:rPr>
                        <a:t>hardware </a:t>
                      </a:r>
                      <a:r>
                        <a:rPr lang="en-US" sz="1100" u="none" strike="noStrike" smtClean="0">
                          <a:effectLst/>
                        </a:rPr>
                        <a:t>manual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 Analyze design requirement and module </a:t>
                      </a:r>
                      <a:r>
                        <a:rPr lang="en-US" sz="1100" u="none" strike="noStrike">
                          <a:effectLst/>
                        </a:rPr>
                        <a:t>hardware </a:t>
                      </a:r>
                      <a:r>
                        <a:rPr lang="en-US" sz="1100" u="none" strike="noStrike" smtClean="0">
                          <a:effectLst/>
                        </a:rPr>
                        <a:t>manual</a:t>
                      </a:r>
                      <a:r>
                        <a:rPr lang="en-US" sz="1100" u="none" strike="noStrike" dirty="0">
                          <a:effectLst/>
                        </a:rPr>
                        <a:t/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Make the schematic to explain the connection between in-charged module and </a:t>
                      </a:r>
                      <a:r>
                        <a:rPr lang="en-US" sz="1100" u="none" strike="noStrike">
                          <a:effectLst/>
                        </a:rPr>
                        <a:t>other </a:t>
                      </a:r>
                      <a:r>
                        <a:rPr lang="en-US" sz="1100" u="none" strike="noStrike" smtClean="0">
                          <a:effectLst/>
                        </a:rPr>
                        <a:t>modules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 Connection schematic between module with others in </a:t>
                      </a:r>
                      <a:r>
                        <a:rPr lang="en-US" sz="1100" u="none" strike="noStrike">
                          <a:effectLst/>
                        </a:rPr>
                        <a:t>whole </a:t>
                      </a:r>
                      <a:r>
                        <a:rPr lang="en-US" sz="1100" u="none" strike="noStrike" smtClean="0">
                          <a:effectLst/>
                        </a:rPr>
                        <a:t>chip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/>
                </a:tc>
              </a:tr>
              <a:tr h="79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create module design specifications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u="none" strike="noStrike" smtClean="0">
                          <a:effectLst/>
                        </a:rPr>
                        <a:t>Required specification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u="none" strike="noStrike" smtClean="0">
                          <a:effectLst/>
                          <a:latin typeface="+mn-lt"/>
                        </a:rPr>
                        <a:t>Module </a:t>
                      </a:r>
                      <a:r>
                        <a:rPr lang="en-US" sz="1100" u="none" strike="noStrike">
                          <a:effectLst/>
                          <a:latin typeface="+mn-lt"/>
                        </a:rPr>
                        <a:t>hardware </a:t>
                      </a:r>
                      <a:r>
                        <a:rPr lang="en-US" sz="1100" u="none" strike="noStrike" smtClean="0">
                          <a:effectLst/>
                          <a:latin typeface="+mn-lt"/>
                        </a:rPr>
                        <a:t>manual</a:t>
                      </a: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Reference output from</a:t>
                      </a:r>
                      <a:r>
                        <a:rPr 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project</a:t>
                      </a: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Guideline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78" marR="2478" marT="247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 Analyze module design requirement, module </a:t>
                      </a:r>
                      <a:r>
                        <a:rPr lang="en-US" sz="1100" u="none" strike="noStrike">
                          <a:effectLst/>
                        </a:rPr>
                        <a:t>hardware </a:t>
                      </a:r>
                      <a:r>
                        <a:rPr lang="en-US" sz="1100" u="none" strike="noStrike" smtClean="0">
                          <a:effectLst/>
                        </a:rPr>
                        <a:t>manual</a:t>
                      </a:r>
                      <a:r>
                        <a:rPr lang="en-US" sz="1100" u="none" strike="noStrike" dirty="0">
                          <a:effectLst/>
                        </a:rPr>
                        <a:t/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</a:t>
                      </a:r>
                      <a:r>
                        <a:rPr lang="en-US" sz="1100" u="none" strike="noStrike">
                          <a:effectLst/>
                        </a:rPr>
                        <a:t>Make </a:t>
                      </a:r>
                      <a:r>
                        <a:rPr lang="en-US" sz="1100" u="none" strike="noStrike" smtClean="0">
                          <a:effectLst/>
                        </a:rPr>
                        <a:t>design specification</a:t>
                      </a:r>
                      <a:r>
                        <a:rPr lang="en-US" sz="1100" u="none" strike="noStrike" dirty="0">
                          <a:effectLst/>
                        </a:rPr>
                        <a:t/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- </a:t>
                      </a:r>
                      <a:r>
                        <a:rPr lang="en-US" sz="1100" u="none" strike="noStrike" smtClean="0">
                          <a:effectLst/>
                        </a:rPr>
                        <a:t>Confirm</a:t>
                      </a:r>
                      <a:r>
                        <a:rPr lang="en-US" sz="1100" u="none" strike="noStrike" baseline="0" smtClean="0">
                          <a:effectLst/>
                        </a:rPr>
                        <a:t> with mentor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u="none" strike="noStrike" smtClean="0">
                          <a:effectLst/>
                          <a:latin typeface="+mn-lt"/>
                        </a:rPr>
                        <a:t>Design specification</a:t>
                      </a: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Interface</a:t>
                      </a:r>
                      <a:r>
                        <a:rPr 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specification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78" marR="2478" marT="2478" marB="0"/>
                </a:tc>
              </a:tr>
              <a:tr h="542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create LSI functional description at behavior level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u="none" strike="noStrike" dirty="0">
                          <a:effectLst/>
                        </a:rPr>
                        <a:t>- Design document</a:t>
                      </a:r>
                      <a:br>
                        <a:rPr lang="it-IT" sz="1100" b="0" u="none" strike="noStrike" dirty="0">
                          <a:effectLst/>
                        </a:rPr>
                      </a:br>
                      <a:r>
                        <a:rPr lang="it-IT" sz="1100" b="0" u="none" strike="noStrike" dirty="0">
                          <a:effectLst/>
                        </a:rPr>
                        <a:t>- Original IO</a:t>
                      </a:r>
                      <a:br>
                        <a:rPr lang="it-IT" sz="1100" b="0" u="none" strike="noStrike" dirty="0">
                          <a:effectLst/>
                        </a:rPr>
                      </a:br>
                      <a:r>
                        <a:rPr lang="it-IT" sz="1100" b="0" u="none" strike="noStrike" dirty="0">
                          <a:effectLst/>
                        </a:rPr>
                        <a:t>- Module hardware manual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effectLst/>
                        </a:rPr>
                        <a:t>- Investigate module hardware manual and design document.</a:t>
                      </a:r>
                      <a:br>
                        <a:rPr lang="en-US" sz="1100" b="0" u="none" strike="noStrike" dirty="0">
                          <a:effectLst/>
                        </a:rPr>
                      </a:br>
                      <a:r>
                        <a:rPr lang="en-US" sz="1100" b="0" u="none" strike="noStrike" dirty="0">
                          <a:effectLst/>
                        </a:rPr>
                        <a:t>- Change module IO file.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effectLst/>
                        </a:rPr>
                        <a:t>- Modified </a:t>
                      </a:r>
                      <a:r>
                        <a:rPr lang="en-US" sz="1100" b="0" u="none" strike="noStrike" dirty="0" smtClean="0">
                          <a:effectLst/>
                        </a:rPr>
                        <a:t> IO</a:t>
                      </a:r>
                      <a:r>
                        <a:rPr lang="en-US" sz="1100" b="0" u="none" strike="noStrike" dirty="0">
                          <a:effectLst/>
                        </a:rPr>
                        <a:t/>
                      </a:r>
                      <a:br>
                        <a:rPr lang="en-US" sz="1100" b="0" u="none" strike="noStrike" dirty="0">
                          <a:effectLst/>
                        </a:rPr>
                      </a:br>
                      <a:r>
                        <a:rPr lang="en-US" sz="1100" b="0" u="none" strike="noStrike" dirty="0">
                          <a:effectLst/>
                        </a:rPr>
                        <a:t>- Behavior 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/>
                </a:tc>
              </a:tr>
              <a:tr h="362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create RTL description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effectLst/>
                        </a:rPr>
                        <a:t>- </a:t>
                      </a:r>
                      <a:r>
                        <a:rPr lang="en-US" sz="1100" b="0" u="none" strike="noStrike" smtClean="0">
                          <a:effectLst/>
                        </a:rPr>
                        <a:t>Modification</a:t>
                      </a:r>
                      <a:r>
                        <a:rPr lang="en-US" sz="1100" b="0" u="none" strike="noStrike" baseline="0" smtClean="0">
                          <a:effectLst/>
                        </a:rPr>
                        <a:t> specification</a:t>
                      </a:r>
                      <a:r>
                        <a:rPr lang="en-US" sz="1100" b="0" u="none" strike="noStrike">
                          <a:effectLst/>
                        </a:rPr>
                        <a:t/>
                      </a:r>
                      <a:br>
                        <a:rPr lang="en-US" sz="1100" b="0" u="none" strike="noStrike">
                          <a:effectLst/>
                        </a:rPr>
                      </a:br>
                      <a:r>
                        <a:rPr lang="en-US" sz="1100" b="0" u="none" strike="noStrike" smtClean="0">
                          <a:effectLst/>
                        </a:rPr>
                        <a:t>-</a:t>
                      </a:r>
                      <a:r>
                        <a:rPr lang="en-US" sz="1100" b="0" u="none" strike="noStrike" baseline="0" smtClean="0">
                          <a:effectLst/>
                        </a:rPr>
                        <a:t> Legacy design</a:t>
                      </a:r>
                      <a:r>
                        <a:rPr lang="en-US" sz="1100" b="0" u="none" strike="noStrike" smtClean="0">
                          <a:effectLst/>
                        </a:rPr>
                        <a:t> (RTL)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effectLst/>
                        </a:rPr>
                        <a:t>- </a:t>
                      </a:r>
                      <a:r>
                        <a:rPr lang="en-US" sz="1100" b="0" u="none" strike="noStrike" smtClean="0">
                          <a:effectLst/>
                        </a:rPr>
                        <a:t>Make RTL description</a:t>
                      </a:r>
                      <a:r>
                        <a:rPr lang="en-US" sz="1100" b="0" u="none" strike="noStrike" dirty="0">
                          <a:effectLst/>
                        </a:rPr>
                        <a:t/>
                      </a:r>
                      <a:br>
                        <a:rPr lang="en-US" sz="1100" b="0" u="none" strike="noStrike" dirty="0">
                          <a:effectLst/>
                        </a:rPr>
                      </a:br>
                      <a:r>
                        <a:rPr lang="en-US" sz="1100" b="0" u="none" strike="noStrike">
                          <a:effectLst/>
                        </a:rPr>
                        <a:t>- </a:t>
                      </a:r>
                      <a:r>
                        <a:rPr lang="en-US" sz="1100" b="0" u="none" strike="noStrike" smtClean="0">
                          <a:effectLst/>
                        </a:rPr>
                        <a:t>Code review and design review with mentor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effectLst/>
                        </a:rPr>
                        <a:t>- Modified </a:t>
                      </a:r>
                      <a:r>
                        <a:rPr lang="en-US" sz="1100" b="0" u="none" strike="noStrike" dirty="0" smtClean="0">
                          <a:effectLst/>
                        </a:rPr>
                        <a:t>RTL without errors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/>
                </a:tc>
              </a:tr>
              <a:tr h="7222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analyze and fix RTL checker (Spyglass)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effectLst/>
                        </a:rPr>
                        <a:t>- Modified RTL file</a:t>
                      </a:r>
                      <a:br>
                        <a:rPr lang="en-US" sz="1100" b="0" u="none" strike="noStrike" dirty="0">
                          <a:effectLst/>
                        </a:rPr>
                      </a:br>
                      <a:r>
                        <a:rPr lang="en-US" sz="1100" b="0" u="none" strike="noStrike">
                          <a:effectLst/>
                        </a:rPr>
                        <a:t>- </a:t>
                      </a:r>
                      <a:r>
                        <a:rPr lang="en-US" sz="1100" b="0" u="none" strike="noStrike" smtClean="0">
                          <a:effectLst/>
                        </a:rPr>
                        <a:t>Spyglass</a:t>
                      </a:r>
                      <a:r>
                        <a:rPr lang="en-US" sz="1100" b="0" u="none" strike="noStrike" baseline="0" smtClean="0">
                          <a:effectLst/>
                        </a:rPr>
                        <a:t> document</a:t>
                      </a:r>
                      <a:r>
                        <a:rPr lang="en-US" sz="1100" b="0" u="none" strike="noStrike" dirty="0">
                          <a:effectLst/>
                        </a:rPr>
                        <a:t/>
                      </a:r>
                      <a:br>
                        <a:rPr lang="en-US" sz="1100" b="0" u="none" strike="noStrike" dirty="0">
                          <a:effectLst/>
                        </a:rPr>
                      </a:br>
                      <a:r>
                        <a:rPr lang="en-US" sz="1100" b="0" u="none" strike="noStrike" dirty="0">
                          <a:effectLst/>
                        </a:rPr>
                        <a:t>- </a:t>
                      </a:r>
                      <a:r>
                        <a:rPr lang="en-US" sz="1100" b="0" u="none" strike="noStrike">
                          <a:effectLst/>
                        </a:rPr>
                        <a:t>Spyglass </a:t>
                      </a:r>
                      <a:r>
                        <a:rPr lang="en-US" sz="1100" b="0" u="none" strike="noStrike" smtClean="0">
                          <a:effectLst/>
                        </a:rPr>
                        <a:t>environment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effectLst/>
                        </a:rPr>
                        <a:t>- Run spyglass.</a:t>
                      </a:r>
                      <a:br>
                        <a:rPr lang="en-US" sz="1100" b="0" u="none" strike="noStrike" dirty="0">
                          <a:effectLst/>
                        </a:rPr>
                      </a:br>
                      <a:r>
                        <a:rPr lang="en-US" sz="1100" b="0" u="none" strike="noStrike">
                          <a:effectLst/>
                        </a:rPr>
                        <a:t>- </a:t>
                      </a:r>
                      <a:r>
                        <a:rPr lang="en-US" sz="1100" b="0" u="none" strike="noStrike" smtClean="0">
                          <a:effectLst/>
                        </a:rPr>
                        <a:t>Check</a:t>
                      </a:r>
                      <a:r>
                        <a:rPr lang="en-US" sz="1100" b="0" u="none" strike="noStrike" baseline="0" smtClean="0">
                          <a:effectLst/>
                        </a:rPr>
                        <a:t> spyglass log file and analysis each warning/error</a:t>
                      </a:r>
                      <a:r>
                        <a:rPr lang="en-US" sz="1100" b="0" u="none" strike="noStrike" dirty="0">
                          <a:effectLst/>
                        </a:rPr>
                        <a:t/>
                      </a:r>
                      <a:br>
                        <a:rPr lang="en-US" sz="1100" b="0" u="none" strike="noStrike" dirty="0">
                          <a:effectLst/>
                        </a:rPr>
                      </a:br>
                      <a:r>
                        <a:rPr lang="en-US" sz="1100" b="0" u="none" strike="noStrike">
                          <a:effectLst/>
                        </a:rPr>
                        <a:t>- </a:t>
                      </a:r>
                      <a:r>
                        <a:rPr lang="en-US" sz="1100" b="0" u="none" strike="noStrike" smtClean="0">
                          <a:effectLst/>
                        </a:rPr>
                        <a:t>Fix</a:t>
                      </a:r>
                      <a:r>
                        <a:rPr lang="en-US" sz="1100" b="0" u="none" strike="noStrike" baseline="0" smtClean="0">
                          <a:effectLst/>
                        </a:rPr>
                        <a:t> warning/error and run spyglass again to confirm</a:t>
                      </a:r>
                    </a:p>
                    <a:p>
                      <a:pPr algn="l" fontAlgn="b"/>
                      <a:r>
                        <a:rPr 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orbel"/>
                        </a:rPr>
                        <a:t>- Check the result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b="0" u="none" strike="noStrike" smtClean="0">
                          <a:effectLst/>
                        </a:rPr>
                        <a:t>Spyglass</a:t>
                      </a:r>
                      <a:r>
                        <a:rPr lang="en-US" sz="1100" b="0" u="none" strike="noStrike" baseline="0" smtClean="0">
                          <a:effectLst/>
                        </a:rPr>
                        <a:t> log file</a:t>
                      </a:r>
                      <a:endParaRPr lang="en-US" sz="1100" b="0" u="none" strike="noStrike" baseline="0">
                        <a:effectLst/>
                      </a:endParaRP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b="0" u="none" strike="noStrike" smtClean="0">
                          <a:effectLst/>
                          <a:latin typeface="+mn-lt"/>
                        </a:rPr>
                        <a:t>Spyglass </a:t>
                      </a:r>
                      <a:r>
                        <a:rPr lang="en-US" sz="1100" b="0" u="none" strike="noStrike" dirty="0">
                          <a:effectLst/>
                          <a:latin typeface="+mn-lt"/>
                        </a:rPr>
                        <a:t>Error explanation (</a:t>
                      </a:r>
                      <a:r>
                        <a:rPr lang="en-US" sz="1100" b="0" u="none" strike="noStrike">
                          <a:effectLst/>
                          <a:latin typeface="+mn-lt"/>
                        </a:rPr>
                        <a:t>document</a:t>
                      </a:r>
                      <a:r>
                        <a:rPr lang="en-US" sz="1100" b="0" u="none" strike="noStrike" smtClean="0">
                          <a:effectLst/>
                          <a:latin typeface="+mn-lt"/>
                        </a:rPr>
                        <a:t>)</a:t>
                      </a: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Final RTL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78" marR="2478" marT="2478" marB="0"/>
                </a:tc>
              </a:tr>
              <a:tr h="79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create top level netlist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 Modified RTL/IO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Synthesis env.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 Analyze synthesis environment and make document to explain about synthesis constrain.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Run synthesis.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Analyze synthesis result, solve timing violation and checker error.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 Synthesis constrain explanation.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Chip top netlist. 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Checker error explanation &amp; confirmation (document)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/>
                </a:tc>
              </a:tr>
              <a:tr h="542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create timing budget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effectLst/>
                        </a:rPr>
                        <a:t>- Original IO file</a:t>
                      </a:r>
                      <a:br>
                        <a:rPr lang="en-US" sz="1100" b="0" u="none" strike="noStrike" dirty="0">
                          <a:effectLst/>
                        </a:rPr>
                      </a:br>
                      <a:r>
                        <a:rPr lang="en-US" sz="1100" b="0" u="none" strike="noStrike" dirty="0">
                          <a:effectLst/>
                        </a:rPr>
                        <a:t>- IO timing budget constrain of project.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effectLst/>
                        </a:rPr>
                        <a:t>- Analyze original IO file and timing constrain of project.</a:t>
                      </a:r>
                      <a:br>
                        <a:rPr lang="en-US" sz="1100" b="0" u="none" strike="noStrike" dirty="0">
                          <a:effectLst/>
                        </a:rPr>
                      </a:br>
                      <a:r>
                        <a:rPr lang="en-US" sz="1100" b="0" u="none" strike="noStrike" dirty="0">
                          <a:effectLst/>
                        </a:rPr>
                        <a:t>- Modified timing budget of module IO file.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effectLst/>
                        </a:rPr>
                        <a:t>- New IO timing budget for module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9766091" y="1338520"/>
            <a:ext cx="1944216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/>
              <a:t>Module: LBSC/LPD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642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17</a:t>
            </a:fld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011033"/>
              </p:ext>
            </p:extLst>
          </p:nvPr>
        </p:nvGraphicFramePr>
        <p:xfrm>
          <a:off x="490447" y="429456"/>
          <a:ext cx="11521280" cy="5883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4068"/>
                <a:gridCol w="2183980"/>
                <a:gridCol w="4241349"/>
                <a:gridCol w="2141776"/>
                <a:gridCol w="960107"/>
              </a:tblGrid>
              <a:tr h="239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Skill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Input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Output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chemeClr val="bg1"/>
                          </a:solidFill>
                          <a:effectLst/>
                          <a:latin typeface="Corbel"/>
                        </a:rPr>
                        <a:t>Target Level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 anchor="b">
                    <a:solidFill>
                      <a:srgbClr val="C00000"/>
                    </a:solidFill>
                  </a:tcPr>
                </a:tc>
              </a:tr>
              <a:tr h="717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create functional/logic specifications for chip design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 Module design requirement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Module </a:t>
                      </a:r>
                      <a:r>
                        <a:rPr lang="en-US" sz="1100" u="none" strike="noStrike">
                          <a:effectLst/>
                        </a:rPr>
                        <a:t>hardware </a:t>
                      </a:r>
                      <a:r>
                        <a:rPr lang="en-US" sz="1100" u="none" strike="noStrike" smtClean="0">
                          <a:effectLst/>
                        </a:rPr>
                        <a:t>manual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u="none" strike="noStrike" smtClean="0">
                          <a:effectLst/>
                        </a:rPr>
                        <a:t>Analyze </a:t>
                      </a:r>
                      <a:r>
                        <a:rPr lang="en-US" sz="1100" u="none" strike="noStrike" dirty="0">
                          <a:effectLst/>
                        </a:rPr>
                        <a:t>design requirement and module </a:t>
                      </a:r>
                      <a:r>
                        <a:rPr lang="en-US" sz="1100" u="none" strike="noStrike">
                          <a:effectLst/>
                        </a:rPr>
                        <a:t>hardware </a:t>
                      </a:r>
                      <a:r>
                        <a:rPr lang="en-US" sz="1100" u="none" strike="noStrike" smtClean="0">
                          <a:effectLst/>
                        </a:rPr>
                        <a:t>manual</a:t>
                      </a:r>
                      <a:r>
                        <a:rPr lang="en-US" sz="1100" u="none" strike="noStrike" dirty="0">
                          <a:effectLst/>
                        </a:rPr>
                        <a:t/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Make the schematic to explain the connection between in-charged module and </a:t>
                      </a:r>
                      <a:r>
                        <a:rPr lang="en-US" sz="1100" u="none" strike="noStrike">
                          <a:effectLst/>
                        </a:rPr>
                        <a:t>other </a:t>
                      </a:r>
                      <a:r>
                        <a:rPr lang="en-US" sz="1100" u="none" strike="noStrike" smtClean="0">
                          <a:effectLst/>
                        </a:rPr>
                        <a:t>modules</a:t>
                      </a: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orbel"/>
                        </a:rPr>
                        <a:t>Confirm</a:t>
                      </a:r>
                      <a:r>
                        <a:rPr 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orbel"/>
                        </a:rPr>
                        <a:t> result with mentor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 Connection schematic between module with others in </a:t>
                      </a:r>
                      <a:r>
                        <a:rPr lang="en-US" sz="1100" u="none" strike="noStrike">
                          <a:effectLst/>
                        </a:rPr>
                        <a:t>whole </a:t>
                      </a:r>
                      <a:r>
                        <a:rPr lang="en-US" sz="1100" u="none" strike="noStrike" smtClean="0">
                          <a:effectLst/>
                        </a:rPr>
                        <a:t>chip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78" marR="2478" marT="2478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041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create module design specifications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u="none" strike="noStrike" smtClean="0">
                          <a:effectLst/>
                        </a:rPr>
                        <a:t>Required specification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u="none" strike="noStrike" smtClean="0">
                          <a:effectLst/>
                          <a:latin typeface="+mn-lt"/>
                        </a:rPr>
                        <a:t>Module </a:t>
                      </a:r>
                      <a:r>
                        <a:rPr lang="en-US" sz="1100" u="none" strike="noStrike">
                          <a:effectLst/>
                          <a:latin typeface="+mn-lt"/>
                        </a:rPr>
                        <a:t>hardware </a:t>
                      </a:r>
                      <a:r>
                        <a:rPr lang="en-US" sz="1100" u="none" strike="noStrike" smtClean="0">
                          <a:effectLst/>
                          <a:latin typeface="+mn-lt"/>
                        </a:rPr>
                        <a:t>manual</a:t>
                      </a: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Reference output from</a:t>
                      </a:r>
                      <a:r>
                        <a:rPr 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project</a:t>
                      </a: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Guideline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78" marR="2478" marT="2478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 Analyze module design requirement, module </a:t>
                      </a:r>
                      <a:r>
                        <a:rPr lang="en-US" sz="1100" u="none" strike="noStrike">
                          <a:effectLst/>
                        </a:rPr>
                        <a:t>hardware </a:t>
                      </a:r>
                      <a:r>
                        <a:rPr lang="en-US" sz="1100" u="none" strike="noStrike" smtClean="0">
                          <a:effectLst/>
                        </a:rPr>
                        <a:t>manual</a:t>
                      </a:r>
                      <a:r>
                        <a:rPr lang="en-US" sz="1100" u="none" strike="noStrike" dirty="0">
                          <a:effectLst/>
                        </a:rPr>
                        <a:t/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</a:t>
                      </a:r>
                      <a:r>
                        <a:rPr lang="en-US" sz="1100" u="none" strike="noStrike">
                          <a:effectLst/>
                        </a:rPr>
                        <a:t>Make </a:t>
                      </a:r>
                      <a:r>
                        <a:rPr lang="en-US" sz="1100" u="none" strike="noStrike" smtClean="0">
                          <a:effectLst/>
                        </a:rPr>
                        <a:t>design specification</a:t>
                      </a:r>
                      <a:r>
                        <a:rPr lang="en-US" sz="1100" u="none" strike="noStrike" dirty="0">
                          <a:effectLst/>
                        </a:rPr>
                        <a:t/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- </a:t>
                      </a:r>
                      <a:r>
                        <a:rPr lang="en-US" sz="1100" u="none" strike="noStrike" smtClean="0">
                          <a:effectLst/>
                        </a:rPr>
                        <a:t>Confirm</a:t>
                      </a:r>
                      <a:r>
                        <a:rPr lang="en-US" sz="1100" u="none" strike="noStrike" baseline="0" smtClean="0">
                          <a:effectLst/>
                        </a:rPr>
                        <a:t> with mentor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u="none" strike="noStrike" smtClean="0">
                          <a:effectLst/>
                          <a:latin typeface="+mn-lt"/>
                        </a:rPr>
                        <a:t>Design specification</a:t>
                      </a: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Interface</a:t>
                      </a:r>
                      <a:r>
                        <a:rPr 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specification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78" marR="2478" marT="2478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Tx/>
                        <a:buNone/>
                      </a:pPr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78" marR="2478" marT="2478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11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create LSI functional description at behavior level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u="none" strike="noStrike" dirty="0">
                          <a:effectLst/>
                        </a:rPr>
                        <a:t>- Design document</a:t>
                      </a:r>
                      <a:br>
                        <a:rPr lang="it-IT" sz="1100" b="0" u="none" strike="noStrike" dirty="0">
                          <a:effectLst/>
                        </a:rPr>
                      </a:br>
                      <a:r>
                        <a:rPr lang="it-IT" sz="1100" b="0" u="none" strike="noStrike" dirty="0">
                          <a:effectLst/>
                        </a:rPr>
                        <a:t>- Original IO</a:t>
                      </a:r>
                      <a:br>
                        <a:rPr lang="it-IT" sz="1100" b="0" u="none" strike="noStrike" dirty="0">
                          <a:effectLst/>
                        </a:rPr>
                      </a:br>
                      <a:r>
                        <a:rPr lang="it-IT" sz="1100" b="0" u="none" strike="noStrike" dirty="0">
                          <a:effectLst/>
                        </a:rPr>
                        <a:t>- Module hardware manual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effectLst/>
                        </a:rPr>
                        <a:t>- Investigate module hardware manual and design document.</a:t>
                      </a:r>
                      <a:br>
                        <a:rPr lang="en-US" sz="1100" b="0" u="none" strike="noStrike" dirty="0">
                          <a:effectLst/>
                        </a:rPr>
                      </a:br>
                      <a:r>
                        <a:rPr lang="en-US" sz="1100" b="0" u="none" strike="noStrike" dirty="0">
                          <a:effectLst/>
                        </a:rPr>
                        <a:t>- Change module IO file.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effectLst/>
                        </a:rPr>
                        <a:t>- Modified </a:t>
                      </a:r>
                      <a:r>
                        <a:rPr lang="en-US" sz="1100" b="0" u="none" strike="noStrike" dirty="0" smtClean="0">
                          <a:effectLst/>
                        </a:rPr>
                        <a:t> IO</a:t>
                      </a:r>
                      <a:r>
                        <a:rPr lang="en-US" sz="1100" b="0" u="none" strike="noStrike" dirty="0">
                          <a:effectLst/>
                        </a:rPr>
                        <a:t/>
                      </a:r>
                      <a:br>
                        <a:rPr lang="en-US" sz="1100" b="0" u="none" strike="noStrike" dirty="0">
                          <a:effectLst/>
                        </a:rPr>
                      </a:br>
                      <a:r>
                        <a:rPr lang="en-US" sz="1100" b="0" u="none" strike="noStrike" dirty="0">
                          <a:effectLst/>
                        </a:rPr>
                        <a:t>- Behavior 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78" marR="2478" marT="2478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51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create RTL description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effectLst/>
                        </a:rPr>
                        <a:t>- </a:t>
                      </a:r>
                      <a:r>
                        <a:rPr lang="en-US" sz="1100" b="0" u="none" strike="noStrike" smtClean="0">
                          <a:effectLst/>
                        </a:rPr>
                        <a:t>Modification</a:t>
                      </a:r>
                      <a:r>
                        <a:rPr lang="en-US" sz="1100" b="0" u="none" strike="noStrike" baseline="0" smtClean="0">
                          <a:effectLst/>
                        </a:rPr>
                        <a:t> specification</a:t>
                      </a:r>
                      <a:r>
                        <a:rPr lang="en-US" sz="1100" b="0" u="none" strike="noStrike">
                          <a:effectLst/>
                        </a:rPr>
                        <a:t/>
                      </a:r>
                      <a:br>
                        <a:rPr lang="en-US" sz="1100" b="0" u="none" strike="noStrike">
                          <a:effectLst/>
                        </a:rPr>
                      </a:br>
                      <a:r>
                        <a:rPr lang="en-US" sz="1100" b="0" u="none" strike="noStrike" smtClean="0">
                          <a:effectLst/>
                        </a:rPr>
                        <a:t>-</a:t>
                      </a:r>
                      <a:r>
                        <a:rPr lang="en-US" sz="1100" b="0" u="none" strike="noStrike" baseline="0" smtClean="0">
                          <a:effectLst/>
                        </a:rPr>
                        <a:t> Legacy design</a:t>
                      </a:r>
                      <a:r>
                        <a:rPr lang="en-US" sz="1100" b="0" u="none" strike="noStrike" smtClean="0">
                          <a:effectLst/>
                        </a:rPr>
                        <a:t> (RTL)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effectLst/>
                        </a:rPr>
                        <a:t>- </a:t>
                      </a:r>
                      <a:r>
                        <a:rPr lang="en-US" sz="1100" b="0" u="none" strike="noStrike" smtClean="0">
                          <a:effectLst/>
                        </a:rPr>
                        <a:t>Make RTL description</a:t>
                      </a:r>
                      <a:r>
                        <a:rPr lang="en-US" sz="1100" b="0" u="none" strike="noStrike" dirty="0">
                          <a:effectLst/>
                        </a:rPr>
                        <a:t/>
                      </a:r>
                      <a:br>
                        <a:rPr lang="en-US" sz="1100" b="0" u="none" strike="noStrike" dirty="0">
                          <a:effectLst/>
                        </a:rPr>
                      </a:br>
                      <a:r>
                        <a:rPr lang="en-US" sz="1100" b="0" u="none" strike="noStrike">
                          <a:effectLst/>
                        </a:rPr>
                        <a:t>- </a:t>
                      </a:r>
                      <a:r>
                        <a:rPr lang="en-US" sz="1100" b="0" u="none" strike="noStrike" smtClean="0">
                          <a:effectLst/>
                        </a:rPr>
                        <a:t>Code review and design review with mentor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effectLst/>
                        </a:rPr>
                        <a:t>- Modified </a:t>
                      </a:r>
                      <a:r>
                        <a:rPr lang="en-US" sz="1100" b="0" u="none" strike="noStrike" dirty="0" smtClean="0">
                          <a:effectLst/>
                        </a:rPr>
                        <a:t>RTL without errors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78" marR="2478" marT="2478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946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analyze and fix RTL checker (Spyglass)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effectLst/>
                        </a:rPr>
                        <a:t>- Modified RTL file</a:t>
                      </a:r>
                      <a:br>
                        <a:rPr lang="en-US" sz="1100" b="0" u="none" strike="noStrike" dirty="0">
                          <a:effectLst/>
                        </a:rPr>
                      </a:br>
                      <a:r>
                        <a:rPr lang="en-US" sz="1100" b="0" u="none" strike="noStrike">
                          <a:effectLst/>
                        </a:rPr>
                        <a:t>- </a:t>
                      </a:r>
                      <a:r>
                        <a:rPr lang="en-US" sz="1100" b="0" u="none" strike="noStrike" smtClean="0">
                          <a:effectLst/>
                        </a:rPr>
                        <a:t>Spyglass</a:t>
                      </a:r>
                      <a:r>
                        <a:rPr lang="en-US" sz="1100" b="0" u="none" strike="noStrike" baseline="0" smtClean="0">
                          <a:effectLst/>
                        </a:rPr>
                        <a:t> document</a:t>
                      </a:r>
                      <a:r>
                        <a:rPr lang="en-US" sz="1100" b="0" u="none" strike="noStrike" dirty="0">
                          <a:effectLst/>
                        </a:rPr>
                        <a:t/>
                      </a:r>
                      <a:br>
                        <a:rPr lang="en-US" sz="1100" b="0" u="none" strike="noStrike" dirty="0">
                          <a:effectLst/>
                        </a:rPr>
                      </a:br>
                      <a:r>
                        <a:rPr lang="en-US" sz="1100" b="0" u="none" strike="noStrike" dirty="0">
                          <a:effectLst/>
                        </a:rPr>
                        <a:t>- </a:t>
                      </a:r>
                      <a:r>
                        <a:rPr lang="en-US" sz="1100" b="0" u="none" strike="noStrike">
                          <a:effectLst/>
                        </a:rPr>
                        <a:t>Spyglass </a:t>
                      </a:r>
                      <a:r>
                        <a:rPr lang="en-US" sz="1100" b="0" u="none" strike="noStrike" smtClean="0">
                          <a:effectLst/>
                        </a:rPr>
                        <a:t>environment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effectLst/>
                        </a:rPr>
                        <a:t>- Run spyglass.</a:t>
                      </a:r>
                      <a:br>
                        <a:rPr lang="en-US" sz="1100" b="0" u="none" strike="noStrike" dirty="0">
                          <a:effectLst/>
                        </a:rPr>
                      </a:br>
                      <a:r>
                        <a:rPr lang="en-US" sz="1100" b="0" u="none" strike="noStrike">
                          <a:effectLst/>
                        </a:rPr>
                        <a:t>- </a:t>
                      </a:r>
                      <a:r>
                        <a:rPr lang="en-US" sz="1100" b="0" u="none" strike="noStrike" smtClean="0">
                          <a:effectLst/>
                        </a:rPr>
                        <a:t>Check</a:t>
                      </a:r>
                      <a:r>
                        <a:rPr lang="en-US" sz="1100" b="0" u="none" strike="noStrike" baseline="0" smtClean="0">
                          <a:effectLst/>
                        </a:rPr>
                        <a:t> spyglass log file and analysis each warning/error</a:t>
                      </a:r>
                      <a:r>
                        <a:rPr lang="en-US" sz="1100" b="0" u="none" strike="noStrike" dirty="0">
                          <a:effectLst/>
                        </a:rPr>
                        <a:t/>
                      </a:r>
                      <a:br>
                        <a:rPr lang="en-US" sz="1100" b="0" u="none" strike="noStrike" dirty="0">
                          <a:effectLst/>
                        </a:rPr>
                      </a:br>
                      <a:r>
                        <a:rPr lang="en-US" sz="1100" b="0" u="none" strike="noStrike">
                          <a:effectLst/>
                        </a:rPr>
                        <a:t>- </a:t>
                      </a:r>
                      <a:r>
                        <a:rPr lang="en-US" sz="1100" b="0" u="none" strike="noStrike" smtClean="0">
                          <a:effectLst/>
                        </a:rPr>
                        <a:t>Fix</a:t>
                      </a:r>
                      <a:r>
                        <a:rPr lang="en-US" sz="1100" b="0" u="none" strike="noStrike" baseline="0" smtClean="0">
                          <a:effectLst/>
                        </a:rPr>
                        <a:t> warning/error and run spyglass again to confirm</a:t>
                      </a:r>
                    </a:p>
                    <a:p>
                      <a:pPr algn="l" fontAlgn="b"/>
                      <a:r>
                        <a:rPr 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orbel"/>
                        </a:rPr>
                        <a:t>- Check the result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b="0" u="none" strike="noStrike" smtClean="0">
                          <a:effectLst/>
                        </a:rPr>
                        <a:t>Spyglass</a:t>
                      </a:r>
                      <a:r>
                        <a:rPr lang="en-US" sz="1100" b="0" u="none" strike="noStrike" baseline="0" smtClean="0">
                          <a:effectLst/>
                        </a:rPr>
                        <a:t> log file</a:t>
                      </a:r>
                      <a:endParaRPr lang="en-US" sz="1100" b="0" u="none" strike="noStrike" baseline="0">
                        <a:effectLst/>
                      </a:endParaRP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b="0" u="none" strike="noStrike" smtClean="0">
                          <a:effectLst/>
                          <a:latin typeface="+mn-lt"/>
                        </a:rPr>
                        <a:t>Spyglass </a:t>
                      </a:r>
                      <a:r>
                        <a:rPr lang="en-US" sz="1100" b="0" u="none" strike="noStrike" dirty="0">
                          <a:effectLst/>
                          <a:latin typeface="+mn-lt"/>
                        </a:rPr>
                        <a:t>Error explanation (</a:t>
                      </a:r>
                      <a:r>
                        <a:rPr lang="en-US" sz="1100" b="0" u="none" strike="noStrike">
                          <a:effectLst/>
                          <a:latin typeface="+mn-lt"/>
                        </a:rPr>
                        <a:t>document</a:t>
                      </a:r>
                      <a:r>
                        <a:rPr lang="en-US" sz="1100" b="0" u="none" strike="noStrike" smtClean="0">
                          <a:effectLst/>
                          <a:latin typeface="+mn-lt"/>
                        </a:rPr>
                        <a:t>)</a:t>
                      </a: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Final RTL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78" marR="2478" marT="2478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Tx/>
                        <a:buNone/>
                      </a:pPr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78" marR="2478" marT="2478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041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create top level netlist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 Modified RTL/IO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Synthesis env.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 Analyze synthesis environment and make document to explain about synthesis constrain.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Run synthesis.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Analyze synthesis result, solve timing violation and checker error.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 Synthesis constrain explanation.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Chip top netlist. 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Checker error explanation &amp; confirmation (document)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78" marR="2478" marT="2478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11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create timing budget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effectLst/>
                        </a:rPr>
                        <a:t>- Original IO file</a:t>
                      </a:r>
                      <a:br>
                        <a:rPr lang="en-US" sz="1100" b="0" u="none" strike="noStrike" dirty="0">
                          <a:effectLst/>
                        </a:rPr>
                      </a:br>
                      <a:r>
                        <a:rPr lang="en-US" sz="1100" b="0" u="none" strike="noStrike" dirty="0">
                          <a:effectLst/>
                        </a:rPr>
                        <a:t>- IO timing budget constrain of project.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effectLst/>
                        </a:rPr>
                        <a:t>- Analyze original IO file and timing constrain of project.</a:t>
                      </a:r>
                      <a:br>
                        <a:rPr lang="en-US" sz="1100" b="0" u="none" strike="noStrike" dirty="0">
                          <a:effectLst/>
                        </a:rPr>
                      </a:br>
                      <a:r>
                        <a:rPr lang="en-US" sz="1100" b="0" u="none" strike="noStrike" dirty="0">
                          <a:effectLst/>
                        </a:rPr>
                        <a:t>- Modified timing budget of module IO file.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effectLst/>
                        </a:rPr>
                        <a:t>- New IO timing budget for module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78" marR="2478" marT="2478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51121009"/>
              </p:ext>
            </p:extLst>
          </p:nvPr>
        </p:nvGraphicFramePr>
        <p:xfrm>
          <a:off x="3359696" y="58795"/>
          <a:ext cx="8048000" cy="360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767408" y="58795"/>
            <a:ext cx="2808312" cy="502735"/>
            <a:chOff x="2457" y="-199773"/>
            <a:chExt cx="2992702" cy="703830"/>
          </a:xfrm>
        </p:grpSpPr>
        <p:sp>
          <p:nvSpPr>
            <p:cNvPr id="11" name="Chevron 10"/>
            <p:cNvSpPr/>
            <p:nvPr/>
          </p:nvSpPr>
          <p:spPr>
            <a:xfrm>
              <a:off x="2457" y="-199773"/>
              <a:ext cx="2992702" cy="504057"/>
            </a:xfrm>
            <a:prstGeom prst="chevron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200" smtClean="0"/>
                <a:t>Dec</a:t>
              </a:r>
              <a:r>
                <a:rPr lang="en-US" smtClean="0"/>
                <a:t> </a:t>
              </a:r>
              <a:r>
                <a:rPr lang="en-US" sz="2200" smtClean="0"/>
                <a:t>2017</a:t>
              </a:r>
              <a:endParaRPr lang="en-US" sz="2200"/>
            </a:p>
          </p:txBody>
        </p:sp>
        <p:sp>
          <p:nvSpPr>
            <p:cNvPr id="12" name="Chevron 4"/>
            <p:cNvSpPr/>
            <p:nvPr/>
          </p:nvSpPr>
          <p:spPr>
            <a:xfrm>
              <a:off x="254485" y="0"/>
              <a:ext cx="2488645" cy="5040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4016" tIns="41339" rIns="41339" bIns="41339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100" kern="1200"/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 rot="16200000">
            <a:off x="-631232" y="1215118"/>
            <a:ext cx="1944216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/>
              <a:t>Module: LBSC/LPD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548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18</a:t>
            </a:fld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021766"/>
              </p:ext>
            </p:extLst>
          </p:nvPr>
        </p:nvGraphicFramePr>
        <p:xfrm>
          <a:off x="695400" y="429456"/>
          <a:ext cx="11353299" cy="5879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4994"/>
                <a:gridCol w="2152137"/>
                <a:gridCol w="4179511"/>
                <a:gridCol w="2110549"/>
                <a:gridCol w="946108"/>
              </a:tblGrid>
              <a:tr h="2343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Skill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Input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Output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chemeClr val="bg1"/>
                          </a:solidFill>
                          <a:effectLst/>
                          <a:latin typeface="Corbel"/>
                        </a:rPr>
                        <a:t>Target Level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 anchor="b">
                    <a:solidFill>
                      <a:srgbClr val="C00000"/>
                    </a:solidFill>
                  </a:tcPr>
                </a:tc>
              </a:tr>
              <a:tr h="703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create functional/logic specifications for chip design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478" marR="2478" marT="2478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478" marR="2478" marT="2478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478" marR="2478" marT="2478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78" marR="2478" marT="2478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0193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create module design specifications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478" marR="2478" marT="2478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478" marR="2478" marT="2478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478" marR="2478" marT="2478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Tx/>
                        <a:buNone/>
                      </a:pPr>
                      <a:r>
                        <a:rPr lang="en-US" sz="1100" b="1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78" marR="2478" marT="2478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962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create LSI functional description at behavior level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478" marR="2478" marT="2478" marB="0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478" marR="2478" marT="2478" marB="0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478" marR="2478" marT="2478" marB="0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78" marR="2478" marT="2478" marB="0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65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create RTL description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effectLst/>
                        </a:rPr>
                        <a:t>- </a:t>
                      </a:r>
                      <a:r>
                        <a:rPr lang="en-US" sz="1100" b="0" u="none" strike="noStrike" smtClean="0">
                          <a:effectLst/>
                        </a:rPr>
                        <a:t>Modification</a:t>
                      </a:r>
                      <a:r>
                        <a:rPr lang="en-US" sz="1100" b="0" u="none" strike="noStrike" baseline="0" smtClean="0">
                          <a:effectLst/>
                        </a:rPr>
                        <a:t> specification</a:t>
                      </a:r>
                      <a:r>
                        <a:rPr lang="en-US" sz="1100" b="0" u="none" strike="noStrike">
                          <a:effectLst/>
                        </a:rPr>
                        <a:t/>
                      </a:r>
                      <a:br>
                        <a:rPr lang="en-US" sz="1100" b="0" u="none" strike="noStrike">
                          <a:effectLst/>
                        </a:rPr>
                      </a:br>
                      <a:r>
                        <a:rPr lang="en-US" sz="1100" b="0" u="none" strike="noStrike" smtClean="0">
                          <a:effectLst/>
                        </a:rPr>
                        <a:t>-</a:t>
                      </a:r>
                      <a:r>
                        <a:rPr lang="en-US" sz="1100" b="0" u="none" strike="noStrike" baseline="0" smtClean="0">
                          <a:effectLst/>
                        </a:rPr>
                        <a:t> Legacy design</a:t>
                      </a:r>
                      <a:r>
                        <a:rPr lang="en-US" sz="1100" b="0" u="none" strike="noStrike" smtClean="0">
                          <a:effectLst/>
                        </a:rPr>
                        <a:t> (RTL)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effectLst/>
                        </a:rPr>
                        <a:t>- </a:t>
                      </a:r>
                      <a:r>
                        <a:rPr lang="en-US" sz="1100" b="0" u="none" strike="noStrike" smtClean="0">
                          <a:effectLst/>
                        </a:rPr>
                        <a:t>Make RTL description</a:t>
                      </a:r>
                      <a:r>
                        <a:rPr lang="en-US" sz="1100" b="0" u="none" strike="noStrike" dirty="0">
                          <a:effectLst/>
                        </a:rPr>
                        <a:t/>
                      </a:r>
                      <a:br>
                        <a:rPr lang="en-US" sz="1100" b="0" u="none" strike="noStrike" dirty="0">
                          <a:effectLst/>
                        </a:rPr>
                      </a:br>
                      <a:r>
                        <a:rPr lang="en-US" sz="1100" b="0" u="none" strike="noStrike">
                          <a:effectLst/>
                        </a:rPr>
                        <a:t>- </a:t>
                      </a:r>
                      <a:r>
                        <a:rPr lang="en-US" sz="1100" b="0" u="none" strike="noStrike" smtClean="0">
                          <a:effectLst/>
                        </a:rPr>
                        <a:t>Code review and design review with mentor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effectLst/>
                        </a:rPr>
                        <a:t>- Modified </a:t>
                      </a:r>
                      <a:r>
                        <a:rPr lang="en-US" sz="1100" b="0" u="none" strike="noStrike" dirty="0" smtClean="0">
                          <a:effectLst/>
                        </a:rPr>
                        <a:t>RTL without errors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78" marR="2478" marT="2478" marB="0"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9271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analyze and fix RTL checker (Spyglass)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effectLst/>
                        </a:rPr>
                        <a:t>- Modified RTL file</a:t>
                      </a:r>
                      <a:br>
                        <a:rPr lang="en-US" sz="1100" b="0" u="none" strike="noStrike" dirty="0">
                          <a:effectLst/>
                        </a:rPr>
                      </a:br>
                      <a:r>
                        <a:rPr lang="en-US" sz="1100" b="0" u="none" strike="noStrike">
                          <a:effectLst/>
                        </a:rPr>
                        <a:t>- </a:t>
                      </a:r>
                      <a:r>
                        <a:rPr lang="en-US" sz="1100" b="0" u="none" strike="noStrike" smtClean="0">
                          <a:effectLst/>
                        </a:rPr>
                        <a:t>Spyglass</a:t>
                      </a:r>
                      <a:r>
                        <a:rPr lang="en-US" sz="1100" b="0" u="none" strike="noStrike" baseline="0" smtClean="0">
                          <a:effectLst/>
                        </a:rPr>
                        <a:t> document</a:t>
                      </a:r>
                      <a:r>
                        <a:rPr lang="en-US" sz="1100" b="0" u="none" strike="noStrike" dirty="0">
                          <a:effectLst/>
                        </a:rPr>
                        <a:t/>
                      </a:r>
                      <a:br>
                        <a:rPr lang="en-US" sz="1100" b="0" u="none" strike="noStrike" dirty="0">
                          <a:effectLst/>
                        </a:rPr>
                      </a:br>
                      <a:r>
                        <a:rPr lang="en-US" sz="1100" b="0" u="none" strike="noStrike" dirty="0">
                          <a:effectLst/>
                        </a:rPr>
                        <a:t>- </a:t>
                      </a:r>
                      <a:r>
                        <a:rPr lang="en-US" sz="1100" b="0" u="none" strike="noStrike">
                          <a:effectLst/>
                        </a:rPr>
                        <a:t>Spyglass </a:t>
                      </a:r>
                      <a:r>
                        <a:rPr lang="en-US" sz="1100" b="0" u="none" strike="noStrike" smtClean="0">
                          <a:effectLst/>
                        </a:rPr>
                        <a:t>environment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effectLst/>
                        </a:rPr>
                        <a:t>- Run spyglass.</a:t>
                      </a:r>
                      <a:br>
                        <a:rPr lang="en-US" sz="1100" b="0" u="none" strike="noStrike" dirty="0">
                          <a:effectLst/>
                        </a:rPr>
                      </a:br>
                      <a:r>
                        <a:rPr lang="en-US" sz="1100" b="0" u="none" strike="noStrike">
                          <a:effectLst/>
                        </a:rPr>
                        <a:t>- </a:t>
                      </a:r>
                      <a:r>
                        <a:rPr lang="en-US" sz="1100" b="0" u="none" strike="noStrike" smtClean="0">
                          <a:effectLst/>
                        </a:rPr>
                        <a:t>Check</a:t>
                      </a:r>
                      <a:r>
                        <a:rPr lang="en-US" sz="1100" b="0" u="none" strike="noStrike" baseline="0" smtClean="0">
                          <a:effectLst/>
                        </a:rPr>
                        <a:t> spyglass log file and analysis each warning/error</a:t>
                      </a:r>
                      <a:r>
                        <a:rPr lang="en-US" sz="1100" b="0" u="none" strike="noStrike" dirty="0">
                          <a:effectLst/>
                        </a:rPr>
                        <a:t/>
                      </a:r>
                      <a:br>
                        <a:rPr lang="en-US" sz="1100" b="0" u="none" strike="noStrike" dirty="0">
                          <a:effectLst/>
                        </a:rPr>
                      </a:br>
                      <a:r>
                        <a:rPr lang="en-US" sz="1100" b="0" u="none" strike="noStrike">
                          <a:effectLst/>
                        </a:rPr>
                        <a:t>- </a:t>
                      </a:r>
                      <a:r>
                        <a:rPr lang="en-US" sz="1100" b="0" u="none" strike="noStrike" smtClean="0">
                          <a:effectLst/>
                        </a:rPr>
                        <a:t>Fix</a:t>
                      </a:r>
                      <a:r>
                        <a:rPr lang="en-US" sz="1100" b="0" u="none" strike="noStrike" baseline="0" smtClean="0">
                          <a:effectLst/>
                        </a:rPr>
                        <a:t> warning/error and run spyglass again to confirm</a:t>
                      </a:r>
                    </a:p>
                    <a:p>
                      <a:pPr algn="l" fontAlgn="b"/>
                      <a:r>
                        <a:rPr 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orbel"/>
                        </a:rPr>
                        <a:t>- Check the result and confirm with mentor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b="0" u="none" strike="noStrike" smtClean="0">
                          <a:effectLst/>
                        </a:rPr>
                        <a:t>Spyglass</a:t>
                      </a:r>
                      <a:r>
                        <a:rPr lang="en-US" sz="1100" b="0" u="none" strike="noStrike" baseline="0" smtClean="0">
                          <a:effectLst/>
                        </a:rPr>
                        <a:t> log file</a:t>
                      </a:r>
                      <a:endParaRPr lang="en-US" sz="1100" b="0" u="none" strike="noStrike" baseline="0">
                        <a:effectLst/>
                      </a:endParaRP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b="0" u="none" strike="noStrike" smtClean="0">
                          <a:effectLst/>
                          <a:latin typeface="+mn-lt"/>
                        </a:rPr>
                        <a:t>Spyglass </a:t>
                      </a:r>
                      <a:r>
                        <a:rPr lang="en-US" sz="1100" b="0" u="none" strike="noStrike" dirty="0">
                          <a:effectLst/>
                          <a:latin typeface="+mn-lt"/>
                        </a:rPr>
                        <a:t>Error explanation (</a:t>
                      </a:r>
                      <a:r>
                        <a:rPr lang="en-US" sz="1100" b="0" u="none" strike="noStrike">
                          <a:effectLst/>
                          <a:latin typeface="+mn-lt"/>
                        </a:rPr>
                        <a:t>document</a:t>
                      </a:r>
                      <a:r>
                        <a:rPr lang="en-US" sz="1100" b="0" u="none" strike="noStrike" smtClean="0">
                          <a:effectLst/>
                          <a:latin typeface="+mn-lt"/>
                        </a:rPr>
                        <a:t>)</a:t>
                      </a: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Final RTL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78" marR="2478" marT="2478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Tx/>
                        <a:buNone/>
                      </a:pPr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78" marR="2478" marT="2478" marB="0"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1383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create top level netlist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 Modified RTL/IO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Synthesis env.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u="none" strike="noStrike" smtClean="0">
                          <a:effectLst/>
                        </a:rPr>
                        <a:t>Analyze </a:t>
                      </a:r>
                      <a:r>
                        <a:rPr lang="en-US" sz="1100" u="none" strike="noStrike" dirty="0">
                          <a:effectLst/>
                        </a:rPr>
                        <a:t>synthesis environment and make document to explain about </a:t>
                      </a:r>
                      <a:r>
                        <a:rPr lang="en-US" sz="1100" u="none" strike="noStrike">
                          <a:effectLst/>
                        </a:rPr>
                        <a:t>synthesis </a:t>
                      </a:r>
                      <a:r>
                        <a:rPr lang="en-US" sz="1100" u="none" strike="noStrike" smtClean="0">
                          <a:effectLst/>
                        </a:rPr>
                        <a:t>constrain.</a:t>
                      </a:r>
                      <a:endParaRPr lang="en-US" sz="1100" u="none" strike="noStrike">
                        <a:effectLst/>
                      </a:endParaRP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u="none" strike="noStrike" smtClean="0">
                          <a:effectLst/>
                        </a:rPr>
                        <a:t>Run synthesis.</a:t>
                      </a:r>
                      <a:endParaRPr lang="en-US" sz="1100" u="none" strike="noStrike">
                        <a:effectLst/>
                      </a:endParaRP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u="none" strike="noStrike" smtClean="0">
                          <a:effectLst/>
                        </a:rPr>
                        <a:t>Analyze </a:t>
                      </a:r>
                      <a:r>
                        <a:rPr lang="en-US" sz="1100" u="none" strike="noStrike" dirty="0">
                          <a:effectLst/>
                        </a:rPr>
                        <a:t>synthesis result, solve timing violation and </a:t>
                      </a:r>
                      <a:r>
                        <a:rPr lang="en-US" sz="1100" u="none" strike="noStrike">
                          <a:effectLst/>
                        </a:rPr>
                        <a:t>checker </a:t>
                      </a:r>
                      <a:r>
                        <a:rPr lang="en-US" sz="1100" u="none" strike="noStrike" smtClean="0">
                          <a:effectLst/>
                        </a:rPr>
                        <a:t>error</a:t>
                      </a: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orbel"/>
                        </a:rPr>
                        <a:t>Confirm result with mentor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 Synthesis constrain explanation.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Chip top netlist. 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Checker error explanation &amp; confirmation (document)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78" marR="2478" marT="2478" marB="0"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962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create timing budget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478" marR="2478" marT="2478" marB="0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478" marR="2478" marT="2478" marB="0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478" marR="2478" marT="2478" marB="0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78" marR="2478" marT="2478" marB="0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39625457"/>
              </p:ext>
            </p:extLst>
          </p:nvPr>
        </p:nvGraphicFramePr>
        <p:xfrm>
          <a:off x="3359696" y="58795"/>
          <a:ext cx="8048000" cy="360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767408" y="58795"/>
            <a:ext cx="2808312" cy="502735"/>
            <a:chOff x="2457" y="-199773"/>
            <a:chExt cx="2992702" cy="703830"/>
          </a:xfrm>
        </p:grpSpPr>
        <p:sp>
          <p:nvSpPr>
            <p:cNvPr id="11" name="Chevron 10"/>
            <p:cNvSpPr/>
            <p:nvPr/>
          </p:nvSpPr>
          <p:spPr>
            <a:xfrm>
              <a:off x="2457" y="-199773"/>
              <a:ext cx="2992702" cy="504057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200" smtClean="0"/>
                <a:t>Dec</a:t>
              </a:r>
              <a:r>
                <a:rPr lang="en-US" smtClean="0"/>
                <a:t> </a:t>
              </a:r>
              <a:r>
                <a:rPr lang="en-US" sz="2200" smtClean="0"/>
                <a:t>2017</a:t>
              </a:r>
              <a:endParaRPr lang="en-US" sz="2200"/>
            </a:p>
          </p:txBody>
        </p:sp>
        <p:sp>
          <p:nvSpPr>
            <p:cNvPr id="12" name="Chevron 4"/>
            <p:cNvSpPr/>
            <p:nvPr/>
          </p:nvSpPr>
          <p:spPr>
            <a:xfrm>
              <a:off x="254485" y="0"/>
              <a:ext cx="2488645" cy="5040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4016" tIns="41339" rIns="41339" bIns="41339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100" kern="1200"/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 rot="16200000">
            <a:off x="-469008" y="1263065"/>
            <a:ext cx="1944216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/>
              <a:t>Module: LBSC/LPD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33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19</a:t>
            </a:fld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106964"/>
              </p:ext>
            </p:extLst>
          </p:nvPr>
        </p:nvGraphicFramePr>
        <p:xfrm>
          <a:off x="544677" y="509854"/>
          <a:ext cx="11233248" cy="57831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4216"/>
                <a:gridCol w="2129380"/>
                <a:gridCol w="4135316"/>
                <a:gridCol w="2088232"/>
                <a:gridCol w="936104"/>
              </a:tblGrid>
              <a:tr h="2304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Skill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Input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Output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chemeClr val="bg1"/>
                          </a:solidFill>
                          <a:effectLst/>
                          <a:latin typeface="Corbel"/>
                        </a:rPr>
                        <a:t>Target Level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 anchor="b">
                    <a:solidFill>
                      <a:srgbClr val="C00000"/>
                    </a:solidFill>
                  </a:tcPr>
                </a:tc>
              </a:tr>
              <a:tr h="6914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create functional/logic specifications for chip design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478" marR="2478" marT="2478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478" marR="2478" marT="2478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478" marR="2478" marT="2478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78" marR="2478" marT="2478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0025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create module design specifications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478" marR="2478" marT="2478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478" marR="2478" marT="2478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478" marR="2478" marT="2478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Tx/>
                        <a:buNone/>
                      </a:pPr>
                      <a:r>
                        <a:rPr lang="en-US" sz="1100" b="1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78" marR="2478" marT="2478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847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create LSI functional description at behavior level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478" marR="2478" marT="2478" marB="0"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478" marR="2478" marT="2478" marB="0"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478" marR="2478" marT="2478" marB="0"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78" marR="2478" marT="2478" marB="0"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576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create RTL description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1100" b="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Modification</a:t>
                      </a:r>
                      <a:r>
                        <a:rPr lang="en-US" sz="1100" b="0" u="none" strike="noStrike" baseline="0" smtClean="0">
                          <a:solidFill>
                            <a:schemeClr val="bg1"/>
                          </a:solidFill>
                          <a:effectLst/>
                        </a:rPr>
                        <a:t> specification</a:t>
                      </a:r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 b="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en-US" sz="1100" b="0" u="none" strike="noStrike" baseline="0" smtClean="0">
                          <a:solidFill>
                            <a:schemeClr val="bg1"/>
                          </a:solidFill>
                          <a:effectLst/>
                        </a:rPr>
                        <a:t> Legacy design</a:t>
                      </a:r>
                      <a:r>
                        <a:rPr lang="en-US" sz="1100" b="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 (RTL)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1100" b="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Make RTL description</a:t>
                      </a:r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1100" b="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Code review and design review with mentor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Modified </a:t>
                      </a:r>
                      <a:r>
                        <a:rPr lang="en-US" sz="1100" b="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RTL without errors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78" marR="2478" marT="2478" marB="0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911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analyze and fix RTL checker (Spyglass)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Modified RTL file</a:t>
                      </a:r>
                      <a:b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1100" b="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Spyglass</a:t>
                      </a:r>
                      <a:r>
                        <a:rPr lang="en-US" sz="1100" b="0" u="none" strike="noStrike" baseline="0" smtClean="0">
                          <a:solidFill>
                            <a:schemeClr val="bg1"/>
                          </a:solidFill>
                          <a:effectLst/>
                        </a:rPr>
                        <a:t> document</a:t>
                      </a:r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Spyglass </a:t>
                      </a:r>
                      <a:r>
                        <a:rPr lang="en-US" sz="1100" b="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environment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Run spyglass.</a:t>
                      </a:r>
                      <a:b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1100" b="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Check</a:t>
                      </a:r>
                      <a:r>
                        <a:rPr lang="en-US" sz="1100" b="0" u="none" strike="noStrike" baseline="0" smtClean="0">
                          <a:solidFill>
                            <a:schemeClr val="bg1"/>
                          </a:solidFill>
                          <a:effectLst/>
                        </a:rPr>
                        <a:t> spyglass log file and analysis each warning/error</a:t>
                      </a:r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1100" b="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Fix</a:t>
                      </a:r>
                      <a:r>
                        <a:rPr lang="en-US" sz="1100" b="0" u="none" strike="noStrike" baseline="0" smtClean="0">
                          <a:solidFill>
                            <a:schemeClr val="bg1"/>
                          </a:solidFill>
                          <a:effectLst/>
                        </a:rPr>
                        <a:t> warning/error and run spyglass again to confirm</a:t>
                      </a:r>
                    </a:p>
                    <a:p>
                      <a:pPr algn="l" fontAlgn="b"/>
                      <a:r>
                        <a:rPr lang="en-US" sz="1100" b="0" i="0" u="none" strike="noStrike" baseline="0" smtClean="0">
                          <a:solidFill>
                            <a:schemeClr val="bg1"/>
                          </a:solidFill>
                          <a:effectLst/>
                          <a:latin typeface="Corbel"/>
                        </a:rPr>
                        <a:t>- Check the result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b="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Spyglass</a:t>
                      </a:r>
                      <a:r>
                        <a:rPr lang="en-US" sz="1100" b="0" u="none" strike="noStrike" baseline="0" smtClean="0">
                          <a:solidFill>
                            <a:schemeClr val="bg1"/>
                          </a:solidFill>
                          <a:effectLst/>
                        </a:rPr>
                        <a:t> log file</a:t>
                      </a:r>
                      <a:endParaRPr lang="en-US" sz="1100" b="0" u="none" strike="noStrike" baseline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b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Spyglass </a:t>
                      </a:r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Error explanation (</a:t>
                      </a:r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document</a:t>
                      </a:r>
                      <a:r>
                        <a:rPr lang="en-US" sz="1100" b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b="0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Final RTL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78" marR="2478" marT="2478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Tx/>
                        <a:buNone/>
                      </a:pPr>
                      <a:r>
                        <a:rPr lang="en-US" sz="1100" b="1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78" marR="2478" marT="2478" marB="0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1196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create top level netlist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Modified RTL/IO</a:t>
                      </a:r>
                      <a:b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Synthesis env.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Analyze 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synthesis environment and make document to explain about 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synthesis </a:t>
                      </a:r>
                      <a:r>
                        <a:rPr 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constrain.</a:t>
                      </a:r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Run synthesis.</a:t>
                      </a:r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Analyze 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synthesis result, solve timing violation and 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checker </a:t>
                      </a:r>
                      <a:r>
                        <a:rPr 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error</a:t>
                      </a: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b="0" i="0" u="none" strike="noStrike" smtClean="0">
                          <a:solidFill>
                            <a:schemeClr val="bg1"/>
                          </a:solidFill>
                          <a:effectLst/>
                          <a:latin typeface="Corbel"/>
                        </a:rPr>
                        <a:t>Confirm result with mentor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Synthesis constrain explanation.</a:t>
                      </a:r>
                      <a:b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Chip top netlist. </a:t>
                      </a:r>
                      <a:b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Checker error explanation &amp; confirmation (document)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78" marR="2478" marT="2478" marB="0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847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create timing budget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effectLst/>
                        </a:rPr>
                        <a:t>- Original IO file</a:t>
                      </a:r>
                      <a:br>
                        <a:rPr lang="en-US" sz="1100" b="0" u="none" strike="noStrike" dirty="0">
                          <a:effectLst/>
                        </a:rPr>
                      </a:br>
                      <a:r>
                        <a:rPr lang="en-US" sz="1100" b="0" u="none" strike="noStrike" dirty="0">
                          <a:effectLst/>
                        </a:rPr>
                        <a:t>- IO timing budget constrain of project.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b="0" u="none" strike="noStrike" smtClean="0">
                          <a:effectLst/>
                          <a:latin typeface="+mn-lt"/>
                        </a:rPr>
                        <a:t>Analyze </a:t>
                      </a:r>
                      <a:r>
                        <a:rPr lang="en-US" sz="1100" b="0" u="none" strike="noStrike" dirty="0">
                          <a:effectLst/>
                          <a:latin typeface="+mn-lt"/>
                        </a:rPr>
                        <a:t>original IO file and timing constrain </a:t>
                      </a:r>
                      <a:r>
                        <a:rPr lang="en-US" sz="1100" b="0" u="none" strike="noStrike">
                          <a:effectLst/>
                          <a:latin typeface="+mn-lt"/>
                        </a:rPr>
                        <a:t>of </a:t>
                      </a:r>
                      <a:r>
                        <a:rPr lang="en-US" sz="1100" b="0" u="none" strike="noStrike" smtClean="0">
                          <a:effectLst/>
                          <a:latin typeface="+mn-lt"/>
                        </a:rPr>
                        <a:t>project.</a:t>
                      </a:r>
                      <a:endParaRPr lang="en-US" sz="1100" b="0" u="none" strike="noStrike">
                        <a:effectLst/>
                        <a:latin typeface="+mn-lt"/>
                      </a:endParaRP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b="0" u="none" strike="noStrike" smtClean="0">
                          <a:effectLst/>
                          <a:latin typeface="+mn-lt"/>
                        </a:rPr>
                        <a:t>Modified </a:t>
                      </a:r>
                      <a:r>
                        <a:rPr lang="en-US" sz="1100" b="0" u="none" strike="noStrike" dirty="0">
                          <a:effectLst/>
                          <a:latin typeface="+mn-lt"/>
                        </a:rPr>
                        <a:t>timing budget of module </a:t>
                      </a:r>
                      <a:r>
                        <a:rPr lang="en-US" sz="1100" b="0" u="none" strike="noStrike">
                          <a:effectLst/>
                          <a:latin typeface="+mn-lt"/>
                        </a:rPr>
                        <a:t>IO </a:t>
                      </a:r>
                      <a:r>
                        <a:rPr lang="en-US" sz="1100" b="0" u="none" strike="noStrike" smtClean="0">
                          <a:effectLst/>
                          <a:latin typeface="+mn-lt"/>
                        </a:rPr>
                        <a:t>file.</a:t>
                      </a: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Review resul</a:t>
                      </a:r>
                      <a:r>
                        <a:rPr 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 with mentor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78" marR="2478" marT="2478" marB="0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effectLst/>
                        </a:rPr>
                        <a:t>- New IO timing budget for module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78" marR="2478" marT="2478" marB="0"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18841957"/>
              </p:ext>
            </p:extLst>
          </p:nvPr>
        </p:nvGraphicFramePr>
        <p:xfrm>
          <a:off x="3359696" y="58795"/>
          <a:ext cx="8048000" cy="360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767408" y="58795"/>
            <a:ext cx="2808312" cy="502735"/>
            <a:chOff x="2457" y="-199773"/>
            <a:chExt cx="2992702" cy="703830"/>
          </a:xfrm>
        </p:grpSpPr>
        <p:sp>
          <p:nvSpPr>
            <p:cNvPr id="11" name="Chevron 10"/>
            <p:cNvSpPr/>
            <p:nvPr/>
          </p:nvSpPr>
          <p:spPr>
            <a:xfrm>
              <a:off x="2457" y="-199773"/>
              <a:ext cx="2992702" cy="504057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200" smtClean="0"/>
                <a:t>Dec</a:t>
              </a:r>
              <a:r>
                <a:rPr lang="en-US" smtClean="0"/>
                <a:t> </a:t>
              </a:r>
              <a:r>
                <a:rPr lang="en-US" sz="2200" smtClean="0"/>
                <a:t>2017</a:t>
              </a:r>
              <a:endParaRPr lang="en-US" sz="2200"/>
            </a:p>
          </p:txBody>
        </p:sp>
        <p:sp>
          <p:nvSpPr>
            <p:cNvPr id="12" name="Chevron 4"/>
            <p:cNvSpPr/>
            <p:nvPr/>
          </p:nvSpPr>
          <p:spPr>
            <a:xfrm>
              <a:off x="254485" y="0"/>
              <a:ext cx="2488645" cy="5040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4016" tIns="41339" rIns="41339" bIns="41339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100" kern="1200"/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 rot="16200000">
            <a:off x="-565931" y="1271229"/>
            <a:ext cx="1944216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/>
              <a:t>Module: LBSC/LPD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221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4006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de-DE" cap="all" dirty="0"/>
              <a:t> </a:t>
            </a:r>
            <a:r>
              <a:rPr lang="de-DE" cap="all" dirty="0" smtClean="0"/>
              <a:t>Our target</a:t>
            </a:r>
            <a:r>
              <a:rPr lang="de-DE" cap="all" dirty="0"/>
              <a:t>	3</a:t>
            </a:r>
            <a:endParaRPr lang="de-DE" cap="all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de-DE" cap="all" dirty="0"/>
              <a:t> </a:t>
            </a:r>
            <a:r>
              <a:rPr lang="de-DE" cap="all" dirty="0" smtClean="0"/>
              <a:t>Schedule	</a:t>
            </a:r>
            <a:r>
              <a:rPr lang="de-DE" cap="all" dirty="0"/>
              <a:t>6</a:t>
            </a:r>
            <a:endParaRPr lang="de-DE" cap="all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de-DE" cap="all" dirty="0"/>
              <a:t> </a:t>
            </a:r>
            <a:r>
              <a:rPr lang="de-DE" cap="all" dirty="0" smtClean="0"/>
              <a:t>PLAN TO ACHIEVE	</a:t>
            </a:r>
            <a:r>
              <a:rPr lang="de-DE" cap="all" dirty="0"/>
              <a:t>7</a:t>
            </a:r>
            <a:endParaRPr lang="de-DE" cap="all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de-DE" cap="all" dirty="0"/>
              <a:t> </a:t>
            </a:r>
            <a:r>
              <a:rPr lang="de-DE" cap="all" dirty="0" smtClean="0"/>
              <a:t>Montor-Mentee interaction	15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DE" cap="all" dirty="0" smtClean="0"/>
              <a:t>References</a:t>
            </a:r>
            <a:r>
              <a:rPr lang="de-DE" dirty="0" smtClean="0"/>
              <a:t>	18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25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20</a:t>
            </a:fld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059517"/>
              </p:ext>
            </p:extLst>
          </p:nvPr>
        </p:nvGraphicFramePr>
        <p:xfrm>
          <a:off x="479376" y="418836"/>
          <a:ext cx="11233248" cy="57831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4216"/>
                <a:gridCol w="2129380"/>
                <a:gridCol w="4135316"/>
                <a:gridCol w="2088232"/>
                <a:gridCol w="936104"/>
              </a:tblGrid>
              <a:tr h="2304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Skill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 anchor="b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Input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 anchor="b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 anchor="b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Output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 anchor="b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chemeClr val="bg1"/>
                          </a:solidFill>
                          <a:effectLst/>
                          <a:latin typeface="Corbel"/>
                        </a:rPr>
                        <a:t>Target Level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 anchor="b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6914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create functional/logic specifications for chip design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Module design requirement</a:t>
                      </a:r>
                      <a:b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Module </a:t>
                      </a:r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hardware </a:t>
                      </a:r>
                      <a:r>
                        <a:rPr lang="en-US" sz="11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manual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Analyze </a:t>
                      </a: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design requirement and module </a:t>
                      </a:r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hardware </a:t>
                      </a:r>
                      <a:r>
                        <a:rPr lang="en-US" sz="11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manual</a:t>
                      </a:r>
                      <a:endParaRPr lang="en-US" sz="11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Make </a:t>
                      </a: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the schematic to explain the connection between in-charged module and </a:t>
                      </a:r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other </a:t>
                      </a:r>
                      <a:r>
                        <a:rPr lang="en-US" sz="11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modules</a:t>
                      </a: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b="0" i="0" u="none" strike="noStrike" smtClean="0">
                          <a:solidFill>
                            <a:schemeClr val="tx1"/>
                          </a:solidFill>
                          <a:effectLst/>
                          <a:latin typeface="Corbel"/>
                        </a:rPr>
                        <a:t>Confirm</a:t>
                      </a:r>
                      <a:r>
                        <a:rPr lang="en-US" sz="1100" b="0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Corbel"/>
                        </a:rPr>
                        <a:t> result with mentor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Connection schematic between module with others in </a:t>
                      </a:r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whole </a:t>
                      </a:r>
                      <a:r>
                        <a:rPr lang="en-US" sz="11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chip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78" marR="2478" marT="2478" marB="0"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0025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create module design specifications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Required specification</a:t>
                      </a:r>
                      <a:endParaRPr lang="en-US" sz="110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Module </a:t>
                      </a:r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hardware </a:t>
                      </a:r>
                      <a:r>
                        <a:rPr lang="en-US" sz="110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manual</a:t>
                      </a: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b="0" i="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Reference output from</a:t>
                      </a:r>
                      <a:r>
                        <a:rPr lang="en-US" sz="1100" b="0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project</a:t>
                      </a: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b="0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Guideline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78" marR="2478" marT="2478" marB="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Analyze module design requirement, module </a:t>
                      </a:r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hardware </a:t>
                      </a:r>
                      <a:r>
                        <a:rPr lang="en-US" sz="11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manual</a:t>
                      </a: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Make </a:t>
                      </a:r>
                      <a:r>
                        <a:rPr lang="en-US" sz="11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design specification</a:t>
                      </a: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en-US" sz="11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Confirm</a:t>
                      </a:r>
                      <a:r>
                        <a:rPr lang="en-US" sz="1100" u="none" strike="noStrike" baseline="0" smtClean="0">
                          <a:solidFill>
                            <a:schemeClr val="tx1"/>
                          </a:solidFill>
                          <a:effectLst/>
                        </a:rPr>
                        <a:t> with mentor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Design specification</a:t>
                      </a: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b="0" i="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Interface</a:t>
                      </a:r>
                      <a:r>
                        <a:rPr lang="en-US" sz="1100" b="0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specification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78" marR="2478" marT="2478" marB="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Tx/>
                        <a:buNone/>
                      </a:pPr>
                      <a:r>
                        <a:rPr lang="en-US" sz="1100" b="1" i="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78" marR="2478" marT="2478" marB="0">
                    <a:lnL w="12700" cmpd="sng"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847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create LSI functional description at behavior level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Design document</a:t>
                      </a:r>
                      <a:br>
                        <a:rPr lang="it-IT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it-IT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Original IO</a:t>
                      </a:r>
                      <a:br>
                        <a:rPr lang="it-IT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it-IT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Module hardware manual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Investigate module hardware manual and design document.</a:t>
                      </a:r>
                      <a:b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Change module IO file.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Modified </a:t>
                      </a:r>
                      <a:r>
                        <a:rPr lang="en-US" sz="11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IO</a:t>
                      </a:r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Behavior description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78" marR="2478" marT="2478" marB="0">
                    <a:lnL w="12700" cmpd="sng"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576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create RTL description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1100" b="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Modification</a:t>
                      </a:r>
                      <a:r>
                        <a:rPr lang="en-US" sz="1100" b="0" u="none" strike="noStrike" baseline="0" smtClean="0">
                          <a:solidFill>
                            <a:schemeClr val="bg1"/>
                          </a:solidFill>
                          <a:effectLst/>
                        </a:rPr>
                        <a:t> specification</a:t>
                      </a:r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 b="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en-US" sz="1100" b="0" u="none" strike="noStrike" baseline="0" smtClean="0">
                          <a:solidFill>
                            <a:schemeClr val="bg1"/>
                          </a:solidFill>
                          <a:effectLst/>
                        </a:rPr>
                        <a:t> Legacy design</a:t>
                      </a:r>
                      <a:r>
                        <a:rPr lang="en-US" sz="1100" b="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 (RTL)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1100" b="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Make RTL description</a:t>
                      </a:r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1100" b="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Code review and design review with mentor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Modified </a:t>
                      </a:r>
                      <a:r>
                        <a:rPr lang="en-US" sz="1100" b="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RTL without errors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78" marR="2478" marT="2478" marB="0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911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analyze and fix RTL checker (Spyglass)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Modified RTL file</a:t>
                      </a:r>
                      <a:b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1100" b="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Spyglass</a:t>
                      </a:r>
                      <a:r>
                        <a:rPr lang="en-US" sz="1100" b="0" u="none" strike="noStrike" baseline="0" smtClean="0">
                          <a:solidFill>
                            <a:schemeClr val="bg1"/>
                          </a:solidFill>
                          <a:effectLst/>
                        </a:rPr>
                        <a:t> document</a:t>
                      </a:r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Spyglass </a:t>
                      </a:r>
                      <a:r>
                        <a:rPr lang="en-US" sz="1100" b="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environment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Run spyglass.</a:t>
                      </a:r>
                      <a:b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1100" b="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Check</a:t>
                      </a:r>
                      <a:r>
                        <a:rPr lang="en-US" sz="1100" b="0" u="none" strike="noStrike" baseline="0" smtClean="0">
                          <a:solidFill>
                            <a:schemeClr val="bg1"/>
                          </a:solidFill>
                          <a:effectLst/>
                        </a:rPr>
                        <a:t> spyglass log file and analysis each warning/error</a:t>
                      </a:r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1100" b="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Fix</a:t>
                      </a:r>
                      <a:r>
                        <a:rPr lang="en-US" sz="1100" b="0" u="none" strike="noStrike" baseline="0" smtClean="0">
                          <a:solidFill>
                            <a:schemeClr val="bg1"/>
                          </a:solidFill>
                          <a:effectLst/>
                        </a:rPr>
                        <a:t> warning/error and run spyglass again to confirm</a:t>
                      </a:r>
                    </a:p>
                    <a:p>
                      <a:pPr algn="l" fontAlgn="b"/>
                      <a:r>
                        <a:rPr lang="en-US" sz="1100" b="0" i="0" u="none" strike="noStrike" baseline="0" smtClean="0">
                          <a:solidFill>
                            <a:schemeClr val="bg1"/>
                          </a:solidFill>
                          <a:effectLst/>
                          <a:latin typeface="Corbel"/>
                        </a:rPr>
                        <a:t>- Check the result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b="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Spyglass</a:t>
                      </a:r>
                      <a:r>
                        <a:rPr lang="en-US" sz="1100" b="0" u="none" strike="noStrike" baseline="0" smtClean="0">
                          <a:solidFill>
                            <a:schemeClr val="bg1"/>
                          </a:solidFill>
                          <a:effectLst/>
                        </a:rPr>
                        <a:t> log file</a:t>
                      </a:r>
                      <a:endParaRPr lang="en-US" sz="1100" b="0" u="none" strike="noStrike" baseline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b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Spyglass </a:t>
                      </a:r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Error explanation (</a:t>
                      </a:r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document</a:t>
                      </a:r>
                      <a:r>
                        <a:rPr lang="en-US" sz="1100" b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b="0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Final RTL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78" marR="2478" marT="2478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Tx/>
                        <a:buNone/>
                      </a:pPr>
                      <a:r>
                        <a:rPr lang="en-US" sz="1100" b="1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78" marR="2478" marT="2478" marB="0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1196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create top level netlist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Modified RTL/IO</a:t>
                      </a:r>
                      <a:b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Synthesis env.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Analyze 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synthesis environment and make document to explain about 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synthesis </a:t>
                      </a:r>
                      <a:r>
                        <a:rPr 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constrain.</a:t>
                      </a:r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Run synthesis.</a:t>
                      </a:r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Analyze 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synthesis result, solve timing violation and 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checker </a:t>
                      </a:r>
                      <a:r>
                        <a:rPr 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error</a:t>
                      </a: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b="0" i="0" u="none" strike="noStrike" smtClean="0">
                          <a:solidFill>
                            <a:schemeClr val="bg1"/>
                          </a:solidFill>
                          <a:effectLst/>
                          <a:latin typeface="Corbel"/>
                        </a:rPr>
                        <a:t>Confirm result with mentor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Synthesis constrain explanation.</a:t>
                      </a:r>
                      <a:b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Chip top netlist. </a:t>
                      </a:r>
                      <a:b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Checker error explanation &amp; confirmation (document)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78" marR="2478" marT="2478" marB="0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847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create timing budget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Original IO file</a:t>
                      </a:r>
                      <a:b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IO timing budget constrain of project.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b="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Analyze </a:t>
                      </a:r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original IO file and timing constrain </a:t>
                      </a:r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of </a:t>
                      </a:r>
                      <a:r>
                        <a:rPr lang="en-US" sz="1100" b="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project.</a:t>
                      </a:r>
                      <a:endParaRPr lang="en-US" sz="1100" b="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b="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Modified </a:t>
                      </a:r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timing budget of module IO </a:t>
                      </a:r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file</a:t>
                      </a:r>
                      <a:r>
                        <a:rPr lang="en-US" sz="1100" b="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sz="1100" b="0" i="0" u="none" strike="noStrike" smtClean="0">
                          <a:solidFill>
                            <a:schemeClr val="bg1"/>
                          </a:solidFill>
                          <a:effectLst/>
                          <a:latin typeface="Corbel"/>
                        </a:rPr>
                        <a:t>Review resul</a:t>
                      </a:r>
                      <a:r>
                        <a:rPr lang="en-US" sz="1100" b="0" i="0" u="none" strike="noStrike" baseline="0" smtClean="0">
                          <a:solidFill>
                            <a:schemeClr val="bg1"/>
                          </a:solidFill>
                          <a:effectLst/>
                          <a:latin typeface="Corbel"/>
                        </a:rPr>
                        <a:t>t with mentor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New IO timing budget for module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rbel"/>
                      </a:endParaRPr>
                    </a:p>
                  </a:txBody>
                  <a:tcPr marL="2478" marR="2478" marT="2478" marB="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78" marR="2478" marT="2478" marB="0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96041455"/>
              </p:ext>
            </p:extLst>
          </p:nvPr>
        </p:nvGraphicFramePr>
        <p:xfrm>
          <a:off x="3359696" y="58795"/>
          <a:ext cx="8048000" cy="360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767408" y="58795"/>
            <a:ext cx="2808312" cy="502735"/>
            <a:chOff x="2457" y="-199773"/>
            <a:chExt cx="2992702" cy="703830"/>
          </a:xfrm>
        </p:grpSpPr>
        <p:sp>
          <p:nvSpPr>
            <p:cNvPr id="11" name="Chevron 10"/>
            <p:cNvSpPr/>
            <p:nvPr/>
          </p:nvSpPr>
          <p:spPr>
            <a:xfrm>
              <a:off x="2457" y="-199773"/>
              <a:ext cx="2992702" cy="504057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200" smtClean="0"/>
                <a:t>Dec</a:t>
              </a:r>
              <a:r>
                <a:rPr lang="en-US" smtClean="0"/>
                <a:t> </a:t>
              </a:r>
              <a:r>
                <a:rPr lang="en-US" sz="2200" smtClean="0"/>
                <a:t>2017</a:t>
              </a:r>
              <a:endParaRPr lang="en-US" sz="2200"/>
            </a:p>
          </p:txBody>
        </p:sp>
        <p:sp>
          <p:nvSpPr>
            <p:cNvPr id="12" name="Chevron 4"/>
            <p:cNvSpPr/>
            <p:nvPr/>
          </p:nvSpPr>
          <p:spPr>
            <a:xfrm>
              <a:off x="254485" y="0"/>
              <a:ext cx="2488645" cy="5040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4016" tIns="41339" rIns="41339" bIns="41339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100" kern="1200"/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 rot="16200000">
            <a:off x="-659160" y="1225740"/>
            <a:ext cx="1944216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/>
              <a:t>Module: LBSC/LPD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323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cap="all" dirty="0" smtClean="0"/>
              <a:t>MENTOR – MENTEE INTERACTION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21</a:t>
            </a:fld>
            <a:endParaRPr lang="de-DE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604112"/>
              </p:ext>
            </p:extLst>
          </p:nvPr>
        </p:nvGraphicFramePr>
        <p:xfrm>
          <a:off x="5735960" y="1872283"/>
          <a:ext cx="5976664" cy="38459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96144"/>
                <a:gridCol w="936104"/>
                <a:gridCol w="3744416"/>
              </a:tblGrid>
              <a:tr h="36093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Convention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3813">
                <a:tc rowSpan="3">
                  <a:txBody>
                    <a:bodyPr/>
                    <a:lstStyle/>
                    <a:p>
                      <a:r>
                        <a:rPr lang="en-US" sz="1300" dirty="0" smtClean="0"/>
                        <a:t>Discussion</a:t>
                      </a:r>
                      <a:r>
                        <a:rPr lang="en-US" sz="1300" baseline="0" dirty="0" smtClean="0"/>
                        <a:t> channel</a:t>
                      </a:r>
                      <a:endParaRPr lang="en-US" sz="13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300" dirty="0" smtClean="0"/>
                        <a:t>Email (Q&amp;A, Weekly report)</a:t>
                      </a:r>
                      <a:endParaRPr 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381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300" dirty="0" smtClean="0"/>
                        <a:t>Direct</a:t>
                      </a:r>
                      <a:r>
                        <a:rPr lang="en-US" sz="1300" baseline="0" dirty="0" smtClean="0"/>
                        <a:t> contact at desk</a:t>
                      </a:r>
                      <a:endParaRPr 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381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300" dirty="0" smtClean="0"/>
                        <a:t>Meeting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2792">
                <a:tc rowSpan="4">
                  <a:txBody>
                    <a:bodyPr/>
                    <a:lstStyle/>
                    <a:p>
                      <a:r>
                        <a:rPr lang="en-US" sz="1300" dirty="0" smtClean="0"/>
                        <a:t>Review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</a:t>
                      </a:r>
                      <a:r>
                        <a:rPr lang="en-US" sz="1300" baseline="0" dirty="0" smtClean="0"/>
                        <a:t>-month review</a:t>
                      </a:r>
                      <a:endParaRPr 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300" dirty="0" smtClean="0"/>
                        <a:t>- Evaluate</a:t>
                      </a:r>
                      <a:r>
                        <a:rPr lang="en-US" sz="1300" baseline="0" dirty="0" smtClean="0"/>
                        <a:t> the result, compare with training plan target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300" baseline="0" dirty="0" smtClean="0"/>
                        <a:t>- Propose the next activities for the next 6-month</a:t>
                      </a:r>
                      <a:endParaRPr lang="en-US" sz="1300" dirty="0" smtClean="0"/>
                    </a:p>
                  </a:txBody>
                  <a:tcPr/>
                </a:tc>
              </a:tr>
              <a:tr h="10467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3-month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- Check</a:t>
                      </a:r>
                      <a:r>
                        <a:rPr lang="en-US" sz="1300" baseline="0" dirty="0" smtClean="0"/>
                        <a:t> the progress of training</a:t>
                      </a:r>
                    </a:p>
                    <a:p>
                      <a:r>
                        <a:rPr lang="en-US" sz="1300" dirty="0" smtClean="0"/>
                        <a:t>- Check whether the results are mapped with training plan</a:t>
                      </a:r>
                    </a:p>
                    <a:p>
                      <a:r>
                        <a:rPr lang="en-US" sz="1300" dirty="0" smtClean="0"/>
                        <a:t>- Propose the next activities to reach the 6-month</a:t>
                      </a:r>
                      <a:r>
                        <a:rPr lang="en-US" sz="1300" baseline="0" dirty="0" smtClean="0"/>
                        <a:t> target</a:t>
                      </a:r>
                      <a:endParaRPr lang="en-US" sz="1300" dirty="0" smtClean="0"/>
                    </a:p>
                  </a:txBody>
                  <a:tcPr/>
                </a:tc>
              </a:tr>
              <a:tr h="34289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Monthly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- Summarize</a:t>
                      </a:r>
                      <a:r>
                        <a:rPr lang="en-US" sz="1300" baseline="0" dirty="0" smtClean="0"/>
                        <a:t> the results of tasks</a:t>
                      </a:r>
                      <a:endParaRPr lang="en-US" sz="1300" dirty="0" smtClean="0"/>
                    </a:p>
                  </a:txBody>
                  <a:tcPr/>
                </a:tc>
              </a:tr>
              <a:tr h="34289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Weekly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- Review the</a:t>
                      </a:r>
                      <a:r>
                        <a:rPr lang="en-US" sz="1300" baseline="0" dirty="0" smtClean="0"/>
                        <a:t> task process</a:t>
                      </a:r>
                      <a:endParaRPr lang="en-US" sz="13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1434088248"/>
              </p:ext>
            </p:extLst>
          </p:nvPr>
        </p:nvGraphicFramePr>
        <p:xfrm>
          <a:off x="623392" y="2636912"/>
          <a:ext cx="3888432" cy="2513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919536" y="1805334"/>
            <a:ext cx="1572225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Tasks + materials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63552" y="5293712"/>
            <a:ext cx="990977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Questions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19535" y="2092167"/>
            <a:ext cx="2088233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Confirm mentee outputs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63552" y="4974381"/>
            <a:ext cx="782587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Results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19536" y="2400844"/>
            <a:ext cx="1099981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Instructions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63552" y="5583176"/>
            <a:ext cx="1547218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Request for Labs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56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5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569" b="12569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2063552" y="1124744"/>
            <a:ext cx="7920000" cy="1693110"/>
          </a:xfrm>
        </p:spPr>
        <p:txBody>
          <a:bodyPr/>
          <a:lstStyle/>
          <a:p>
            <a:pPr algn="ctr"/>
            <a:r>
              <a:rPr lang="en-US" cap="all" dirty="0"/>
              <a:t>THANK YOU FOR YOUR ATTENTION</a:t>
            </a:r>
            <a:br>
              <a:rPr lang="en-US" cap="all" dirty="0"/>
            </a:br>
            <a:r>
              <a:rPr lang="en-US" cap="all" dirty="0"/>
              <a:t>q&amp;a</a:t>
            </a:r>
            <a:endParaRPr lang="en-US" cap="all" dirty="0" smtClean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2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cap="all" dirty="0" smtClean="0"/>
              <a:t>TARGET</a:t>
            </a:r>
            <a:br>
              <a:rPr lang="en-US" cap="all" dirty="0" smtClean="0"/>
            </a:br>
            <a:endParaRPr lang="en-US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838425"/>
              </p:ext>
            </p:extLst>
          </p:nvPr>
        </p:nvGraphicFramePr>
        <p:xfrm>
          <a:off x="1127448" y="386104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r>
                        <a:rPr lang="en-US" baseline="0" dirty="0" smtClean="0"/>
                        <a:t> 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TARGETED</a:t>
                      </a:r>
                      <a:r>
                        <a:rPr lang="en-US" baseline="0" dirty="0" smtClean="0"/>
                        <a:t> 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 Verification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Logic</a:t>
                      </a:r>
                      <a:r>
                        <a:rPr lang="en-US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smtClean="0">
                          <a:effectLst/>
                        </a:rPr>
                        <a:t>2.83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</a:t>
                      </a:r>
                      <a:r>
                        <a:rPr lang="en-US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Average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2.61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Wave 3"/>
          <p:cNvSpPr/>
          <p:nvPr/>
        </p:nvSpPr>
        <p:spPr>
          <a:xfrm>
            <a:off x="1127448" y="1772816"/>
            <a:ext cx="8136904" cy="1800200"/>
          </a:xfrm>
          <a:prstGeom prst="wav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Become a </a:t>
            </a:r>
            <a:r>
              <a:rPr lang="en-US" sz="2400" b="1" dirty="0">
                <a:solidFill>
                  <a:schemeClr val="bg1"/>
                </a:solidFill>
              </a:rPr>
              <a:t>Functional Verification Engineer </a:t>
            </a:r>
            <a:r>
              <a:rPr lang="en-US" sz="2400" dirty="0">
                <a:solidFill>
                  <a:schemeClr val="bg1"/>
                </a:solidFill>
              </a:rPr>
              <a:t>with level </a:t>
            </a:r>
            <a:r>
              <a:rPr lang="en-US" sz="2400" b="1" dirty="0">
                <a:solidFill>
                  <a:schemeClr val="bg1"/>
                </a:solidFill>
              </a:rPr>
              <a:t>3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>
                <a:solidFill>
                  <a:schemeClr val="bg1"/>
                </a:solidFill>
              </a:rPr>
              <a:t>in </a:t>
            </a:r>
            <a:r>
              <a:rPr lang="en-US" sz="2400" smtClean="0">
                <a:solidFill>
                  <a:schemeClr val="bg1"/>
                </a:solidFill>
              </a:rPr>
              <a:t>Jun 2019.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31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091820"/>
              </p:ext>
            </p:extLst>
          </p:nvPr>
        </p:nvGraphicFramePr>
        <p:xfrm>
          <a:off x="695400" y="260648"/>
          <a:ext cx="10153126" cy="54657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7618"/>
                <a:gridCol w="3836998"/>
                <a:gridCol w="921702"/>
                <a:gridCol w="921702"/>
                <a:gridCol w="921702"/>
                <a:gridCol w="921702"/>
                <a:gridCol w="921702"/>
              </a:tblGrid>
              <a:tr h="228529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Skill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smtClean="0">
                          <a:effectLst/>
                        </a:rPr>
                        <a:t>17-Jun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smtClean="0">
                          <a:effectLst/>
                        </a:rPr>
                        <a:t>17-Dec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smtClean="0">
                          <a:effectLst/>
                        </a:rPr>
                        <a:t>18-Jun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smtClean="0">
                          <a:effectLst/>
                        </a:rPr>
                        <a:t>18-Dec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smtClean="0">
                          <a:effectLst/>
                        </a:rPr>
                        <a:t>19-Jun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52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Functional Verification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To determine verification strategy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28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To check specification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28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To create verification item list (checklist)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28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To create test patterns for functional verification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28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To conduct test patterns verification of RTL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28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To evaluate functional verification result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2852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Average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2.67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52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Logic Deign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To synthesis and to do formal verification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28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To determine checker strategy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629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smtClean="0">
                          <a:effectLst/>
                        </a:rPr>
                        <a:t>To </a:t>
                      </a:r>
                      <a:r>
                        <a:rPr lang="en-US" sz="1200" b="0" u="none" strike="noStrike" dirty="0">
                          <a:effectLst/>
                        </a:rPr>
                        <a:t>analyze and fix checker </a:t>
                      </a:r>
                      <a:r>
                        <a:rPr lang="en-US" sz="1200" b="0" u="none" strike="noStrike">
                          <a:effectLst/>
                        </a:rPr>
                        <a:t>errors </a:t>
                      </a:r>
                      <a:r>
                        <a:rPr lang="en-US" sz="1200" b="0" u="none" strike="noStrike" smtClean="0">
                          <a:effectLst/>
                        </a:rPr>
                        <a:t>(HLDRC, DFTcheck</a:t>
                      </a:r>
                      <a:r>
                        <a:rPr lang="en-US" sz="1200" b="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28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To analyze and fix checker errors (STAcheck)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28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To create SDC </a:t>
                      </a:r>
                      <a:r>
                        <a:rPr lang="en-US" sz="1200" b="0" u="none" strike="noStrike" dirty="0" smtClean="0">
                          <a:effectLst/>
                        </a:rPr>
                        <a:t>(Synopsys design </a:t>
                      </a:r>
                      <a:r>
                        <a:rPr lang="en-US" sz="1200" b="0" u="none" strike="noStrike" dirty="0">
                          <a:effectLst/>
                        </a:rPr>
                        <a:t>constraint)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8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To analyze timing report and optimize timing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2852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Average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smtClean="0">
                          <a:effectLst/>
                        </a:rPr>
                        <a:t>1.33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smtClean="0">
                          <a:effectLst/>
                        </a:rPr>
                        <a:t>2.17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smtClean="0">
                          <a:effectLst/>
                        </a:rPr>
                        <a:t>2.83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529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Functional Design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To create functional/logic specifications for chip design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8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To create module design specifications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8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To create LSI functional description at behavior level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8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To create RTL description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539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To create top level netlist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8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To create timing budget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8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To determine strategies of evaluation and testing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852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Average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smtClean="0">
                          <a:effectLst/>
                        </a:rPr>
                        <a:t>1.43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smtClean="0">
                          <a:effectLst/>
                        </a:rPr>
                        <a:t>1.57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52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Summary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1.31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smtClean="0">
                          <a:effectLst/>
                        </a:rPr>
                        <a:t>1.81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smtClean="0">
                          <a:effectLst/>
                        </a:rPr>
                        <a:t>2.14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smtClean="0">
                          <a:effectLst/>
                        </a:rPr>
                        <a:t>2.61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orbel"/>
                      </a:endParaRPr>
                    </a:p>
                  </a:txBody>
                  <a:tcPr marL="1245" marR="1245" marT="124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88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cap="all" dirty="0" smtClean="0"/>
              <a:t>SCHEDULE</a:t>
            </a:r>
            <a:r>
              <a:rPr lang="en-US" cap="all" dirty="0"/>
              <a:t/>
            </a:r>
            <a:br>
              <a:rPr lang="en-US" cap="all" dirty="0"/>
            </a:br>
            <a:endParaRPr lang="en-US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9" name="Rounded Rectangle 8"/>
          <p:cNvSpPr/>
          <p:nvPr/>
        </p:nvSpPr>
        <p:spPr>
          <a:xfrm>
            <a:off x="2048932" y="4941168"/>
            <a:ext cx="853604" cy="2160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/>
          </a:p>
        </p:txBody>
      </p:sp>
      <p:sp>
        <p:nvSpPr>
          <p:cNvPr id="10" name="Right Arrow 9"/>
          <p:cNvSpPr/>
          <p:nvPr/>
        </p:nvSpPr>
        <p:spPr>
          <a:xfrm>
            <a:off x="1710720" y="5817595"/>
            <a:ext cx="8115076" cy="17173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4511824" y="5312497"/>
            <a:ext cx="786655" cy="216024"/>
          </a:xfrm>
          <a:prstGeom prst="round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2074045" y="4581128"/>
            <a:ext cx="828491" cy="216024"/>
          </a:xfrm>
          <a:prstGeom prst="round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2902536" y="4589648"/>
            <a:ext cx="6361816" cy="2075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On-job Training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902536" y="4941168"/>
            <a:ext cx="6361816" cy="21602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On-job Training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10720" y="6002244"/>
            <a:ext cx="9483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Jun 2017</a:t>
            </a:r>
            <a:r>
              <a:rPr lang="en-US" sz="1400" dirty="0" smtClean="0"/>
              <a:t>	</a:t>
            </a:r>
            <a:r>
              <a:rPr lang="en-US" sz="1400" smtClean="0"/>
              <a:t>              Dec 2017    Mar 2018   Jun 2018</a:t>
            </a:r>
            <a:r>
              <a:rPr lang="en-US" sz="1400" dirty="0" smtClean="0"/>
              <a:t>	</a:t>
            </a:r>
            <a:r>
              <a:rPr lang="en-US" sz="1400"/>
              <a:t> </a:t>
            </a:r>
            <a:r>
              <a:rPr lang="en-US" sz="1400" smtClean="0"/>
              <a:t>              Dec 2018</a:t>
            </a:r>
            <a:r>
              <a:rPr lang="en-US" sz="1400" dirty="0" smtClean="0"/>
              <a:t>	</a:t>
            </a:r>
            <a:r>
              <a:rPr lang="en-US" sz="1400" smtClean="0"/>
              <a:t>             Jun 2019</a:t>
            </a:r>
            <a:endParaRPr lang="en-US" sz="1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063552" y="4689140"/>
            <a:ext cx="0" cy="11297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303912" y="5332331"/>
            <a:ext cx="3687028" cy="1961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On-job Training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088729" y="5817595"/>
            <a:ext cx="0" cy="14401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719736" y="5845315"/>
            <a:ext cx="0" cy="14401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591944" y="5831455"/>
            <a:ext cx="0" cy="14401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392144" y="5845315"/>
            <a:ext cx="0" cy="14401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264352" y="5845315"/>
            <a:ext cx="0" cy="14401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27848" y="5845315"/>
            <a:ext cx="0" cy="14401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257844" y="5276537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review point</a:t>
            </a:r>
            <a:endParaRPr lang="en-US" sz="1400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10192335" y="5433427"/>
            <a:ext cx="131018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2669106487"/>
              </p:ext>
            </p:extLst>
          </p:nvPr>
        </p:nvGraphicFramePr>
        <p:xfrm>
          <a:off x="1496062" y="1543656"/>
          <a:ext cx="8544392" cy="2981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0742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6384152" cy="886397"/>
          </a:xfrm>
        </p:spPr>
        <p:txBody>
          <a:bodyPr/>
          <a:lstStyle/>
          <a:p>
            <a:r>
              <a:rPr lang="en-US" dirty="0" smtClean="0"/>
              <a:t>PLAN TO ACHIEVE</a:t>
            </a:r>
            <a:br>
              <a:rPr lang="en-US" dirty="0" smtClean="0"/>
            </a:br>
            <a:r>
              <a:rPr lang="en-US" dirty="0" smtClean="0"/>
              <a:t>Functional </a:t>
            </a:r>
            <a:r>
              <a:rPr lang="en-US" smtClean="0"/>
              <a:t>Verification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920317"/>
              </p:ext>
            </p:extLst>
          </p:nvPr>
        </p:nvGraphicFramePr>
        <p:xfrm>
          <a:off x="479376" y="1556792"/>
          <a:ext cx="11521280" cy="51268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7922"/>
                <a:gridCol w="2954175"/>
                <a:gridCol w="3704432"/>
                <a:gridCol w="2794751"/>
              </a:tblGrid>
              <a:tr h="2604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Skill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Input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Action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Output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/>
                </a:tc>
              </a:tr>
              <a:tr h="6696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 determine verification strategy (verification policy)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200" dirty="0" smtClean="0">
                          <a:effectLst/>
                        </a:rPr>
                        <a:t>Verification </a:t>
                      </a:r>
                      <a:r>
                        <a:rPr lang="en-US" sz="1200" dirty="0">
                          <a:effectLst/>
                        </a:rPr>
                        <a:t>phase of project </a:t>
                      </a:r>
                      <a:r>
                        <a:rPr lang="en-US" sz="1200" dirty="0" smtClean="0">
                          <a:effectLst/>
                        </a:rPr>
                        <a:t>demand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200" smtClean="0">
                          <a:effectLst/>
                        </a:rPr>
                        <a:t>Guideline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22143" marR="221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</a:rPr>
                        <a:t>- Investigate</a:t>
                      </a:r>
                      <a:r>
                        <a:rPr lang="en-US" sz="1200" baseline="0" smtClean="0">
                          <a:effectLst/>
                        </a:rPr>
                        <a:t> design and choose verification solution</a:t>
                      </a: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- Make basic checking </a:t>
                      </a:r>
                      <a:r>
                        <a:rPr lang="en-US" sz="1200">
                          <a:effectLst/>
                        </a:rPr>
                        <a:t>item </a:t>
                      </a:r>
                      <a:r>
                        <a:rPr lang="en-US" sz="1200" smtClean="0">
                          <a:effectLst/>
                        </a:rPr>
                        <a:t>list and its priority in verification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- Basic </a:t>
                      </a:r>
                      <a:r>
                        <a:rPr lang="en-US" sz="1200" dirty="0">
                          <a:effectLst/>
                        </a:rPr>
                        <a:t>checking item </a:t>
                      </a:r>
                      <a:r>
                        <a:rPr lang="en-US" sz="1200" dirty="0" smtClean="0">
                          <a:effectLst/>
                        </a:rPr>
                        <a:t>lists</a:t>
                      </a: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 smtClean="0">
                          <a:effectLst/>
                        </a:rPr>
                        <a:t>- Checking item priority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-  </a:t>
                      </a:r>
                      <a:r>
                        <a:rPr lang="en-US" sz="1200" b="0" u="none" dirty="0" smtClean="0"/>
                        <a:t>Verifications plan and schedule</a:t>
                      </a:r>
                    </a:p>
                  </a:txBody>
                  <a:tcPr marL="22143" marR="22143" marT="0" marB="0"/>
                </a:tc>
              </a:tr>
              <a:tr h="6541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 check specification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 Hardware manual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- Basic checking item of project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u="none" strike="noStrike" dirty="0">
                          <a:effectLst/>
                        </a:rPr>
                        <a:t>Analyze basic checking item of </a:t>
                      </a:r>
                      <a:r>
                        <a:rPr lang="en-US" sz="1200">
                          <a:effectLst/>
                        </a:rPr>
                        <a:t>the </a:t>
                      </a:r>
                      <a:r>
                        <a:rPr lang="en-US" sz="1200" smtClean="0">
                          <a:effectLst/>
                        </a:rPr>
                        <a:t>project</a:t>
                      </a: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>
                          <a:effectLst/>
                        </a:rPr>
                        <a:t>Self-investigate </a:t>
                      </a:r>
                      <a:r>
                        <a:rPr lang="en-US" sz="1200" smtClean="0">
                          <a:effectLst/>
                        </a:rPr>
                        <a:t>chip and</a:t>
                      </a:r>
                      <a:r>
                        <a:rPr lang="en-US" sz="1200" baseline="0" smtClean="0">
                          <a:effectLst/>
                        </a:rPr>
                        <a:t> module specification</a:t>
                      </a: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- Make document to explanation purpose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 Module checking items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- Document explains for checking item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/>
                </a:tc>
              </a:tr>
              <a:tr h="864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 create verification item list (checklist)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smtClean="0">
                          <a:effectLst/>
                        </a:rPr>
                        <a:t>- Basic </a:t>
                      </a:r>
                      <a:r>
                        <a:rPr lang="en-US" sz="1200" dirty="0">
                          <a:effectLst/>
                        </a:rPr>
                        <a:t>checklist </a:t>
                      </a:r>
                      <a:r>
                        <a:rPr lang="en-US" sz="1200">
                          <a:effectLst/>
                        </a:rPr>
                        <a:t>of </a:t>
                      </a:r>
                      <a:r>
                        <a:rPr lang="en-US" sz="1200" smtClean="0">
                          <a:effectLst/>
                        </a:rPr>
                        <a:t>project</a:t>
                      </a:r>
                    </a:p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smtClean="0">
                          <a:effectLst/>
                        </a:rPr>
                        <a:t>- </a:t>
                      </a:r>
                      <a:r>
                        <a:rPr lang="en-US" sz="1200" dirty="0">
                          <a:effectLst/>
                        </a:rPr>
                        <a:t>Hardware manual</a:t>
                      </a:r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 smtClean="0">
                          <a:effectLst/>
                          <a:latin typeface="Arial (B"/>
                        </a:rPr>
                        <a:t>- Checking items</a:t>
                      </a:r>
                      <a:endParaRPr lang="en-US" sz="1200" smtClean="0">
                        <a:effectLst/>
                        <a:latin typeface="Arial (B"/>
                        <a:cs typeface="Times New Roman"/>
                      </a:endParaRPr>
                    </a:p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smtClean="0">
                          <a:effectLst/>
                          <a:latin typeface="Arial (B"/>
                          <a:cs typeface="Times New Roman"/>
                        </a:rPr>
                        <a:t>- Verification</a:t>
                      </a:r>
                      <a:r>
                        <a:rPr lang="en-US" sz="1200" baseline="0" smtClean="0">
                          <a:effectLst/>
                          <a:latin typeface="Arial (B"/>
                          <a:cs typeface="Times New Roman"/>
                        </a:rPr>
                        <a:t> plan</a:t>
                      </a:r>
                      <a:endParaRPr lang="en-US" sz="1200" smtClean="0">
                        <a:effectLst/>
                        <a:latin typeface="Arial (B"/>
                      </a:endParaRPr>
                    </a:p>
                  </a:txBody>
                  <a:tcPr marL="22143" marR="22143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200" b="0" baseline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smtClean="0">
                          <a:solidFill>
                            <a:schemeClr val="tx1"/>
                          </a:solidFill>
                          <a:effectLst/>
                        </a:rPr>
                        <a:t>Investigate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module hardware </a:t>
                      </a: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manual</a:t>
                      </a:r>
                      <a:r>
                        <a:rPr lang="en-US" sz="1200" b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Analyze basic checklist and module </a:t>
                      </a: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checking </a:t>
                      </a:r>
                      <a:r>
                        <a:rPr lang="en-US" sz="1200" b="0" smtClean="0">
                          <a:solidFill>
                            <a:schemeClr val="tx1"/>
                          </a:solidFill>
                          <a:effectLst/>
                        </a:rPr>
                        <a:t>item</a:t>
                      </a:r>
                    </a:p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Create module </a:t>
                      </a: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verification </a:t>
                      </a:r>
                      <a:r>
                        <a:rPr lang="en-US" sz="1200" b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checklist</a:t>
                      </a:r>
                    </a:p>
                  </a:txBody>
                  <a:tcPr marL="22143" marR="221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Module verification </a:t>
                      </a:r>
                      <a:r>
                        <a:rPr lang="en-US" sz="1200" dirty="0" smtClean="0">
                          <a:effectLst/>
                        </a:rPr>
                        <a:t>item</a:t>
                      </a:r>
                      <a:r>
                        <a:rPr lang="en-US" sz="1200" baseline="0" dirty="0" smtClean="0">
                          <a:effectLst/>
                        </a:rPr>
                        <a:t> lists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/>
                </a:tc>
              </a:tr>
              <a:tr h="6696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 create test patterns for functional verification.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 Module verification checklist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- Hardware manual, spec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- RTL, net list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- Investigate module hardware manual </a:t>
                      </a: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and </a:t>
                      </a:r>
                      <a:r>
                        <a:rPr lang="en-US" sz="1200" b="0" smtClean="0">
                          <a:solidFill>
                            <a:schemeClr val="tx1"/>
                          </a:solidFill>
                          <a:effectLst/>
                        </a:rPr>
                        <a:t>sample pettern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en-US" sz="1200" b="0" smtClean="0">
                          <a:solidFill>
                            <a:schemeClr val="tx1"/>
                          </a:solidFill>
                          <a:effectLst/>
                        </a:rPr>
                        <a:t>Create pattern</a:t>
                      </a:r>
                      <a:r>
                        <a:rPr lang="en-US" sz="1200" b="0" baseline="0" smtClean="0">
                          <a:solidFill>
                            <a:schemeClr val="tx1"/>
                          </a:solidFill>
                          <a:effectLst/>
                        </a:rPr>
                        <a:t> cover check list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 Test pattern (CT,UT)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- Test pattern description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/>
                </a:tc>
              </a:tr>
              <a:tr h="8928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 conduct functional verification of RTL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- </a:t>
                      </a:r>
                      <a:r>
                        <a:rPr lang="en-US" sz="1200" dirty="0">
                          <a:effectLst/>
                        </a:rPr>
                        <a:t>Module verification </a:t>
                      </a:r>
                      <a:r>
                        <a:rPr lang="en-US" sz="1200" dirty="0" smtClean="0">
                          <a:effectLst/>
                        </a:rPr>
                        <a:t>item lists (CT,UT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- Module modification record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baseline="0" dirty="0" smtClean="0">
                          <a:effectLst/>
                        </a:rPr>
                        <a:t>Module verification plan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 Analyze verification </a:t>
                      </a:r>
                      <a:r>
                        <a:rPr lang="en-US" sz="1200" dirty="0" smtClean="0">
                          <a:effectLst/>
                        </a:rPr>
                        <a:t>item</a:t>
                      </a:r>
                      <a:r>
                        <a:rPr lang="en-US" sz="1200" baseline="0" dirty="0" smtClean="0">
                          <a:effectLst/>
                        </a:rPr>
                        <a:t> lists</a:t>
                      </a: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- Analyze modification record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- Estimate the bug curve of project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 smtClean="0">
                          <a:effectLst/>
                        </a:rPr>
                        <a:t>-</a:t>
                      </a:r>
                      <a:r>
                        <a:rPr lang="en-US" sz="1200" baseline="0" dirty="0" smtClean="0">
                          <a:effectLst/>
                        </a:rPr>
                        <a:t> Modify inputs data if errors are found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dirty="0" smtClean="0">
                          <a:effectLst/>
                        </a:rPr>
                        <a:t>- Bug-curve estimation (doc)</a:t>
                      </a:r>
                    </a:p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dirty="0" smtClean="0">
                          <a:effectLst/>
                        </a:rPr>
                        <a:t>- Verification</a:t>
                      </a:r>
                      <a:r>
                        <a:rPr lang="en-US" sz="1200" baseline="0" dirty="0" smtClean="0">
                          <a:effectLst/>
                        </a:rPr>
                        <a:t> coverage</a:t>
                      </a: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- Verification </a:t>
                      </a:r>
                      <a:r>
                        <a:rPr lang="en-US" sz="1200" dirty="0" smtClean="0">
                          <a:effectLst/>
                        </a:rPr>
                        <a:t>results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/>
                </a:tc>
              </a:tr>
              <a:tr h="11160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 evaluate functional verification result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 Module checklist and hardware manual.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- Test pattern description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- Verification result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-Analyze test pattern description, module checklist and hardware manual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- Reading test pattern </a:t>
                      </a:r>
                      <a:r>
                        <a:rPr lang="en-US" sz="1200" dirty="0" smtClean="0">
                          <a:effectLst/>
                        </a:rPr>
                        <a:t>description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- Evaluate coverage result</a:t>
                      </a: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 smtClean="0">
                          <a:effectLst/>
                        </a:rPr>
                        <a:t>-</a:t>
                      </a:r>
                      <a:r>
                        <a:rPr lang="en-US" sz="1200" baseline="0" dirty="0" smtClean="0">
                          <a:effectLst/>
                        </a:rPr>
                        <a:t> Using checker to judge verification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- Checked</a:t>
                      </a:r>
                      <a:r>
                        <a:rPr lang="en-US" sz="1200" baseline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verifications result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- Coverage result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2143" marR="22143" marT="0" marB="0"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0056440" y="1294288"/>
            <a:ext cx="1944216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/>
              <a:t>Module: LBSC/LPD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833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38823058"/>
              </p:ext>
            </p:extLst>
          </p:nvPr>
        </p:nvGraphicFramePr>
        <p:xfrm>
          <a:off x="3359696" y="58795"/>
          <a:ext cx="8048000" cy="360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67408" y="58795"/>
            <a:ext cx="2808312" cy="502735"/>
            <a:chOff x="2457" y="-199773"/>
            <a:chExt cx="2992702" cy="703830"/>
          </a:xfrm>
        </p:grpSpPr>
        <p:sp>
          <p:nvSpPr>
            <p:cNvPr id="8" name="Chevron 7"/>
            <p:cNvSpPr/>
            <p:nvPr/>
          </p:nvSpPr>
          <p:spPr>
            <a:xfrm>
              <a:off x="2457" y="-199773"/>
              <a:ext cx="2992702" cy="50405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200" smtClean="0"/>
                <a:t>Dec</a:t>
              </a:r>
              <a:r>
                <a:rPr lang="en-US" smtClean="0"/>
                <a:t> </a:t>
              </a:r>
              <a:r>
                <a:rPr lang="en-US" sz="2200" smtClean="0"/>
                <a:t>2017</a:t>
              </a:r>
              <a:endParaRPr lang="en-US" sz="2200"/>
            </a:p>
          </p:txBody>
        </p:sp>
        <p:sp>
          <p:nvSpPr>
            <p:cNvPr id="9" name="Chevron 4"/>
            <p:cNvSpPr/>
            <p:nvPr/>
          </p:nvSpPr>
          <p:spPr>
            <a:xfrm>
              <a:off x="254485" y="0"/>
              <a:ext cx="2488645" cy="5040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4016" tIns="41339" rIns="41339" bIns="41339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100" kern="1200"/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733313"/>
              </p:ext>
            </p:extLst>
          </p:nvPr>
        </p:nvGraphicFramePr>
        <p:xfrm>
          <a:off x="479376" y="424976"/>
          <a:ext cx="11521280" cy="524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79"/>
                <a:gridCol w="2088233"/>
                <a:gridCol w="3312367"/>
                <a:gridCol w="2016224"/>
                <a:gridCol w="1584177"/>
              </a:tblGrid>
              <a:tr h="500708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Skill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Input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Output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Target</a:t>
                      </a:r>
                      <a:r>
                        <a:rPr lang="en-US" baseline="0" smtClean="0"/>
                        <a:t> Level</a:t>
                      </a:r>
                      <a:endParaRPr lang="en-US"/>
                    </a:p>
                  </a:txBody>
                  <a:tcPr/>
                </a:tc>
              </a:tr>
              <a:tr h="7165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</a:rPr>
                        <a:t>To determine verification strategy (verification policy)</a:t>
                      </a:r>
                      <a:endParaRPr lang="en-US" sz="1100" smtClean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sz="110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b="0" u="none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20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To check specification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610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To create verification item list (checklist)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sz="1100" smtClean="0">
                        <a:solidFill>
                          <a:schemeClr val="bg1"/>
                        </a:solidFill>
                        <a:effectLst/>
                        <a:latin typeface="Arial (B"/>
                      </a:endParaRPr>
                    </a:p>
                  </a:txBody>
                  <a:tcPr marL="22143" marR="22143" marT="0" marB="0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sz="1100" b="0" smtClean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2143" marR="22143" marT="0" marB="0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12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To create test patterns for functional verification.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 Module verification checklist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- Hardware manual, spec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- RTL, net list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effectLst/>
                        </a:rPr>
                        <a:t>Investigate </a:t>
                      </a:r>
                      <a:r>
                        <a:rPr lang="en-US" sz="1100" dirty="0">
                          <a:effectLst/>
                        </a:rPr>
                        <a:t>module hardware manual </a:t>
                      </a:r>
                      <a:r>
                        <a:rPr lang="en-US" sz="1100">
                          <a:effectLst/>
                        </a:rPr>
                        <a:t>and </a:t>
                      </a:r>
                      <a:r>
                        <a:rPr lang="en-US" sz="1100" smtClean="0">
                          <a:effectLst/>
                        </a:rPr>
                        <a:t>sample pettern</a:t>
                      </a:r>
                      <a:endParaRPr lang="en-US" sz="1100">
                        <a:effectLst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effectLst/>
                        </a:rPr>
                        <a:t>Create pattern</a:t>
                      </a:r>
                      <a:r>
                        <a:rPr lang="en-US" sz="1100" baseline="0" smtClean="0">
                          <a:effectLst/>
                        </a:rPr>
                        <a:t> cover check list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Confirm result with mentor</a:t>
                      </a:r>
                    </a:p>
                  </a:txBody>
                  <a:tcPr marL="22143" marR="22143" marT="0" marB="0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effectLst/>
                          <a:latin typeface="+mn-lt"/>
                        </a:rPr>
                        <a:t>Test </a:t>
                      </a:r>
                      <a:r>
                        <a:rPr lang="en-US" sz="1100" dirty="0">
                          <a:effectLst/>
                          <a:latin typeface="+mn-lt"/>
                        </a:rPr>
                        <a:t>pattern </a:t>
                      </a:r>
                      <a:r>
                        <a:rPr lang="en-US" sz="1100">
                          <a:effectLst/>
                          <a:latin typeface="+mn-lt"/>
                        </a:rPr>
                        <a:t>(</a:t>
                      </a:r>
                      <a:r>
                        <a:rPr lang="en-US" sz="1100" smtClean="0">
                          <a:effectLst/>
                          <a:latin typeface="+mn-lt"/>
                        </a:rPr>
                        <a:t>CT,UT)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effectLst/>
                          <a:latin typeface="+mn-lt"/>
                        </a:rPr>
                        <a:t>Test </a:t>
                      </a:r>
                      <a:r>
                        <a:rPr lang="en-US" sz="1100">
                          <a:effectLst/>
                          <a:latin typeface="+mn-lt"/>
                        </a:rPr>
                        <a:t>pattern </a:t>
                      </a:r>
                      <a:r>
                        <a:rPr lang="en-US" sz="1100" smtClean="0"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22143" marR="22143" marT="0" marB="0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smtClean="0">
                          <a:effectLst/>
                        </a:rPr>
                        <a:t>2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0081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To conduct functional verification of RTL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- </a:t>
                      </a:r>
                      <a:r>
                        <a:rPr lang="en-US" sz="1100" dirty="0">
                          <a:effectLst/>
                        </a:rPr>
                        <a:t>Module verification </a:t>
                      </a:r>
                      <a:r>
                        <a:rPr lang="en-US" sz="1100" dirty="0" smtClean="0">
                          <a:effectLst/>
                        </a:rPr>
                        <a:t>item lists (CT,UT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- Module modification record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- </a:t>
                      </a:r>
                      <a:r>
                        <a:rPr lang="en-US" sz="1100" baseline="0" dirty="0" smtClean="0">
                          <a:effectLst/>
                        </a:rPr>
                        <a:t>Module verification plan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effectLst/>
                        </a:rPr>
                        <a:t>Analyze </a:t>
                      </a:r>
                      <a:r>
                        <a:rPr lang="en-US" sz="1100" dirty="0">
                          <a:effectLst/>
                        </a:rPr>
                        <a:t>verification </a:t>
                      </a:r>
                      <a:r>
                        <a:rPr lang="en-US" sz="1100" smtClean="0">
                          <a:effectLst/>
                        </a:rPr>
                        <a:t>item</a:t>
                      </a:r>
                      <a:r>
                        <a:rPr lang="en-US" sz="1100" baseline="0" smtClean="0">
                          <a:effectLst/>
                        </a:rPr>
                        <a:t> lists</a:t>
                      </a:r>
                      <a:endParaRPr lang="en-US" sz="1100" baseline="0">
                        <a:effectLst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effectLst/>
                        </a:rPr>
                        <a:t>Analyze </a:t>
                      </a:r>
                      <a:r>
                        <a:rPr lang="en-US" sz="1100">
                          <a:effectLst/>
                        </a:rPr>
                        <a:t>modification </a:t>
                      </a:r>
                      <a:r>
                        <a:rPr lang="en-US" sz="1100" smtClean="0">
                          <a:effectLst/>
                        </a:rPr>
                        <a:t>record</a:t>
                      </a:r>
                      <a:endParaRPr lang="en-US" sz="1100">
                        <a:effectLst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Confirm result with mentor</a:t>
                      </a:r>
                    </a:p>
                  </a:txBody>
                  <a:tcPr marL="22143" marR="22143" marT="0" marB="0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effectLst/>
                          <a:latin typeface="+mn-lt"/>
                        </a:rPr>
                        <a:t>Verification</a:t>
                      </a:r>
                      <a:r>
                        <a:rPr lang="en-US" sz="1100" baseline="0" smtClean="0">
                          <a:effectLst/>
                          <a:latin typeface="+mn-lt"/>
                        </a:rPr>
                        <a:t> coverage</a:t>
                      </a:r>
                      <a:endParaRPr lang="en-US" sz="1100" baseline="0">
                        <a:effectLst/>
                        <a:latin typeface="+mn-lt"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effectLst/>
                          <a:latin typeface="+mn-lt"/>
                        </a:rPr>
                        <a:t>Verification results</a:t>
                      </a:r>
                    </a:p>
                  </a:txBody>
                  <a:tcPr marL="22143" marR="2214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/>
                        <a:t>2</a:t>
                      </a:r>
                      <a:endParaRPr lang="en-US" sz="1100" b="1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2241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To evaluate functional verification result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 Module checklist and hardware manual.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- Test pattern description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- Verification result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effectLst/>
                        </a:rPr>
                        <a:t>Analyze </a:t>
                      </a:r>
                      <a:r>
                        <a:rPr lang="en-US" sz="1100" dirty="0">
                          <a:effectLst/>
                        </a:rPr>
                        <a:t>test pattern description, module checklist and </a:t>
                      </a:r>
                      <a:r>
                        <a:rPr lang="en-US" sz="1100">
                          <a:effectLst/>
                        </a:rPr>
                        <a:t>hardware </a:t>
                      </a:r>
                      <a:r>
                        <a:rPr lang="en-US" sz="1100" smtClean="0">
                          <a:effectLst/>
                        </a:rPr>
                        <a:t>manual</a:t>
                      </a:r>
                      <a:endParaRPr lang="en-US" sz="1100">
                        <a:effectLst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effectLst/>
                        </a:rPr>
                        <a:t>Reading </a:t>
                      </a:r>
                      <a:r>
                        <a:rPr lang="en-US" sz="1100" dirty="0">
                          <a:effectLst/>
                        </a:rPr>
                        <a:t>test </a:t>
                      </a:r>
                      <a:r>
                        <a:rPr lang="en-US" sz="1100">
                          <a:effectLst/>
                        </a:rPr>
                        <a:t>pattern </a:t>
                      </a:r>
                      <a:r>
                        <a:rPr lang="en-US" sz="1100" smtClean="0">
                          <a:effectLst/>
                        </a:rPr>
                        <a:t>description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effectLst/>
                        </a:rPr>
                        <a:t>Q&amp;A,</a:t>
                      </a:r>
                      <a:r>
                        <a:rPr lang="en-US" sz="1100" baseline="0" smtClean="0">
                          <a:effectLst/>
                        </a:rPr>
                        <a:t> confirm with mentor</a:t>
                      </a:r>
                      <a:endParaRPr lang="en-US" sz="1100" dirty="0" smtClean="0">
                        <a:effectLst/>
                      </a:endParaRPr>
                    </a:p>
                  </a:txBody>
                  <a:tcPr marL="22143" marR="22143" marT="0" marB="0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-   Checked</a:t>
                      </a:r>
                      <a:r>
                        <a:rPr lang="en-US" sz="1100" baseline="0" smtClean="0">
                          <a:effectLst/>
                        </a:rPr>
                        <a:t> verifications result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baseline="0" smtClean="0">
                          <a:effectLst/>
                        </a:rPr>
                        <a:t>Coverage result</a:t>
                      </a:r>
                    </a:p>
                  </a:txBody>
                  <a:tcPr marL="22143" marR="22143" marT="0" marB="0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smtClean="0">
                          <a:effectLst/>
                        </a:rPr>
                        <a:t>2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 rot="16200000">
            <a:off x="-631232" y="1215118"/>
            <a:ext cx="1944216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/>
              <a:t>Module: LBSC/LPD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449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05499890"/>
              </p:ext>
            </p:extLst>
          </p:nvPr>
        </p:nvGraphicFramePr>
        <p:xfrm>
          <a:off x="3359696" y="58795"/>
          <a:ext cx="8048000" cy="360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67408" y="58795"/>
            <a:ext cx="2808312" cy="502735"/>
            <a:chOff x="2457" y="-199773"/>
            <a:chExt cx="2992702" cy="703830"/>
          </a:xfrm>
        </p:grpSpPr>
        <p:sp>
          <p:nvSpPr>
            <p:cNvPr id="8" name="Chevron 7"/>
            <p:cNvSpPr/>
            <p:nvPr/>
          </p:nvSpPr>
          <p:spPr>
            <a:xfrm>
              <a:off x="2457" y="-199773"/>
              <a:ext cx="2992702" cy="504057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200" smtClean="0"/>
                <a:t>Dec</a:t>
              </a:r>
              <a:r>
                <a:rPr lang="en-US" smtClean="0"/>
                <a:t> </a:t>
              </a:r>
              <a:r>
                <a:rPr lang="en-US" sz="2200" smtClean="0"/>
                <a:t>2017</a:t>
              </a:r>
              <a:endParaRPr lang="en-US" sz="2200"/>
            </a:p>
          </p:txBody>
        </p:sp>
        <p:sp>
          <p:nvSpPr>
            <p:cNvPr id="9" name="Chevron 4"/>
            <p:cNvSpPr/>
            <p:nvPr/>
          </p:nvSpPr>
          <p:spPr>
            <a:xfrm>
              <a:off x="254485" y="0"/>
              <a:ext cx="2488645" cy="5040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4016" tIns="41339" rIns="41339" bIns="41339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100" kern="1200"/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505325"/>
              </p:ext>
            </p:extLst>
          </p:nvPr>
        </p:nvGraphicFramePr>
        <p:xfrm>
          <a:off x="407368" y="418835"/>
          <a:ext cx="11449270" cy="5342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854"/>
                <a:gridCol w="2102634"/>
                <a:gridCol w="2952328"/>
                <a:gridCol w="2520280"/>
                <a:gridCol w="1584174"/>
              </a:tblGrid>
              <a:tr h="497334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Skill</a:t>
                      </a:r>
                      <a:endParaRPr lang="en-US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Input</a:t>
                      </a:r>
                      <a:endParaRPr lang="en-US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Action</a:t>
                      </a:r>
                      <a:endParaRPr lang="en-US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Output</a:t>
                      </a:r>
                      <a:endParaRPr lang="en-US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Target</a:t>
                      </a:r>
                      <a:r>
                        <a:rPr lang="en-US" baseline="0" smtClean="0"/>
                        <a:t> Level</a:t>
                      </a:r>
                      <a:endParaRPr lang="en-US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0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</a:rPr>
                        <a:t>To determine verification strategy (verification policy)</a:t>
                      </a:r>
                      <a:endParaRPr lang="en-US" sz="1100" smtClean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  <a:t>Verification phase of project demand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  <a:t>Guideline</a:t>
                      </a:r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  <a:t>- Investigate</a:t>
                      </a:r>
                      <a:r>
                        <a:rPr lang="en-US" sz="1100" baseline="0" smtClean="0">
                          <a:solidFill>
                            <a:schemeClr val="tx1"/>
                          </a:solidFill>
                          <a:effectLst/>
                        </a:rPr>
                        <a:t> design</a:t>
                      </a: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  <a:t>- Make basic checking item list and its priority in verification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mtClean="0">
                          <a:solidFill>
                            <a:schemeClr val="tx1"/>
                          </a:solidFill>
                        </a:rPr>
                        <a:t>- Ivestigate</a:t>
                      </a:r>
                      <a:r>
                        <a:rPr lang="en-US" sz="1100" b="0" u="none" baseline="0" smtClean="0">
                          <a:solidFill>
                            <a:schemeClr val="tx1"/>
                          </a:solidFill>
                        </a:rPr>
                        <a:t> and confirm result with mentor</a:t>
                      </a:r>
                      <a:endParaRPr lang="en-US" sz="1100" b="0" u="none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  <a:t>-   Basic checking item lists</a:t>
                      </a:r>
                      <a:b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  <a:t>-   Checking item priority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u="none" smtClean="0">
                          <a:solidFill>
                            <a:schemeClr val="tx1"/>
                          </a:solidFill>
                        </a:rPr>
                        <a:t>Verifications plan and schedule</a:t>
                      </a:r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To check specification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- Hardware manual</a:t>
                      </a:r>
                      <a:b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- Basic checking item of project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Analyze </a:t>
                      </a: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basic checking item of 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the </a:t>
                      </a: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  <a:t>project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Investigate and confirm understand with mentor</a:t>
                      </a:r>
                    </a:p>
                  </a:txBody>
                  <a:tcPr marL="22143" marR="22143" marT="0" marB="0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  <a:t>Module 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checking </a:t>
                      </a: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  <a:t>items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143" marR="2214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8220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To create verification item list (checklist)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  <a:t>- Basic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checklist 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of </a:t>
                      </a: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  <a:t>project</a:t>
                      </a:r>
                    </a:p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Hardware manual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  <a:t>- Checking items</a:t>
                      </a:r>
                    </a:p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  <a:t>- Verification</a:t>
                      </a:r>
                      <a:r>
                        <a:rPr lang="en-US" sz="1100" baseline="0" smtClean="0">
                          <a:solidFill>
                            <a:schemeClr val="tx1"/>
                          </a:solidFill>
                          <a:effectLst/>
                        </a:rPr>
                        <a:t> plan</a:t>
                      </a:r>
                      <a:endParaRPr lang="en-US" sz="1100" smtClean="0">
                        <a:solidFill>
                          <a:schemeClr val="tx1"/>
                        </a:solidFill>
                        <a:effectLst/>
                        <a:latin typeface="Arial (B"/>
                      </a:endParaRPr>
                    </a:p>
                  </a:txBody>
                  <a:tcPr marL="22143" marR="22143" marT="0" marB="0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100" baseline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  <a:t>Investigate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module hardware 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manual</a:t>
                      </a: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Analyze basic checklist and module 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checking </a:t>
                      </a: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  <a:t>item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  <a:t>Q&amp;A, confirm with mentor</a:t>
                      </a:r>
                      <a:endParaRPr lang="en-US" sz="1100" b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2143" marR="22143" marT="0" marB="0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Module verification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item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</a:rPr>
                        <a:t> lists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159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To create test patterns for functional verification.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- Module verification checklist</a:t>
                      </a:r>
                      <a:b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- Hardware manual, spec</a:t>
                      </a:r>
                      <a:b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- RTL, net list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</a:rPr>
                        <a:t>Investigate 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module hardware manual </a:t>
                      </a: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and </a:t>
                      </a: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</a:rPr>
                        <a:t>sample pettern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</a:rPr>
                        <a:t>Create pattern</a:t>
                      </a:r>
                      <a:r>
                        <a:rPr lang="en-US" sz="1100" baseline="0" smtClean="0">
                          <a:solidFill>
                            <a:schemeClr val="bg1"/>
                          </a:solidFill>
                          <a:effectLst/>
                        </a:rPr>
                        <a:t> cover check list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b="0" baseline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Confirm result with mentor</a:t>
                      </a:r>
                      <a:endParaRPr lang="en-US" sz="11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Test 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pattern </a:t>
                      </a: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CT,UT)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Test </a:t>
                      </a: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pattern </a:t>
                      </a: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22143" marR="22143" marT="0" marB="0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smtClean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57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To conduct functional verification of RTL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Module verification 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</a:rPr>
                        <a:t>item lists (CT,UT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b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- Module modification record</a:t>
                      </a:r>
                      <a:b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  <a:effectLst/>
                        </a:rPr>
                        <a:t>Module verification plan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- Analyze verification 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  <a:effectLst/>
                        </a:rPr>
                        <a:t> lists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- Analyze modification record</a:t>
                      </a:r>
                      <a:b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</a:rPr>
                        <a:t>Confirm with</a:t>
                      </a:r>
                      <a:r>
                        <a:rPr lang="en-US" sz="1100" baseline="0" smtClean="0">
                          <a:solidFill>
                            <a:schemeClr val="bg1"/>
                          </a:solidFill>
                          <a:effectLst/>
                        </a:rPr>
                        <a:t> mentor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Verification</a:t>
                      </a:r>
                      <a:r>
                        <a:rPr lang="en-US" sz="1100" baseline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coverage</a:t>
                      </a:r>
                      <a:endParaRPr lang="en-US" sz="1100" baseline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Verification results</a:t>
                      </a:r>
                    </a:p>
                  </a:txBody>
                  <a:tcPr marL="22143" marR="2214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To evaluate functional verification result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- Module checklist and hardware manual.</a:t>
                      </a:r>
                      <a:b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- Test pattern description</a:t>
                      </a:r>
                      <a:b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- Verification result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-Analyze test pattern description, module checklist and hardware manual</a:t>
                      </a:r>
                      <a:b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- Reading test pattern 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</a:rPr>
                        <a:t>Q&amp;A,</a:t>
                      </a:r>
                      <a:r>
                        <a:rPr lang="en-US" sz="1100" baseline="0" smtClean="0">
                          <a:solidFill>
                            <a:schemeClr val="bg1"/>
                          </a:solidFill>
                          <a:effectLst/>
                        </a:rPr>
                        <a:t> confirm with mentor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</a:rPr>
                        <a:t>-   Checked</a:t>
                      </a:r>
                      <a:r>
                        <a:rPr lang="en-US" sz="1100" baseline="0" smtClean="0">
                          <a:solidFill>
                            <a:schemeClr val="bg1"/>
                          </a:solidFill>
                          <a:effectLst/>
                        </a:rPr>
                        <a:t> verifications result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baseline="0" smtClean="0">
                          <a:solidFill>
                            <a:schemeClr val="bg1"/>
                          </a:solidFill>
                          <a:effectLst/>
                        </a:rPr>
                        <a:t>Coverage result</a:t>
                      </a:r>
                    </a:p>
                  </a:txBody>
                  <a:tcPr marL="22143" marR="22143" marT="0" marB="0"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smtClean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 rot="16200000">
            <a:off x="-703240" y="1252443"/>
            <a:ext cx="1944216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/>
              <a:t>Module: LBSC/LPD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513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08434032"/>
              </p:ext>
            </p:extLst>
          </p:nvPr>
        </p:nvGraphicFramePr>
        <p:xfrm>
          <a:off x="3359696" y="58795"/>
          <a:ext cx="8048000" cy="360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67408" y="58795"/>
            <a:ext cx="2808312" cy="502735"/>
            <a:chOff x="2457" y="-199773"/>
            <a:chExt cx="2992702" cy="703830"/>
          </a:xfrm>
        </p:grpSpPr>
        <p:sp>
          <p:nvSpPr>
            <p:cNvPr id="8" name="Chevron 7"/>
            <p:cNvSpPr/>
            <p:nvPr/>
          </p:nvSpPr>
          <p:spPr>
            <a:xfrm>
              <a:off x="2457" y="-199773"/>
              <a:ext cx="2992702" cy="504057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200" smtClean="0"/>
                <a:t>Dec</a:t>
              </a:r>
              <a:r>
                <a:rPr lang="en-US" smtClean="0"/>
                <a:t> </a:t>
              </a:r>
              <a:r>
                <a:rPr lang="en-US" sz="2200" smtClean="0"/>
                <a:t>2017</a:t>
              </a:r>
              <a:endParaRPr lang="en-US" sz="2200"/>
            </a:p>
          </p:txBody>
        </p:sp>
        <p:sp>
          <p:nvSpPr>
            <p:cNvPr id="9" name="Chevron 4"/>
            <p:cNvSpPr/>
            <p:nvPr/>
          </p:nvSpPr>
          <p:spPr>
            <a:xfrm>
              <a:off x="254485" y="0"/>
              <a:ext cx="2488645" cy="5040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4016" tIns="41339" rIns="41339" bIns="41339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100" kern="1200"/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757895"/>
              </p:ext>
            </p:extLst>
          </p:nvPr>
        </p:nvGraphicFramePr>
        <p:xfrm>
          <a:off x="407368" y="418833"/>
          <a:ext cx="11665295" cy="5487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059"/>
                <a:gridCol w="2333059"/>
                <a:gridCol w="3254762"/>
                <a:gridCol w="2160240"/>
                <a:gridCol w="1584175"/>
              </a:tblGrid>
              <a:tr h="375687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Skill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Input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Output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Target</a:t>
                      </a:r>
                      <a:r>
                        <a:rPr lang="en-US" baseline="0" smtClean="0"/>
                        <a:t> Level</a:t>
                      </a:r>
                      <a:endParaRPr lang="en-US"/>
                    </a:p>
                  </a:txBody>
                  <a:tcPr/>
                </a:tc>
              </a:tr>
              <a:tr h="735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</a:rPr>
                        <a:t>To determine verification strategy (verification policy)</a:t>
                      </a:r>
                      <a:endParaRPr lang="en-US" sz="1100" smtClean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</a:rPr>
                        <a:t>Verification phase of project demand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</a:rPr>
                        <a:t>Guideline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</a:rPr>
                        <a:t>- Investigate</a:t>
                      </a:r>
                      <a:r>
                        <a:rPr lang="en-US" sz="1100" baseline="0" smtClean="0">
                          <a:solidFill>
                            <a:schemeClr val="bg1"/>
                          </a:solidFill>
                          <a:effectLst/>
                        </a:rPr>
                        <a:t> design and choose verification solution</a:t>
                      </a: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en-US" sz="1100" smtClean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</a:rPr>
                        <a:t>- Make basic checking item list and its priority in verification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mtClean="0">
                          <a:solidFill>
                            <a:schemeClr val="bg1"/>
                          </a:solidFill>
                        </a:rPr>
                        <a:t>- Ivestigate</a:t>
                      </a:r>
                      <a:r>
                        <a:rPr lang="en-US" sz="1100" b="0" u="none" baseline="0" smtClean="0">
                          <a:solidFill>
                            <a:schemeClr val="bg1"/>
                          </a:solidFill>
                        </a:rPr>
                        <a:t> and confirm result with mentor</a:t>
                      </a:r>
                      <a:endParaRPr lang="en-US" sz="1100" b="0" u="none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</a:rPr>
                        <a:t>- Basic checking item lists</a:t>
                      </a:r>
                      <a:br>
                        <a:rPr lang="en-US" sz="1100" smtClean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</a:rPr>
                        <a:t>- Checking item priority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</a:rPr>
                        <a:t>-  </a:t>
                      </a:r>
                      <a:r>
                        <a:rPr lang="en-US" sz="1100" u="none" smtClean="0">
                          <a:solidFill>
                            <a:schemeClr val="bg1"/>
                          </a:solidFill>
                        </a:rPr>
                        <a:t>Verifications plan and schedule</a:t>
                      </a:r>
                      <a:endParaRPr lang="en-US" sz="1100" b="0" u="none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247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To check specification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- Hardware manual</a:t>
                      </a:r>
                      <a:b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- Basic checking item of project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Analyze basic checking item of </a:t>
                      </a: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</a:rPr>
                        <a:t>the project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Investigate and confirm understand with mentor</a:t>
                      </a:r>
                    </a:p>
                  </a:txBody>
                  <a:tcPr marL="22143" marR="22143" marT="0" marB="0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- Module checking items</a:t>
                      </a:r>
                      <a:b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- Document explains for checking item 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8214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To create verification item list (checklist)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  <a:t>- Basic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checklist 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of </a:t>
                      </a: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  <a:t>project</a:t>
                      </a:r>
                    </a:p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Hardware manual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  <a:t>- Checking items</a:t>
                      </a:r>
                    </a:p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  <a:t>- Verification</a:t>
                      </a:r>
                      <a:r>
                        <a:rPr lang="en-US" sz="1100" baseline="0" smtClean="0">
                          <a:solidFill>
                            <a:schemeClr val="tx1"/>
                          </a:solidFill>
                          <a:effectLst/>
                        </a:rPr>
                        <a:t> plan</a:t>
                      </a:r>
                      <a:endParaRPr lang="en-US" sz="1100" smtClean="0">
                        <a:solidFill>
                          <a:schemeClr val="tx1"/>
                        </a:solidFill>
                        <a:effectLst/>
                        <a:latin typeface="Arial (B"/>
                      </a:endParaRPr>
                    </a:p>
                  </a:txBody>
                  <a:tcPr marL="22143" marR="22143" marT="0" marB="0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100" baseline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  <a:t>Investigate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module hardware 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manual</a:t>
                      </a: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Analyze basic checklist and module 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checking </a:t>
                      </a: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</a:rPr>
                        <a:t>item</a:t>
                      </a:r>
                    </a:p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smtClean="0">
                          <a:solidFill>
                            <a:srgbClr val="00B0F0"/>
                          </a:solidFill>
                          <a:effectLst/>
                        </a:rPr>
                        <a:t>- </a:t>
                      </a:r>
                      <a:r>
                        <a:rPr lang="en-US" sz="1100" dirty="0" smtClean="0">
                          <a:solidFill>
                            <a:srgbClr val="00B0F0"/>
                          </a:solidFill>
                          <a:effectLst/>
                        </a:rPr>
                        <a:t>Create module </a:t>
                      </a:r>
                      <a:r>
                        <a:rPr lang="en-US" sz="1100">
                          <a:solidFill>
                            <a:srgbClr val="00B0F0"/>
                          </a:solidFill>
                          <a:effectLst/>
                        </a:rPr>
                        <a:t>verification </a:t>
                      </a:r>
                      <a:r>
                        <a:rPr lang="en-US" sz="1100" smtClean="0">
                          <a:solidFill>
                            <a:srgbClr val="00B0F0"/>
                          </a:solidFill>
                          <a:effectLst/>
                        </a:rPr>
                        <a:t>checklist</a:t>
                      </a:r>
                      <a:endParaRPr lang="en-US" sz="1100" b="0" smtClean="0">
                        <a:solidFill>
                          <a:srgbClr val="00B0F0"/>
                        </a:solidFill>
                        <a:effectLst/>
                        <a:latin typeface="+mn-lt"/>
                      </a:endParaRPr>
                    </a:p>
                  </a:txBody>
                  <a:tcPr marL="22143" marR="22143" marT="0" marB="0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Module verification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item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</a:rPr>
                        <a:t> lists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726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To create test patterns for functional verification.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 Module verification checklist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- Hardware manual, spec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- RTL, net list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effectLst/>
                        </a:rPr>
                        <a:t>Investigate </a:t>
                      </a:r>
                      <a:r>
                        <a:rPr lang="en-US" sz="1100" dirty="0">
                          <a:effectLst/>
                        </a:rPr>
                        <a:t>module </a:t>
                      </a:r>
                      <a:r>
                        <a:rPr lang="en-US" sz="1100">
                          <a:effectLst/>
                        </a:rPr>
                        <a:t>hardware </a:t>
                      </a:r>
                      <a:r>
                        <a:rPr lang="en-US" sz="1100" smtClean="0">
                          <a:effectLst/>
                        </a:rPr>
                        <a:t>manual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effectLst/>
                        </a:rPr>
                        <a:t>Create pattern</a:t>
                      </a:r>
                      <a:r>
                        <a:rPr lang="en-US" sz="1100" baseline="0" smtClean="0">
                          <a:effectLst/>
                        </a:rPr>
                        <a:t> cover check list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baseline="0" smtClean="0">
                          <a:solidFill>
                            <a:srgbClr val="00B0F0"/>
                          </a:solidFill>
                          <a:effectLst/>
                        </a:rPr>
                        <a:t>Make plan and evaluate results</a:t>
                      </a:r>
                    </a:p>
                  </a:txBody>
                  <a:tcPr marL="22143" marR="22143" marT="0" marB="0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effectLst/>
                          <a:latin typeface="+mn-lt"/>
                        </a:rPr>
                        <a:t>Test </a:t>
                      </a:r>
                      <a:r>
                        <a:rPr lang="en-US" sz="1100" dirty="0">
                          <a:effectLst/>
                          <a:latin typeface="+mn-lt"/>
                        </a:rPr>
                        <a:t>pattern </a:t>
                      </a:r>
                      <a:r>
                        <a:rPr lang="en-US" sz="1100">
                          <a:effectLst/>
                          <a:latin typeface="+mn-lt"/>
                        </a:rPr>
                        <a:t>(</a:t>
                      </a:r>
                      <a:r>
                        <a:rPr lang="en-US" sz="1100" smtClean="0">
                          <a:effectLst/>
                          <a:latin typeface="+mn-lt"/>
                        </a:rPr>
                        <a:t>CT,UT)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effectLst/>
                          <a:latin typeface="+mn-lt"/>
                        </a:rPr>
                        <a:t>Test </a:t>
                      </a:r>
                      <a:r>
                        <a:rPr lang="en-US" sz="1100">
                          <a:effectLst/>
                          <a:latin typeface="+mn-lt"/>
                        </a:rPr>
                        <a:t>pattern </a:t>
                      </a:r>
                      <a:r>
                        <a:rPr lang="en-US" sz="1100" smtClean="0">
                          <a:effectLst/>
                          <a:latin typeface="+mn-lt"/>
                        </a:rPr>
                        <a:t>description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effectLst/>
                          <a:latin typeface="+mn-lt"/>
                        </a:rPr>
                        <a:t>Verification</a:t>
                      </a:r>
                      <a:r>
                        <a:rPr lang="en-US" sz="1100" baseline="0" smtClean="0">
                          <a:effectLst/>
                          <a:latin typeface="+mn-lt"/>
                        </a:rPr>
                        <a:t> plan report</a:t>
                      </a:r>
                      <a:endParaRPr lang="en-US" sz="1100" smtClean="0">
                        <a:effectLst/>
                        <a:latin typeface="+mn-lt"/>
                      </a:endParaRPr>
                    </a:p>
                  </a:txBody>
                  <a:tcPr marL="22143" marR="22143" marT="0" marB="0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395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To conduct functional verification of RTL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- </a:t>
                      </a:r>
                      <a:r>
                        <a:rPr lang="en-US" sz="1100" dirty="0">
                          <a:effectLst/>
                        </a:rPr>
                        <a:t>Module verification </a:t>
                      </a:r>
                      <a:r>
                        <a:rPr lang="en-US" sz="1100" dirty="0" smtClean="0">
                          <a:effectLst/>
                        </a:rPr>
                        <a:t>item lists (CT,UT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- Module modification record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- </a:t>
                      </a:r>
                      <a:r>
                        <a:rPr lang="en-US" sz="1100" baseline="0" dirty="0" smtClean="0">
                          <a:effectLst/>
                        </a:rPr>
                        <a:t>Module verification plan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effectLst/>
                        </a:rPr>
                        <a:t>Analyze </a:t>
                      </a:r>
                      <a:r>
                        <a:rPr lang="en-US" sz="1100" dirty="0">
                          <a:effectLst/>
                        </a:rPr>
                        <a:t>verification </a:t>
                      </a:r>
                      <a:r>
                        <a:rPr lang="en-US" sz="1100" smtClean="0">
                          <a:effectLst/>
                        </a:rPr>
                        <a:t>item</a:t>
                      </a:r>
                      <a:r>
                        <a:rPr lang="en-US" sz="1100" baseline="0" smtClean="0">
                          <a:effectLst/>
                        </a:rPr>
                        <a:t> lists</a:t>
                      </a:r>
                      <a:endParaRPr lang="en-US" sz="1100" baseline="0">
                        <a:effectLst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effectLst/>
                        </a:rPr>
                        <a:t>Analyze </a:t>
                      </a:r>
                      <a:r>
                        <a:rPr lang="en-US" sz="1100">
                          <a:effectLst/>
                        </a:rPr>
                        <a:t>modification </a:t>
                      </a:r>
                      <a:r>
                        <a:rPr lang="en-US" sz="1100" smtClean="0">
                          <a:effectLst/>
                        </a:rPr>
                        <a:t>record</a:t>
                      </a:r>
                      <a:endParaRPr lang="en-US" sz="1100">
                        <a:effectLst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solidFill>
                            <a:srgbClr val="00B0F0"/>
                          </a:solidFill>
                          <a:effectLst/>
                        </a:rPr>
                        <a:t>Estimate </a:t>
                      </a:r>
                      <a:r>
                        <a:rPr lang="en-US" sz="1100" dirty="0">
                          <a:solidFill>
                            <a:srgbClr val="00B0F0"/>
                          </a:solidFill>
                          <a:effectLst/>
                        </a:rPr>
                        <a:t>the bug curve </a:t>
                      </a:r>
                      <a:r>
                        <a:rPr lang="en-US" sz="1100">
                          <a:solidFill>
                            <a:srgbClr val="00B0F0"/>
                          </a:solidFill>
                          <a:effectLst/>
                        </a:rPr>
                        <a:t>of </a:t>
                      </a:r>
                      <a:r>
                        <a:rPr lang="en-US" sz="1100" smtClean="0">
                          <a:solidFill>
                            <a:srgbClr val="00B0F0"/>
                          </a:solidFill>
                          <a:effectLst/>
                        </a:rPr>
                        <a:t>project</a:t>
                      </a:r>
                      <a:endParaRPr lang="en-US" sz="1100">
                        <a:solidFill>
                          <a:srgbClr val="00B0F0"/>
                        </a:solidFill>
                        <a:effectLst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baseline="0" smtClean="0">
                          <a:solidFill>
                            <a:srgbClr val="00B0F0"/>
                          </a:solidFill>
                          <a:effectLst/>
                        </a:rPr>
                        <a:t>Modify </a:t>
                      </a:r>
                      <a:r>
                        <a:rPr lang="en-US" sz="1100" baseline="0" dirty="0" smtClean="0">
                          <a:solidFill>
                            <a:srgbClr val="00B0F0"/>
                          </a:solidFill>
                          <a:effectLst/>
                        </a:rPr>
                        <a:t>inputs data if errors </a:t>
                      </a:r>
                      <a:r>
                        <a:rPr lang="en-US" sz="1100" baseline="0" smtClean="0">
                          <a:solidFill>
                            <a:srgbClr val="00B0F0"/>
                          </a:solidFill>
                          <a:effectLst/>
                        </a:rPr>
                        <a:t>are found</a:t>
                      </a:r>
                    </a:p>
                  </a:txBody>
                  <a:tcPr marL="22143" marR="22143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smtClean="0">
                          <a:effectLst/>
                        </a:rPr>
                        <a:t>-</a:t>
                      </a:r>
                      <a:r>
                        <a:rPr lang="en-US" sz="1100" baseline="0" smtClean="0">
                          <a:effectLst/>
                        </a:rPr>
                        <a:t>   </a:t>
                      </a:r>
                      <a:r>
                        <a:rPr lang="en-US" sz="1100" smtClean="0">
                          <a:effectLst/>
                        </a:rPr>
                        <a:t>Bug-curve </a:t>
                      </a:r>
                      <a:r>
                        <a:rPr lang="en-US" sz="1100" dirty="0" smtClean="0">
                          <a:effectLst/>
                        </a:rPr>
                        <a:t>estimation (doc)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effectLst/>
                          <a:latin typeface="+mn-lt"/>
                        </a:rPr>
                        <a:t>Verification</a:t>
                      </a:r>
                      <a:r>
                        <a:rPr lang="en-US" sz="1100" baseline="0" smtClean="0">
                          <a:effectLst/>
                          <a:latin typeface="+mn-lt"/>
                        </a:rPr>
                        <a:t> coverage</a:t>
                      </a:r>
                      <a:endParaRPr lang="en-US" sz="1100" baseline="0">
                        <a:effectLst/>
                        <a:latin typeface="+mn-lt"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effectLst/>
                          <a:latin typeface="+mn-lt"/>
                        </a:rPr>
                        <a:t>Verification results</a:t>
                      </a:r>
                    </a:p>
                  </a:txBody>
                  <a:tcPr marL="22143" marR="2214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/>
                        <a:t>3</a:t>
                      </a:r>
                      <a:endParaRPr lang="en-US" sz="1100" b="1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2241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To evaluate functional verification result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 Module checklist and hardware manual.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- Test pattern description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- Verification result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-   Analyze </a:t>
                      </a:r>
                      <a:r>
                        <a:rPr lang="en-US" sz="1100" dirty="0">
                          <a:effectLst/>
                        </a:rPr>
                        <a:t>test pattern description, module checklist and hardware manual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- </a:t>
                      </a:r>
                      <a:r>
                        <a:rPr lang="en-US" sz="1100" smtClean="0">
                          <a:effectLst/>
                        </a:rPr>
                        <a:t>  Reading </a:t>
                      </a:r>
                      <a:r>
                        <a:rPr lang="en-US" sz="1100" dirty="0">
                          <a:effectLst/>
                        </a:rPr>
                        <a:t>test pattern </a:t>
                      </a:r>
                      <a:r>
                        <a:rPr lang="en-US" sz="1100" dirty="0" smtClean="0">
                          <a:effectLst/>
                        </a:rPr>
                        <a:t>description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mtClean="0">
                          <a:solidFill>
                            <a:srgbClr val="00B0F0"/>
                          </a:solidFill>
                          <a:effectLst/>
                        </a:rPr>
                        <a:t>Evaluate coverage result</a:t>
                      </a:r>
                      <a:endParaRPr lang="en-US" sz="1100">
                        <a:solidFill>
                          <a:srgbClr val="00B0F0"/>
                        </a:solidFill>
                        <a:effectLst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baseline="0" smtClean="0">
                          <a:solidFill>
                            <a:srgbClr val="00B0F0"/>
                          </a:solidFill>
                          <a:effectLst/>
                        </a:rPr>
                        <a:t>Using </a:t>
                      </a:r>
                      <a:r>
                        <a:rPr lang="en-US" sz="1100" baseline="0" dirty="0" smtClean="0">
                          <a:solidFill>
                            <a:srgbClr val="00B0F0"/>
                          </a:solidFill>
                          <a:effectLst/>
                        </a:rPr>
                        <a:t>checker to </a:t>
                      </a:r>
                      <a:r>
                        <a:rPr lang="en-US" sz="1100" baseline="0" smtClean="0">
                          <a:solidFill>
                            <a:srgbClr val="00B0F0"/>
                          </a:solidFill>
                          <a:effectLst/>
                        </a:rPr>
                        <a:t>judge verification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baseline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Make verification report</a:t>
                      </a:r>
                      <a:endParaRPr lang="en-US" sz="1100" smtClean="0">
                        <a:solidFill>
                          <a:srgbClr val="00B0F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-   Checked</a:t>
                      </a:r>
                      <a:r>
                        <a:rPr lang="en-US" sz="1100" baseline="0" smtClean="0">
                          <a:effectLst/>
                        </a:rPr>
                        <a:t> verifications result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baseline="0" smtClean="0">
                          <a:effectLst/>
                        </a:rPr>
                        <a:t>Coverage result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baseline="0" smtClean="0">
                          <a:effectLst/>
                        </a:rPr>
                        <a:t>Verification report</a:t>
                      </a:r>
                    </a:p>
                  </a:txBody>
                  <a:tcPr marL="22143" marR="22143" marT="0" marB="0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43" marR="22143" marT="0" marB="0"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 rot="16200000">
            <a:off x="-723716" y="1252442"/>
            <a:ext cx="1944216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/>
              <a:t>Module: LBSC/LPD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6179286"/>
      </p:ext>
    </p:extLst>
  </p:cSld>
  <p:clrMapOvr>
    <a:masterClrMapping/>
  </p:clrMapOvr>
</p:sld>
</file>

<file path=ppt/theme/theme1.xml><?xml version="1.0" encoding="utf-8"?>
<a:theme xmlns:a="http://schemas.openxmlformats.org/drawingml/2006/main" name="Renesas 2015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>
        <a:ln w="19050">
          <a:headEnd type="none" w="med" len="med"/>
          <a:tailEnd type="non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ntative_Renesas_PPT_for_CC_16_9__2015_08.pptx" id="{5603F6B3-4C6E-4E92-8ECA-4417D8F4684A}" vid="{E94785EC-3B00-43E5-8E8D-4E15F8F78F85}"/>
    </a:ext>
  </a:extLst>
</a:theme>
</file>

<file path=ppt/theme/theme2.xml><?xml version="1.0" encoding="utf-8"?>
<a:theme xmlns:a="http://schemas.openxmlformats.org/drawingml/2006/main" name="Renesas 2015_confidential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ntative_Renesas_PPT_for_CC_16_9__2015_08.pptx" id="{5603F6B3-4C6E-4E92-8ECA-4417D8F4684A}" vid="{E94785EC-3B00-43E5-8E8D-4E15F8F78F85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Tentative_Renesas_PPT_for_CC_16_9__2015_08</Template>
  <TotalTime>2292</TotalTime>
  <Words>3492</Words>
  <Application>Microsoft Office PowerPoint</Application>
  <PresentationFormat>Widescreen</PresentationFormat>
  <Paragraphs>976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Arial (B</vt:lpstr>
      <vt:lpstr>Arial Narrow</vt:lpstr>
      <vt:lpstr>Calibri</vt:lpstr>
      <vt:lpstr>Corbel</vt:lpstr>
      <vt:lpstr>Symbol</vt:lpstr>
      <vt:lpstr>Times New Roman</vt:lpstr>
      <vt:lpstr>Wingdings</vt:lpstr>
      <vt:lpstr>Renesas 2015</vt:lpstr>
      <vt:lpstr>Renesas 2015_confidential</vt:lpstr>
      <vt:lpstr>PowerPoint Presentation</vt:lpstr>
      <vt:lpstr>Agenda</vt:lpstr>
      <vt:lpstr>TARGET </vt:lpstr>
      <vt:lpstr>PowerPoint Presentation</vt:lpstr>
      <vt:lpstr>SCHEDULE </vt:lpstr>
      <vt:lpstr>PLAN TO ACHIEVE Functional Verification </vt:lpstr>
      <vt:lpstr>PowerPoint Presentation</vt:lpstr>
      <vt:lpstr>PowerPoint Presentation</vt:lpstr>
      <vt:lpstr>PowerPoint Presentation</vt:lpstr>
      <vt:lpstr>PowerPoint Presentation</vt:lpstr>
      <vt:lpstr>PLAN TO ACHIEVE Logic design</vt:lpstr>
      <vt:lpstr>PowerPoint Presentation</vt:lpstr>
      <vt:lpstr>PowerPoint Presentation</vt:lpstr>
      <vt:lpstr>PowerPoint Presentation</vt:lpstr>
      <vt:lpstr>PowerPoint Presentation</vt:lpstr>
      <vt:lpstr>PLAN TO ACHIEVE Functional design</vt:lpstr>
      <vt:lpstr>PowerPoint Presentation</vt:lpstr>
      <vt:lpstr>PowerPoint Presentation</vt:lpstr>
      <vt:lpstr>PowerPoint Presentation</vt:lpstr>
      <vt:lpstr>PowerPoint Presentation</vt:lpstr>
      <vt:lpstr>MENTOR – MENTEE INTERACTION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Sabine Mayr</dc:creator>
  <cp:lastModifiedBy>An Hai Lam. Tran</cp:lastModifiedBy>
  <cp:revision>522</cp:revision>
  <dcterms:created xsi:type="dcterms:W3CDTF">2015-08-18T12:30:57Z</dcterms:created>
  <dcterms:modified xsi:type="dcterms:W3CDTF">2017-06-07T10:00:51Z</dcterms:modified>
</cp:coreProperties>
</file>