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E231D-6520-4399-B4B2-C8DBD241B4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13333-B2FD-47C8-B8CF-AE6708802572}">
      <dgm:prSet phldrT="[Text]"/>
      <dgm:spPr/>
      <dgm:t>
        <a:bodyPr/>
        <a:lstStyle/>
        <a:p>
          <a:r>
            <a:rPr lang="en-US"/>
            <a:t>B2C</a:t>
          </a:r>
          <a:endParaRPr lang="en-US"/>
        </a:p>
      </dgm:t>
    </dgm:pt>
    <dgm:pt modelId="{D5454935-DE47-40BD-A6B4-8F4E79F6F7ED}" type="parTrans" cxnId="{64A407D9-270F-4C0F-A3C7-C965F661FCF2}">
      <dgm:prSet/>
      <dgm:spPr/>
      <dgm:t>
        <a:bodyPr/>
        <a:lstStyle/>
        <a:p>
          <a:endParaRPr lang="en-US"/>
        </a:p>
      </dgm:t>
    </dgm:pt>
    <dgm:pt modelId="{E0792A5F-F551-4903-8D32-F2895583D11B}" type="sibTrans" cxnId="{64A407D9-270F-4C0F-A3C7-C965F661FCF2}">
      <dgm:prSet/>
      <dgm:spPr/>
      <dgm:t>
        <a:bodyPr/>
        <a:lstStyle/>
        <a:p>
          <a:endParaRPr lang="en-US"/>
        </a:p>
      </dgm:t>
    </dgm:pt>
    <dgm:pt modelId="{B0EECE8C-9DEB-40F3-B368-80B0ABBBC50F}">
      <dgm:prSet phldrT="[Text]"/>
      <dgm:spPr/>
      <dgm:t>
        <a:bodyPr/>
        <a:lstStyle/>
        <a:p>
          <a:r>
            <a:rPr lang="en-US"/>
            <a:t>Free for individual users</a:t>
          </a:r>
          <a:endParaRPr lang="en-US"/>
        </a:p>
      </dgm:t>
    </dgm:pt>
    <dgm:pt modelId="{D85D6BE7-6E57-4BE0-8D99-4DB305B3B1E2}" type="parTrans" cxnId="{7B1E4E5F-675B-4F76-A248-6EB5736AAA45}">
      <dgm:prSet/>
      <dgm:spPr/>
      <dgm:t>
        <a:bodyPr/>
        <a:lstStyle/>
        <a:p>
          <a:endParaRPr lang="en-US"/>
        </a:p>
      </dgm:t>
    </dgm:pt>
    <dgm:pt modelId="{E353A748-2C4C-45A0-ABCB-C86D6EDB6781}" type="sibTrans" cxnId="{7B1E4E5F-675B-4F76-A248-6EB5736AAA45}">
      <dgm:prSet/>
      <dgm:spPr/>
      <dgm:t>
        <a:bodyPr/>
        <a:lstStyle/>
        <a:p>
          <a:endParaRPr lang="en-US"/>
        </a:p>
      </dgm:t>
    </dgm:pt>
    <dgm:pt modelId="{FE829304-0A35-403C-982A-4E8339AE07E6}">
      <dgm:prSet phldrT="[Text]"/>
      <dgm:spPr/>
      <dgm:t>
        <a:bodyPr/>
        <a:lstStyle/>
        <a:p>
          <a:r>
            <a:rPr lang="en-US"/>
            <a:t>B2B</a:t>
          </a:r>
          <a:endParaRPr lang="en-US"/>
        </a:p>
      </dgm:t>
    </dgm:pt>
    <dgm:pt modelId="{D1443742-06C4-4EAF-8FE2-B16F8F23F9EB}" type="parTrans" cxnId="{87B05B74-CFD9-49D9-BC03-767FE90D8D4A}">
      <dgm:prSet/>
      <dgm:spPr/>
      <dgm:t>
        <a:bodyPr/>
        <a:lstStyle/>
        <a:p>
          <a:endParaRPr lang="en-US"/>
        </a:p>
      </dgm:t>
    </dgm:pt>
    <dgm:pt modelId="{DB7D4813-B3D4-449C-9521-428914CBD5F3}" type="sibTrans" cxnId="{87B05B74-CFD9-49D9-BC03-767FE90D8D4A}">
      <dgm:prSet/>
      <dgm:spPr/>
      <dgm:t>
        <a:bodyPr/>
        <a:lstStyle/>
        <a:p>
          <a:endParaRPr lang="en-US"/>
        </a:p>
      </dgm:t>
    </dgm:pt>
    <dgm:pt modelId="{8F2786CE-7EFA-4BBE-B6F9-C86D9300D8CF}">
      <dgm:prSet phldrT="[Text]"/>
      <dgm:spPr/>
      <dgm:t>
        <a:bodyPr/>
        <a:lstStyle/>
        <a:p>
          <a:r>
            <a:rPr lang="en-US"/>
            <a:t>Monetise the application by leasing online ads </a:t>
          </a:r>
          <a:endParaRPr lang="en-US"/>
        </a:p>
      </dgm:t>
    </dgm:pt>
    <dgm:pt modelId="{B52C1AE2-EE4E-4668-B5F8-0ED0D7F879A1}" type="parTrans" cxnId="{DF16D04E-CBC3-4C25-990E-FD6905AB114B}">
      <dgm:prSet/>
      <dgm:spPr/>
      <dgm:t>
        <a:bodyPr/>
        <a:lstStyle/>
        <a:p>
          <a:endParaRPr lang="en-US"/>
        </a:p>
      </dgm:t>
    </dgm:pt>
    <dgm:pt modelId="{39FC8C3B-7C2A-41AE-8569-E4156EAFD93E}" type="sibTrans" cxnId="{DF16D04E-CBC3-4C25-990E-FD6905AB114B}">
      <dgm:prSet/>
      <dgm:spPr/>
      <dgm:t>
        <a:bodyPr/>
        <a:lstStyle/>
        <a:p>
          <a:endParaRPr lang="en-US"/>
        </a:p>
      </dgm:t>
    </dgm:pt>
    <dgm:pt modelId="{76E05FA1-6396-4C48-B864-38E6D1D770B4}">
      <dgm:prSet phldrT="[Text]"/>
      <dgm:spPr/>
      <dgm:t>
        <a:bodyPr/>
        <a:lstStyle/>
        <a:p>
          <a:r>
            <a:rPr lang="en-US"/>
            <a:t>B2B2C</a:t>
          </a:r>
          <a:endParaRPr lang="en-US"/>
        </a:p>
      </dgm:t>
    </dgm:pt>
    <dgm:pt modelId="{4F317571-1B56-4FDB-89DD-51D3A8A42639}" type="parTrans" cxnId="{03B5001C-59B7-4597-BC51-57B975CF5540}">
      <dgm:prSet/>
      <dgm:spPr/>
      <dgm:t>
        <a:bodyPr/>
        <a:lstStyle/>
        <a:p>
          <a:endParaRPr lang="en-US"/>
        </a:p>
      </dgm:t>
    </dgm:pt>
    <dgm:pt modelId="{07C7654E-3762-4631-A7CE-D33F8DF8889C}" type="sibTrans" cxnId="{03B5001C-59B7-4597-BC51-57B975CF5540}">
      <dgm:prSet/>
      <dgm:spPr/>
      <dgm:t>
        <a:bodyPr/>
        <a:lstStyle/>
        <a:p>
          <a:endParaRPr lang="en-US"/>
        </a:p>
      </dgm:t>
    </dgm:pt>
    <dgm:pt modelId="{8E408522-5AB4-4BBF-A3A2-142D500AD798}">
      <dgm:prSet phldrT="[Text]"/>
      <dgm:spPr/>
      <dgm:t>
        <a:bodyPr/>
        <a:lstStyle/>
        <a:p>
          <a:r>
            <a:rPr lang="en-US"/>
            <a:t>Act as bridge between individual users and potential finance services - small fee would be applied</a:t>
          </a:r>
          <a:endParaRPr lang="en-US"/>
        </a:p>
      </dgm:t>
    </dgm:pt>
    <dgm:pt modelId="{A16CC997-5F45-4E36-8EBF-3F3EA1549639}" type="parTrans" cxnId="{9AD3F586-92C9-4931-87A7-EF909CEB3860}">
      <dgm:prSet/>
      <dgm:spPr/>
      <dgm:t>
        <a:bodyPr/>
        <a:lstStyle/>
        <a:p>
          <a:endParaRPr lang="en-US"/>
        </a:p>
      </dgm:t>
    </dgm:pt>
    <dgm:pt modelId="{FB0A7D17-41B1-4903-955B-9B9962C38922}" type="sibTrans" cxnId="{9AD3F586-92C9-4931-87A7-EF909CEB3860}">
      <dgm:prSet/>
      <dgm:spPr/>
      <dgm:t>
        <a:bodyPr/>
        <a:lstStyle/>
        <a:p>
          <a:endParaRPr lang="en-US"/>
        </a:p>
      </dgm:t>
    </dgm:pt>
    <dgm:pt modelId="{BEF525E6-8166-4F57-AF88-44DA04294CD5}">
      <dgm:prSet phldrT="[Text]"/>
      <dgm:spPr/>
      <dgm:t>
        <a:bodyPr/>
        <a:lstStyle/>
        <a:p>
          <a:r>
            <a:rPr lang="en-US"/>
            <a:t>Small registration fee would be apply to unlock full function including finance planner etc. </a:t>
          </a:r>
          <a:endParaRPr lang="en-US"/>
        </a:p>
      </dgm:t>
    </dgm:pt>
    <dgm:pt modelId="{6206F262-9E39-4920-9767-FE8403D3B82D}" type="parTrans" cxnId="{2DC7DD92-002E-4B0E-8D79-2A5CDE5FEDF8}">
      <dgm:prSet/>
      <dgm:spPr/>
    </dgm:pt>
    <dgm:pt modelId="{23886C32-821E-4CA7-8C87-1CBDC60A6E21}" type="sibTrans" cxnId="{2DC7DD92-002E-4B0E-8D79-2A5CDE5FEDF8}">
      <dgm:prSet/>
      <dgm:spPr/>
    </dgm:pt>
    <dgm:pt modelId="{C9480B14-24D6-4890-B200-8FE7C0EA4858}" type="pres">
      <dgm:prSet presAssocID="{176E231D-6520-4399-B4B2-C8DBD241B4C2}" presName="Name0" presStyleCnt="0">
        <dgm:presLayoutVars>
          <dgm:dir/>
          <dgm:animLvl val="lvl"/>
          <dgm:resizeHandles val="exact"/>
        </dgm:presLayoutVars>
      </dgm:prSet>
      <dgm:spPr/>
    </dgm:pt>
    <dgm:pt modelId="{B6A33EA1-0481-4901-A985-4827BA704CDF}" type="pres">
      <dgm:prSet presAssocID="{56513333-B2FD-47C8-B8CF-AE6708802572}" presName="composite" presStyleCnt="0"/>
      <dgm:spPr/>
    </dgm:pt>
    <dgm:pt modelId="{4897542A-09F5-4D92-9FE8-7FBB5C455656}" type="pres">
      <dgm:prSet presAssocID="{56513333-B2FD-47C8-B8CF-AE67088025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8C64F83-08C7-4D0C-BB9A-6DABDD5D9756}" type="pres">
      <dgm:prSet presAssocID="{56513333-B2FD-47C8-B8CF-AE6708802572}" presName="desTx" presStyleLbl="alignAccFollowNode1" presStyleIdx="0" presStyleCnt="3">
        <dgm:presLayoutVars>
          <dgm:bulletEnabled val="1"/>
        </dgm:presLayoutVars>
      </dgm:prSet>
      <dgm:spPr/>
    </dgm:pt>
    <dgm:pt modelId="{676FCFF6-B5E1-4F88-80C9-EE793261EFA1}" type="pres">
      <dgm:prSet presAssocID="{E0792A5F-F551-4903-8D32-F2895583D11B}" presName="space" presStyleCnt="0"/>
      <dgm:spPr/>
    </dgm:pt>
    <dgm:pt modelId="{9CA135DD-A44C-4A50-A1DB-5CA29D0B8E83}" type="pres">
      <dgm:prSet presAssocID="{FE829304-0A35-403C-982A-4E8339AE07E6}" presName="composite" presStyleCnt="0"/>
      <dgm:spPr/>
    </dgm:pt>
    <dgm:pt modelId="{3C4EEECC-1B43-46C7-AA1B-7E69C24B0237}" type="pres">
      <dgm:prSet presAssocID="{FE829304-0A35-403C-982A-4E8339AE07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42F546-275C-48DA-98FC-5996A3939736}" type="pres">
      <dgm:prSet presAssocID="{FE829304-0A35-403C-982A-4E8339AE07E6}" presName="desTx" presStyleLbl="alignAccFollowNode1" presStyleIdx="1" presStyleCnt="3">
        <dgm:presLayoutVars>
          <dgm:bulletEnabled val="1"/>
        </dgm:presLayoutVars>
      </dgm:prSet>
      <dgm:spPr/>
    </dgm:pt>
    <dgm:pt modelId="{FC28CC95-9BD1-4A01-AD94-D2ECA6F04A22}" type="pres">
      <dgm:prSet presAssocID="{DB7D4813-B3D4-449C-9521-428914CBD5F3}" presName="space" presStyleCnt="0"/>
      <dgm:spPr/>
    </dgm:pt>
    <dgm:pt modelId="{B672C9CE-4AF9-4F3A-A496-6A0210BB6139}" type="pres">
      <dgm:prSet presAssocID="{76E05FA1-6396-4C48-B864-38E6D1D770B4}" presName="composite" presStyleCnt="0"/>
      <dgm:spPr/>
    </dgm:pt>
    <dgm:pt modelId="{84C8DAA7-F765-43E3-B1F4-DB7A2D2378CC}" type="pres">
      <dgm:prSet presAssocID="{76E05FA1-6396-4C48-B864-38E6D1D770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AF9ED1-3C5F-497F-AC5A-A015C738B01F}" type="pres">
      <dgm:prSet presAssocID="{76E05FA1-6396-4C48-B864-38E6D1D770B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6F902D-15A3-4615-8895-C04FEB4775A4}" type="presOf" srcId="{8E408522-5AB4-4BBF-A3A2-142D500AD798}" destId="{87AF9ED1-3C5F-497F-AC5A-A015C738B01F}" srcOrd="0" destOrd="0" presId="urn:microsoft.com/office/officeart/2005/8/layout/hList1"/>
    <dgm:cxn modelId="{52F8BE05-BA17-4D8F-8DF5-2E6259BB9FEB}" type="presOf" srcId="{76E05FA1-6396-4C48-B864-38E6D1D770B4}" destId="{84C8DAA7-F765-43E3-B1F4-DB7A2D2378CC}" srcOrd="0" destOrd="0" presId="urn:microsoft.com/office/officeart/2005/8/layout/hList1"/>
    <dgm:cxn modelId="{81577E27-BCD1-456B-B0E5-8E5BC7C29B7B}" type="presOf" srcId="{B0EECE8C-9DEB-40F3-B368-80B0ABBBC50F}" destId="{18C64F83-08C7-4D0C-BB9A-6DABDD5D9756}" srcOrd="0" destOrd="0" presId="urn:microsoft.com/office/officeart/2005/8/layout/hList1"/>
    <dgm:cxn modelId="{BE646F3E-2F9C-4F40-AE2D-5DFDB0C21CE9}" type="presOf" srcId="{56513333-B2FD-47C8-B8CF-AE6708802572}" destId="{4897542A-09F5-4D92-9FE8-7FBB5C455656}" srcOrd="0" destOrd="0" presId="urn:microsoft.com/office/officeart/2005/8/layout/hList1"/>
    <dgm:cxn modelId="{47E44365-EF00-4246-8C66-4C534D0E8B34}" type="presOf" srcId="{176E231D-6520-4399-B4B2-C8DBD241B4C2}" destId="{C9480B14-24D6-4890-B200-8FE7C0EA4858}" srcOrd="0" destOrd="0" presId="urn:microsoft.com/office/officeart/2005/8/layout/hList1"/>
    <dgm:cxn modelId="{2DC7DD92-002E-4B0E-8D79-2A5CDE5FEDF8}" srcId="{56513333-B2FD-47C8-B8CF-AE6708802572}" destId="{BEF525E6-8166-4F57-AF88-44DA04294CD5}" srcOrd="1" destOrd="0" parTransId="{6206F262-9E39-4920-9767-FE8403D3B82D}" sibTransId="{23886C32-821E-4CA7-8C87-1CBDC60A6E21}"/>
    <dgm:cxn modelId="{64A407D9-270F-4C0F-A3C7-C965F661FCF2}" srcId="{176E231D-6520-4399-B4B2-C8DBD241B4C2}" destId="{56513333-B2FD-47C8-B8CF-AE6708802572}" srcOrd="0" destOrd="0" parTransId="{D5454935-DE47-40BD-A6B4-8F4E79F6F7ED}" sibTransId="{E0792A5F-F551-4903-8D32-F2895583D11B}"/>
    <dgm:cxn modelId="{7B1E4E5F-675B-4F76-A248-6EB5736AAA45}" srcId="{56513333-B2FD-47C8-B8CF-AE6708802572}" destId="{B0EECE8C-9DEB-40F3-B368-80B0ABBBC50F}" srcOrd="0" destOrd="0" parTransId="{D85D6BE7-6E57-4BE0-8D99-4DB305B3B1E2}" sibTransId="{E353A748-2C4C-45A0-ABCB-C86D6EDB6781}"/>
    <dgm:cxn modelId="{01E8E2F5-7B97-43FE-B40B-18DD80F9373B}" type="presOf" srcId="{8F2786CE-7EFA-4BBE-B6F9-C86D9300D8CF}" destId="{A242F546-275C-48DA-98FC-5996A3939736}" srcOrd="0" destOrd="0" presId="urn:microsoft.com/office/officeart/2005/8/layout/hList1"/>
    <dgm:cxn modelId="{AF038B68-6B01-4925-8A5D-C02D84E2E0A2}" type="presOf" srcId="{BEF525E6-8166-4F57-AF88-44DA04294CD5}" destId="{18C64F83-08C7-4D0C-BB9A-6DABDD5D9756}" srcOrd="0" destOrd="1" presId="urn:microsoft.com/office/officeart/2005/8/layout/hList1"/>
    <dgm:cxn modelId="{9AD3F586-92C9-4931-87A7-EF909CEB3860}" srcId="{76E05FA1-6396-4C48-B864-38E6D1D770B4}" destId="{8E408522-5AB4-4BBF-A3A2-142D500AD798}" srcOrd="0" destOrd="0" parTransId="{A16CC997-5F45-4E36-8EBF-3F3EA1549639}" sibTransId="{FB0A7D17-41B1-4903-955B-9B9962C38922}"/>
    <dgm:cxn modelId="{DF16D04E-CBC3-4C25-990E-FD6905AB114B}" srcId="{FE829304-0A35-403C-982A-4E8339AE07E6}" destId="{8F2786CE-7EFA-4BBE-B6F9-C86D9300D8CF}" srcOrd="0" destOrd="0" parTransId="{B52C1AE2-EE4E-4668-B5F8-0ED0D7F879A1}" sibTransId="{39FC8C3B-7C2A-41AE-8569-E4156EAFD93E}"/>
    <dgm:cxn modelId="{87B05B74-CFD9-49D9-BC03-767FE90D8D4A}" srcId="{176E231D-6520-4399-B4B2-C8DBD241B4C2}" destId="{FE829304-0A35-403C-982A-4E8339AE07E6}" srcOrd="1" destOrd="0" parTransId="{D1443742-06C4-4EAF-8FE2-B16F8F23F9EB}" sibTransId="{DB7D4813-B3D4-449C-9521-428914CBD5F3}"/>
    <dgm:cxn modelId="{C6640038-F730-4128-A762-6FF984D5DC03}" type="presOf" srcId="{FE829304-0A35-403C-982A-4E8339AE07E6}" destId="{3C4EEECC-1B43-46C7-AA1B-7E69C24B0237}" srcOrd="0" destOrd="0" presId="urn:microsoft.com/office/officeart/2005/8/layout/hList1"/>
    <dgm:cxn modelId="{03B5001C-59B7-4597-BC51-57B975CF5540}" srcId="{176E231D-6520-4399-B4B2-C8DBD241B4C2}" destId="{76E05FA1-6396-4C48-B864-38E6D1D770B4}" srcOrd="2" destOrd="0" parTransId="{4F317571-1B56-4FDB-89DD-51D3A8A42639}" sibTransId="{07C7654E-3762-4631-A7CE-D33F8DF8889C}"/>
    <dgm:cxn modelId="{A1099D4D-DCA8-4AA5-8752-BA9E7294D6BE}" type="presParOf" srcId="{C9480B14-24D6-4890-B200-8FE7C0EA4858}" destId="{B6A33EA1-0481-4901-A985-4827BA704CDF}" srcOrd="0" destOrd="0" presId="urn:microsoft.com/office/officeart/2005/8/layout/hList1"/>
    <dgm:cxn modelId="{4FFD9971-CAC4-405F-97C5-A9C30C5C3073}" type="presParOf" srcId="{B6A33EA1-0481-4901-A985-4827BA704CDF}" destId="{4897542A-09F5-4D92-9FE8-7FBB5C455656}" srcOrd="0" destOrd="0" presId="urn:microsoft.com/office/officeart/2005/8/layout/hList1"/>
    <dgm:cxn modelId="{E3BB8DE2-6BA8-4C6E-AFFE-FD1AE2DEC88B}" type="presParOf" srcId="{B6A33EA1-0481-4901-A985-4827BA704CDF}" destId="{18C64F83-08C7-4D0C-BB9A-6DABDD5D9756}" srcOrd="1" destOrd="0" presId="urn:microsoft.com/office/officeart/2005/8/layout/hList1"/>
    <dgm:cxn modelId="{820C7745-8C51-45A4-9F21-5173CADA45B3}" type="presParOf" srcId="{C9480B14-24D6-4890-B200-8FE7C0EA4858}" destId="{676FCFF6-B5E1-4F88-80C9-EE793261EFA1}" srcOrd="1" destOrd="0" presId="urn:microsoft.com/office/officeart/2005/8/layout/hList1"/>
    <dgm:cxn modelId="{F6D07E98-843C-42F2-9D10-7865D9F181C2}" type="presParOf" srcId="{C9480B14-24D6-4890-B200-8FE7C0EA4858}" destId="{9CA135DD-A44C-4A50-A1DB-5CA29D0B8E83}" srcOrd="2" destOrd="0" presId="urn:microsoft.com/office/officeart/2005/8/layout/hList1"/>
    <dgm:cxn modelId="{3479CB60-AE49-489C-B3A3-139F3CCC2E64}" type="presParOf" srcId="{9CA135DD-A44C-4A50-A1DB-5CA29D0B8E83}" destId="{3C4EEECC-1B43-46C7-AA1B-7E69C24B0237}" srcOrd="0" destOrd="0" presId="urn:microsoft.com/office/officeart/2005/8/layout/hList1"/>
    <dgm:cxn modelId="{D6D86CE4-11AE-461B-8EE5-461268FD3860}" type="presParOf" srcId="{9CA135DD-A44C-4A50-A1DB-5CA29D0B8E83}" destId="{A242F546-275C-48DA-98FC-5996A3939736}" srcOrd="1" destOrd="0" presId="urn:microsoft.com/office/officeart/2005/8/layout/hList1"/>
    <dgm:cxn modelId="{2619588B-CCAD-4480-9C1D-BA15D5CF2BB9}" type="presParOf" srcId="{C9480B14-24D6-4890-B200-8FE7C0EA4858}" destId="{FC28CC95-9BD1-4A01-AD94-D2ECA6F04A22}" srcOrd="3" destOrd="0" presId="urn:microsoft.com/office/officeart/2005/8/layout/hList1"/>
    <dgm:cxn modelId="{3B220BB9-BA72-41A8-9C71-50D25F6AEFA6}" type="presParOf" srcId="{C9480B14-24D6-4890-B200-8FE7C0EA4858}" destId="{B672C9CE-4AF9-4F3A-A496-6A0210BB6139}" srcOrd="4" destOrd="0" presId="urn:microsoft.com/office/officeart/2005/8/layout/hList1"/>
    <dgm:cxn modelId="{F6228DF9-5AEF-47E3-AC3A-9B44C0DAB186}" type="presParOf" srcId="{B672C9CE-4AF9-4F3A-A496-6A0210BB6139}" destId="{84C8DAA7-F765-43E3-B1F4-DB7A2D2378CC}" srcOrd="0" destOrd="0" presId="urn:microsoft.com/office/officeart/2005/8/layout/hList1"/>
    <dgm:cxn modelId="{B020E516-ED5B-4278-9771-0295B15EEF36}" type="presParOf" srcId="{B672C9CE-4AF9-4F3A-A496-6A0210BB6139}" destId="{87AF9ED1-3C5F-497F-AC5A-A015C738B0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42A-09F5-4D92-9FE8-7FBB5C455656}">
      <dsp:nvSpPr>
        <dsp:cNvPr id="0" name=""/>
        <dsp:cNvSpPr/>
      </dsp:nvSpPr>
      <dsp:spPr>
        <a:xfrm>
          <a:off x="3518" y="81339"/>
          <a:ext cx="343005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B2C</a:t>
          </a:r>
          <a:endParaRPr lang="en-US" sz="3000" kern="1200"/>
        </a:p>
      </dsp:txBody>
      <dsp:txXfrm>
        <a:off x="3518" y="81339"/>
        <a:ext cx="3430053" cy="864000"/>
      </dsp:txXfrm>
    </dsp:sp>
    <dsp:sp modelId="{18C64F83-08C7-4D0C-BB9A-6DABDD5D9756}">
      <dsp:nvSpPr>
        <dsp:cNvPr id="0" name=""/>
        <dsp:cNvSpPr/>
      </dsp:nvSpPr>
      <dsp:spPr>
        <a:xfrm>
          <a:off x="3518" y="945339"/>
          <a:ext cx="3430053" cy="3870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Free for individual users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Small registration fee would be apply to unlock full function including finance planner etc. </a:t>
          </a:r>
          <a:endParaRPr lang="en-US" sz="3000" kern="1200"/>
        </a:p>
      </dsp:txBody>
      <dsp:txXfrm>
        <a:off x="3518" y="945339"/>
        <a:ext cx="3430053" cy="3870450"/>
      </dsp:txXfrm>
    </dsp:sp>
    <dsp:sp modelId="{3C4EEECC-1B43-46C7-AA1B-7E69C24B0237}">
      <dsp:nvSpPr>
        <dsp:cNvPr id="0" name=""/>
        <dsp:cNvSpPr/>
      </dsp:nvSpPr>
      <dsp:spPr>
        <a:xfrm>
          <a:off x="3913779" y="81339"/>
          <a:ext cx="343005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B2B</a:t>
          </a:r>
          <a:endParaRPr lang="en-US" sz="3000" kern="1200"/>
        </a:p>
      </dsp:txBody>
      <dsp:txXfrm>
        <a:off x="3913779" y="81339"/>
        <a:ext cx="3430053" cy="864000"/>
      </dsp:txXfrm>
    </dsp:sp>
    <dsp:sp modelId="{A242F546-275C-48DA-98FC-5996A3939736}">
      <dsp:nvSpPr>
        <dsp:cNvPr id="0" name=""/>
        <dsp:cNvSpPr/>
      </dsp:nvSpPr>
      <dsp:spPr>
        <a:xfrm>
          <a:off x="3913779" y="945339"/>
          <a:ext cx="3430053" cy="3870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Monetise the application by leasing online ads </a:t>
          </a:r>
          <a:endParaRPr lang="en-US" sz="3000" kern="1200"/>
        </a:p>
      </dsp:txBody>
      <dsp:txXfrm>
        <a:off x="3913779" y="945339"/>
        <a:ext cx="3430053" cy="3870450"/>
      </dsp:txXfrm>
    </dsp:sp>
    <dsp:sp modelId="{84C8DAA7-F765-43E3-B1F4-DB7A2D2378CC}">
      <dsp:nvSpPr>
        <dsp:cNvPr id="0" name=""/>
        <dsp:cNvSpPr/>
      </dsp:nvSpPr>
      <dsp:spPr>
        <a:xfrm>
          <a:off x="7824041" y="81339"/>
          <a:ext cx="343005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B2B2C</a:t>
          </a:r>
          <a:endParaRPr lang="en-US" sz="3000" kern="1200"/>
        </a:p>
      </dsp:txBody>
      <dsp:txXfrm>
        <a:off x="7824041" y="81339"/>
        <a:ext cx="3430053" cy="864000"/>
      </dsp:txXfrm>
    </dsp:sp>
    <dsp:sp modelId="{87AF9ED1-3C5F-497F-AC5A-A015C738B01F}">
      <dsp:nvSpPr>
        <dsp:cNvPr id="0" name=""/>
        <dsp:cNvSpPr/>
      </dsp:nvSpPr>
      <dsp:spPr>
        <a:xfrm>
          <a:off x="7824041" y="945339"/>
          <a:ext cx="3430053" cy="3870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Act as bridge between individual users and potential finance services - small fee would be applied</a:t>
          </a:r>
          <a:endParaRPr lang="en-US" sz="3000" kern="1200"/>
        </a:p>
      </dsp:txBody>
      <dsp:txXfrm>
        <a:off x="7824041" y="945339"/>
        <a:ext cx="3430053" cy="387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2800-616A-4B17-8803-3BC01C82209B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771-17FC-4008-A4D8-5CE24CB918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9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03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13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21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80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7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69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5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0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5" y="-5687"/>
            <a:ext cx="6851177" cy="68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0" y="962292"/>
            <a:ext cx="3081227" cy="1923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5734" b="6826"/>
          <a:stretch/>
        </p:blipFill>
        <p:spPr>
          <a:xfrm>
            <a:off x="8772158" y="102358"/>
            <a:ext cx="2995205" cy="25794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22817" y="1281818"/>
            <a:ext cx="5227983" cy="11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11" y="2822170"/>
            <a:ext cx="2576252" cy="2576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179" y="5634342"/>
            <a:ext cx="3937857" cy="545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" y="3732745"/>
            <a:ext cx="4518475" cy="12587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657600" y="1923933"/>
            <a:ext cx="5114558" cy="218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89" y="5127386"/>
            <a:ext cx="6390469" cy="139727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8817" y="3033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/>
              <a:t>https://www.thenewshouse.com/life-and-style/how-covid-19-has-changed-student-spending-habits/</a:t>
            </a:r>
          </a:p>
        </p:txBody>
      </p:sp>
    </p:spTree>
    <p:extLst>
      <p:ext uri="{BB962C8B-B14F-4D97-AF65-F5344CB8AC3E}">
        <p14:creationId xmlns:p14="http://schemas.microsoft.com/office/powerpoint/2010/main" val="21848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814" y="2494383"/>
            <a:ext cx="4429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https://theconversation.com/why-community-college-students-quit-despite-being-almost-finished-175420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7" y="1277856"/>
            <a:ext cx="4097741" cy="966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231"/>
            <a:ext cx="4384344" cy="1492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8894" y="1444768"/>
            <a:ext cx="596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https://admissionsly.com/college-student-spending-statistics/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02" y="1814100"/>
            <a:ext cx="4050641" cy="2313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5665192" y="4298620"/>
            <a:ext cx="6184920" cy="13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815" y="442500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" y="2145684"/>
            <a:ext cx="3463702" cy="2029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6854" y="1365830"/>
            <a:ext cx="612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Recorder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" y="4509389"/>
            <a:ext cx="2556680" cy="191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66" y="3143916"/>
            <a:ext cx="2785564" cy="3714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08766" y="2770513"/>
            <a:ext cx="785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45" y="2289160"/>
            <a:ext cx="3684834" cy="2424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25" y="4940486"/>
            <a:ext cx="3097416" cy="18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6912" y="-35180"/>
            <a:ext cx="2510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6717" y="770036"/>
            <a:ext cx="4618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Planer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887222"/>
            <a:ext cx="7067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289" y="0"/>
            <a:ext cx="2911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14633"/>
              </p:ext>
            </p:extLst>
          </p:nvPr>
        </p:nvGraphicFramePr>
        <p:xfrm>
          <a:off x="508137" y="923330"/>
          <a:ext cx="11257613" cy="489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6696" y="0"/>
            <a:ext cx="3052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Road Map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407" y="1597152"/>
            <a:ext cx="3002507" cy="1760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Application with </a:t>
            </a:r>
            <a:r>
              <a:rPr lang="en-US"/>
              <a:t>transaction viewer</a:t>
            </a:r>
          </a:p>
          <a:p>
            <a:endParaRPr lang="en-US" dirty="0"/>
          </a:p>
          <a:p>
            <a:r>
              <a:rPr lang="en-US" dirty="0"/>
              <a:t>Graphical of the money spending based on categories </a:t>
            </a:r>
            <a:endParaRPr lang="en-NZ" dirty="0"/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 flipV="1">
            <a:off x="3451914" y="2452205"/>
            <a:ext cx="1394980" cy="2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6894" y="1537805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Test and prototype with the students about what to see and how to use</a:t>
            </a:r>
          </a:p>
          <a:p>
            <a:r>
              <a:rPr lang="en-US" dirty="0"/>
              <a:t>Get user feedback </a:t>
            </a:r>
            <a:endParaRPr lang="en-NZ" dirty="0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7562799" y="2452205"/>
            <a:ext cx="1340658" cy="1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03457" y="1550403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 the feature to plan budget – financial planning </a:t>
            </a:r>
            <a:endParaRPr lang="en-NZ" dirty="0"/>
          </a:p>
        </p:txBody>
      </p:sp>
      <p:cxnSp>
        <p:nvCxnSpPr>
          <p:cNvPr id="12" name="Straight Arrow Connector 11"/>
          <p:cNvCxnSpPr>
            <a:stCxn id="9" idx="2"/>
            <a:endCxn id="13" idx="0"/>
          </p:cNvCxnSpPr>
          <p:nvPr/>
        </p:nvCxnSpPr>
        <p:spPr>
          <a:xfrm>
            <a:off x="10261410" y="3379203"/>
            <a:ext cx="0" cy="12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03457" y="4653887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Test and prototype with the students about what to see and how to use</a:t>
            </a:r>
          </a:p>
          <a:p>
            <a:r>
              <a:rPr lang="en-US" dirty="0"/>
              <a:t>Get user feedback </a:t>
            </a:r>
            <a:endParaRPr lang="en-NZ" dirty="0"/>
          </a:p>
        </p:txBody>
      </p:sp>
      <p:cxnSp>
        <p:nvCxnSpPr>
          <p:cNvPr id="15" name="Straight Arrow Connector 14"/>
          <p:cNvCxnSpPr>
            <a:stCxn id="13" idx="1"/>
            <a:endCxn id="16" idx="3"/>
          </p:cNvCxnSpPr>
          <p:nvPr/>
        </p:nvCxnSpPr>
        <p:spPr>
          <a:xfrm flipH="1">
            <a:off x="7562798" y="5568287"/>
            <a:ext cx="13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46893" y="4653887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 user feedback</a:t>
            </a:r>
          </a:p>
          <a:p>
            <a:r>
              <a:rPr lang="en-US" dirty="0"/>
              <a:t>Marketing campaign 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3534770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month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77672" y="1132764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697337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month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8764137" y="3664424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month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7659921" y="5199797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month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801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Ngoc Vu</cp:lastModifiedBy>
  <cp:revision>9</cp:revision>
  <dcterms:created xsi:type="dcterms:W3CDTF">2022-02-27T02:35:40Z</dcterms:created>
  <dcterms:modified xsi:type="dcterms:W3CDTF">2022-02-27T04:17:25Z</dcterms:modified>
</cp:coreProperties>
</file>