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1"/>
  </p:notesMasterIdLst>
  <p:sldIdLst>
    <p:sldId id="257" r:id="rId3"/>
    <p:sldId id="258" r:id="rId4"/>
    <p:sldId id="259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2D4E"/>
    <a:srgbClr val="FFFFFF"/>
    <a:srgbClr val="000099"/>
    <a:srgbClr val="E6E6E6"/>
    <a:srgbClr val="111111"/>
    <a:srgbClr val="009A46"/>
    <a:srgbClr val="009644"/>
    <a:srgbClr val="0423C0"/>
    <a:srgbClr val="00CC66"/>
    <a:srgbClr val="2E06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22" autoAdjust="0"/>
    <p:restoredTop sz="94660"/>
  </p:normalViewPr>
  <p:slideViewPr>
    <p:cSldViewPr snapToGrid="0">
      <p:cViewPr>
        <p:scale>
          <a:sx n="75" d="100"/>
          <a:sy n="75" d="100"/>
        </p:scale>
        <p:origin x="39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226036220353101E-2"/>
          <c:y val="1.51057401812689E-2"/>
          <c:w val="0.44805637644919299"/>
          <c:h val="0.8932024169184290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</c:spPr>
          <c:dPt>
            <c:idx val="0"/>
            <c:bubble3D val="0"/>
            <c:spPr>
              <a:solidFill>
                <a:srgbClr val="1552D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40E-409C-97D5-042E307863FB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40E-409C-97D5-042E307863FB}"/>
              </c:ext>
            </c:extLst>
          </c:dPt>
          <c:dPt>
            <c:idx val="2"/>
            <c:bubble3D val="0"/>
            <c:spPr>
              <a:solidFill>
                <a:srgbClr val="FF99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40E-409C-97D5-042E307863FB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40E-409C-97D5-042E307863FB}"/>
              </c:ext>
            </c:extLst>
          </c:dPt>
          <c:dPt>
            <c:idx val="4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40E-409C-97D5-042E307863FB}"/>
              </c:ext>
            </c:extLst>
          </c:dPt>
          <c:dLbls>
            <c:delete val="1"/>
          </c:dLbls>
          <c:cat>
            <c:strRef>
              <c:f>Sheet1!$A$2:$A$6</c:f>
              <c:strCache>
                <c:ptCount val="5"/>
                <c:pt idx="0">
                  <c:v>Tìm hiểu nghiệp vụ</c:v>
                </c:pt>
                <c:pt idx="1">
                  <c:v>Phân tích yêu cầu</c:v>
                </c:pt>
                <c:pt idx="2">
                  <c:v>Thiết kế hệ thống</c:v>
                </c:pt>
                <c:pt idx="3">
                  <c:v>Lập trình</c:v>
                </c:pt>
                <c:pt idx="4">
                  <c:v>Kiểm thử hệ thống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40E-409C-97D5-042E307863F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800" b="1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Arial" panose="020B0604020202020204" pitchFamily="34" charset="0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1800" b="1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Arial" panose="020B0604020202020204" pitchFamily="34" charset="0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en-US" sz="1800" b="1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Arial" panose="020B0604020202020204" pitchFamily="34" charset="0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en-US" sz="1800" b="1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Arial" panose="020B0604020202020204" pitchFamily="34" charset="0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0" vertOverflow="ellipsis" vert="horz" wrap="square" anchor="ctr" anchorCtr="1"/>
          <a:lstStyle/>
          <a:p>
            <a:pPr>
              <a:defRPr lang="en-US" sz="1800" b="1" i="0" u="none" strike="noStrike" kern="1200" cap="none" spc="0" normalizeH="0" baseline="0">
                <a:solidFill>
                  <a:schemeClr val="tx1"/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Arial" panose="020B0604020202020204" pitchFamily="34" charset="0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53110555429264195"/>
          <c:y val="0.19441087613293101"/>
          <c:w val="0.40039402894597298"/>
          <c:h val="0.4471299093655590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500" b="1" i="0" u="none" strike="noStrike" kern="1200" cap="none" spc="0" normalizeH="0" baseline="0">
              <a:solidFill>
                <a:schemeClr val="tx1"/>
              </a:solidFill>
              <a:uFill>
                <a:solidFill>
                  <a:schemeClr val="tx1">
                    <a:lumMod val="65000"/>
                    <a:lumOff val="35000"/>
                  </a:schemeClr>
                </a:solidFill>
              </a:uFill>
              <a:latin typeface="+mn-lt"/>
              <a:ea typeface="Arial" panose="020B0604020202020204" pitchFamily="34" charset="0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360000"/>
    <a:lstStyle/>
    <a:p>
      <a:pPr>
        <a:defRPr lang="en-US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09385-79DF-4C4B-BDEB-7D28951D9E9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8B422-F7F4-4EBC-A9D2-B4EFFE97C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32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8B422-F7F4-4EBC-A9D2-B4EFFE97C9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70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8B422-F7F4-4EBC-A9D2-B4EFFE97C9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78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8B422-F7F4-4EBC-A9D2-B4EFFE97C9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91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8B422-F7F4-4EBC-A9D2-B4EFFE97C9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93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8B422-F7F4-4EBC-A9D2-B4EFFE97C9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62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8B422-F7F4-4EBC-A9D2-B4EFFE97C9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60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8B422-F7F4-4EBC-A9D2-B4EFFE97C9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59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8B422-F7F4-4EBC-A9D2-B4EFFE97C9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09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8B422-F7F4-4EBC-A9D2-B4EFFE97C9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69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8B422-F7F4-4EBC-A9D2-B4EFFE97C9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E37A-1C58-456E-B8D6-9DCDBA401C3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BC7-9EA1-41D3-840E-9A3CEDAF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E37A-1C58-456E-B8D6-9DCDBA401C3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BC7-9EA1-41D3-840E-9A3CEDAF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1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E37A-1C58-456E-B8D6-9DCDBA401C3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BC7-9EA1-41D3-840E-9A3CEDAF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65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E37A-1C58-456E-B8D6-9DCDBA401C3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BC7-9EA1-41D3-840E-9A3CEDAF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31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E37A-1C58-456E-B8D6-9DCDBA401C3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BC7-9EA1-41D3-840E-9A3CEDAF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40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E37A-1C58-456E-B8D6-9DCDBA401C3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BC7-9EA1-41D3-840E-9A3CEDAF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6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E37A-1C58-456E-B8D6-9DCDBA401C3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BC7-9EA1-41D3-840E-9A3CEDAF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80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E37A-1C58-456E-B8D6-9DCDBA401C3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BC7-9EA1-41D3-840E-9A3CEDAF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97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E37A-1C58-456E-B8D6-9DCDBA401C3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BC7-9EA1-41D3-840E-9A3CEDAF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69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E37A-1C58-456E-B8D6-9DCDBA401C3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BC7-9EA1-41D3-840E-9A3CEDAF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55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E37A-1C58-456E-B8D6-9DCDBA401C3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BC7-9EA1-41D3-840E-9A3CEDAF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1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E37A-1C58-456E-B8D6-9DCDBA401C3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BC7-9EA1-41D3-840E-9A3CEDAF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977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E37A-1C58-456E-B8D6-9DCDBA401C3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BC7-9EA1-41D3-840E-9A3CEDAF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56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E37A-1C58-456E-B8D6-9DCDBA401C3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BC7-9EA1-41D3-840E-9A3CEDAF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860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E37A-1C58-456E-B8D6-9DCDBA401C3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BC7-9EA1-41D3-840E-9A3CEDAF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870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E37A-1C58-456E-B8D6-9DCDBA401C3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BC7-9EA1-41D3-840E-9A3CEDAF6D8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56531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E37A-1C58-456E-B8D6-9DCDBA401C3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BC7-9EA1-41D3-840E-9A3CEDAF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018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E37A-1C58-456E-B8D6-9DCDBA401C3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BC7-9EA1-41D3-840E-9A3CEDAF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996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E37A-1C58-456E-B8D6-9DCDBA401C3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BC7-9EA1-41D3-840E-9A3CEDAF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505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E37A-1C58-456E-B8D6-9DCDBA401C3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BC7-9EA1-41D3-840E-9A3CEDAF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055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E37A-1C58-456E-B8D6-9DCDBA401C3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BC7-9EA1-41D3-840E-9A3CEDAF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3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E37A-1C58-456E-B8D6-9DCDBA401C3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BC7-9EA1-41D3-840E-9A3CEDAF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7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E37A-1C58-456E-B8D6-9DCDBA401C3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BC7-9EA1-41D3-840E-9A3CEDAF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2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E37A-1C58-456E-B8D6-9DCDBA401C3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BC7-9EA1-41D3-840E-9A3CEDAF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3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E37A-1C58-456E-B8D6-9DCDBA401C3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BC7-9EA1-41D3-840E-9A3CEDAF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0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E37A-1C58-456E-B8D6-9DCDBA401C3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BC7-9EA1-41D3-840E-9A3CEDAF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1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E37A-1C58-456E-B8D6-9DCDBA401C3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BC7-9EA1-41D3-840E-9A3CEDAF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3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E37A-1C58-456E-B8D6-9DCDBA401C3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6BC7-9EA1-41D3-840E-9A3CEDAF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6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6E37A-1C58-456E-B8D6-9DCDBA401C3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26BC7-9EA1-41D3-840E-9A3CEDAF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4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6E37A-1C58-456E-B8D6-9DCDBA401C3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26BC7-9EA1-41D3-840E-9A3CEDAF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09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3">
            <a:extLst>
              <a:ext uri="{FF2B5EF4-FFF2-40B4-BE49-F238E27FC236}">
                <a16:creationId xmlns:a16="http://schemas.microsoft.com/office/drawing/2014/main" id="{3B4C9514-5F50-5719-391F-33E07763B9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515"/>
            <a:ext cx="2407534" cy="10502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4"/>
          <p:cNvGrpSpPr/>
          <p:nvPr/>
        </p:nvGrpSpPr>
        <p:grpSpPr>
          <a:xfrm>
            <a:off x="5810203" y="1483473"/>
            <a:ext cx="6547968" cy="5997610"/>
            <a:chOff x="5810203" y="1537749"/>
            <a:chExt cx="6547968" cy="5997610"/>
          </a:xfrm>
          <a:blipFill dpi="0" rotWithShape="1">
            <a:blip r:embed="rId3">
              <a:alphaModFix amt="85000"/>
            </a:blip>
            <a:srcRect/>
            <a:stretch>
              <a:fillRect/>
            </a:stretch>
          </a:blipFill>
        </p:grpSpPr>
        <p:sp>
          <p:nvSpPr>
            <p:cNvPr id="6" name="Hexagon 5"/>
            <p:cNvSpPr/>
            <p:nvPr/>
          </p:nvSpPr>
          <p:spPr>
            <a:xfrm>
              <a:off x="7639291" y="3032567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xagon 6"/>
            <p:cNvSpPr/>
            <p:nvPr/>
          </p:nvSpPr>
          <p:spPr>
            <a:xfrm>
              <a:off x="7639291" y="2015925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/>
            <p:cNvSpPr/>
            <p:nvPr/>
          </p:nvSpPr>
          <p:spPr>
            <a:xfrm>
              <a:off x="8553835" y="6584785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/>
            <p:cNvSpPr/>
            <p:nvPr/>
          </p:nvSpPr>
          <p:spPr>
            <a:xfrm>
              <a:off x="7639291" y="6082493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7639291" y="4049209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>
              <a:off x="7639291" y="5065851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exagon 11"/>
            <p:cNvSpPr/>
            <p:nvPr/>
          </p:nvSpPr>
          <p:spPr>
            <a:xfrm>
              <a:off x="8553835" y="5580201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exagon 12"/>
            <p:cNvSpPr/>
            <p:nvPr/>
          </p:nvSpPr>
          <p:spPr>
            <a:xfrm>
              <a:off x="8553835" y="4575617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Hexagon 13"/>
            <p:cNvSpPr/>
            <p:nvPr/>
          </p:nvSpPr>
          <p:spPr>
            <a:xfrm>
              <a:off x="8553835" y="3571033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Hexagon 14"/>
            <p:cNvSpPr/>
            <p:nvPr/>
          </p:nvSpPr>
          <p:spPr>
            <a:xfrm>
              <a:off x="8553835" y="2566449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Hexagon 15"/>
            <p:cNvSpPr/>
            <p:nvPr/>
          </p:nvSpPr>
          <p:spPr>
            <a:xfrm>
              <a:off x="9468379" y="3061770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Hexagon 16"/>
            <p:cNvSpPr/>
            <p:nvPr/>
          </p:nvSpPr>
          <p:spPr>
            <a:xfrm>
              <a:off x="9468379" y="2045128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Hexagon 17"/>
            <p:cNvSpPr/>
            <p:nvPr/>
          </p:nvSpPr>
          <p:spPr>
            <a:xfrm>
              <a:off x="9468379" y="6111696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Hexagon 18"/>
            <p:cNvSpPr/>
            <p:nvPr/>
          </p:nvSpPr>
          <p:spPr>
            <a:xfrm>
              <a:off x="9468379" y="4078412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Hexagon 19"/>
            <p:cNvSpPr/>
            <p:nvPr/>
          </p:nvSpPr>
          <p:spPr>
            <a:xfrm>
              <a:off x="9468379" y="5095054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Hexagon 20"/>
            <p:cNvSpPr/>
            <p:nvPr/>
          </p:nvSpPr>
          <p:spPr>
            <a:xfrm>
              <a:off x="10382923" y="3571033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exagon 21"/>
            <p:cNvSpPr/>
            <p:nvPr/>
          </p:nvSpPr>
          <p:spPr>
            <a:xfrm>
              <a:off x="10382923" y="2554391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Hexagon 22"/>
            <p:cNvSpPr/>
            <p:nvPr/>
          </p:nvSpPr>
          <p:spPr>
            <a:xfrm>
              <a:off x="10382923" y="6620959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exagon 23"/>
            <p:cNvSpPr/>
            <p:nvPr/>
          </p:nvSpPr>
          <p:spPr>
            <a:xfrm>
              <a:off x="10382923" y="4587675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exagon 24"/>
            <p:cNvSpPr/>
            <p:nvPr/>
          </p:nvSpPr>
          <p:spPr>
            <a:xfrm>
              <a:off x="10382923" y="5604317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exagon 25"/>
            <p:cNvSpPr/>
            <p:nvPr/>
          </p:nvSpPr>
          <p:spPr>
            <a:xfrm>
              <a:off x="11297467" y="3061770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exagon 26"/>
            <p:cNvSpPr/>
            <p:nvPr/>
          </p:nvSpPr>
          <p:spPr>
            <a:xfrm>
              <a:off x="11297467" y="2045128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Hexagon 27"/>
            <p:cNvSpPr/>
            <p:nvPr/>
          </p:nvSpPr>
          <p:spPr>
            <a:xfrm>
              <a:off x="11297467" y="6111696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Hexagon 28"/>
            <p:cNvSpPr/>
            <p:nvPr/>
          </p:nvSpPr>
          <p:spPr>
            <a:xfrm>
              <a:off x="11297467" y="4078412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exagon 29"/>
            <p:cNvSpPr/>
            <p:nvPr/>
          </p:nvSpPr>
          <p:spPr>
            <a:xfrm>
              <a:off x="11297467" y="5095054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exagon 30"/>
            <p:cNvSpPr/>
            <p:nvPr/>
          </p:nvSpPr>
          <p:spPr>
            <a:xfrm>
              <a:off x="6737142" y="6596843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Hexagon 31"/>
            <p:cNvSpPr/>
            <p:nvPr/>
          </p:nvSpPr>
          <p:spPr>
            <a:xfrm>
              <a:off x="6737142" y="4563559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Hexagon 32"/>
            <p:cNvSpPr/>
            <p:nvPr/>
          </p:nvSpPr>
          <p:spPr>
            <a:xfrm>
              <a:off x="6737142" y="5580201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Hexagon 33"/>
            <p:cNvSpPr/>
            <p:nvPr/>
          </p:nvSpPr>
          <p:spPr>
            <a:xfrm>
              <a:off x="5810203" y="6082493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Hexagon 34"/>
            <p:cNvSpPr/>
            <p:nvPr/>
          </p:nvSpPr>
          <p:spPr>
            <a:xfrm>
              <a:off x="5810203" y="5065851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exagon 35"/>
            <p:cNvSpPr/>
            <p:nvPr/>
          </p:nvSpPr>
          <p:spPr>
            <a:xfrm>
              <a:off x="10382923" y="1537749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exagon 36"/>
            <p:cNvSpPr/>
            <p:nvPr/>
          </p:nvSpPr>
          <p:spPr>
            <a:xfrm>
              <a:off x="6737142" y="3546917"/>
              <a:ext cx="1060704" cy="91440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6046" y="-59515"/>
            <a:ext cx="9144000" cy="1195025"/>
          </a:xfrm>
        </p:spPr>
        <p:txBody>
          <a:bodyPr/>
          <a:lstStyle/>
          <a:p>
            <a:r>
              <a:rPr lang="en-US" b="1" smtClean="0">
                <a:latin typeface="+mn-lt"/>
              </a:rPr>
              <a:t>PHÁT TRIỂN ỨNG DỤNG</a:t>
            </a:r>
            <a:endParaRPr lang="en-US" b="1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4625" y="1225407"/>
            <a:ext cx="8974695" cy="1126146"/>
          </a:xfrm>
        </p:spPr>
        <p:txBody>
          <a:bodyPr>
            <a:normAutofit/>
          </a:bodyPr>
          <a:lstStyle/>
          <a:p>
            <a:r>
              <a:rPr lang="en-US" sz="3000" b="1" smtClean="0"/>
              <a:t>ĐỀ TÀI: CHƯƠNG TRÌNH QUẢN LÝ LƯƠNG SẢN PHẨM</a:t>
            </a:r>
            <a:endParaRPr lang="en-US" sz="3000" b="1"/>
          </a:p>
        </p:txBody>
      </p:sp>
      <p:sp>
        <p:nvSpPr>
          <p:cNvPr id="39" name="Subtitle 2"/>
          <p:cNvSpPr txBox="1">
            <a:spLocks/>
          </p:cNvSpPr>
          <p:nvPr/>
        </p:nvSpPr>
        <p:spPr>
          <a:xfrm>
            <a:off x="938954" y="2534123"/>
            <a:ext cx="563101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mtClean="0"/>
              <a:t>Lớp học phần: </a:t>
            </a:r>
            <a:r>
              <a:rPr lang="en-US"/>
              <a:t>DHKTPM17B</a:t>
            </a:r>
            <a:endParaRPr lang="en-US" smtClean="0"/>
          </a:p>
          <a:p>
            <a:pPr algn="l"/>
            <a:r>
              <a:rPr lang="en-US" smtClean="0"/>
              <a:t>Nhóm: 07</a:t>
            </a:r>
          </a:p>
          <a:p>
            <a:pPr algn="l"/>
            <a:r>
              <a:rPr lang="en-US" smtClean="0"/>
              <a:t>GVHD: ThS Trần Thị Anh Thi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0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47265" y="91069"/>
            <a:ext cx="1643607" cy="6957913"/>
            <a:chOff x="-47265" y="91069"/>
            <a:chExt cx="1643607" cy="6957913"/>
          </a:xfrm>
          <a:gradFill>
            <a:gsLst>
              <a:gs pos="53000">
                <a:srgbClr val="0070C0"/>
              </a:gs>
              <a:gs pos="72000">
                <a:schemeClr val="accent1">
                  <a:alpha val="63000"/>
                  <a:lumMod val="72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5" name="Half Frame 4"/>
            <p:cNvSpPr/>
            <p:nvPr/>
          </p:nvSpPr>
          <p:spPr>
            <a:xfrm>
              <a:off x="80057" y="91069"/>
              <a:ext cx="1516285" cy="1081710"/>
            </a:xfrm>
            <a:prstGeom prst="halfFrame">
              <a:avLst>
                <a:gd name="adj1" fmla="val 8407"/>
                <a:gd name="adj2" fmla="val 7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ight Triangle 5"/>
            <p:cNvSpPr/>
            <p:nvPr/>
          </p:nvSpPr>
          <p:spPr>
            <a:xfrm>
              <a:off x="-47265" y="2442257"/>
              <a:ext cx="441768" cy="460672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336192" y="-150471"/>
            <a:ext cx="2108038" cy="7199453"/>
            <a:chOff x="10336192" y="-150471"/>
            <a:chExt cx="2108038" cy="7199453"/>
          </a:xfrm>
          <a:gradFill>
            <a:gsLst>
              <a:gs pos="0">
                <a:srgbClr val="0070C0"/>
              </a:gs>
              <a:gs pos="100000">
                <a:schemeClr val="accent1">
                  <a:lumMod val="80000"/>
                  <a:alpha val="63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8" name="Half Frame 7"/>
            <p:cNvSpPr/>
            <p:nvPr/>
          </p:nvSpPr>
          <p:spPr>
            <a:xfrm rot="10800000">
              <a:off x="10336192" y="5710250"/>
              <a:ext cx="1775750" cy="1081710"/>
            </a:xfrm>
            <a:prstGeom prst="halfFrame">
              <a:avLst>
                <a:gd name="adj1" fmla="val 8407"/>
                <a:gd name="adj2" fmla="val 7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 rot="16200000">
              <a:off x="8530491" y="3135242"/>
              <a:ext cx="6534010" cy="129346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/>
          </p:nvSpPr>
          <p:spPr>
            <a:xfrm rot="5400000" flipV="1">
              <a:off x="10272605" y="1048399"/>
              <a:ext cx="3370496" cy="97275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Pentagon 11"/>
          <p:cNvSpPr/>
          <p:nvPr/>
        </p:nvSpPr>
        <p:spPr>
          <a:xfrm>
            <a:off x="271040" y="272655"/>
            <a:ext cx="3817235" cy="484632"/>
          </a:xfrm>
          <a:prstGeom prst="homePlate">
            <a:avLst/>
          </a:prstGeom>
          <a:gradFill flip="none" rotWithShape="1">
            <a:gsLst>
              <a:gs pos="12000">
                <a:schemeClr val="accent1">
                  <a:lumMod val="89000"/>
                </a:schemeClr>
              </a:gs>
              <a:gs pos="35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/>
              <a:t>4</a:t>
            </a:r>
            <a:r>
              <a:rPr lang="en-US" sz="2200" smtClean="0"/>
              <a:t>. THIẾT KẾ</a:t>
            </a:r>
            <a:endParaRPr lang="en-US" sz="220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072" y="835764"/>
            <a:ext cx="9513074" cy="57541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0080" y="835764"/>
            <a:ext cx="240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4.2 Sơ đồ cơ sở dữ liệu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0659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47265" y="91069"/>
            <a:ext cx="1643607" cy="6957913"/>
            <a:chOff x="-47265" y="91069"/>
            <a:chExt cx="1643607" cy="6957913"/>
          </a:xfrm>
          <a:gradFill>
            <a:gsLst>
              <a:gs pos="53000">
                <a:srgbClr val="0070C0"/>
              </a:gs>
              <a:gs pos="72000">
                <a:schemeClr val="accent1">
                  <a:alpha val="63000"/>
                  <a:lumMod val="72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5" name="Half Frame 4"/>
            <p:cNvSpPr/>
            <p:nvPr/>
          </p:nvSpPr>
          <p:spPr>
            <a:xfrm>
              <a:off x="80057" y="91069"/>
              <a:ext cx="1516285" cy="1081710"/>
            </a:xfrm>
            <a:prstGeom prst="halfFrame">
              <a:avLst>
                <a:gd name="adj1" fmla="val 8407"/>
                <a:gd name="adj2" fmla="val 7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ight Triangle 5"/>
            <p:cNvSpPr/>
            <p:nvPr/>
          </p:nvSpPr>
          <p:spPr>
            <a:xfrm>
              <a:off x="-47265" y="2442257"/>
              <a:ext cx="441768" cy="460672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336192" y="-150471"/>
            <a:ext cx="2108038" cy="7199453"/>
            <a:chOff x="10336192" y="-150471"/>
            <a:chExt cx="2108038" cy="7199453"/>
          </a:xfrm>
          <a:gradFill>
            <a:gsLst>
              <a:gs pos="0">
                <a:srgbClr val="0070C0"/>
              </a:gs>
              <a:gs pos="100000">
                <a:schemeClr val="accent1">
                  <a:lumMod val="80000"/>
                  <a:alpha val="63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8" name="Half Frame 7"/>
            <p:cNvSpPr/>
            <p:nvPr/>
          </p:nvSpPr>
          <p:spPr>
            <a:xfrm rot="10800000">
              <a:off x="10336192" y="5710250"/>
              <a:ext cx="1775750" cy="1081710"/>
            </a:xfrm>
            <a:prstGeom prst="halfFrame">
              <a:avLst>
                <a:gd name="adj1" fmla="val 8407"/>
                <a:gd name="adj2" fmla="val 7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 rot="16200000">
              <a:off x="8530491" y="3135242"/>
              <a:ext cx="6534010" cy="129346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/>
          </p:nvSpPr>
          <p:spPr>
            <a:xfrm rot="5400000" flipV="1">
              <a:off x="10272605" y="1048399"/>
              <a:ext cx="3370496" cy="97275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Pentagon 11"/>
          <p:cNvSpPr/>
          <p:nvPr/>
        </p:nvSpPr>
        <p:spPr>
          <a:xfrm>
            <a:off x="838199" y="389608"/>
            <a:ext cx="3817235" cy="484632"/>
          </a:xfrm>
          <a:prstGeom prst="homePlate">
            <a:avLst/>
          </a:prstGeom>
          <a:gradFill flip="none" rotWithShape="1">
            <a:gsLst>
              <a:gs pos="12000">
                <a:schemeClr val="accent1">
                  <a:lumMod val="89000"/>
                </a:schemeClr>
              </a:gs>
              <a:gs pos="35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/>
              <a:t>4</a:t>
            </a:r>
            <a:r>
              <a:rPr lang="en-US" sz="2200" smtClean="0"/>
              <a:t>. THIẾT KẾ</a:t>
            </a:r>
            <a:endParaRPr lang="en-US" sz="2200"/>
          </a:p>
        </p:txBody>
      </p:sp>
      <p:sp>
        <p:nvSpPr>
          <p:cNvPr id="11" name="TextBox 10"/>
          <p:cNvSpPr txBox="1"/>
          <p:nvPr/>
        </p:nvSpPr>
        <p:spPr>
          <a:xfrm>
            <a:off x="777239" y="952717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4.3 Sơ đồ luồng màn hình</a:t>
            </a:r>
            <a:endParaRPr lang="en-US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606" y="196769"/>
            <a:ext cx="7172721" cy="62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8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47265" y="91069"/>
            <a:ext cx="1643607" cy="6957913"/>
            <a:chOff x="-47265" y="91069"/>
            <a:chExt cx="1643607" cy="6957913"/>
          </a:xfrm>
          <a:gradFill>
            <a:gsLst>
              <a:gs pos="53000">
                <a:srgbClr val="0070C0"/>
              </a:gs>
              <a:gs pos="72000">
                <a:schemeClr val="accent1">
                  <a:alpha val="63000"/>
                  <a:lumMod val="72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5" name="Half Frame 4"/>
            <p:cNvSpPr/>
            <p:nvPr/>
          </p:nvSpPr>
          <p:spPr>
            <a:xfrm>
              <a:off x="80057" y="91069"/>
              <a:ext cx="1516285" cy="1081710"/>
            </a:xfrm>
            <a:prstGeom prst="halfFrame">
              <a:avLst>
                <a:gd name="adj1" fmla="val 8407"/>
                <a:gd name="adj2" fmla="val 7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ight Triangle 5"/>
            <p:cNvSpPr/>
            <p:nvPr/>
          </p:nvSpPr>
          <p:spPr>
            <a:xfrm>
              <a:off x="-47265" y="2442257"/>
              <a:ext cx="441768" cy="460672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336192" y="-150471"/>
            <a:ext cx="2108038" cy="7199453"/>
            <a:chOff x="10336192" y="-150471"/>
            <a:chExt cx="2108038" cy="7199453"/>
          </a:xfrm>
          <a:gradFill>
            <a:gsLst>
              <a:gs pos="0">
                <a:srgbClr val="0070C0"/>
              </a:gs>
              <a:gs pos="100000">
                <a:schemeClr val="accent1">
                  <a:lumMod val="80000"/>
                  <a:alpha val="63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8" name="Half Frame 7"/>
            <p:cNvSpPr/>
            <p:nvPr/>
          </p:nvSpPr>
          <p:spPr>
            <a:xfrm rot="10800000">
              <a:off x="10336192" y="5710250"/>
              <a:ext cx="1775750" cy="1081710"/>
            </a:xfrm>
            <a:prstGeom prst="halfFrame">
              <a:avLst>
                <a:gd name="adj1" fmla="val 8407"/>
                <a:gd name="adj2" fmla="val 7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 rot="16200000">
              <a:off x="8530491" y="3135242"/>
              <a:ext cx="6534010" cy="129346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/>
          </p:nvSpPr>
          <p:spPr>
            <a:xfrm rot="5400000" flipV="1">
              <a:off x="10272605" y="1048399"/>
              <a:ext cx="3370496" cy="97275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Pentagon 11"/>
          <p:cNvSpPr/>
          <p:nvPr/>
        </p:nvSpPr>
        <p:spPr>
          <a:xfrm>
            <a:off x="838199" y="389608"/>
            <a:ext cx="3817235" cy="484632"/>
          </a:xfrm>
          <a:prstGeom prst="homePlate">
            <a:avLst/>
          </a:prstGeom>
          <a:gradFill flip="none" rotWithShape="1">
            <a:gsLst>
              <a:gs pos="12000">
                <a:schemeClr val="accent1">
                  <a:lumMod val="89000"/>
                </a:schemeClr>
              </a:gs>
              <a:gs pos="35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smtClean="0"/>
              <a:t>5. HIỆN THỰC ỨNG DỤNG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07381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47265" y="91069"/>
            <a:ext cx="1643607" cy="6957913"/>
            <a:chOff x="-47265" y="91069"/>
            <a:chExt cx="1643607" cy="6957913"/>
          </a:xfrm>
          <a:gradFill>
            <a:gsLst>
              <a:gs pos="53000">
                <a:srgbClr val="0070C0"/>
              </a:gs>
              <a:gs pos="72000">
                <a:schemeClr val="accent1">
                  <a:alpha val="63000"/>
                  <a:lumMod val="72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5" name="Half Frame 4"/>
            <p:cNvSpPr/>
            <p:nvPr/>
          </p:nvSpPr>
          <p:spPr>
            <a:xfrm>
              <a:off x="80057" y="91069"/>
              <a:ext cx="1516285" cy="1081710"/>
            </a:xfrm>
            <a:prstGeom prst="halfFrame">
              <a:avLst>
                <a:gd name="adj1" fmla="val 8407"/>
                <a:gd name="adj2" fmla="val 7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ight Triangle 5"/>
            <p:cNvSpPr/>
            <p:nvPr/>
          </p:nvSpPr>
          <p:spPr>
            <a:xfrm>
              <a:off x="-47265" y="2442257"/>
              <a:ext cx="441768" cy="460672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336192" y="-150471"/>
            <a:ext cx="2108038" cy="7199453"/>
            <a:chOff x="10336192" y="-150471"/>
            <a:chExt cx="2108038" cy="7199453"/>
          </a:xfrm>
          <a:gradFill>
            <a:gsLst>
              <a:gs pos="0">
                <a:srgbClr val="0070C0"/>
              </a:gs>
              <a:gs pos="100000">
                <a:schemeClr val="accent1">
                  <a:lumMod val="80000"/>
                  <a:alpha val="63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8" name="Half Frame 7"/>
            <p:cNvSpPr/>
            <p:nvPr/>
          </p:nvSpPr>
          <p:spPr>
            <a:xfrm rot="10800000">
              <a:off x="10336192" y="5710250"/>
              <a:ext cx="1775750" cy="1081710"/>
            </a:xfrm>
            <a:prstGeom prst="halfFrame">
              <a:avLst>
                <a:gd name="adj1" fmla="val 8407"/>
                <a:gd name="adj2" fmla="val 7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 rot="16200000">
              <a:off x="8530491" y="3135242"/>
              <a:ext cx="6534010" cy="129346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/>
          </p:nvSpPr>
          <p:spPr>
            <a:xfrm rot="5400000" flipV="1">
              <a:off x="10272605" y="1048399"/>
              <a:ext cx="3370496" cy="97275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Pentagon 11"/>
          <p:cNvSpPr/>
          <p:nvPr/>
        </p:nvSpPr>
        <p:spPr>
          <a:xfrm>
            <a:off x="838199" y="389608"/>
            <a:ext cx="3817235" cy="484632"/>
          </a:xfrm>
          <a:prstGeom prst="homePlate">
            <a:avLst/>
          </a:prstGeom>
          <a:gradFill flip="none" rotWithShape="1">
            <a:gsLst>
              <a:gs pos="12000">
                <a:schemeClr val="accent1">
                  <a:lumMod val="89000"/>
                </a:schemeClr>
              </a:gs>
              <a:gs pos="35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/>
              <a:t>6</a:t>
            </a:r>
            <a:r>
              <a:rPr lang="en-US" sz="2200" smtClean="0"/>
              <a:t>. KIỂM THỬ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5584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47265" y="91069"/>
            <a:ext cx="1643607" cy="6957913"/>
            <a:chOff x="-47265" y="91069"/>
            <a:chExt cx="1643607" cy="6957913"/>
          </a:xfrm>
          <a:gradFill>
            <a:gsLst>
              <a:gs pos="53000">
                <a:srgbClr val="0070C0"/>
              </a:gs>
              <a:gs pos="72000">
                <a:schemeClr val="accent1">
                  <a:alpha val="63000"/>
                  <a:lumMod val="72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5" name="Half Frame 4"/>
            <p:cNvSpPr/>
            <p:nvPr/>
          </p:nvSpPr>
          <p:spPr>
            <a:xfrm>
              <a:off x="80057" y="91069"/>
              <a:ext cx="1516285" cy="1081710"/>
            </a:xfrm>
            <a:prstGeom prst="halfFrame">
              <a:avLst>
                <a:gd name="adj1" fmla="val 8407"/>
                <a:gd name="adj2" fmla="val 7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ight Triangle 5"/>
            <p:cNvSpPr/>
            <p:nvPr/>
          </p:nvSpPr>
          <p:spPr>
            <a:xfrm>
              <a:off x="-47265" y="2442257"/>
              <a:ext cx="441768" cy="460672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336192" y="-150471"/>
            <a:ext cx="2108038" cy="7199453"/>
            <a:chOff x="10336192" y="-150471"/>
            <a:chExt cx="2108038" cy="7199453"/>
          </a:xfrm>
          <a:gradFill>
            <a:gsLst>
              <a:gs pos="0">
                <a:srgbClr val="0070C0"/>
              </a:gs>
              <a:gs pos="100000">
                <a:schemeClr val="accent1">
                  <a:lumMod val="80000"/>
                  <a:alpha val="63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8" name="Half Frame 7"/>
            <p:cNvSpPr/>
            <p:nvPr/>
          </p:nvSpPr>
          <p:spPr>
            <a:xfrm rot="10800000">
              <a:off x="10336192" y="5710250"/>
              <a:ext cx="1775750" cy="1081710"/>
            </a:xfrm>
            <a:prstGeom prst="halfFrame">
              <a:avLst>
                <a:gd name="adj1" fmla="val 8407"/>
                <a:gd name="adj2" fmla="val 7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 rot="16200000">
              <a:off x="8530491" y="3135242"/>
              <a:ext cx="6534010" cy="129346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/>
          </p:nvSpPr>
          <p:spPr>
            <a:xfrm rot="5400000" flipV="1">
              <a:off x="10272605" y="1048399"/>
              <a:ext cx="3370496" cy="97275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Pentagon 11"/>
          <p:cNvSpPr/>
          <p:nvPr/>
        </p:nvSpPr>
        <p:spPr>
          <a:xfrm>
            <a:off x="838199" y="389608"/>
            <a:ext cx="3817235" cy="484632"/>
          </a:xfrm>
          <a:prstGeom prst="homePlate">
            <a:avLst/>
          </a:prstGeom>
          <a:gradFill flip="none" rotWithShape="1">
            <a:gsLst>
              <a:gs pos="12000">
                <a:schemeClr val="accent1">
                  <a:lumMod val="89000"/>
                </a:schemeClr>
              </a:gs>
              <a:gs pos="35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smtClean="0"/>
              <a:t>7. KẾT LUẬN</a:t>
            </a:r>
            <a:endParaRPr lang="en-US" sz="2200"/>
          </a:p>
        </p:txBody>
      </p:sp>
      <p:sp>
        <p:nvSpPr>
          <p:cNvPr id="11" name="Text Box 9"/>
          <p:cNvSpPr txBox="1"/>
          <p:nvPr/>
        </p:nvSpPr>
        <p:spPr>
          <a:xfrm>
            <a:off x="827404" y="1203324"/>
            <a:ext cx="104579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2800" b="1">
                <a:solidFill>
                  <a:srgbClr val="953735"/>
                </a:solidFill>
                <a:cs typeface="Arial" panose="020B0604020202020204" pitchFamily="34" charset="0"/>
                <a:sym typeface="+mn-ea"/>
              </a:rPr>
              <a:t>Kết luận:</a:t>
            </a:r>
          </a:p>
          <a:p>
            <a:r>
              <a:rPr lang="vi-VN" altLang="en-GB" sz="2800">
                <a:cs typeface="Arial" panose="020B0604020202020204" pitchFamily="34" charset="0"/>
                <a:sym typeface="+mn-ea"/>
              </a:rPr>
              <a:t>Chương </a:t>
            </a:r>
            <a:r>
              <a:rPr lang="vi-VN" altLang="en-GB" sz="2800">
                <a:cs typeface="Arial" panose="020B0604020202020204" pitchFamily="34" charset="0"/>
                <a:sym typeface="+mn-ea"/>
              </a:rPr>
              <a:t>trình </a:t>
            </a:r>
            <a:r>
              <a:rPr lang="vi-VN" altLang="en-GB" sz="2800" smtClean="0">
                <a:cs typeface="Arial" panose="020B0604020202020204" pitchFamily="34" charset="0"/>
                <a:sym typeface="+mn-ea"/>
              </a:rPr>
              <a:t>chưa </a:t>
            </a:r>
            <a:r>
              <a:rPr lang="vi-VN" altLang="en-GB" sz="2800">
                <a:cs typeface="Arial" panose="020B0604020202020204" pitchFamily="34" charset="0"/>
                <a:sym typeface="+mn-ea"/>
              </a:rPr>
              <a:t>thể giải quyết hoàn toàn bài toán chấm công và tính lương cho doanh nghiệp, nhưng vẫn đem lại giá trị sử dụng trong các doanh nghiệp </a:t>
            </a:r>
            <a:r>
              <a:rPr lang="vi-VN" altLang="en-GB" sz="2800">
                <a:cs typeface="Arial" panose="020B0604020202020204" pitchFamily="34" charset="0"/>
                <a:sym typeface="+mn-ea"/>
              </a:rPr>
              <a:t>nhỏ</a:t>
            </a:r>
            <a:r>
              <a:rPr lang="vi-VN" altLang="en-GB" sz="2800" smtClean="0">
                <a:cs typeface="Arial" panose="020B0604020202020204" pitchFamily="34" charset="0"/>
                <a:sym typeface="+mn-ea"/>
              </a:rPr>
              <a:t>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 Box 5"/>
          <p:cNvSpPr txBox="1"/>
          <p:nvPr/>
        </p:nvSpPr>
        <p:spPr>
          <a:xfrm>
            <a:off x="827404" y="3220025"/>
            <a:ext cx="96476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2800" b="1">
                <a:solidFill>
                  <a:srgbClr val="953735"/>
                </a:solidFill>
                <a:cs typeface="Arial" panose="020B0604020202020204" pitchFamily="34" charset="0"/>
                <a:sym typeface="+mn-ea"/>
              </a:rPr>
              <a:t>Hướng phát triển</a:t>
            </a:r>
            <a:endParaRPr lang="en-US" sz="2800"/>
          </a:p>
          <a:p>
            <a:r>
              <a:rPr lang="en-US" sz="2800"/>
              <a:t>+ </a:t>
            </a:r>
            <a:r>
              <a:rPr lang="en-US" sz="2800" smtClean="0"/>
              <a:t>Hỗ trợ đa ngôn ngữ</a:t>
            </a:r>
            <a:endParaRPr lang="en-US" sz="2800"/>
          </a:p>
          <a:p>
            <a:r>
              <a:rPr lang="en-US" sz="2800" smtClean="0"/>
              <a:t>+ </a:t>
            </a:r>
            <a:r>
              <a:rPr lang="en-US" sz="2800"/>
              <a:t>Dữ liệu được đưa lên Cloud.</a:t>
            </a:r>
          </a:p>
          <a:p>
            <a:r>
              <a:rPr lang="en-US" sz="2800"/>
              <a:t>+ Khôi phục dữ liệu.</a:t>
            </a:r>
          </a:p>
          <a:p>
            <a:r>
              <a:rPr lang="en-US" sz="2800"/>
              <a:t>+ Thêm các chức năng khác: xem lịch làm, </a:t>
            </a:r>
            <a:r>
              <a:rPr lang="en-US" sz="2800" smtClean="0"/>
              <a:t>quản lý thông báo, thanh toán lương qua ATM, quản lý kho,…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89239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47265" y="91069"/>
            <a:ext cx="1643607" cy="6957913"/>
            <a:chOff x="-47265" y="91069"/>
            <a:chExt cx="1643607" cy="6957913"/>
          </a:xfrm>
          <a:gradFill>
            <a:gsLst>
              <a:gs pos="53000">
                <a:srgbClr val="0070C0"/>
              </a:gs>
              <a:gs pos="72000">
                <a:schemeClr val="accent1">
                  <a:alpha val="63000"/>
                  <a:lumMod val="72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5" name="Half Frame 4"/>
            <p:cNvSpPr/>
            <p:nvPr/>
          </p:nvSpPr>
          <p:spPr>
            <a:xfrm>
              <a:off x="80057" y="91069"/>
              <a:ext cx="1516285" cy="1081710"/>
            </a:xfrm>
            <a:prstGeom prst="halfFrame">
              <a:avLst>
                <a:gd name="adj1" fmla="val 8407"/>
                <a:gd name="adj2" fmla="val 7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ight Triangle 5"/>
            <p:cNvSpPr/>
            <p:nvPr/>
          </p:nvSpPr>
          <p:spPr>
            <a:xfrm>
              <a:off x="-47265" y="2442257"/>
              <a:ext cx="441768" cy="460672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336192" y="-150471"/>
            <a:ext cx="2108038" cy="7199453"/>
            <a:chOff x="10336192" y="-150471"/>
            <a:chExt cx="2108038" cy="7199453"/>
          </a:xfrm>
          <a:gradFill>
            <a:gsLst>
              <a:gs pos="0">
                <a:srgbClr val="0070C0"/>
              </a:gs>
              <a:gs pos="100000">
                <a:schemeClr val="accent1">
                  <a:lumMod val="80000"/>
                  <a:alpha val="63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8" name="Half Frame 7"/>
            <p:cNvSpPr/>
            <p:nvPr/>
          </p:nvSpPr>
          <p:spPr>
            <a:xfrm rot="10800000">
              <a:off x="10336192" y="5710250"/>
              <a:ext cx="1775750" cy="1081710"/>
            </a:xfrm>
            <a:prstGeom prst="halfFrame">
              <a:avLst>
                <a:gd name="adj1" fmla="val 8407"/>
                <a:gd name="adj2" fmla="val 7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 rot="16200000">
              <a:off x="8530491" y="3135242"/>
              <a:ext cx="6534010" cy="129346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/>
          </p:nvSpPr>
          <p:spPr>
            <a:xfrm rot="5400000" flipV="1">
              <a:off x="10272605" y="1048399"/>
              <a:ext cx="3370496" cy="97275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Pentagon 11"/>
          <p:cNvSpPr/>
          <p:nvPr/>
        </p:nvSpPr>
        <p:spPr>
          <a:xfrm>
            <a:off x="838199" y="389608"/>
            <a:ext cx="3817235" cy="484632"/>
          </a:xfrm>
          <a:prstGeom prst="homePlate">
            <a:avLst/>
          </a:prstGeom>
          <a:gradFill flip="none" rotWithShape="1">
            <a:gsLst>
              <a:gs pos="12000">
                <a:schemeClr val="accent1">
                  <a:lumMod val="89000"/>
                </a:schemeClr>
              </a:gs>
              <a:gs pos="35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/>
              <a:t>8</a:t>
            </a:r>
            <a:r>
              <a:rPr lang="en-US" sz="2200" smtClean="0"/>
              <a:t>. KHỞI NGHIỆP</a:t>
            </a:r>
            <a:endParaRPr lang="en-US" sz="2200"/>
          </a:p>
        </p:txBody>
      </p:sp>
      <p:sp>
        <p:nvSpPr>
          <p:cNvPr id="3" name="TextBox 2"/>
          <p:cNvSpPr txBox="1"/>
          <p:nvPr/>
        </p:nvSpPr>
        <p:spPr>
          <a:xfrm>
            <a:off x="1099597" y="1267744"/>
            <a:ext cx="105141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smtClean="0"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vi-VN" sz="2200" smtClean="0"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vi-VN" sz="2200" smtClean="0"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Nhóm nhận </a:t>
            </a:r>
            <a:r>
              <a:rPr lang="vi-VN" sz="2200"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thấy rằng việc chấm công và tính lương trong doanh nghiệp vẫn phụ thuộc nhiều vào Excel, gây lãng phí thời gian và nhân lực</a:t>
            </a:r>
            <a:r>
              <a:rPr lang="vi-VN" sz="2200"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2200" smtClean="0">
              <a:latin typeface="Calibri (Body)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>
              <a:latin typeface="Calibri (Body)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smtClean="0"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Vì vậy nhóm đưa ra </a:t>
            </a:r>
            <a:r>
              <a:rPr lang="vi-VN" sz="2200" smtClean="0"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quyết </a:t>
            </a:r>
            <a:r>
              <a:rPr lang="vi-VN" sz="2200"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định khởi nghiệp "SALAR" - một phần mềm quản lý lương nhằm tối ưu hóa quy trình chấm công, tính lương và đồng thời cung cấp giải pháp kiểm soát chặt chẽ hơn từ người </a:t>
            </a:r>
            <a:r>
              <a:rPr lang="vi-VN" sz="2200"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quản </a:t>
            </a:r>
            <a:r>
              <a:rPr lang="vi-VN" sz="2200" smtClean="0"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lý.</a:t>
            </a:r>
            <a:endParaRPr lang="en-US" sz="2200" smtClean="0">
              <a:latin typeface="Calibri (Body)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sz="2200" smtClean="0">
              <a:latin typeface="Calibri (Body)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vi-VN" sz="2200" smtClean="0"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Dự </a:t>
            </a:r>
            <a:r>
              <a:rPr lang="vi-VN" sz="2200">
                <a:latin typeface="Calibri (Body)"/>
                <a:ea typeface="Calibri" panose="020F0502020204030204" pitchFamily="34" charset="0"/>
                <a:cs typeface="Calibri" panose="020F0502020204030204" pitchFamily="34" charset="0"/>
              </a:rPr>
              <a:t>án không chỉ giảm sự phụ thuộc vào Excel mà còn giảm gánh nặng nhân lực, mang lại công cụ linh hoạt và hiệu quả cho việc quản lý lương.</a:t>
            </a:r>
            <a:endParaRPr lang="en-US" sz="2200">
              <a:latin typeface="Calibri (Body)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847" y="97079"/>
            <a:ext cx="1214311" cy="121431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77239" y="95271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8</a:t>
            </a:r>
            <a:r>
              <a:rPr lang="en-US" b="1" smtClean="0"/>
              <a:t>.1 Ý tưởng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78272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47265" y="91069"/>
            <a:ext cx="1643607" cy="6957913"/>
            <a:chOff x="-47265" y="91069"/>
            <a:chExt cx="1643607" cy="6957913"/>
          </a:xfrm>
          <a:gradFill>
            <a:gsLst>
              <a:gs pos="53000">
                <a:srgbClr val="0070C0"/>
              </a:gs>
              <a:gs pos="72000">
                <a:schemeClr val="accent1">
                  <a:alpha val="63000"/>
                  <a:lumMod val="72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5" name="Half Frame 4"/>
            <p:cNvSpPr/>
            <p:nvPr/>
          </p:nvSpPr>
          <p:spPr>
            <a:xfrm>
              <a:off x="80057" y="91069"/>
              <a:ext cx="1516285" cy="1081710"/>
            </a:xfrm>
            <a:prstGeom prst="halfFrame">
              <a:avLst>
                <a:gd name="adj1" fmla="val 8407"/>
                <a:gd name="adj2" fmla="val 7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ight Triangle 5"/>
            <p:cNvSpPr/>
            <p:nvPr/>
          </p:nvSpPr>
          <p:spPr>
            <a:xfrm>
              <a:off x="-47265" y="2442257"/>
              <a:ext cx="441768" cy="460672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336192" y="-150471"/>
            <a:ext cx="2108038" cy="7199453"/>
            <a:chOff x="10336192" y="-150471"/>
            <a:chExt cx="2108038" cy="7199453"/>
          </a:xfrm>
          <a:gradFill>
            <a:gsLst>
              <a:gs pos="0">
                <a:srgbClr val="0070C0"/>
              </a:gs>
              <a:gs pos="100000">
                <a:schemeClr val="accent1">
                  <a:lumMod val="80000"/>
                  <a:alpha val="63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8" name="Half Frame 7"/>
            <p:cNvSpPr/>
            <p:nvPr/>
          </p:nvSpPr>
          <p:spPr>
            <a:xfrm rot="10800000">
              <a:off x="10336192" y="5710250"/>
              <a:ext cx="1775750" cy="1081710"/>
            </a:xfrm>
            <a:prstGeom prst="halfFrame">
              <a:avLst>
                <a:gd name="adj1" fmla="val 8407"/>
                <a:gd name="adj2" fmla="val 7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 rot="16200000">
              <a:off x="8530491" y="3135242"/>
              <a:ext cx="6534010" cy="129346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/>
          </p:nvSpPr>
          <p:spPr>
            <a:xfrm rot="5400000" flipV="1">
              <a:off x="10272605" y="1048399"/>
              <a:ext cx="3370496" cy="97275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Pentagon 11"/>
          <p:cNvSpPr/>
          <p:nvPr/>
        </p:nvSpPr>
        <p:spPr>
          <a:xfrm>
            <a:off x="838199" y="389608"/>
            <a:ext cx="3817235" cy="484632"/>
          </a:xfrm>
          <a:prstGeom prst="homePlate">
            <a:avLst/>
          </a:prstGeom>
          <a:gradFill flip="none" rotWithShape="1">
            <a:gsLst>
              <a:gs pos="12000">
                <a:schemeClr val="accent1">
                  <a:lumMod val="89000"/>
                </a:schemeClr>
              </a:gs>
              <a:gs pos="35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/>
              <a:t>8</a:t>
            </a:r>
            <a:r>
              <a:rPr lang="en-US" sz="2200" smtClean="0"/>
              <a:t>. KHỞI NGHIỆP</a:t>
            </a:r>
            <a:endParaRPr lang="en-US" sz="2200"/>
          </a:p>
        </p:txBody>
      </p:sp>
      <p:sp>
        <p:nvSpPr>
          <p:cNvPr id="13" name="Rectangle 12"/>
          <p:cNvSpPr/>
          <p:nvPr/>
        </p:nvSpPr>
        <p:spPr>
          <a:xfrm>
            <a:off x="1209072" y="2663232"/>
            <a:ext cx="701233" cy="701233"/>
          </a:xfrm>
          <a:prstGeom prst="rect">
            <a:avLst/>
          </a:prstGeom>
          <a:solidFill>
            <a:schemeClr val="bg1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209072" y="1961999"/>
            <a:ext cx="2664182" cy="701233"/>
            <a:chOff x="1245725" y="1471318"/>
            <a:chExt cx="2664182" cy="701233"/>
          </a:xfrm>
        </p:grpSpPr>
        <p:grpSp>
          <p:nvGrpSpPr>
            <p:cNvPr id="14" name="Group 13"/>
            <p:cNvGrpSpPr/>
            <p:nvPr/>
          </p:nvGrpSpPr>
          <p:grpSpPr>
            <a:xfrm>
              <a:off x="1245725" y="1471318"/>
              <a:ext cx="701233" cy="701233"/>
              <a:chOff x="1245725" y="1471318"/>
              <a:chExt cx="701233" cy="701233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245725" y="1471318"/>
                <a:ext cx="701233" cy="70123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3960" y="1655137"/>
                <a:ext cx="304762" cy="304762"/>
              </a:xfrm>
              <a:prstGeom prst="rect">
                <a:avLst/>
              </a:prstGeom>
            </p:spPr>
          </p:pic>
        </p:grpSp>
        <p:sp>
          <p:nvSpPr>
            <p:cNvPr id="15" name="TextBox 14"/>
            <p:cNvSpPr txBox="1"/>
            <p:nvPr/>
          </p:nvSpPr>
          <p:spPr>
            <a:xfrm>
              <a:off x="2145193" y="1560324"/>
              <a:ext cx="17647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smtClean="0"/>
                <a:t>Quảng cáo</a:t>
              </a:r>
              <a:endParaRPr lang="en-US" sz="2800" b="1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310245" y="1961999"/>
            <a:ext cx="6999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mtClean="0">
                <a:latin typeface="Calibri (Body)"/>
              </a:rPr>
              <a:t>Đi đến các doanh nghiệp để giới thiệu sản phẩm</a:t>
            </a:r>
          </a:p>
          <a:p>
            <a:pPr marL="342900" indent="-342900">
              <a:buFont typeface="+mj-lt"/>
              <a:buAutoNum type="arabicPeriod"/>
            </a:pPr>
            <a:r>
              <a:rPr lang="vi-VN" smtClean="0">
                <a:latin typeface="Calibri (Body)"/>
              </a:rPr>
              <a:t>Chạy </a:t>
            </a:r>
            <a:r>
              <a:rPr lang="vi-VN">
                <a:latin typeface="Calibri (Body)"/>
              </a:rPr>
              <a:t>chiến dịch quảng cáo trực tuyến trên các nền tảng quảng cáo </a:t>
            </a:r>
            <a:r>
              <a:rPr lang="vi-VN">
                <a:latin typeface="Calibri (Body)"/>
              </a:rPr>
              <a:t>khác </a:t>
            </a:r>
            <a:r>
              <a:rPr lang="vi-VN" smtClean="0">
                <a:latin typeface="Calibri (Body)"/>
              </a:rPr>
              <a:t>như</a:t>
            </a:r>
            <a:r>
              <a:rPr lang="en-US" smtClean="0">
                <a:latin typeface="Calibri (Body)"/>
              </a:rPr>
              <a:t>:</a:t>
            </a:r>
            <a:r>
              <a:rPr lang="vi-VN" smtClean="0">
                <a:latin typeface="Calibri (Body)"/>
              </a:rPr>
              <a:t>Facebook</a:t>
            </a:r>
            <a:r>
              <a:rPr lang="vi-VN">
                <a:latin typeface="Calibri (Body)"/>
              </a:rPr>
              <a:t>, LinkedIn, và Twitter để tiếp cận đối tượng mục tiêu.</a:t>
            </a:r>
            <a:endParaRPr lang="en-US">
              <a:latin typeface="Calibri (Body)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14853" y="3364465"/>
            <a:ext cx="4943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Tổ chức chương trình dùng thử miễn phí hoặc giảm giá để khuyến khích khách hàng mới thử nghiệm sản phẩm.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09072" y="3368140"/>
            <a:ext cx="1084199" cy="701233"/>
            <a:chOff x="1245725" y="1471318"/>
            <a:chExt cx="1084199" cy="701233"/>
          </a:xfrm>
        </p:grpSpPr>
        <p:sp>
          <p:nvSpPr>
            <p:cNvPr id="23" name="Rectangle 22"/>
            <p:cNvSpPr/>
            <p:nvPr/>
          </p:nvSpPr>
          <p:spPr>
            <a:xfrm>
              <a:off x="1245725" y="1471318"/>
              <a:ext cx="701233" cy="70123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45193" y="1560324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800" b="1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07" y="3598336"/>
            <a:ext cx="304762" cy="30476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108540" y="3444065"/>
            <a:ext cx="178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/>
              <a:t>Chính sách</a:t>
            </a:r>
            <a:endParaRPr lang="en-US" sz="2800" b="1"/>
          </a:p>
        </p:txBody>
      </p:sp>
      <p:sp>
        <p:nvSpPr>
          <p:cNvPr id="30" name="TextBox 29"/>
          <p:cNvSpPr txBox="1"/>
          <p:nvPr/>
        </p:nvSpPr>
        <p:spPr>
          <a:xfrm>
            <a:off x="2108540" y="4872678"/>
            <a:ext cx="132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/>
              <a:t>Gọi vốn</a:t>
            </a:r>
            <a:endParaRPr lang="en-US" sz="2800" b="1"/>
          </a:p>
        </p:txBody>
      </p:sp>
      <p:sp>
        <p:nvSpPr>
          <p:cNvPr id="31" name="Rectangle 30"/>
          <p:cNvSpPr/>
          <p:nvPr/>
        </p:nvSpPr>
        <p:spPr>
          <a:xfrm>
            <a:off x="1209072" y="4083372"/>
            <a:ext cx="701233" cy="701233"/>
          </a:xfrm>
          <a:prstGeom prst="rect">
            <a:avLst/>
          </a:prstGeom>
          <a:solidFill>
            <a:schemeClr val="bg1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209072" y="4798604"/>
            <a:ext cx="701233" cy="7012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07" y="4981907"/>
            <a:ext cx="304762" cy="30476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77239" y="952717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8.2 Chiến lược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80279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47265" y="91069"/>
            <a:ext cx="1643607" cy="6957913"/>
            <a:chOff x="-47265" y="91069"/>
            <a:chExt cx="1643607" cy="6957913"/>
          </a:xfrm>
          <a:gradFill>
            <a:gsLst>
              <a:gs pos="53000">
                <a:srgbClr val="0070C0"/>
              </a:gs>
              <a:gs pos="72000">
                <a:schemeClr val="accent1">
                  <a:alpha val="63000"/>
                  <a:lumMod val="72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5" name="Half Frame 4"/>
            <p:cNvSpPr/>
            <p:nvPr/>
          </p:nvSpPr>
          <p:spPr>
            <a:xfrm>
              <a:off x="80057" y="91069"/>
              <a:ext cx="1516285" cy="1081710"/>
            </a:xfrm>
            <a:prstGeom prst="halfFrame">
              <a:avLst>
                <a:gd name="adj1" fmla="val 8407"/>
                <a:gd name="adj2" fmla="val 7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ight Triangle 5"/>
            <p:cNvSpPr/>
            <p:nvPr/>
          </p:nvSpPr>
          <p:spPr>
            <a:xfrm>
              <a:off x="-47265" y="2442257"/>
              <a:ext cx="441768" cy="460672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336192" y="-150471"/>
            <a:ext cx="2108038" cy="7199453"/>
            <a:chOff x="10336192" y="-150471"/>
            <a:chExt cx="2108038" cy="7199453"/>
          </a:xfrm>
          <a:gradFill>
            <a:gsLst>
              <a:gs pos="0">
                <a:srgbClr val="0070C0"/>
              </a:gs>
              <a:gs pos="100000">
                <a:schemeClr val="accent1">
                  <a:lumMod val="80000"/>
                  <a:alpha val="63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8" name="Half Frame 7"/>
            <p:cNvSpPr/>
            <p:nvPr/>
          </p:nvSpPr>
          <p:spPr>
            <a:xfrm rot="10800000">
              <a:off x="10336192" y="5710250"/>
              <a:ext cx="1775750" cy="1081710"/>
            </a:xfrm>
            <a:prstGeom prst="halfFrame">
              <a:avLst>
                <a:gd name="adj1" fmla="val 8407"/>
                <a:gd name="adj2" fmla="val 7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 rot="16200000">
              <a:off x="8530491" y="3135242"/>
              <a:ext cx="6534010" cy="129346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/>
          </p:nvSpPr>
          <p:spPr>
            <a:xfrm rot="5400000" flipV="1">
              <a:off x="10272605" y="1048399"/>
              <a:ext cx="3370496" cy="97275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Pentagon 11"/>
          <p:cNvSpPr/>
          <p:nvPr/>
        </p:nvSpPr>
        <p:spPr>
          <a:xfrm>
            <a:off x="838199" y="389608"/>
            <a:ext cx="3817235" cy="484632"/>
          </a:xfrm>
          <a:prstGeom prst="homePlate">
            <a:avLst/>
          </a:prstGeom>
          <a:gradFill flip="none" rotWithShape="1">
            <a:gsLst>
              <a:gs pos="12000">
                <a:schemeClr val="accent1">
                  <a:lumMod val="89000"/>
                </a:schemeClr>
              </a:gs>
              <a:gs pos="35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/>
              <a:t>8</a:t>
            </a:r>
            <a:r>
              <a:rPr lang="en-US" sz="2200" smtClean="0"/>
              <a:t>. KHỞI NGHIỆP</a:t>
            </a:r>
            <a:endParaRPr lang="en-US" sz="2200"/>
          </a:p>
        </p:txBody>
      </p:sp>
      <p:sp>
        <p:nvSpPr>
          <p:cNvPr id="11" name="TextBox 10"/>
          <p:cNvSpPr txBox="1"/>
          <p:nvPr/>
        </p:nvSpPr>
        <p:spPr>
          <a:xfrm>
            <a:off x="777239" y="952717"/>
            <a:ext cx="2737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8.3 Tại sao lựa chọn SALAR</a:t>
            </a:r>
            <a:endParaRPr lang="en-US" b="1"/>
          </a:p>
        </p:txBody>
      </p:sp>
      <p:sp>
        <p:nvSpPr>
          <p:cNvPr id="13" name="Text Box 12"/>
          <p:cNvSpPr txBox="1"/>
          <p:nvPr/>
        </p:nvSpPr>
        <p:spPr>
          <a:xfrm>
            <a:off x="993139" y="3476989"/>
            <a:ext cx="232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Nâng cấp miễn </a:t>
            </a:r>
            <a:r>
              <a:rPr lang="en-US" b="1" smtClean="0"/>
              <a:t>phí</a:t>
            </a:r>
            <a:endParaRPr lang="en-US" b="1"/>
          </a:p>
        </p:txBody>
      </p:sp>
      <p:pic>
        <p:nvPicPr>
          <p:cNvPr id="14" name="Picture Placeholder 3" descr="upda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39" y="1617709"/>
            <a:ext cx="2886710" cy="1649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Tự động hóa thao tác - Các công cụ tự động hóa tốt nhấ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05" y="1617709"/>
            <a:ext cx="3087850" cy="167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Box 12"/>
          <p:cNvSpPr txBox="1"/>
          <p:nvPr/>
        </p:nvSpPr>
        <p:spPr>
          <a:xfrm>
            <a:off x="4655434" y="3476989"/>
            <a:ext cx="2327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Đơn giản hóa quy trình giao việc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62553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D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47" y="2368952"/>
            <a:ext cx="10353761" cy="1326321"/>
          </a:xfrm>
          <a:noFill/>
        </p:spPr>
        <p:txBody>
          <a:bodyPr>
            <a:noAutofit/>
          </a:bodyPr>
          <a:lstStyle/>
          <a:p>
            <a:r>
              <a:rPr lang="en-US" sz="12000" smtClean="0">
                <a:effectLst>
                  <a:outerShdw dist="88900" dir="2700000" algn="tl" rotWithShape="0">
                    <a:srgbClr val="000000">
                      <a:alpha val="85000"/>
                    </a:srgbClr>
                  </a:outerShdw>
                </a:effectLst>
              </a:rPr>
              <a:t>THANK YOU</a:t>
            </a:r>
            <a:endParaRPr lang="en-US" sz="12000">
              <a:effectLst>
                <a:outerShdw dist="88900" dir="2700000" algn="tl" rotWithShape="0">
                  <a:srgbClr val="000000">
                    <a:alpha val="8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315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18000" r="-4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Nội Dung Chính</a:t>
            </a:r>
            <a:endParaRPr lang="en-US" b="1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-47265" y="91069"/>
            <a:ext cx="1643607" cy="6957913"/>
            <a:chOff x="-47265" y="91069"/>
            <a:chExt cx="1643607" cy="6957913"/>
          </a:xfrm>
          <a:gradFill>
            <a:gsLst>
              <a:gs pos="53000">
                <a:srgbClr val="0070C0"/>
              </a:gs>
              <a:gs pos="72000">
                <a:schemeClr val="accent1">
                  <a:alpha val="63000"/>
                  <a:lumMod val="72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4" name="Half Frame 3"/>
            <p:cNvSpPr/>
            <p:nvPr/>
          </p:nvSpPr>
          <p:spPr>
            <a:xfrm>
              <a:off x="80057" y="91069"/>
              <a:ext cx="1516285" cy="1081710"/>
            </a:xfrm>
            <a:prstGeom prst="halfFrame">
              <a:avLst>
                <a:gd name="adj1" fmla="val 8407"/>
                <a:gd name="adj2" fmla="val 7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>
              <a:off x="-47265" y="2442257"/>
              <a:ext cx="441768" cy="460672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0336192" y="-150471"/>
            <a:ext cx="2108038" cy="7199453"/>
            <a:chOff x="10336192" y="-150471"/>
            <a:chExt cx="2108038" cy="7199453"/>
          </a:xfrm>
          <a:gradFill>
            <a:gsLst>
              <a:gs pos="0">
                <a:srgbClr val="0070C0"/>
              </a:gs>
              <a:gs pos="100000">
                <a:schemeClr val="accent1">
                  <a:lumMod val="80000"/>
                  <a:alpha val="63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5" name="Half Frame 4"/>
            <p:cNvSpPr/>
            <p:nvPr/>
          </p:nvSpPr>
          <p:spPr>
            <a:xfrm rot="10800000">
              <a:off x="10336192" y="5710250"/>
              <a:ext cx="1775750" cy="1081710"/>
            </a:xfrm>
            <a:prstGeom prst="halfFrame">
              <a:avLst>
                <a:gd name="adj1" fmla="val 8407"/>
                <a:gd name="adj2" fmla="val 7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ight Triangle 9"/>
            <p:cNvSpPr/>
            <p:nvPr/>
          </p:nvSpPr>
          <p:spPr>
            <a:xfrm rot="16200000">
              <a:off x="8530491" y="3135242"/>
              <a:ext cx="6534010" cy="129346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/>
            <p:cNvSpPr/>
            <p:nvPr/>
          </p:nvSpPr>
          <p:spPr>
            <a:xfrm rot="5400000" flipV="1">
              <a:off x="10272605" y="1048399"/>
              <a:ext cx="3370496" cy="97275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Pentagon 12"/>
          <p:cNvSpPr/>
          <p:nvPr/>
        </p:nvSpPr>
        <p:spPr>
          <a:xfrm>
            <a:off x="916811" y="1448372"/>
            <a:ext cx="3817235" cy="484632"/>
          </a:xfrm>
          <a:prstGeom prst="homePlate">
            <a:avLst/>
          </a:prstGeom>
          <a:gradFill flip="none" rotWithShape="1">
            <a:gsLst>
              <a:gs pos="12000">
                <a:schemeClr val="accent1">
                  <a:lumMod val="89000"/>
                </a:schemeClr>
              </a:gs>
              <a:gs pos="35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smtClean="0"/>
              <a:t>1. GIỚI THIỆU – ĐẶT VẤN ĐỀ</a:t>
            </a:r>
            <a:endParaRPr lang="en-US" sz="2200"/>
          </a:p>
        </p:txBody>
      </p:sp>
      <p:sp>
        <p:nvSpPr>
          <p:cNvPr id="17" name="Pentagon 16"/>
          <p:cNvSpPr/>
          <p:nvPr/>
        </p:nvSpPr>
        <p:spPr>
          <a:xfrm>
            <a:off x="916810" y="2023402"/>
            <a:ext cx="3817235" cy="484632"/>
          </a:xfrm>
          <a:prstGeom prst="homePlate">
            <a:avLst/>
          </a:prstGeom>
          <a:gradFill flip="none" rotWithShape="1">
            <a:gsLst>
              <a:gs pos="12000">
                <a:schemeClr val="accent1">
                  <a:lumMod val="89000"/>
                </a:schemeClr>
              </a:gs>
              <a:gs pos="35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smtClean="0"/>
              <a:t>2. KẾ </a:t>
            </a:r>
            <a:r>
              <a:rPr lang="en-US" sz="2200" smtClean="0"/>
              <a:t>HOẠCH THỰC HIỆN</a:t>
            </a:r>
            <a:endParaRPr lang="en-US" sz="2200"/>
          </a:p>
        </p:txBody>
      </p:sp>
      <p:sp>
        <p:nvSpPr>
          <p:cNvPr id="18" name="Pentagon 17"/>
          <p:cNvSpPr/>
          <p:nvPr/>
        </p:nvSpPr>
        <p:spPr>
          <a:xfrm>
            <a:off x="916809" y="2598432"/>
            <a:ext cx="3817235" cy="484632"/>
          </a:xfrm>
          <a:prstGeom prst="homePlate">
            <a:avLst/>
          </a:prstGeom>
          <a:gradFill flip="none" rotWithShape="1">
            <a:gsLst>
              <a:gs pos="12000">
                <a:schemeClr val="accent1">
                  <a:lumMod val="89000"/>
                </a:schemeClr>
              </a:gs>
              <a:gs pos="35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smtClean="0"/>
              <a:t>3. PHÂN </a:t>
            </a:r>
            <a:r>
              <a:rPr lang="en-US" sz="2200" smtClean="0"/>
              <a:t>TÍCH</a:t>
            </a:r>
            <a:endParaRPr lang="en-US" sz="2200"/>
          </a:p>
        </p:txBody>
      </p:sp>
      <p:sp>
        <p:nvSpPr>
          <p:cNvPr id="19" name="Pentagon 18"/>
          <p:cNvSpPr/>
          <p:nvPr/>
        </p:nvSpPr>
        <p:spPr>
          <a:xfrm>
            <a:off x="916808" y="3173462"/>
            <a:ext cx="3817235" cy="484632"/>
          </a:xfrm>
          <a:prstGeom prst="homePlate">
            <a:avLst/>
          </a:prstGeom>
          <a:gradFill flip="none" rotWithShape="1">
            <a:gsLst>
              <a:gs pos="12000">
                <a:schemeClr val="accent1">
                  <a:lumMod val="89000"/>
                </a:schemeClr>
              </a:gs>
              <a:gs pos="35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smtClean="0"/>
              <a:t>4. THIẾT </a:t>
            </a:r>
            <a:r>
              <a:rPr lang="en-US" sz="2200" smtClean="0"/>
              <a:t>KẾ</a:t>
            </a:r>
            <a:endParaRPr lang="en-US" sz="2200"/>
          </a:p>
        </p:txBody>
      </p:sp>
      <p:sp>
        <p:nvSpPr>
          <p:cNvPr id="20" name="Pentagon 19"/>
          <p:cNvSpPr/>
          <p:nvPr/>
        </p:nvSpPr>
        <p:spPr>
          <a:xfrm>
            <a:off x="916807" y="3748492"/>
            <a:ext cx="3817235" cy="484632"/>
          </a:xfrm>
          <a:prstGeom prst="homePlate">
            <a:avLst/>
          </a:prstGeom>
          <a:gradFill flip="none" rotWithShape="1">
            <a:gsLst>
              <a:gs pos="12000">
                <a:schemeClr val="accent1">
                  <a:lumMod val="89000"/>
                </a:schemeClr>
              </a:gs>
              <a:gs pos="35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smtClean="0"/>
              <a:t>5. HIỆN </a:t>
            </a:r>
            <a:r>
              <a:rPr lang="en-US" sz="2200" smtClean="0"/>
              <a:t>THỰC ỨNG DỤNG</a:t>
            </a:r>
            <a:endParaRPr lang="en-US" sz="2200"/>
          </a:p>
        </p:txBody>
      </p:sp>
      <p:sp>
        <p:nvSpPr>
          <p:cNvPr id="21" name="Pentagon 20"/>
          <p:cNvSpPr/>
          <p:nvPr/>
        </p:nvSpPr>
        <p:spPr>
          <a:xfrm>
            <a:off x="916806" y="4323522"/>
            <a:ext cx="3817235" cy="484632"/>
          </a:xfrm>
          <a:prstGeom prst="homePlate">
            <a:avLst/>
          </a:prstGeom>
          <a:gradFill flip="none" rotWithShape="1">
            <a:gsLst>
              <a:gs pos="12000">
                <a:schemeClr val="accent1">
                  <a:lumMod val="89000"/>
                </a:schemeClr>
              </a:gs>
              <a:gs pos="35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smtClean="0"/>
              <a:t>6. KIỂM </a:t>
            </a:r>
            <a:r>
              <a:rPr lang="en-US" sz="2200" smtClean="0"/>
              <a:t>THỬ</a:t>
            </a:r>
            <a:endParaRPr lang="en-US" sz="2200"/>
          </a:p>
        </p:txBody>
      </p:sp>
      <p:sp>
        <p:nvSpPr>
          <p:cNvPr id="22" name="Pentagon 21"/>
          <p:cNvSpPr/>
          <p:nvPr/>
        </p:nvSpPr>
        <p:spPr>
          <a:xfrm>
            <a:off x="916805" y="4898552"/>
            <a:ext cx="3817235" cy="484632"/>
          </a:xfrm>
          <a:prstGeom prst="homePlate">
            <a:avLst/>
          </a:prstGeom>
          <a:gradFill flip="none" rotWithShape="1">
            <a:gsLst>
              <a:gs pos="12000">
                <a:schemeClr val="accent1">
                  <a:lumMod val="89000"/>
                </a:schemeClr>
              </a:gs>
              <a:gs pos="35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smtClean="0"/>
              <a:t>7. KẾT </a:t>
            </a:r>
            <a:r>
              <a:rPr lang="en-US" sz="2200" smtClean="0"/>
              <a:t>LUẬN</a:t>
            </a:r>
            <a:endParaRPr lang="en-US" sz="2200"/>
          </a:p>
        </p:txBody>
      </p:sp>
      <p:sp>
        <p:nvSpPr>
          <p:cNvPr id="23" name="Pentagon 22"/>
          <p:cNvSpPr/>
          <p:nvPr/>
        </p:nvSpPr>
        <p:spPr>
          <a:xfrm>
            <a:off x="916804" y="5473582"/>
            <a:ext cx="3817235" cy="484632"/>
          </a:xfrm>
          <a:prstGeom prst="homePlate">
            <a:avLst/>
          </a:prstGeom>
          <a:gradFill flip="none" rotWithShape="1">
            <a:gsLst>
              <a:gs pos="12000">
                <a:schemeClr val="accent1">
                  <a:lumMod val="89000"/>
                </a:schemeClr>
              </a:gs>
              <a:gs pos="35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smtClean="0"/>
              <a:t>8. KHỞI </a:t>
            </a:r>
            <a:r>
              <a:rPr lang="en-US" sz="2200" smtClean="0"/>
              <a:t>NGHIỆP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00969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47265" y="91069"/>
            <a:ext cx="1643607" cy="6957913"/>
            <a:chOff x="-47265" y="91069"/>
            <a:chExt cx="1643607" cy="6957913"/>
          </a:xfrm>
          <a:gradFill>
            <a:gsLst>
              <a:gs pos="53000">
                <a:srgbClr val="0070C0"/>
              </a:gs>
              <a:gs pos="72000">
                <a:schemeClr val="accent1">
                  <a:alpha val="63000"/>
                  <a:lumMod val="72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5" name="Half Frame 4"/>
            <p:cNvSpPr/>
            <p:nvPr/>
          </p:nvSpPr>
          <p:spPr>
            <a:xfrm>
              <a:off x="80057" y="91069"/>
              <a:ext cx="1516285" cy="1081710"/>
            </a:xfrm>
            <a:prstGeom prst="halfFrame">
              <a:avLst>
                <a:gd name="adj1" fmla="val 8407"/>
                <a:gd name="adj2" fmla="val 7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ight Triangle 5"/>
            <p:cNvSpPr/>
            <p:nvPr/>
          </p:nvSpPr>
          <p:spPr>
            <a:xfrm>
              <a:off x="-47265" y="2442257"/>
              <a:ext cx="441768" cy="460672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336192" y="-150471"/>
            <a:ext cx="2108038" cy="7199453"/>
            <a:chOff x="10336192" y="-150471"/>
            <a:chExt cx="2108038" cy="7199453"/>
          </a:xfrm>
          <a:gradFill>
            <a:gsLst>
              <a:gs pos="0">
                <a:srgbClr val="0070C0"/>
              </a:gs>
              <a:gs pos="100000">
                <a:schemeClr val="accent1">
                  <a:lumMod val="80000"/>
                  <a:alpha val="63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8" name="Half Frame 7"/>
            <p:cNvSpPr/>
            <p:nvPr/>
          </p:nvSpPr>
          <p:spPr>
            <a:xfrm rot="10800000">
              <a:off x="10336192" y="5710250"/>
              <a:ext cx="1775750" cy="1081710"/>
            </a:xfrm>
            <a:prstGeom prst="halfFrame">
              <a:avLst>
                <a:gd name="adj1" fmla="val 8407"/>
                <a:gd name="adj2" fmla="val 7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 rot="16200000">
              <a:off x="8530491" y="3135242"/>
              <a:ext cx="6534010" cy="129346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/>
          </p:nvSpPr>
          <p:spPr>
            <a:xfrm rot="5400000" flipV="1">
              <a:off x="10272605" y="1048399"/>
              <a:ext cx="3370496" cy="97275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Pentagon 11"/>
          <p:cNvSpPr/>
          <p:nvPr/>
        </p:nvSpPr>
        <p:spPr>
          <a:xfrm>
            <a:off x="838199" y="389608"/>
            <a:ext cx="3817235" cy="484632"/>
          </a:xfrm>
          <a:prstGeom prst="homePlate">
            <a:avLst/>
          </a:prstGeom>
          <a:gradFill flip="none" rotWithShape="1">
            <a:gsLst>
              <a:gs pos="12000">
                <a:schemeClr val="accent1">
                  <a:lumMod val="89000"/>
                </a:schemeClr>
              </a:gs>
              <a:gs pos="35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smtClean="0"/>
              <a:t>1. GIỚI THIỆU – ĐẶT VẤN ĐỀ</a:t>
            </a:r>
            <a:endParaRPr lang="en-US" sz="2200"/>
          </a:p>
        </p:txBody>
      </p:sp>
      <p:grpSp>
        <p:nvGrpSpPr>
          <p:cNvPr id="49" name="Group 48"/>
          <p:cNvGrpSpPr/>
          <p:nvPr/>
        </p:nvGrpSpPr>
        <p:grpSpPr>
          <a:xfrm>
            <a:off x="2489522" y="874240"/>
            <a:ext cx="6989601" cy="5513220"/>
            <a:chOff x="2277831" y="1300480"/>
            <a:chExt cx="6989601" cy="5513220"/>
          </a:xfrm>
        </p:grpSpPr>
        <p:grpSp>
          <p:nvGrpSpPr>
            <p:cNvPr id="47" name="Group 46"/>
            <p:cNvGrpSpPr/>
            <p:nvPr/>
          </p:nvGrpSpPr>
          <p:grpSpPr>
            <a:xfrm>
              <a:off x="2277831" y="1300480"/>
              <a:ext cx="6989601" cy="4549277"/>
              <a:chOff x="2674054" y="1493520"/>
              <a:chExt cx="6989601" cy="454927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4894860" y="1493520"/>
                <a:ext cx="2559978" cy="2377440"/>
                <a:chOff x="4894860" y="1077576"/>
                <a:chExt cx="2559978" cy="2729314"/>
              </a:xfrm>
              <a:solidFill>
                <a:srgbClr val="92D050"/>
              </a:solidFill>
            </p:grpSpPr>
            <p:sp>
              <p:nvSpPr>
                <p:cNvPr id="25" name="Flowchart: Manual Operation 24"/>
                <p:cNvSpPr/>
                <p:nvPr/>
              </p:nvSpPr>
              <p:spPr>
                <a:xfrm>
                  <a:off x="4894860" y="1683715"/>
                  <a:ext cx="2559978" cy="2123175"/>
                </a:xfrm>
                <a:prstGeom prst="flowChartManualOperation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5717649" y="1077576"/>
                  <a:ext cx="914400" cy="914400"/>
                </a:xfrm>
                <a:prstGeom prst="ellips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smtClean="0"/>
                    <a:t>02</a:t>
                  </a:r>
                  <a:endParaRPr lang="en-US" sz="2000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2674054" y="3325407"/>
                <a:ext cx="2560320" cy="2377440"/>
                <a:chOff x="2598752" y="3158124"/>
                <a:chExt cx="2710923" cy="2559978"/>
              </a:xfrm>
            </p:grpSpPr>
            <p:sp>
              <p:nvSpPr>
                <p:cNvPr id="29" name="Flowchart: Manual Operation 28"/>
                <p:cNvSpPr/>
                <p:nvPr/>
              </p:nvSpPr>
              <p:spPr>
                <a:xfrm rot="16800000">
                  <a:off x="2968099" y="3376525"/>
                  <a:ext cx="2559978" cy="2123175"/>
                </a:xfrm>
                <a:prstGeom prst="flowChartManualOperation">
                  <a:avLst/>
                </a:prstGeom>
                <a:solidFill>
                  <a:srgbClr val="0423C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0" rIns="91440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2598752" y="3770706"/>
                  <a:ext cx="914400" cy="914400"/>
                </a:xfrm>
                <a:prstGeom prst="ellipse">
                  <a:avLst/>
                </a:prstGeom>
                <a:solidFill>
                  <a:srgbClr val="0423C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smtClean="0"/>
                    <a:t>01</a:t>
                  </a:r>
                  <a:endParaRPr lang="en-US" sz="2000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7103335" y="3325407"/>
                <a:ext cx="2560320" cy="2377440"/>
                <a:chOff x="7095969" y="3151650"/>
                <a:chExt cx="2710924" cy="2559978"/>
              </a:xfrm>
            </p:grpSpPr>
            <p:sp>
              <p:nvSpPr>
                <p:cNvPr id="32" name="Flowchart: Manual Operation 31"/>
                <p:cNvSpPr/>
                <p:nvPr/>
              </p:nvSpPr>
              <p:spPr>
                <a:xfrm rot="4800000">
                  <a:off x="6877568" y="3370051"/>
                  <a:ext cx="2559978" cy="2123175"/>
                </a:xfrm>
                <a:prstGeom prst="flowChartManualOperation">
                  <a:avLst/>
                </a:prstGeom>
                <a:solidFill>
                  <a:srgbClr val="FF993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8892493" y="3764233"/>
                  <a:ext cx="914400" cy="914400"/>
                </a:xfrm>
                <a:prstGeom prst="ellipse">
                  <a:avLst/>
                </a:prstGeom>
                <a:solidFill>
                  <a:srgbClr val="FF993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smtClean="0"/>
                    <a:t>03</a:t>
                  </a:r>
                  <a:endParaRPr lang="en-US" sz="2000"/>
                </a:p>
              </p:txBody>
            </p:sp>
          </p:grpSp>
          <p:sp>
            <p:nvSpPr>
              <p:cNvPr id="24" name="Oval 23"/>
              <p:cNvSpPr/>
              <p:nvPr/>
            </p:nvSpPr>
            <p:spPr>
              <a:xfrm>
                <a:off x="4916444" y="3525986"/>
                <a:ext cx="2516811" cy="251681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smtClean="0">
                    <a:solidFill>
                      <a:schemeClr val="tx1"/>
                    </a:solidFill>
                  </a:rPr>
                  <a:t>Doanh Nghiệp</a:t>
                </a:r>
                <a:endParaRPr lang="en-US" sz="280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923818" y="4514127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496921" y="4107094"/>
                <a:ext cx="150233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Chấm </a:t>
                </a:r>
                <a:r>
                  <a:rPr lang="en-US">
                    <a:solidFill>
                      <a:schemeClr val="bg1"/>
                    </a:solidFill>
                  </a:rPr>
                  <a:t>công </a:t>
                </a:r>
                <a:r>
                  <a:rPr lang="en-US" smtClean="0">
                    <a:solidFill>
                      <a:schemeClr val="bg1"/>
                    </a:solidFill>
                  </a:rPr>
                  <a:t/>
                </a:r>
                <a:br>
                  <a:rPr lang="en-US" smtClean="0">
                    <a:solidFill>
                      <a:schemeClr val="bg1"/>
                    </a:solidFill>
                  </a:rPr>
                </a:br>
                <a:r>
                  <a:rPr lang="en-US" smtClean="0">
                    <a:solidFill>
                      <a:schemeClr val="bg1"/>
                    </a:solidFill>
                  </a:rPr>
                  <a:t>như </a:t>
                </a:r>
                <a:r>
                  <a:rPr lang="en-US">
                    <a:solidFill>
                      <a:schemeClr val="bg1"/>
                    </a:solidFill>
                  </a:rPr>
                  <a:t>thế </a:t>
                </a:r>
                <a:r>
                  <a:rPr lang="en-US">
                    <a:solidFill>
                      <a:schemeClr val="bg1"/>
                    </a:solidFill>
                  </a:rPr>
                  <a:t>nào </a:t>
                </a:r>
                <a:r>
                  <a:rPr lang="en-US" smtClean="0">
                    <a:solidFill>
                      <a:schemeClr val="bg1"/>
                    </a:solidFill>
                  </a:rPr>
                  <a:t>?</a:t>
                </a: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389071" y="4097177"/>
                <a:ext cx="150233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>
                    <a:solidFill>
                      <a:schemeClr val="bg1"/>
                    </a:solidFill>
                  </a:rPr>
                  <a:t>Tính lương</a:t>
                </a:r>
                <a:br>
                  <a:rPr lang="en-US" smtClean="0">
                    <a:solidFill>
                      <a:schemeClr val="bg1"/>
                    </a:solidFill>
                  </a:rPr>
                </a:br>
                <a:r>
                  <a:rPr lang="en-US" smtClean="0">
                    <a:solidFill>
                      <a:schemeClr val="bg1"/>
                    </a:solidFill>
                  </a:rPr>
                  <a:t>như </a:t>
                </a:r>
                <a:r>
                  <a:rPr lang="en-US">
                    <a:solidFill>
                      <a:schemeClr val="bg1"/>
                    </a:solidFill>
                  </a:rPr>
                  <a:t>thế </a:t>
                </a:r>
                <a:r>
                  <a:rPr lang="en-US">
                    <a:solidFill>
                      <a:schemeClr val="bg1"/>
                    </a:solidFill>
                  </a:rPr>
                  <a:t>nào </a:t>
                </a:r>
                <a:r>
                  <a:rPr lang="en-US" smtClean="0">
                    <a:solidFill>
                      <a:schemeClr val="bg1"/>
                    </a:solidFill>
                  </a:rPr>
                  <a:t>?</a:t>
                </a: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612710" y="2494859"/>
                <a:ext cx="12009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>
                    <a:solidFill>
                      <a:schemeClr val="bg1"/>
                    </a:solidFill>
                  </a:rPr>
                  <a:t>Quản lý </a:t>
                </a:r>
                <a:br>
                  <a:rPr lang="en-US" smtClean="0">
                    <a:solidFill>
                      <a:schemeClr val="bg1"/>
                    </a:solidFill>
                  </a:rPr>
                </a:br>
                <a:r>
                  <a:rPr lang="en-US" smtClean="0">
                    <a:solidFill>
                      <a:schemeClr val="bg1"/>
                    </a:solidFill>
                  </a:rPr>
                  <a:t>thông tin ?</a:t>
                </a:r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4495" y="5514728"/>
              <a:ext cx="2164953" cy="12989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760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47265" y="91069"/>
            <a:ext cx="1643607" cy="6957913"/>
            <a:chOff x="-47265" y="91069"/>
            <a:chExt cx="1643607" cy="6957913"/>
          </a:xfrm>
          <a:gradFill>
            <a:gsLst>
              <a:gs pos="53000">
                <a:srgbClr val="0070C0"/>
              </a:gs>
              <a:gs pos="72000">
                <a:schemeClr val="accent1">
                  <a:alpha val="63000"/>
                  <a:lumMod val="72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5" name="Half Frame 4"/>
            <p:cNvSpPr/>
            <p:nvPr/>
          </p:nvSpPr>
          <p:spPr>
            <a:xfrm>
              <a:off x="80057" y="91069"/>
              <a:ext cx="1516285" cy="1081710"/>
            </a:xfrm>
            <a:prstGeom prst="halfFrame">
              <a:avLst>
                <a:gd name="adj1" fmla="val 8407"/>
                <a:gd name="adj2" fmla="val 7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ight Triangle 5"/>
            <p:cNvSpPr/>
            <p:nvPr/>
          </p:nvSpPr>
          <p:spPr>
            <a:xfrm>
              <a:off x="-47265" y="2442257"/>
              <a:ext cx="441768" cy="460672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336192" y="-150471"/>
            <a:ext cx="2108038" cy="7199453"/>
            <a:chOff x="10336192" y="-150471"/>
            <a:chExt cx="2108038" cy="7199453"/>
          </a:xfrm>
          <a:gradFill>
            <a:gsLst>
              <a:gs pos="0">
                <a:srgbClr val="0070C0"/>
              </a:gs>
              <a:gs pos="100000">
                <a:schemeClr val="accent1">
                  <a:lumMod val="80000"/>
                  <a:alpha val="63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8" name="Half Frame 7"/>
            <p:cNvSpPr/>
            <p:nvPr/>
          </p:nvSpPr>
          <p:spPr>
            <a:xfrm rot="10800000">
              <a:off x="10336192" y="5710250"/>
              <a:ext cx="1775750" cy="1081710"/>
            </a:xfrm>
            <a:prstGeom prst="halfFrame">
              <a:avLst>
                <a:gd name="adj1" fmla="val 8407"/>
                <a:gd name="adj2" fmla="val 7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 rot="16200000">
              <a:off x="8530491" y="3135242"/>
              <a:ext cx="6534010" cy="129346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/>
          </p:nvSpPr>
          <p:spPr>
            <a:xfrm rot="5400000" flipV="1">
              <a:off x="10272605" y="1048399"/>
              <a:ext cx="3370496" cy="97275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Pentagon 11"/>
          <p:cNvSpPr/>
          <p:nvPr/>
        </p:nvSpPr>
        <p:spPr>
          <a:xfrm>
            <a:off x="838199" y="389608"/>
            <a:ext cx="3817235" cy="484632"/>
          </a:xfrm>
          <a:prstGeom prst="homePlate">
            <a:avLst/>
          </a:prstGeom>
          <a:gradFill flip="none" rotWithShape="1">
            <a:gsLst>
              <a:gs pos="12000">
                <a:schemeClr val="accent1">
                  <a:lumMod val="89000"/>
                </a:schemeClr>
              </a:gs>
              <a:gs pos="35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smtClean="0"/>
              <a:t>2. KẾ </a:t>
            </a:r>
            <a:r>
              <a:rPr lang="en-US" sz="2200"/>
              <a:t>HOẠCH THỰC HIỆN</a:t>
            </a:r>
            <a:endParaRPr lang="en-US" sz="2200"/>
          </a:p>
        </p:txBody>
      </p:sp>
      <p:graphicFrame>
        <p:nvGraphicFramePr>
          <p:cNvPr id="11" name="Picture Placeholder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3485767"/>
              </p:ext>
            </p:extLst>
          </p:nvPr>
        </p:nvGraphicFramePr>
        <p:xfrm>
          <a:off x="1795740" y="1754771"/>
          <a:ext cx="8380095" cy="420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162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47265" y="91069"/>
            <a:ext cx="1643607" cy="6957913"/>
            <a:chOff x="-47265" y="91069"/>
            <a:chExt cx="1643607" cy="6957913"/>
          </a:xfrm>
          <a:gradFill>
            <a:gsLst>
              <a:gs pos="53000">
                <a:srgbClr val="0070C0"/>
              </a:gs>
              <a:gs pos="72000">
                <a:schemeClr val="accent1">
                  <a:alpha val="63000"/>
                  <a:lumMod val="72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5" name="Half Frame 4"/>
            <p:cNvSpPr/>
            <p:nvPr/>
          </p:nvSpPr>
          <p:spPr>
            <a:xfrm>
              <a:off x="80057" y="91069"/>
              <a:ext cx="1516285" cy="1081710"/>
            </a:xfrm>
            <a:prstGeom prst="halfFrame">
              <a:avLst>
                <a:gd name="adj1" fmla="val 8407"/>
                <a:gd name="adj2" fmla="val 7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ight Triangle 5"/>
            <p:cNvSpPr/>
            <p:nvPr/>
          </p:nvSpPr>
          <p:spPr>
            <a:xfrm>
              <a:off x="-47265" y="2442257"/>
              <a:ext cx="441768" cy="460672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336192" y="-150471"/>
            <a:ext cx="2108038" cy="7199453"/>
            <a:chOff x="10336192" y="-150471"/>
            <a:chExt cx="2108038" cy="7199453"/>
          </a:xfrm>
          <a:gradFill>
            <a:gsLst>
              <a:gs pos="0">
                <a:srgbClr val="0070C0"/>
              </a:gs>
              <a:gs pos="100000">
                <a:schemeClr val="accent1">
                  <a:lumMod val="80000"/>
                  <a:alpha val="63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8" name="Half Frame 7"/>
            <p:cNvSpPr/>
            <p:nvPr/>
          </p:nvSpPr>
          <p:spPr>
            <a:xfrm rot="10800000">
              <a:off x="10336192" y="5710250"/>
              <a:ext cx="1775750" cy="1081710"/>
            </a:xfrm>
            <a:prstGeom prst="halfFrame">
              <a:avLst>
                <a:gd name="adj1" fmla="val 8407"/>
                <a:gd name="adj2" fmla="val 7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 rot="16200000">
              <a:off x="8530491" y="3135242"/>
              <a:ext cx="6534010" cy="129346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/>
          </p:nvSpPr>
          <p:spPr>
            <a:xfrm rot="5400000" flipV="1">
              <a:off x="10272605" y="1048399"/>
              <a:ext cx="3370496" cy="97275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02" y="749808"/>
            <a:ext cx="11717439" cy="6042153"/>
          </a:xfrm>
          <a:prstGeom prst="rect">
            <a:avLst/>
          </a:prstGeom>
        </p:spPr>
      </p:pic>
      <p:sp>
        <p:nvSpPr>
          <p:cNvPr id="12" name="Pentagon 11"/>
          <p:cNvSpPr/>
          <p:nvPr/>
        </p:nvSpPr>
        <p:spPr>
          <a:xfrm>
            <a:off x="207137" y="209974"/>
            <a:ext cx="3817235" cy="484632"/>
          </a:xfrm>
          <a:prstGeom prst="homePlate">
            <a:avLst/>
          </a:prstGeom>
          <a:gradFill flip="none" rotWithShape="1">
            <a:gsLst>
              <a:gs pos="12000">
                <a:schemeClr val="accent1">
                  <a:lumMod val="89000"/>
                </a:schemeClr>
              </a:gs>
              <a:gs pos="35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smtClean="0"/>
              <a:t>3. PHÂN TÍCH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31315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47265" y="91069"/>
            <a:ext cx="1643607" cy="6957913"/>
            <a:chOff x="-47265" y="91069"/>
            <a:chExt cx="1643607" cy="6957913"/>
          </a:xfrm>
          <a:gradFill>
            <a:gsLst>
              <a:gs pos="53000">
                <a:srgbClr val="0070C0"/>
              </a:gs>
              <a:gs pos="72000">
                <a:schemeClr val="accent1">
                  <a:alpha val="63000"/>
                  <a:lumMod val="72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5" name="Half Frame 4"/>
            <p:cNvSpPr/>
            <p:nvPr/>
          </p:nvSpPr>
          <p:spPr>
            <a:xfrm>
              <a:off x="80057" y="91069"/>
              <a:ext cx="1516285" cy="1081710"/>
            </a:xfrm>
            <a:prstGeom prst="halfFrame">
              <a:avLst>
                <a:gd name="adj1" fmla="val 8407"/>
                <a:gd name="adj2" fmla="val 7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ight Triangle 5"/>
            <p:cNvSpPr/>
            <p:nvPr/>
          </p:nvSpPr>
          <p:spPr>
            <a:xfrm>
              <a:off x="-47265" y="2442257"/>
              <a:ext cx="441768" cy="460672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336192" y="-150471"/>
            <a:ext cx="2108038" cy="7199453"/>
            <a:chOff x="10336192" y="-150471"/>
            <a:chExt cx="2108038" cy="7199453"/>
          </a:xfrm>
          <a:gradFill>
            <a:gsLst>
              <a:gs pos="0">
                <a:srgbClr val="0070C0"/>
              </a:gs>
              <a:gs pos="100000">
                <a:schemeClr val="accent1">
                  <a:lumMod val="80000"/>
                  <a:alpha val="63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8" name="Half Frame 7"/>
            <p:cNvSpPr/>
            <p:nvPr/>
          </p:nvSpPr>
          <p:spPr>
            <a:xfrm rot="10800000">
              <a:off x="10336192" y="5710250"/>
              <a:ext cx="1775750" cy="1081710"/>
            </a:xfrm>
            <a:prstGeom prst="halfFrame">
              <a:avLst>
                <a:gd name="adj1" fmla="val 8407"/>
                <a:gd name="adj2" fmla="val 7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 rot="16200000">
              <a:off x="8530491" y="3135242"/>
              <a:ext cx="6534010" cy="129346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/>
          </p:nvSpPr>
          <p:spPr>
            <a:xfrm rot="5400000" flipV="1">
              <a:off x="10272605" y="1048399"/>
              <a:ext cx="3370496" cy="97275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Pentagon 11"/>
          <p:cNvSpPr/>
          <p:nvPr/>
        </p:nvSpPr>
        <p:spPr>
          <a:xfrm>
            <a:off x="838199" y="389608"/>
            <a:ext cx="3817235" cy="484632"/>
          </a:xfrm>
          <a:prstGeom prst="homePlate">
            <a:avLst/>
          </a:prstGeom>
          <a:gradFill flip="none" rotWithShape="1">
            <a:gsLst>
              <a:gs pos="12000">
                <a:schemeClr val="accent1">
                  <a:lumMod val="89000"/>
                </a:schemeClr>
              </a:gs>
              <a:gs pos="35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smtClean="0"/>
              <a:t>3. PHÂN TÍCH</a:t>
            </a:r>
            <a:endParaRPr lang="en-US" sz="22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608" y="1962361"/>
            <a:ext cx="7884048" cy="296789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77239" y="952717"/>
            <a:ext cx="1638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Đặc tả use case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81349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47265" y="91069"/>
            <a:ext cx="1643607" cy="6957913"/>
            <a:chOff x="-47265" y="91069"/>
            <a:chExt cx="1643607" cy="6957913"/>
          </a:xfrm>
          <a:gradFill>
            <a:gsLst>
              <a:gs pos="53000">
                <a:srgbClr val="0070C0"/>
              </a:gs>
              <a:gs pos="72000">
                <a:schemeClr val="accent1">
                  <a:alpha val="63000"/>
                  <a:lumMod val="72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5" name="Half Frame 4"/>
            <p:cNvSpPr/>
            <p:nvPr/>
          </p:nvSpPr>
          <p:spPr>
            <a:xfrm>
              <a:off x="80057" y="91069"/>
              <a:ext cx="1516285" cy="1081710"/>
            </a:xfrm>
            <a:prstGeom prst="halfFrame">
              <a:avLst>
                <a:gd name="adj1" fmla="val 8407"/>
                <a:gd name="adj2" fmla="val 7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ight Triangle 5"/>
            <p:cNvSpPr/>
            <p:nvPr/>
          </p:nvSpPr>
          <p:spPr>
            <a:xfrm>
              <a:off x="-47265" y="2442257"/>
              <a:ext cx="441768" cy="460672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336192" y="-150471"/>
            <a:ext cx="2108038" cy="7199453"/>
            <a:chOff x="10336192" y="-150471"/>
            <a:chExt cx="2108038" cy="7199453"/>
          </a:xfrm>
          <a:gradFill>
            <a:gsLst>
              <a:gs pos="0">
                <a:srgbClr val="0070C0"/>
              </a:gs>
              <a:gs pos="100000">
                <a:schemeClr val="accent1">
                  <a:lumMod val="80000"/>
                  <a:alpha val="63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8" name="Half Frame 7"/>
            <p:cNvSpPr/>
            <p:nvPr/>
          </p:nvSpPr>
          <p:spPr>
            <a:xfrm rot="10800000">
              <a:off x="10336192" y="5710250"/>
              <a:ext cx="1775750" cy="1081710"/>
            </a:xfrm>
            <a:prstGeom prst="halfFrame">
              <a:avLst>
                <a:gd name="adj1" fmla="val 8407"/>
                <a:gd name="adj2" fmla="val 7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 rot="16200000">
              <a:off x="8530491" y="3135242"/>
              <a:ext cx="6534010" cy="129346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/>
          </p:nvSpPr>
          <p:spPr>
            <a:xfrm rot="5400000" flipV="1">
              <a:off x="10272605" y="1048399"/>
              <a:ext cx="3370496" cy="97275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Pentagon 11"/>
          <p:cNvSpPr/>
          <p:nvPr/>
        </p:nvSpPr>
        <p:spPr>
          <a:xfrm>
            <a:off x="838199" y="389608"/>
            <a:ext cx="3817235" cy="484632"/>
          </a:xfrm>
          <a:prstGeom prst="homePlate">
            <a:avLst/>
          </a:prstGeom>
          <a:gradFill flip="none" rotWithShape="1">
            <a:gsLst>
              <a:gs pos="12000">
                <a:schemeClr val="accent1">
                  <a:lumMod val="89000"/>
                </a:schemeClr>
              </a:gs>
              <a:gs pos="35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smtClean="0"/>
              <a:t>3. PHÂN TÍCH</a:t>
            </a:r>
            <a:endParaRPr lang="en-US" sz="22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311" y="1172779"/>
            <a:ext cx="6553768" cy="534208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7239" y="952717"/>
            <a:ext cx="1638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Đặc tả use case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31022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47265" y="91069"/>
            <a:ext cx="1643607" cy="6957913"/>
            <a:chOff x="-47265" y="91069"/>
            <a:chExt cx="1643607" cy="6957913"/>
          </a:xfrm>
          <a:gradFill>
            <a:gsLst>
              <a:gs pos="53000">
                <a:srgbClr val="0070C0"/>
              </a:gs>
              <a:gs pos="72000">
                <a:schemeClr val="accent1">
                  <a:alpha val="63000"/>
                  <a:lumMod val="72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5" name="Half Frame 4"/>
            <p:cNvSpPr/>
            <p:nvPr/>
          </p:nvSpPr>
          <p:spPr>
            <a:xfrm>
              <a:off x="80057" y="91069"/>
              <a:ext cx="1516285" cy="1081710"/>
            </a:xfrm>
            <a:prstGeom prst="halfFrame">
              <a:avLst>
                <a:gd name="adj1" fmla="val 8407"/>
                <a:gd name="adj2" fmla="val 7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ight Triangle 5"/>
            <p:cNvSpPr/>
            <p:nvPr/>
          </p:nvSpPr>
          <p:spPr>
            <a:xfrm>
              <a:off x="-47265" y="2442257"/>
              <a:ext cx="441768" cy="460672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336192" y="-150471"/>
            <a:ext cx="2108038" cy="7199453"/>
            <a:chOff x="10336192" y="-150471"/>
            <a:chExt cx="2108038" cy="7199453"/>
          </a:xfrm>
          <a:gradFill>
            <a:gsLst>
              <a:gs pos="0">
                <a:srgbClr val="0070C0"/>
              </a:gs>
              <a:gs pos="100000">
                <a:schemeClr val="accent1">
                  <a:lumMod val="80000"/>
                  <a:alpha val="63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8" name="Half Frame 7"/>
            <p:cNvSpPr/>
            <p:nvPr/>
          </p:nvSpPr>
          <p:spPr>
            <a:xfrm rot="10800000">
              <a:off x="10336192" y="5710250"/>
              <a:ext cx="1775750" cy="1081710"/>
            </a:xfrm>
            <a:prstGeom prst="halfFrame">
              <a:avLst>
                <a:gd name="adj1" fmla="val 8407"/>
                <a:gd name="adj2" fmla="val 7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 rot="16200000">
              <a:off x="8530491" y="3135242"/>
              <a:ext cx="6534010" cy="129346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/>
          </p:nvSpPr>
          <p:spPr>
            <a:xfrm rot="5400000" flipV="1">
              <a:off x="10272605" y="1048399"/>
              <a:ext cx="3370496" cy="97275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Pentagon 11"/>
          <p:cNvSpPr/>
          <p:nvPr/>
        </p:nvSpPr>
        <p:spPr>
          <a:xfrm>
            <a:off x="838199" y="389608"/>
            <a:ext cx="3817235" cy="484632"/>
          </a:xfrm>
          <a:prstGeom prst="homePlate">
            <a:avLst/>
          </a:prstGeom>
          <a:gradFill flip="none" rotWithShape="1">
            <a:gsLst>
              <a:gs pos="12000">
                <a:schemeClr val="accent1">
                  <a:lumMod val="89000"/>
                </a:schemeClr>
              </a:gs>
              <a:gs pos="35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smtClean="0"/>
              <a:t>3. PHÂN TÍCH</a:t>
            </a:r>
            <a:endParaRPr lang="en-US" sz="22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051" y="916607"/>
            <a:ext cx="5921253" cy="57307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7239" y="952717"/>
            <a:ext cx="1638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Đặc tả use case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26236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47265" y="91069"/>
            <a:ext cx="1643607" cy="6957913"/>
            <a:chOff x="-47265" y="91069"/>
            <a:chExt cx="1643607" cy="6957913"/>
          </a:xfrm>
          <a:gradFill>
            <a:gsLst>
              <a:gs pos="53000">
                <a:srgbClr val="0070C0"/>
              </a:gs>
              <a:gs pos="72000">
                <a:schemeClr val="accent1">
                  <a:alpha val="63000"/>
                  <a:lumMod val="72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5" name="Half Frame 4"/>
            <p:cNvSpPr/>
            <p:nvPr/>
          </p:nvSpPr>
          <p:spPr>
            <a:xfrm>
              <a:off x="80057" y="91069"/>
              <a:ext cx="1516285" cy="1081710"/>
            </a:xfrm>
            <a:prstGeom prst="halfFrame">
              <a:avLst>
                <a:gd name="adj1" fmla="val 8407"/>
                <a:gd name="adj2" fmla="val 7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ight Triangle 5"/>
            <p:cNvSpPr/>
            <p:nvPr/>
          </p:nvSpPr>
          <p:spPr>
            <a:xfrm>
              <a:off x="-47265" y="2442257"/>
              <a:ext cx="441768" cy="460672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336192" y="-150471"/>
            <a:ext cx="2108038" cy="7199453"/>
            <a:chOff x="10336192" y="-150471"/>
            <a:chExt cx="2108038" cy="7199453"/>
          </a:xfrm>
          <a:gradFill>
            <a:gsLst>
              <a:gs pos="0">
                <a:srgbClr val="0070C0"/>
              </a:gs>
              <a:gs pos="100000">
                <a:schemeClr val="accent1">
                  <a:lumMod val="80000"/>
                  <a:alpha val="63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8" name="Half Frame 7"/>
            <p:cNvSpPr/>
            <p:nvPr/>
          </p:nvSpPr>
          <p:spPr>
            <a:xfrm rot="10800000">
              <a:off x="10336192" y="5710250"/>
              <a:ext cx="1775750" cy="1081710"/>
            </a:xfrm>
            <a:prstGeom prst="halfFrame">
              <a:avLst>
                <a:gd name="adj1" fmla="val 8407"/>
                <a:gd name="adj2" fmla="val 7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 rot="16200000">
              <a:off x="8530491" y="3135242"/>
              <a:ext cx="6534010" cy="129346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/>
          </p:nvSpPr>
          <p:spPr>
            <a:xfrm rot="5400000" flipV="1">
              <a:off x="10272605" y="1048399"/>
              <a:ext cx="3370496" cy="97275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Pentagon 11"/>
          <p:cNvSpPr/>
          <p:nvPr/>
        </p:nvSpPr>
        <p:spPr>
          <a:xfrm>
            <a:off x="838199" y="389608"/>
            <a:ext cx="3817235" cy="484632"/>
          </a:xfrm>
          <a:prstGeom prst="homePlate">
            <a:avLst/>
          </a:prstGeom>
          <a:gradFill flip="none" rotWithShape="1">
            <a:gsLst>
              <a:gs pos="12000">
                <a:schemeClr val="accent1">
                  <a:lumMod val="89000"/>
                </a:schemeClr>
              </a:gs>
              <a:gs pos="35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/>
              <a:t>4</a:t>
            </a:r>
            <a:r>
              <a:rPr lang="en-US" sz="2200" smtClean="0"/>
              <a:t>. THIẾT KẾ</a:t>
            </a:r>
            <a:endParaRPr lang="en-US" sz="22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615" y="994844"/>
            <a:ext cx="9042941" cy="56348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7239" y="952717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4.1 Sơ đồ lớp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85049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451</TotalTime>
  <Words>368</Words>
  <Application>Microsoft Office PowerPoint</Application>
  <PresentationFormat>Widescreen</PresentationFormat>
  <Paragraphs>76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Bookman Old Style</vt:lpstr>
      <vt:lpstr>Calibri</vt:lpstr>
      <vt:lpstr>Calibri (Body)</vt:lpstr>
      <vt:lpstr>Calibri Light</vt:lpstr>
      <vt:lpstr>Rockwell</vt:lpstr>
      <vt:lpstr>Office Theme</vt:lpstr>
      <vt:lpstr>Damask</vt:lpstr>
      <vt:lpstr>PHÁT TRIỂN ỨNG DỤNG</vt:lpstr>
      <vt:lpstr>Nội Dung Chính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45</cp:revision>
  <dcterms:created xsi:type="dcterms:W3CDTF">2023-12-12T09:08:27Z</dcterms:created>
  <dcterms:modified xsi:type="dcterms:W3CDTF">2023-12-12T17:57:43Z</dcterms:modified>
</cp:coreProperties>
</file>