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8F50B-3AC3-4A6B-AD1B-297D64B18A9A}" v="4298" dt="2022-02-07T12:09:48.263"/>
    <p1510:client id="{8FFAEDB2-1CA5-412A-A0F1-3EE4ABB37F56}" v="680" dt="2022-01-20T12:54:40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EA997B-5EAC-4441-8F35-AD1487C557DD}"/>
              </a:ext>
            </a:extLst>
          </p:cNvPr>
          <p:cNvSpPr/>
          <p:nvPr/>
        </p:nvSpPr>
        <p:spPr>
          <a:xfrm>
            <a:off x="459783" y="3030272"/>
            <a:ext cx="11145863" cy="3570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B63C2-0479-41DA-9797-1FF7FE6991B7}"/>
              </a:ext>
            </a:extLst>
          </p:cNvPr>
          <p:cNvSpPr/>
          <p:nvPr/>
        </p:nvSpPr>
        <p:spPr>
          <a:xfrm>
            <a:off x="565951" y="5058402"/>
            <a:ext cx="10927582" cy="1482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2E558-F2E7-4F71-82EF-637DCF02E01D}"/>
              </a:ext>
            </a:extLst>
          </p:cNvPr>
          <p:cNvSpPr/>
          <p:nvPr/>
        </p:nvSpPr>
        <p:spPr>
          <a:xfrm>
            <a:off x="459782" y="1110157"/>
            <a:ext cx="11145863" cy="17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BEE0E-1B3C-467C-8A3D-CEF769FBA4BD}"/>
              </a:ext>
            </a:extLst>
          </p:cNvPr>
          <p:cNvSpPr txBox="1"/>
          <p:nvPr/>
        </p:nvSpPr>
        <p:spPr>
          <a:xfrm>
            <a:off x="456219" y="1211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16FC-EEE6-46EF-98DF-F41E5F36E127}"/>
              </a:ext>
            </a:extLst>
          </p:cNvPr>
          <p:cNvSpPr txBox="1"/>
          <p:nvPr/>
        </p:nvSpPr>
        <p:spPr>
          <a:xfrm>
            <a:off x="507268" y="30590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스텍</a:t>
            </a:r>
            <a:r>
              <a:rPr lang="ko-KR" altLang="en-US" dirty="0">
                <a:ea typeface="맑은 고딕"/>
              </a:rPr>
              <a:t> 영역</a:t>
            </a:r>
            <a:endParaRPr lang="en-US" dirty="0">
              <a:ea typeface="맑은 고딕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51DCEAD-0B08-4703-A426-28D32781C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69013"/>
              </p:ext>
            </p:extLst>
          </p:nvPr>
        </p:nvGraphicFramePr>
        <p:xfrm>
          <a:off x="745252" y="5635450"/>
          <a:ext cx="106753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05">
                  <a:extLst>
                    <a:ext uri="{9D8B030D-6E8A-4147-A177-3AD203B41FA5}">
                      <a16:colId xmlns:a16="http://schemas.microsoft.com/office/drawing/2014/main" val="3544858381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977181052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958221794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2521364923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932394011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1613088801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2924234589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3140742712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2348969797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809357487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1482510239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780231792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52703266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2080470993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616375500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1342747124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309182489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3838776065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3260317629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2173337629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2457205078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912822267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1939542631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4184367714"/>
                    </a:ext>
                  </a:extLst>
                </a:gridCol>
              </a:tblGrid>
              <a:tr h="5547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Width_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Int</a:t>
                      </a:r>
                      <a:endParaRPr lang="en-US" sz="1000" b="1" i="0" u="none" strike="noStrike" noProof="0" dirty="0"/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Height_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Char* </a:t>
                      </a:r>
                      <a:r>
                        <a:rPr lang="en-US" sz="800" b="1" i="0" u="none" strike="noStrike" noProof="0" dirty="0" err="1">
                          <a:solidFill>
                            <a:schemeClr val="tx1"/>
                          </a:solidFill>
                        </a:rPr>
                        <a:t>PixelData</a:t>
                      </a: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sz="800" b="1" i="0" u="none" strike="noStrike" noProof="0" dirty="0"/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DefaultPixcel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529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B4C1D8-8DD9-401D-9561-A5091DA0F723}"/>
              </a:ext>
            </a:extLst>
          </p:cNvPr>
          <p:cNvSpPr txBox="1"/>
          <p:nvPr/>
        </p:nvSpPr>
        <p:spPr>
          <a:xfrm>
            <a:off x="506186" y="50111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B08CB-D8BE-47BC-918F-60FCCD577F16}"/>
              </a:ext>
            </a:extLst>
          </p:cNvPr>
          <p:cNvSpPr txBox="1"/>
          <p:nvPr/>
        </p:nvSpPr>
        <p:spPr>
          <a:xfrm>
            <a:off x="623940" y="534666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맑은 고딕"/>
              </a:rPr>
              <a:t>NewScreen</a:t>
            </a:r>
            <a:r>
              <a:rPr lang="en-US" dirty="0">
                <a:ea typeface="맑은 고딕"/>
              </a:rPr>
              <a:t>(24byte)</a:t>
            </a:r>
          </a:p>
          <a:p>
            <a:endParaRPr lang="en-US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62C47-0CDE-422C-8463-8C6AB3192E4C}"/>
              </a:ext>
            </a:extLst>
          </p:cNvPr>
          <p:cNvSpPr txBox="1"/>
          <p:nvPr/>
        </p:nvSpPr>
        <p:spPr>
          <a:xfrm>
            <a:off x="398375" y="264397"/>
            <a:ext cx="11183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1. main()</a:t>
            </a:r>
            <a:r>
              <a:rPr lang="ko-KR" altLang="en-US" dirty="0">
                <a:ea typeface="맑은 고딕"/>
              </a:rPr>
              <a:t>에서</a:t>
            </a:r>
            <a:r>
              <a:rPr lang="en-US" dirty="0"/>
              <a:t> </a:t>
            </a:r>
            <a:r>
              <a:rPr lang="en-US" dirty="0" err="1"/>
              <a:t>TextScreen</a:t>
            </a:r>
            <a:r>
              <a:rPr lang="en-US" dirty="0"/>
              <a:t> </a:t>
            </a:r>
            <a:r>
              <a:rPr lang="ko-KR" altLang="en-US" dirty="0">
                <a:ea typeface="맑은 고딕"/>
              </a:rPr>
              <a:t>클래스로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NewScreen</a:t>
            </a:r>
            <a:r>
              <a:rPr lang="en-US" altLang="ko-KR" dirty="0">
                <a:ea typeface="맑은 고딕"/>
              </a:rPr>
              <a:t>(24byte)</a:t>
            </a:r>
            <a:r>
              <a:rPr lang="en-US" altLang="ko-KR" dirty="0" err="1">
                <a:ea typeface="맑은 고딕"/>
              </a:rPr>
              <a:t>객체를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EA997B-5EAC-4441-8F35-AD1487C557DD}"/>
              </a:ext>
            </a:extLst>
          </p:cNvPr>
          <p:cNvSpPr/>
          <p:nvPr/>
        </p:nvSpPr>
        <p:spPr>
          <a:xfrm>
            <a:off x="459783" y="3030272"/>
            <a:ext cx="11145863" cy="3570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B63C2-0479-41DA-9797-1FF7FE6991B7}"/>
              </a:ext>
            </a:extLst>
          </p:cNvPr>
          <p:cNvSpPr/>
          <p:nvPr/>
        </p:nvSpPr>
        <p:spPr>
          <a:xfrm>
            <a:off x="565951" y="5058402"/>
            <a:ext cx="10927582" cy="1482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2E558-F2E7-4F71-82EF-637DCF02E01D}"/>
              </a:ext>
            </a:extLst>
          </p:cNvPr>
          <p:cNvSpPr/>
          <p:nvPr/>
        </p:nvSpPr>
        <p:spPr>
          <a:xfrm>
            <a:off x="459782" y="1110157"/>
            <a:ext cx="11145863" cy="17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BEE0E-1B3C-467C-8A3D-CEF769FBA4BD}"/>
              </a:ext>
            </a:extLst>
          </p:cNvPr>
          <p:cNvSpPr txBox="1"/>
          <p:nvPr/>
        </p:nvSpPr>
        <p:spPr>
          <a:xfrm>
            <a:off x="456219" y="1211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16FC-EEE6-46EF-98DF-F41E5F36E127}"/>
              </a:ext>
            </a:extLst>
          </p:cNvPr>
          <p:cNvSpPr txBox="1"/>
          <p:nvPr/>
        </p:nvSpPr>
        <p:spPr>
          <a:xfrm>
            <a:off x="507268" y="30590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스텍</a:t>
            </a:r>
            <a:r>
              <a:rPr lang="ko-KR" altLang="en-US" dirty="0">
                <a:ea typeface="맑은 고딕"/>
              </a:rPr>
              <a:t> 영역</a:t>
            </a:r>
            <a:endParaRPr lang="en-US" dirty="0">
              <a:ea typeface="맑은 고딕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51DCEAD-0B08-4703-A426-28D32781C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52947"/>
              </p:ext>
            </p:extLst>
          </p:nvPr>
        </p:nvGraphicFramePr>
        <p:xfrm>
          <a:off x="745252" y="5635450"/>
          <a:ext cx="1067532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05">
                  <a:extLst>
                    <a:ext uri="{9D8B030D-6E8A-4147-A177-3AD203B41FA5}">
                      <a16:colId xmlns:a16="http://schemas.microsoft.com/office/drawing/2014/main" val="3544858381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977181052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958221794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2521364923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932394011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1613088801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2924234589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3140742712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2348969797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809357487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1482510239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780231792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52703266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2080470993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616375500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1342747124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309182489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3838776065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3260317629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2173337629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2457205078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912822267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1939542631"/>
                    </a:ext>
                  </a:extLst>
                </a:gridCol>
                <a:gridCol w="444805">
                  <a:extLst>
                    <a:ext uri="{9D8B030D-6E8A-4147-A177-3AD203B41FA5}">
                      <a16:colId xmlns:a16="http://schemas.microsoft.com/office/drawing/2014/main" val="4184367714"/>
                    </a:ext>
                  </a:extLst>
                </a:gridCol>
              </a:tblGrid>
              <a:tr h="5547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Width_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Int</a:t>
                      </a:r>
                      <a:endParaRPr lang="en-US" sz="1000" b="1" i="0" u="none" strike="noStrike" noProof="0" dirty="0"/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Height_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Char* </a:t>
                      </a:r>
                      <a:endParaRPr lang="en-US" sz="800" b="1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noProof="0" dirty="0" err="1">
                          <a:solidFill>
                            <a:schemeClr val="tx1"/>
                          </a:solidFill>
                        </a:rPr>
                        <a:t>PixelData</a:t>
                      </a: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sz="800" b="1" i="0" u="none" strike="noStrike" noProof="0" dirty="0"/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DefaultPixcel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529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B4C1D8-8DD9-401D-9561-A5091DA0F723}"/>
              </a:ext>
            </a:extLst>
          </p:cNvPr>
          <p:cNvSpPr txBox="1"/>
          <p:nvPr/>
        </p:nvSpPr>
        <p:spPr>
          <a:xfrm>
            <a:off x="506186" y="50111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B08CB-D8BE-47BC-918F-60FCCD577F16}"/>
              </a:ext>
            </a:extLst>
          </p:cNvPr>
          <p:cNvSpPr txBox="1"/>
          <p:nvPr/>
        </p:nvSpPr>
        <p:spPr>
          <a:xfrm>
            <a:off x="623940" y="534666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맑은 고딕"/>
              </a:rPr>
              <a:t>NewScreen</a:t>
            </a:r>
            <a:r>
              <a:rPr lang="en-US" dirty="0">
                <a:ea typeface="맑은 고딕"/>
              </a:rPr>
              <a:t>(24byte)</a:t>
            </a:r>
          </a:p>
          <a:p>
            <a:endParaRPr lang="en-US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62C47-0CDE-422C-8463-8C6AB3192E4C}"/>
              </a:ext>
            </a:extLst>
          </p:cNvPr>
          <p:cNvSpPr txBox="1"/>
          <p:nvPr/>
        </p:nvSpPr>
        <p:spPr>
          <a:xfrm>
            <a:off x="398375" y="264397"/>
            <a:ext cx="11183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</a:t>
            </a:r>
            <a:r>
              <a:rPr lang="en-US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CreateScreen</a:t>
            </a:r>
            <a:r>
              <a:rPr lang="en-US" altLang="ko-KR" dirty="0">
                <a:ea typeface="맑은 고딕"/>
              </a:rPr>
              <a:t>(3,3, "ㅁ")</a:t>
            </a:r>
            <a:r>
              <a:rPr lang="en-US" altLang="ko-KR" dirty="0" err="1">
                <a:ea typeface="맑은 고딕"/>
              </a:rPr>
              <a:t>멤버함수를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호출한다</a:t>
            </a:r>
            <a:r>
              <a:rPr lang="en-US" altLang="ko-KR" dirty="0">
                <a:ea typeface="맑은 고딕"/>
              </a:rPr>
              <a:t>.</a:t>
            </a:r>
            <a:endParaRPr lang="en-US" altLang="ko-KR">
              <a:ea typeface="맑은 고딕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53F40-CA12-4658-BFF8-A4077C67D32D}"/>
              </a:ext>
            </a:extLst>
          </p:cNvPr>
          <p:cNvSpPr/>
          <p:nvPr/>
        </p:nvSpPr>
        <p:spPr>
          <a:xfrm>
            <a:off x="565950" y="3609763"/>
            <a:ext cx="10927582" cy="1373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D60D2052-1CFE-45D5-97A2-7B02DEEF0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78898"/>
              </p:ext>
            </p:extLst>
          </p:nvPr>
        </p:nvGraphicFramePr>
        <p:xfrm>
          <a:off x="6724021" y="3969098"/>
          <a:ext cx="4412401" cy="868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13">
                  <a:extLst>
                    <a:ext uri="{9D8B030D-6E8A-4147-A177-3AD203B41FA5}">
                      <a16:colId xmlns:a16="http://schemas.microsoft.com/office/drawing/2014/main" val="1662434772"/>
                    </a:ext>
                  </a:extLst>
                </a:gridCol>
                <a:gridCol w="1084313">
                  <a:extLst>
                    <a:ext uri="{9D8B030D-6E8A-4147-A177-3AD203B41FA5}">
                      <a16:colId xmlns:a16="http://schemas.microsoft.com/office/drawing/2014/main" val="4040641857"/>
                    </a:ext>
                  </a:extLst>
                </a:gridCol>
                <a:gridCol w="1084313">
                  <a:extLst>
                    <a:ext uri="{9D8B030D-6E8A-4147-A177-3AD203B41FA5}">
                      <a16:colId xmlns:a16="http://schemas.microsoft.com/office/drawing/2014/main" val="1871796509"/>
                    </a:ext>
                  </a:extLst>
                </a:gridCol>
                <a:gridCol w="1159462">
                  <a:extLst>
                    <a:ext uri="{9D8B030D-6E8A-4147-A177-3AD203B41FA5}">
                      <a16:colId xmlns:a16="http://schemas.microsoft.com/office/drawing/2014/main" val="2026730492"/>
                    </a:ext>
                  </a:extLst>
                </a:gridCol>
              </a:tblGrid>
              <a:tr h="8688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 _Width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 _Height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Const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Char*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DefaultValue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RealWidh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2071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867D6B-51E7-4DFB-93C9-DA294B066AA5}"/>
              </a:ext>
            </a:extLst>
          </p:cNvPr>
          <p:cNvSpPr txBox="1"/>
          <p:nvPr/>
        </p:nvSpPr>
        <p:spPr>
          <a:xfrm>
            <a:off x="504092" y="36107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CreateScreen</a:t>
            </a:r>
            <a:r>
              <a:rPr lang="ko-KR" altLang="en-US" dirty="0">
                <a:ea typeface="맑은 고딕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01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EA997B-5EAC-4441-8F35-AD1487C557DD}"/>
              </a:ext>
            </a:extLst>
          </p:cNvPr>
          <p:cNvSpPr/>
          <p:nvPr/>
        </p:nvSpPr>
        <p:spPr>
          <a:xfrm>
            <a:off x="459783" y="3030272"/>
            <a:ext cx="11145863" cy="3570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B63C2-0479-41DA-9797-1FF7FE6991B7}"/>
              </a:ext>
            </a:extLst>
          </p:cNvPr>
          <p:cNvSpPr/>
          <p:nvPr/>
        </p:nvSpPr>
        <p:spPr>
          <a:xfrm>
            <a:off x="565951" y="5058402"/>
            <a:ext cx="10927582" cy="1482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2E558-F2E7-4F71-82EF-637DCF02E01D}"/>
              </a:ext>
            </a:extLst>
          </p:cNvPr>
          <p:cNvSpPr/>
          <p:nvPr/>
        </p:nvSpPr>
        <p:spPr>
          <a:xfrm>
            <a:off x="459782" y="1110157"/>
            <a:ext cx="11145863" cy="17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BEE0E-1B3C-467C-8A3D-CEF769FBA4BD}"/>
              </a:ext>
            </a:extLst>
          </p:cNvPr>
          <p:cNvSpPr txBox="1"/>
          <p:nvPr/>
        </p:nvSpPr>
        <p:spPr>
          <a:xfrm>
            <a:off x="456219" y="1211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16FC-EEE6-46EF-98DF-F41E5F36E127}"/>
              </a:ext>
            </a:extLst>
          </p:cNvPr>
          <p:cNvSpPr txBox="1"/>
          <p:nvPr/>
        </p:nvSpPr>
        <p:spPr>
          <a:xfrm>
            <a:off x="507268" y="30590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스텍</a:t>
            </a:r>
            <a:r>
              <a:rPr lang="ko-KR" altLang="en-US" dirty="0">
                <a:ea typeface="맑은 고딕"/>
              </a:rPr>
              <a:t> 영역</a:t>
            </a:r>
            <a:endParaRPr lang="en-US" dirty="0">
              <a:ea typeface="맑은 고딕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51DCEAD-0B08-4703-A426-28D32781C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96020"/>
              </p:ext>
            </p:extLst>
          </p:nvPr>
        </p:nvGraphicFramePr>
        <p:xfrm>
          <a:off x="494043" y="5635450"/>
          <a:ext cx="110836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7">
                  <a:extLst>
                    <a:ext uri="{9D8B030D-6E8A-4147-A177-3AD203B41FA5}">
                      <a16:colId xmlns:a16="http://schemas.microsoft.com/office/drawing/2014/main" val="354485838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7718105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5822179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52136492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3239401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61308880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9242345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14074271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34896979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80935748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48251023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78023179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52703266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08047099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616375500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34274712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091824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838776065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26031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17333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457205078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1282226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93954263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4184367714"/>
                    </a:ext>
                  </a:extLst>
                </a:gridCol>
              </a:tblGrid>
              <a:tr h="5547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Width_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Int</a:t>
                      </a:r>
                      <a:endParaRPr lang="en-US" sz="1000" b="1" i="0" u="none" strike="noStrike" noProof="0" dirty="0"/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Height_</a:t>
                      </a:r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Char* </a:t>
                      </a:r>
                      <a:r>
                        <a:rPr lang="en-US" sz="800" b="1" i="0" u="none" strike="noStrike" noProof="0" dirty="0" err="1">
                          <a:solidFill>
                            <a:schemeClr val="tx1"/>
                          </a:solidFill>
                        </a:rPr>
                        <a:t>PixelData</a:t>
                      </a: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ko-KR" altLang="en-US" sz="800" b="1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DefaultPixcel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529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B4C1D8-8DD9-401D-9561-A5091DA0F723}"/>
              </a:ext>
            </a:extLst>
          </p:cNvPr>
          <p:cNvSpPr txBox="1"/>
          <p:nvPr/>
        </p:nvSpPr>
        <p:spPr>
          <a:xfrm>
            <a:off x="506186" y="50111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B08CB-D8BE-47BC-918F-60FCCD577F16}"/>
              </a:ext>
            </a:extLst>
          </p:cNvPr>
          <p:cNvSpPr txBox="1"/>
          <p:nvPr/>
        </p:nvSpPr>
        <p:spPr>
          <a:xfrm>
            <a:off x="623940" y="534666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맑은 고딕"/>
              </a:rPr>
              <a:t>NewScreen</a:t>
            </a:r>
            <a:r>
              <a:rPr lang="en-US" dirty="0">
                <a:ea typeface="맑은 고딕"/>
              </a:rPr>
              <a:t>(24byte)</a:t>
            </a:r>
          </a:p>
          <a:p>
            <a:endParaRPr lang="en-US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62C47-0CDE-422C-8463-8C6AB3192E4C}"/>
              </a:ext>
            </a:extLst>
          </p:cNvPr>
          <p:cNvSpPr txBox="1"/>
          <p:nvPr/>
        </p:nvSpPr>
        <p:spPr>
          <a:xfrm>
            <a:off x="398375" y="264397"/>
            <a:ext cx="111838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3.</a:t>
            </a:r>
            <a:r>
              <a:rPr lang="en-US" dirty="0">
                <a:ea typeface="맑은 고딕"/>
              </a:rPr>
              <a:t> </a:t>
            </a:r>
            <a:r>
              <a:rPr lang="en-US" dirty="0" err="1">
                <a:ea typeface="맑은 고딕"/>
              </a:rPr>
              <a:t>CreateScreen</a:t>
            </a:r>
            <a:r>
              <a:rPr lang="en-US" dirty="0">
                <a:ea typeface="맑은 고딕"/>
              </a:rPr>
              <a:t>()에 </a:t>
            </a:r>
            <a:r>
              <a:rPr lang="ko-KR" altLang="en-US" dirty="0">
                <a:ea typeface="맑은 고딕"/>
              </a:rPr>
              <a:t>있는</a:t>
            </a:r>
            <a:r>
              <a:rPr lang="en-US" dirty="0">
                <a:ea typeface="맑은 고딕"/>
              </a:rPr>
              <a:t> </a:t>
            </a:r>
            <a:r>
              <a:rPr lang="en-US" altLang="ko-KR" dirty="0">
                <a:ea typeface="맑은 고딕"/>
              </a:rPr>
              <a:t>Int _Width, int _Height, const char* _</a:t>
            </a:r>
            <a:r>
              <a:rPr lang="en-US" altLang="ko-KR" dirty="0" err="1">
                <a:ea typeface="맑은 고딕"/>
              </a:rPr>
              <a:t>DefaultValue의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값을</a:t>
            </a:r>
            <a:r>
              <a:rPr lang="en-US" altLang="ko-KR" dirty="0">
                <a:ea typeface="맑은 고딕"/>
              </a:rPr>
              <a:t> main()의 </a:t>
            </a:r>
            <a:r>
              <a:rPr lang="en-US" altLang="ko-KR" dirty="0" err="1">
                <a:ea typeface="맑은 고딕"/>
              </a:rPr>
              <a:t>NewScreen에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int Width_, int Height_, char </a:t>
            </a:r>
            <a:r>
              <a:rPr lang="en-US" altLang="ko-KR" dirty="0" err="1">
                <a:ea typeface="맑은 고딕"/>
              </a:rPr>
              <a:t>DefautPixel</a:t>
            </a:r>
            <a:r>
              <a:rPr lang="en-US" altLang="ko-KR" dirty="0">
                <a:ea typeface="맑은 고딕"/>
              </a:rPr>
              <a:t>[3]에  </a:t>
            </a:r>
            <a:r>
              <a:rPr lang="en-US" altLang="ko-KR" dirty="0" err="1">
                <a:ea typeface="맑은 고딕"/>
              </a:rPr>
              <a:t>값을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각각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복사한다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53F40-CA12-4658-BFF8-A4077C67D32D}"/>
              </a:ext>
            </a:extLst>
          </p:cNvPr>
          <p:cNvSpPr/>
          <p:nvPr/>
        </p:nvSpPr>
        <p:spPr>
          <a:xfrm>
            <a:off x="565950" y="3609763"/>
            <a:ext cx="10927582" cy="1373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D60D2052-1CFE-45D5-97A2-7B02DEEF0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80607"/>
              </p:ext>
            </p:extLst>
          </p:nvPr>
        </p:nvGraphicFramePr>
        <p:xfrm>
          <a:off x="6724021" y="3969098"/>
          <a:ext cx="4412401" cy="868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13">
                  <a:extLst>
                    <a:ext uri="{9D8B030D-6E8A-4147-A177-3AD203B41FA5}">
                      <a16:colId xmlns:a16="http://schemas.microsoft.com/office/drawing/2014/main" val="1662434772"/>
                    </a:ext>
                  </a:extLst>
                </a:gridCol>
                <a:gridCol w="1084313">
                  <a:extLst>
                    <a:ext uri="{9D8B030D-6E8A-4147-A177-3AD203B41FA5}">
                      <a16:colId xmlns:a16="http://schemas.microsoft.com/office/drawing/2014/main" val="4040641857"/>
                    </a:ext>
                  </a:extLst>
                </a:gridCol>
                <a:gridCol w="1084313">
                  <a:extLst>
                    <a:ext uri="{9D8B030D-6E8A-4147-A177-3AD203B41FA5}">
                      <a16:colId xmlns:a16="http://schemas.microsoft.com/office/drawing/2014/main" val="1871796509"/>
                    </a:ext>
                  </a:extLst>
                </a:gridCol>
                <a:gridCol w="1159462">
                  <a:extLst>
                    <a:ext uri="{9D8B030D-6E8A-4147-A177-3AD203B41FA5}">
                      <a16:colId xmlns:a16="http://schemas.microsoft.com/office/drawing/2014/main" val="2026730492"/>
                    </a:ext>
                  </a:extLst>
                </a:gridCol>
              </a:tblGrid>
              <a:tr h="8688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 _Width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 _Height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Const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Char*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DefaultValue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RealWidh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(7)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2071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BFB7BC-D364-4B93-8C46-F777CD65D967}"/>
              </a:ext>
            </a:extLst>
          </p:cNvPr>
          <p:cNvSpPr txBox="1"/>
          <p:nvPr/>
        </p:nvSpPr>
        <p:spPr>
          <a:xfrm>
            <a:off x="504092" y="36107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CreateScreen</a:t>
            </a:r>
            <a:r>
              <a:rPr lang="ko-KR" altLang="en-US" dirty="0">
                <a:ea typeface="맑은 고딕"/>
              </a:rPr>
              <a:t>()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BC9B47-C05F-446D-A00A-CEF94820F6E7}"/>
              </a:ext>
            </a:extLst>
          </p:cNvPr>
          <p:cNvCxnSpPr/>
          <p:nvPr/>
        </p:nvCxnSpPr>
        <p:spPr>
          <a:xfrm flipH="1">
            <a:off x="767025" y="4378569"/>
            <a:ext cx="6052456" cy="160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4FFACF-2B44-4258-B5DF-D59B38B4EA4C}"/>
              </a:ext>
            </a:extLst>
          </p:cNvPr>
          <p:cNvCxnSpPr>
            <a:cxnSpLocks/>
          </p:cNvCxnSpPr>
          <p:nvPr/>
        </p:nvCxnSpPr>
        <p:spPr>
          <a:xfrm flipH="1">
            <a:off x="2709705" y="4512547"/>
            <a:ext cx="5374192" cy="151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47EB1-F06B-4EAD-BF68-138B380A45EE}"/>
              </a:ext>
            </a:extLst>
          </p:cNvPr>
          <p:cNvCxnSpPr>
            <a:cxnSpLocks/>
          </p:cNvCxnSpPr>
          <p:nvPr/>
        </p:nvCxnSpPr>
        <p:spPr>
          <a:xfrm flipH="1">
            <a:off x="8278165" y="4504174"/>
            <a:ext cx="1170632" cy="154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0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EA997B-5EAC-4441-8F35-AD1487C557DD}"/>
              </a:ext>
            </a:extLst>
          </p:cNvPr>
          <p:cNvSpPr/>
          <p:nvPr/>
        </p:nvSpPr>
        <p:spPr>
          <a:xfrm>
            <a:off x="459783" y="3030272"/>
            <a:ext cx="11145863" cy="3570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B63C2-0479-41DA-9797-1FF7FE6991B7}"/>
              </a:ext>
            </a:extLst>
          </p:cNvPr>
          <p:cNvSpPr/>
          <p:nvPr/>
        </p:nvSpPr>
        <p:spPr>
          <a:xfrm>
            <a:off x="565951" y="5058402"/>
            <a:ext cx="10927582" cy="1482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2E558-F2E7-4F71-82EF-637DCF02E01D}"/>
              </a:ext>
            </a:extLst>
          </p:cNvPr>
          <p:cNvSpPr/>
          <p:nvPr/>
        </p:nvSpPr>
        <p:spPr>
          <a:xfrm>
            <a:off x="459782" y="1110157"/>
            <a:ext cx="11145863" cy="17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BEE0E-1B3C-467C-8A3D-CEF769FBA4BD}"/>
              </a:ext>
            </a:extLst>
          </p:cNvPr>
          <p:cNvSpPr txBox="1"/>
          <p:nvPr/>
        </p:nvSpPr>
        <p:spPr>
          <a:xfrm>
            <a:off x="456219" y="1211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16FC-EEE6-46EF-98DF-F41E5F36E127}"/>
              </a:ext>
            </a:extLst>
          </p:cNvPr>
          <p:cNvSpPr txBox="1"/>
          <p:nvPr/>
        </p:nvSpPr>
        <p:spPr>
          <a:xfrm>
            <a:off x="507268" y="30590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스텍</a:t>
            </a:r>
            <a:r>
              <a:rPr lang="ko-KR" altLang="en-US" dirty="0">
                <a:ea typeface="맑은 고딕"/>
              </a:rPr>
              <a:t> 영역</a:t>
            </a:r>
            <a:endParaRPr lang="en-US" dirty="0">
              <a:ea typeface="맑은 고딕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51DCEAD-0B08-4703-A426-28D32781C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81849"/>
              </p:ext>
            </p:extLst>
          </p:nvPr>
        </p:nvGraphicFramePr>
        <p:xfrm>
          <a:off x="494043" y="5635450"/>
          <a:ext cx="110836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7">
                  <a:extLst>
                    <a:ext uri="{9D8B030D-6E8A-4147-A177-3AD203B41FA5}">
                      <a16:colId xmlns:a16="http://schemas.microsoft.com/office/drawing/2014/main" val="354485838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7718105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5822179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52136492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3239401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61308880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9242345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14074271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34896979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80935748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48251023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78023179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52703266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08047099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616375500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34274712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091824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838776065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26031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17333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457205078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1282226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93954263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4184367714"/>
                    </a:ext>
                  </a:extLst>
                </a:gridCol>
              </a:tblGrid>
              <a:tr h="5547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Width_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Int</a:t>
                      </a:r>
                      <a:endParaRPr lang="en-US" sz="1000" b="1" i="0" u="none" strike="noStrike" noProof="0" dirty="0"/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Height_</a:t>
                      </a:r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Char* </a:t>
                      </a:r>
                      <a:r>
                        <a:rPr lang="en-US" sz="800" b="1" i="0" u="none" strike="noStrike" noProof="0" dirty="0" err="1">
                          <a:solidFill>
                            <a:schemeClr val="tx1"/>
                          </a:solidFill>
                        </a:rPr>
                        <a:t>PixelData</a:t>
                      </a: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ko-KR" altLang="en-US" sz="800" b="1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DefaultPixcel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529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B4C1D8-8DD9-401D-9561-A5091DA0F723}"/>
              </a:ext>
            </a:extLst>
          </p:cNvPr>
          <p:cNvSpPr txBox="1"/>
          <p:nvPr/>
        </p:nvSpPr>
        <p:spPr>
          <a:xfrm>
            <a:off x="506186" y="50111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B08CB-D8BE-47BC-918F-60FCCD577F16}"/>
              </a:ext>
            </a:extLst>
          </p:cNvPr>
          <p:cNvSpPr txBox="1"/>
          <p:nvPr/>
        </p:nvSpPr>
        <p:spPr>
          <a:xfrm>
            <a:off x="623940" y="534666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맑은 고딕"/>
              </a:rPr>
              <a:t>NewScreen</a:t>
            </a:r>
            <a:r>
              <a:rPr lang="en-US" dirty="0">
                <a:ea typeface="맑은 고딕"/>
              </a:rPr>
              <a:t>(24byte)</a:t>
            </a:r>
          </a:p>
          <a:p>
            <a:endParaRPr lang="en-US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62C47-0CDE-422C-8463-8C6AB3192E4C}"/>
              </a:ext>
            </a:extLst>
          </p:cNvPr>
          <p:cNvSpPr txBox="1"/>
          <p:nvPr/>
        </p:nvSpPr>
        <p:spPr>
          <a:xfrm>
            <a:off x="398375" y="264397"/>
            <a:ext cx="111838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4. </a:t>
            </a:r>
            <a:r>
              <a:rPr lang="ko-KR" altLang="en-US" dirty="0" err="1">
                <a:ea typeface="맑은 고딕"/>
              </a:rPr>
              <a:t>힙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영역에</a:t>
            </a:r>
            <a:r>
              <a:rPr lang="en-US" dirty="0">
                <a:ea typeface="맑은 고딕"/>
              </a:rPr>
              <a:t> 22byte </a:t>
            </a:r>
            <a:r>
              <a:rPr lang="ko-KR" altLang="en-US" dirty="0">
                <a:ea typeface="맑은 고딕"/>
              </a:rPr>
              <a:t>크기의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공간을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할당한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후</a:t>
            </a:r>
            <a:r>
              <a:rPr lang="en-US" dirty="0">
                <a:ea typeface="맑은 고딕"/>
              </a:rPr>
              <a:t> main()</a:t>
            </a:r>
            <a:r>
              <a:rPr lang="ko-KR" altLang="en-US" dirty="0">
                <a:ea typeface="맑은 고딕"/>
              </a:rPr>
              <a:t>의</a:t>
            </a:r>
            <a:r>
              <a:rPr lang="en-US" dirty="0">
                <a:ea typeface="맑은 고딕"/>
              </a:rPr>
              <a:t> </a:t>
            </a:r>
            <a:r>
              <a:rPr lang="en-US" dirty="0" err="1">
                <a:ea typeface="맑은 고딕"/>
              </a:rPr>
              <a:t>NewScreen</a:t>
            </a:r>
            <a:r>
              <a:rPr lang="ko-KR" altLang="en-US" dirty="0">
                <a:ea typeface="맑은 고딕"/>
              </a:rPr>
              <a:t>에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 </a:t>
            </a:r>
            <a:endParaRPr lang="en-US" dirty="0"/>
          </a:p>
          <a:p>
            <a:r>
              <a:rPr lang="en-US" altLang="ko-KR" dirty="0">
                <a:ea typeface="맑은 고딕"/>
              </a:rPr>
              <a:t>char* </a:t>
            </a:r>
            <a:r>
              <a:rPr lang="en-US" altLang="ko-KR" dirty="0" err="1">
                <a:ea typeface="맑은 고딕"/>
              </a:rPr>
              <a:t>PixelData에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할당한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공간의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주소값을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전달한</a:t>
            </a:r>
            <a:r>
              <a:rPr lang="en-US" altLang="ko-KR" dirty="0">
                <a:ea typeface="맑은 고딕"/>
              </a:rPr>
              <a:t> 후 </a:t>
            </a:r>
            <a:r>
              <a:rPr lang="en-US" altLang="ko-KR" dirty="0" err="1">
                <a:ea typeface="맑은 고딕"/>
              </a:rPr>
              <a:t>함수를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종료한다</a:t>
            </a:r>
            <a:r>
              <a:rPr lang="en-US" altLang="ko-KR" dirty="0">
                <a:ea typeface="맑은 고딕"/>
              </a:rPr>
              <a:t>. </a:t>
            </a:r>
            <a:r>
              <a:rPr lang="en-US" dirty="0">
                <a:ea typeface="맑은 고딕"/>
              </a:rPr>
              <a:t> 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FD20F0DD-A7E7-47E1-89EB-CEF251D03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93404"/>
              </p:ext>
            </p:extLst>
          </p:nvPr>
        </p:nvGraphicFramePr>
        <p:xfrm>
          <a:off x="711756" y="1624482"/>
          <a:ext cx="10159974" cy="554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7">
                  <a:extLst>
                    <a:ext uri="{9D8B030D-6E8A-4147-A177-3AD203B41FA5}">
                      <a16:colId xmlns:a16="http://schemas.microsoft.com/office/drawing/2014/main" val="354485838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7718105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5822179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52136492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3239401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61308880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9242345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14074271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34896979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80935748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48251023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78023179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52703266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08047099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616375500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34274712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091824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838776065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26031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17333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457205078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12822267"/>
                    </a:ext>
                  </a:extLst>
                </a:gridCol>
              </a:tblGrid>
              <a:tr h="55477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Malgun Gothic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52956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4381B-2219-411F-8AD9-E3DD9E4762CA}"/>
              </a:ext>
            </a:extLst>
          </p:cNvPr>
          <p:cNvCxnSpPr/>
          <p:nvPr/>
        </p:nvCxnSpPr>
        <p:spPr>
          <a:xfrm>
            <a:off x="715631" y="2185202"/>
            <a:ext cx="3416439" cy="34499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7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EA997B-5EAC-4441-8F35-AD1487C557DD}"/>
              </a:ext>
            </a:extLst>
          </p:cNvPr>
          <p:cNvSpPr/>
          <p:nvPr/>
        </p:nvSpPr>
        <p:spPr>
          <a:xfrm>
            <a:off x="459783" y="3030272"/>
            <a:ext cx="11145863" cy="3570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B63C2-0479-41DA-9797-1FF7FE6991B7}"/>
              </a:ext>
            </a:extLst>
          </p:cNvPr>
          <p:cNvSpPr/>
          <p:nvPr/>
        </p:nvSpPr>
        <p:spPr>
          <a:xfrm>
            <a:off x="565951" y="5058402"/>
            <a:ext cx="10927582" cy="1482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2E558-F2E7-4F71-82EF-637DCF02E01D}"/>
              </a:ext>
            </a:extLst>
          </p:cNvPr>
          <p:cNvSpPr/>
          <p:nvPr/>
        </p:nvSpPr>
        <p:spPr>
          <a:xfrm>
            <a:off x="459782" y="1110157"/>
            <a:ext cx="11145863" cy="17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BEE0E-1B3C-467C-8A3D-CEF769FBA4BD}"/>
              </a:ext>
            </a:extLst>
          </p:cNvPr>
          <p:cNvSpPr txBox="1"/>
          <p:nvPr/>
        </p:nvSpPr>
        <p:spPr>
          <a:xfrm>
            <a:off x="456219" y="1211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16FC-EEE6-46EF-98DF-F41E5F36E127}"/>
              </a:ext>
            </a:extLst>
          </p:cNvPr>
          <p:cNvSpPr txBox="1"/>
          <p:nvPr/>
        </p:nvSpPr>
        <p:spPr>
          <a:xfrm>
            <a:off x="507268" y="30590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스텍</a:t>
            </a:r>
            <a:r>
              <a:rPr lang="ko-KR" altLang="en-US" dirty="0">
                <a:ea typeface="맑은 고딕"/>
              </a:rPr>
              <a:t> 영역</a:t>
            </a:r>
            <a:endParaRPr lang="en-US" dirty="0">
              <a:ea typeface="맑은 고딕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51DCEAD-0B08-4703-A426-28D32781C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05387"/>
              </p:ext>
            </p:extLst>
          </p:nvPr>
        </p:nvGraphicFramePr>
        <p:xfrm>
          <a:off x="494043" y="5635450"/>
          <a:ext cx="110836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7">
                  <a:extLst>
                    <a:ext uri="{9D8B030D-6E8A-4147-A177-3AD203B41FA5}">
                      <a16:colId xmlns:a16="http://schemas.microsoft.com/office/drawing/2014/main" val="354485838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7718105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5822179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52136492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3239401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61308880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9242345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14074271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34896979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80935748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48251023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78023179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52703266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08047099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616375500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34274712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091824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838776065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26031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17333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457205078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1282226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93954263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4184367714"/>
                    </a:ext>
                  </a:extLst>
                </a:gridCol>
              </a:tblGrid>
              <a:tr h="5547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Width_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Int</a:t>
                      </a:r>
                      <a:endParaRPr lang="en-US" sz="1000" b="1" i="0" u="none" strike="noStrike" noProof="0" dirty="0"/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Height_</a:t>
                      </a:r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Char* </a:t>
                      </a:r>
                      <a:r>
                        <a:rPr lang="en-US" sz="800" b="1" i="0" u="none" strike="noStrike" noProof="0" dirty="0" err="1">
                          <a:solidFill>
                            <a:schemeClr val="tx1"/>
                          </a:solidFill>
                        </a:rPr>
                        <a:t>PixelData</a:t>
                      </a: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ko-KR" altLang="en-US" sz="800" b="1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DefaultPixcel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529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B4C1D8-8DD9-401D-9561-A5091DA0F723}"/>
              </a:ext>
            </a:extLst>
          </p:cNvPr>
          <p:cNvSpPr txBox="1"/>
          <p:nvPr/>
        </p:nvSpPr>
        <p:spPr>
          <a:xfrm>
            <a:off x="506186" y="50111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B08CB-D8BE-47BC-918F-60FCCD577F16}"/>
              </a:ext>
            </a:extLst>
          </p:cNvPr>
          <p:cNvSpPr txBox="1"/>
          <p:nvPr/>
        </p:nvSpPr>
        <p:spPr>
          <a:xfrm>
            <a:off x="623940" y="534666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맑은 고딕"/>
              </a:rPr>
              <a:t>NewScreen</a:t>
            </a:r>
            <a:r>
              <a:rPr lang="en-US" dirty="0">
                <a:ea typeface="맑은 고딕"/>
              </a:rPr>
              <a:t>(24byte)</a:t>
            </a:r>
          </a:p>
          <a:p>
            <a:endParaRPr lang="en-US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62C47-0CDE-422C-8463-8C6AB3192E4C}"/>
              </a:ext>
            </a:extLst>
          </p:cNvPr>
          <p:cNvSpPr txBox="1"/>
          <p:nvPr/>
        </p:nvSpPr>
        <p:spPr>
          <a:xfrm>
            <a:off x="398375" y="264397"/>
            <a:ext cx="11183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5. </a:t>
            </a:r>
            <a:r>
              <a:rPr lang="en-US" altLang="ko-KR" dirty="0" err="1">
                <a:ea typeface="맑은 고딕"/>
              </a:rPr>
              <a:t>PrintScreen</a:t>
            </a:r>
            <a:r>
              <a:rPr lang="en-US" altLang="ko-KR" dirty="0">
                <a:ea typeface="맑은 고딕"/>
              </a:rPr>
              <a:t>()</a:t>
            </a:r>
            <a:r>
              <a:rPr lang="en-US" altLang="ko-KR" dirty="0" err="1">
                <a:ea typeface="맑은 고딕"/>
              </a:rPr>
              <a:t>맴버함수를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호출한다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FD20F0DD-A7E7-47E1-89EB-CEF251D03E2C}"/>
              </a:ext>
            </a:extLst>
          </p:cNvPr>
          <p:cNvGraphicFramePr>
            <a:graphicFrameLocks noGrp="1"/>
          </p:cNvGraphicFramePr>
          <p:nvPr/>
        </p:nvGraphicFramePr>
        <p:xfrm>
          <a:off x="711756" y="1624482"/>
          <a:ext cx="10159974" cy="554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7">
                  <a:extLst>
                    <a:ext uri="{9D8B030D-6E8A-4147-A177-3AD203B41FA5}">
                      <a16:colId xmlns:a16="http://schemas.microsoft.com/office/drawing/2014/main" val="354485838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7718105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5822179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52136492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3239401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61308880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9242345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14074271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34896979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80935748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48251023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78023179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52703266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08047099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616375500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34274712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091824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838776065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26031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17333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457205078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12822267"/>
                    </a:ext>
                  </a:extLst>
                </a:gridCol>
              </a:tblGrid>
              <a:tr h="55477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Malgun Gothic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529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6965A2B-A62D-497D-8051-A8CF1DDD901E}"/>
              </a:ext>
            </a:extLst>
          </p:cNvPr>
          <p:cNvSpPr/>
          <p:nvPr/>
        </p:nvSpPr>
        <p:spPr>
          <a:xfrm>
            <a:off x="564381" y="3474217"/>
            <a:ext cx="10877341" cy="1482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4381B-2219-411F-8AD9-E3DD9E4762CA}"/>
              </a:ext>
            </a:extLst>
          </p:cNvPr>
          <p:cNvCxnSpPr/>
          <p:nvPr/>
        </p:nvCxnSpPr>
        <p:spPr>
          <a:xfrm>
            <a:off x="715631" y="2185202"/>
            <a:ext cx="3458307" cy="34834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02037D-B158-492C-A03F-62E1C9256FE8}"/>
              </a:ext>
            </a:extLst>
          </p:cNvPr>
          <p:cNvSpPr txBox="1"/>
          <p:nvPr/>
        </p:nvSpPr>
        <p:spPr>
          <a:xfrm>
            <a:off x="613473" y="35609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맑은 고딕"/>
              </a:rPr>
              <a:t>PrintScreen</a:t>
            </a:r>
            <a:r>
              <a:rPr lang="en-US" dirty="0">
                <a:ea typeface="맑은 고딕"/>
              </a:rPr>
              <a:t>()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36A2395-A8E1-4D13-82A0-BBE6361B0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27354"/>
              </p:ext>
            </p:extLst>
          </p:nvPr>
        </p:nvGraphicFramePr>
        <p:xfrm>
          <a:off x="9135625" y="3952350"/>
          <a:ext cx="2168626" cy="868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13">
                  <a:extLst>
                    <a:ext uri="{9D8B030D-6E8A-4147-A177-3AD203B41FA5}">
                      <a16:colId xmlns:a16="http://schemas.microsoft.com/office/drawing/2014/main" val="1662434772"/>
                    </a:ext>
                  </a:extLst>
                </a:gridCol>
                <a:gridCol w="1084313">
                  <a:extLst>
                    <a:ext uri="{9D8B030D-6E8A-4147-A177-3AD203B41FA5}">
                      <a16:colId xmlns:a16="http://schemas.microsoft.com/office/drawing/2014/main" val="4040641857"/>
                    </a:ext>
                  </a:extLst>
                </a:gridCol>
              </a:tblGrid>
              <a:tr h="8688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RealWidth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Char* 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LineStart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20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87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EA997B-5EAC-4441-8F35-AD1487C557DD}"/>
              </a:ext>
            </a:extLst>
          </p:cNvPr>
          <p:cNvSpPr/>
          <p:nvPr/>
        </p:nvSpPr>
        <p:spPr>
          <a:xfrm>
            <a:off x="459783" y="3030272"/>
            <a:ext cx="11145863" cy="3570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B63C2-0479-41DA-9797-1FF7FE6991B7}"/>
              </a:ext>
            </a:extLst>
          </p:cNvPr>
          <p:cNvSpPr/>
          <p:nvPr/>
        </p:nvSpPr>
        <p:spPr>
          <a:xfrm>
            <a:off x="540830" y="5058402"/>
            <a:ext cx="10927582" cy="1482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2E558-F2E7-4F71-82EF-637DCF02E01D}"/>
              </a:ext>
            </a:extLst>
          </p:cNvPr>
          <p:cNvSpPr/>
          <p:nvPr/>
        </p:nvSpPr>
        <p:spPr>
          <a:xfrm>
            <a:off x="459782" y="1110157"/>
            <a:ext cx="11145863" cy="17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BEE0E-1B3C-467C-8A3D-CEF769FBA4BD}"/>
              </a:ext>
            </a:extLst>
          </p:cNvPr>
          <p:cNvSpPr txBox="1"/>
          <p:nvPr/>
        </p:nvSpPr>
        <p:spPr>
          <a:xfrm>
            <a:off x="456219" y="1211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16FC-EEE6-46EF-98DF-F41E5F36E127}"/>
              </a:ext>
            </a:extLst>
          </p:cNvPr>
          <p:cNvSpPr txBox="1"/>
          <p:nvPr/>
        </p:nvSpPr>
        <p:spPr>
          <a:xfrm>
            <a:off x="507268" y="30590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스텍</a:t>
            </a:r>
            <a:r>
              <a:rPr lang="ko-KR" altLang="en-US" dirty="0">
                <a:ea typeface="맑은 고딕"/>
              </a:rPr>
              <a:t> 영역</a:t>
            </a:r>
            <a:endParaRPr lang="en-US" dirty="0">
              <a:ea typeface="맑은 고딕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51DCEAD-0B08-4703-A426-28D32781C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93615"/>
              </p:ext>
            </p:extLst>
          </p:nvPr>
        </p:nvGraphicFramePr>
        <p:xfrm>
          <a:off x="494043" y="5635450"/>
          <a:ext cx="110836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7">
                  <a:extLst>
                    <a:ext uri="{9D8B030D-6E8A-4147-A177-3AD203B41FA5}">
                      <a16:colId xmlns:a16="http://schemas.microsoft.com/office/drawing/2014/main" val="354485838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7718105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5822179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52136492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3239401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61308880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9242345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14074271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34896979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80935748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48251023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78023179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52703266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08047099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616375500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34274712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091824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838776065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26031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17333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457205078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1282226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93954263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4184367714"/>
                    </a:ext>
                  </a:extLst>
                </a:gridCol>
              </a:tblGrid>
              <a:tr h="5547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Width_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Int</a:t>
                      </a:r>
                      <a:endParaRPr lang="en-US" sz="1000" b="1" i="0" u="none" strike="noStrike" noProof="0" dirty="0"/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Height_</a:t>
                      </a:r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Char* </a:t>
                      </a:r>
                      <a:r>
                        <a:rPr lang="en-US" sz="800" b="1" i="0" u="none" strike="noStrike" noProof="0" dirty="0" err="1">
                          <a:solidFill>
                            <a:schemeClr val="tx1"/>
                          </a:solidFill>
                        </a:rPr>
                        <a:t>PixelData</a:t>
                      </a: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ko-KR" altLang="en-US" sz="800" b="1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DefaultPixcel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529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B4C1D8-8DD9-401D-9561-A5091DA0F723}"/>
              </a:ext>
            </a:extLst>
          </p:cNvPr>
          <p:cNvSpPr txBox="1"/>
          <p:nvPr/>
        </p:nvSpPr>
        <p:spPr>
          <a:xfrm>
            <a:off x="506186" y="50111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B08CB-D8BE-47BC-918F-60FCCD577F16}"/>
              </a:ext>
            </a:extLst>
          </p:cNvPr>
          <p:cNvSpPr txBox="1"/>
          <p:nvPr/>
        </p:nvSpPr>
        <p:spPr>
          <a:xfrm>
            <a:off x="623940" y="534666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맑은 고딕"/>
              </a:rPr>
              <a:t>NewScreen</a:t>
            </a:r>
            <a:r>
              <a:rPr lang="en-US" dirty="0">
                <a:ea typeface="맑은 고딕"/>
              </a:rPr>
              <a:t>(24byte)</a:t>
            </a:r>
          </a:p>
          <a:p>
            <a:endParaRPr lang="en-US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62C47-0CDE-422C-8463-8C6AB3192E4C}"/>
              </a:ext>
            </a:extLst>
          </p:cNvPr>
          <p:cNvSpPr txBox="1"/>
          <p:nvPr/>
        </p:nvSpPr>
        <p:spPr>
          <a:xfrm>
            <a:off x="398375" y="264397"/>
            <a:ext cx="111838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6. </a:t>
            </a:r>
            <a:r>
              <a:rPr lang="en-US" altLang="ko-KR" dirty="0" err="1">
                <a:ea typeface="맑은 고딕"/>
              </a:rPr>
              <a:t>for문을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이용하여</a:t>
            </a:r>
            <a:r>
              <a:rPr lang="en-US" altLang="ko-KR" dirty="0">
                <a:ea typeface="맑은 고딕"/>
              </a:rPr>
              <a:t> char* </a:t>
            </a:r>
            <a:r>
              <a:rPr lang="en-US" altLang="ko-KR" dirty="0" err="1">
                <a:ea typeface="맑은 고딕"/>
              </a:rPr>
              <a:t>LineStart에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NewScreen에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char* </a:t>
            </a:r>
            <a:r>
              <a:rPr lang="en-US" altLang="ko-KR" dirty="0" err="1">
                <a:ea typeface="맑은 고딕"/>
              </a:rPr>
              <a:t>PixelData_의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가지고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주소값을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받아</a:t>
            </a:r>
            <a:r>
              <a:rPr lang="en-US" altLang="ko-KR" dirty="0">
                <a:ea typeface="맑은 고딕"/>
              </a:rPr>
              <a:t> 22byte크기의 </a:t>
            </a:r>
            <a:r>
              <a:rPr lang="en-US" altLang="ko-KR" dirty="0" err="1">
                <a:ea typeface="맑은 고딕"/>
              </a:rPr>
              <a:t>힙영역에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할당되어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공간에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문자열을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넣어준다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마지막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위치인</a:t>
            </a:r>
            <a:r>
              <a:rPr lang="en-US" altLang="ko-KR" dirty="0">
                <a:ea typeface="맑은 고딕"/>
              </a:rPr>
              <a:t> 22번째 </a:t>
            </a:r>
            <a:r>
              <a:rPr lang="en-US" altLang="ko-KR" dirty="0" err="1">
                <a:ea typeface="맑은 고딕"/>
              </a:rPr>
              <a:t>자리에</a:t>
            </a:r>
            <a:r>
              <a:rPr lang="en-US" altLang="ko-KR" dirty="0">
                <a:ea typeface="맑은 고딕"/>
              </a:rPr>
              <a:t> 0을 </a:t>
            </a:r>
            <a:r>
              <a:rPr lang="en-US" altLang="ko-KR" dirty="0" err="1">
                <a:ea typeface="맑은 고딕"/>
              </a:rPr>
              <a:t>넣어주는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문자열의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끝을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나타낸다</a:t>
            </a:r>
            <a:endParaRPr lang="en-US" altLang="ko-KR" dirty="0">
              <a:ea typeface="맑은 고딕"/>
            </a:endParaRP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FD20F0DD-A7E7-47E1-89EB-CEF251D03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86889"/>
              </p:ext>
            </p:extLst>
          </p:nvPr>
        </p:nvGraphicFramePr>
        <p:xfrm>
          <a:off x="711756" y="1624482"/>
          <a:ext cx="10159974" cy="565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634">
                  <a:extLst>
                    <a:ext uri="{9D8B030D-6E8A-4147-A177-3AD203B41FA5}">
                      <a16:colId xmlns:a16="http://schemas.microsoft.com/office/drawing/2014/main" val="3544858381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958221794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93239401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924234589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3140742712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809357487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78023179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080470993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616375500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309182489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326031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457205078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12822267"/>
                    </a:ext>
                  </a:extLst>
                </a:gridCol>
              </a:tblGrid>
              <a:tr h="56521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" (2byte)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000" b="1" i="0" u="none" strike="noStrike" noProof="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</a:rPr>
                        <a:t>" (2byte)</a:t>
                      </a:r>
                      <a:endParaRPr lang="en-US" sz="1000" b="1" i="0" u="none" strike="noStrike" noProof="0"/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Malgun Gothic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000" b="1" i="0" u="none" strike="noStrike" noProof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</a:rPr>
                        <a:t>" (2byte)</a:t>
                      </a:r>
                      <a:endParaRPr lang="en-US" sz="1000" b="1" i="0" u="none" strike="noStrike" noProof="0"/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'\n'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000" b="1" i="0" u="none" strike="noStrike" noProof="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</a:rPr>
                        <a:t>" (2byte)</a:t>
                      </a:r>
                      <a:endParaRPr lang="en-US" sz="1000" b="1" i="0" u="none" strike="noStrike" noProof="0"/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1000" b="1" i="0" u="none" strike="noStrike" noProof="0" err="1">
                          <a:solidFill>
                            <a:schemeClr val="tx1"/>
                          </a:solidFill>
                          <a:latin typeface="맑은 고딕"/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 (2byte)</a:t>
                      </a:r>
                      <a:endParaRPr lang="en-US" sz="1000" b="1" i="0" u="none" strike="noStrike" noProof="0"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1000" b="1" i="0" u="none" strike="noStrike" noProof="0" err="1">
                          <a:solidFill>
                            <a:schemeClr val="tx1"/>
                          </a:solidFill>
                          <a:latin typeface="맑은 고딕"/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 (2byte)</a:t>
                      </a:r>
                      <a:endParaRPr lang="en-US" sz="1000" b="1" i="0" u="none" strike="noStrike" noProof="0"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'\n'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1000" b="1" i="0" u="none" strike="noStrike" noProof="0" err="1">
                          <a:solidFill>
                            <a:schemeClr val="tx1"/>
                          </a:solidFill>
                          <a:latin typeface="맑은 고딕"/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 (2byte)</a:t>
                      </a:r>
                      <a:endParaRPr lang="en-US" sz="1000" b="1" i="0" u="none" strike="noStrike" noProof="0"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1000" b="1" i="0" u="none" strike="noStrike" noProof="0" err="1">
                          <a:solidFill>
                            <a:schemeClr val="tx1"/>
                          </a:solidFill>
                          <a:latin typeface="맑은 고딕"/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 (2byte)</a:t>
                      </a:r>
                      <a:endParaRPr lang="en-US" sz="1000" b="1" i="0" u="none" strike="noStrike" noProof="0"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1000" b="1" i="0" u="none" strike="noStrike" noProof="0" err="1">
                          <a:solidFill>
                            <a:schemeClr val="tx1"/>
                          </a:solidFill>
                          <a:latin typeface="맑은 고딕"/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 (2byte)</a:t>
                      </a:r>
                      <a:endParaRPr lang="en-US" sz="1000" b="1" i="0" u="none" strike="noStrike" noProof="0"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'\n'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529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6965A2B-A62D-497D-8051-A8CF1DDD901E}"/>
              </a:ext>
            </a:extLst>
          </p:cNvPr>
          <p:cNvSpPr/>
          <p:nvPr/>
        </p:nvSpPr>
        <p:spPr>
          <a:xfrm>
            <a:off x="564381" y="3474217"/>
            <a:ext cx="10877341" cy="1482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2037D-B158-492C-A03F-62E1C9256FE8}"/>
              </a:ext>
            </a:extLst>
          </p:cNvPr>
          <p:cNvSpPr txBox="1"/>
          <p:nvPr/>
        </p:nvSpPr>
        <p:spPr>
          <a:xfrm>
            <a:off x="613473" y="35609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맑은 고딕"/>
              </a:rPr>
              <a:t>PrintScreen</a:t>
            </a:r>
            <a:r>
              <a:rPr lang="en-US" dirty="0">
                <a:ea typeface="맑은 고딕"/>
              </a:rPr>
              <a:t>()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36A2395-A8E1-4D13-82A0-BBE6361B0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96806"/>
              </p:ext>
            </p:extLst>
          </p:nvPr>
        </p:nvGraphicFramePr>
        <p:xfrm>
          <a:off x="9135625" y="3952350"/>
          <a:ext cx="2168626" cy="868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13">
                  <a:extLst>
                    <a:ext uri="{9D8B030D-6E8A-4147-A177-3AD203B41FA5}">
                      <a16:colId xmlns:a16="http://schemas.microsoft.com/office/drawing/2014/main" val="1662434772"/>
                    </a:ext>
                  </a:extLst>
                </a:gridCol>
                <a:gridCol w="1084313">
                  <a:extLst>
                    <a:ext uri="{9D8B030D-6E8A-4147-A177-3AD203B41FA5}">
                      <a16:colId xmlns:a16="http://schemas.microsoft.com/office/drawing/2014/main" val="4040641857"/>
                    </a:ext>
                  </a:extLst>
                </a:gridCol>
              </a:tblGrid>
              <a:tr h="8688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RealWidth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(7)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Char* 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LineStart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20712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0B59299-196F-4AF3-9F20-60A92B53B5C6}"/>
              </a:ext>
            </a:extLst>
          </p:cNvPr>
          <p:cNvSpPr txBox="1"/>
          <p:nvPr/>
        </p:nvSpPr>
        <p:spPr>
          <a:xfrm>
            <a:off x="4205759" y="3661473"/>
            <a:ext cx="4736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2차원 </a:t>
            </a:r>
            <a:r>
              <a:rPr lang="en-US" altLang="ko-KR" dirty="0" err="1">
                <a:ea typeface="맑은 고딕"/>
              </a:rPr>
              <a:t>배열을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나타내기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위해</a:t>
            </a:r>
            <a:r>
              <a:rPr lang="en-US" altLang="ko-KR" dirty="0">
                <a:ea typeface="맑은 고딕"/>
              </a:rPr>
              <a:t> 7바이트마다 </a:t>
            </a:r>
            <a:r>
              <a:rPr lang="en-US" altLang="ko-KR" dirty="0" err="1">
                <a:ea typeface="맑은 고딕"/>
              </a:rPr>
              <a:t>주소값을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받아서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할당된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공간에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문자열을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넣어주고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이를</a:t>
            </a:r>
            <a:r>
              <a:rPr lang="en-US" altLang="ko-KR" dirty="0">
                <a:ea typeface="맑은 고딕"/>
              </a:rPr>
              <a:t> int Height_= 3만큼 </a:t>
            </a:r>
            <a:r>
              <a:rPr lang="en-US" altLang="ko-KR" dirty="0" err="1">
                <a:ea typeface="맑은 고딕"/>
              </a:rPr>
              <a:t>반복한다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B440C9-AF35-428D-B64E-5B10A4173EBB}"/>
              </a:ext>
            </a:extLst>
          </p:cNvPr>
          <p:cNvCxnSpPr/>
          <p:nvPr/>
        </p:nvCxnSpPr>
        <p:spPr>
          <a:xfrm flipH="1" flipV="1">
            <a:off x="701083" y="2187401"/>
            <a:ext cx="9519138" cy="183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D2FC8D-917F-41BA-854C-F55CB63960F2}"/>
              </a:ext>
            </a:extLst>
          </p:cNvPr>
          <p:cNvCxnSpPr>
            <a:cxnSpLocks/>
          </p:cNvCxnSpPr>
          <p:nvPr/>
        </p:nvCxnSpPr>
        <p:spPr>
          <a:xfrm flipH="1" flipV="1">
            <a:off x="4000290" y="2204148"/>
            <a:ext cx="6270172" cy="185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2A6B9C-4E78-4155-999A-BB8AA84ED13A}"/>
              </a:ext>
            </a:extLst>
          </p:cNvPr>
          <p:cNvCxnSpPr>
            <a:cxnSpLocks/>
          </p:cNvCxnSpPr>
          <p:nvPr/>
        </p:nvCxnSpPr>
        <p:spPr>
          <a:xfrm flipH="1" flipV="1">
            <a:off x="7232509" y="2179028"/>
            <a:ext cx="3104943" cy="18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C2D98C-7113-4F52-80D3-F6BA0924B2F6}"/>
              </a:ext>
            </a:extLst>
          </p:cNvPr>
          <p:cNvSpPr txBox="1"/>
          <p:nvPr/>
        </p:nvSpPr>
        <p:spPr>
          <a:xfrm>
            <a:off x="1066695" y="2239003"/>
            <a:ext cx="1570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&amp;</a:t>
            </a:r>
            <a:r>
              <a:rPr lang="ko-KR" altLang="en-US" dirty="0" err="1">
                <a:ea typeface="맑은 고딕"/>
              </a:rPr>
              <a:t>PixelData</a:t>
            </a:r>
            <a:r>
              <a:rPr lang="ko-KR" altLang="en-US" dirty="0">
                <a:ea typeface="맑은 고딕"/>
              </a:rPr>
              <a:t>[0]</a:t>
            </a:r>
            <a:endParaRPr lang="en-US" dirty="0" err="1">
              <a:ea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8CDCF6-7308-408F-B82F-4BA33B195714}"/>
              </a:ext>
            </a:extLst>
          </p:cNvPr>
          <p:cNvSpPr txBox="1"/>
          <p:nvPr/>
        </p:nvSpPr>
        <p:spPr>
          <a:xfrm>
            <a:off x="3938848" y="2314365"/>
            <a:ext cx="1596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&amp;</a:t>
            </a:r>
            <a:r>
              <a:rPr lang="ko-KR" altLang="en-US" dirty="0" err="1">
                <a:ea typeface="맑은 고딕"/>
              </a:rPr>
              <a:t>PixelData</a:t>
            </a:r>
            <a:r>
              <a:rPr lang="ko-KR" altLang="en-US" dirty="0">
                <a:ea typeface="맑은 고딕"/>
              </a:rPr>
              <a:t>[7]</a:t>
            </a:r>
            <a:endParaRPr lang="en-US" dirty="0" err="1"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57FF3-1876-4058-A12C-05F3FE5A7213}"/>
              </a:ext>
            </a:extLst>
          </p:cNvPr>
          <p:cNvSpPr txBox="1"/>
          <p:nvPr/>
        </p:nvSpPr>
        <p:spPr>
          <a:xfrm>
            <a:off x="7003596" y="2314365"/>
            <a:ext cx="17048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&amp;</a:t>
            </a:r>
            <a:r>
              <a:rPr lang="ko-KR" altLang="en-US" dirty="0" err="1">
                <a:ea typeface="맑은 고딕"/>
              </a:rPr>
              <a:t>PixelData</a:t>
            </a:r>
            <a:r>
              <a:rPr lang="ko-KR" altLang="en-US" dirty="0">
                <a:ea typeface="맑은 고딕"/>
              </a:rPr>
              <a:t>[14]</a:t>
            </a:r>
            <a:endParaRPr lang="en-US" dirty="0" err="1">
              <a:ea typeface="맑은 고딕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CB89C3-4C0D-4763-B498-0FE2DCF6DF51}"/>
              </a:ext>
            </a:extLst>
          </p:cNvPr>
          <p:cNvCxnSpPr>
            <a:cxnSpLocks/>
          </p:cNvCxnSpPr>
          <p:nvPr/>
        </p:nvCxnSpPr>
        <p:spPr>
          <a:xfrm flipH="1" flipV="1">
            <a:off x="701081" y="2187401"/>
            <a:ext cx="3456634" cy="3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4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EA997B-5EAC-4441-8F35-AD1487C557DD}"/>
              </a:ext>
            </a:extLst>
          </p:cNvPr>
          <p:cNvSpPr/>
          <p:nvPr/>
        </p:nvSpPr>
        <p:spPr>
          <a:xfrm>
            <a:off x="459783" y="3030272"/>
            <a:ext cx="11145863" cy="3570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B63C2-0479-41DA-9797-1FF7FE6991B7}"/>
              </a:ext>
            </a:extLst>
          </p:cNvPr>
          <p:cNvSpPr/>
          <p:nvPr/>
        </p:nvSpPr>
        <p:spPr>
          <a:xfrm>
            <a:off x="565951" y="5058402"/>
            <a:ext cx="10927582" cy="1482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2E558-F2E7-4F71-82EF-637DCF02E01D}"/>
              </a:ext>
            </a:extLst>
          </p:cNvPr>
          <p:cNvSpPr/>
          <p:nvPr/>
        </p:nvSpPr>
        <p:spPr>
          <a:xfrm>
            <a:off x="459782" y="1352992"/>
            <a:ext cx="11145863" cy="1510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BEE0E-1B3C-467C-8A3D-CEF769FBA4BD}"/>
              </a:ext>
            </a:extLst>
          </p:cNvPr>
          <p:cNvSpPr txBox="1"/>
          <p:nvPr/>
        </p:nvSpPr>
        <p:spPr>
          <a:xfrm>
            <a:off x="456219" y="13039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16FC-EEE6-46EF-98DF-F41E5F36E127}"/>
              </a:ext>
            </a:extLst>
          </p:cNvPr>
          <p:cNvSpPr txBox="1"/>
          <p:nvPr/>
        </p:nvSpPr>
        <p:spPr>
          <a:xfrm>
            <a:off x="507268" y="30590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스텍</a:t>
            </a:r>
            <a:r>
              <a:rPr lang="ko-KR" altLang="en-US" dirty="0">
                <a:ea typeface="맑은 고딕"/>
              </a:rPr>
              <a:t> 영역</a:t>
            </a:r>
            <a:endParaRPr lang="en-US" dirty="0">
              <a:ea typeface="맑은 고딕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51DCEAD-0B08-4703-A426-28D32781C4DF}"/>
              </a:ext>
            </a:extLst>
          </p:cNvPr>
          <p:cNvGraphicFramePr>
            <a:graphicFrameLocks noGrp="1"/>
          </p:cNvGraphicFramePr>
          <p:nvPr/>
        </p:nvGraphicFramePr>
        <p:xfrm>
          <a:off x="494043" y="5635450"/>
          <a:ext cx="110836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7">
                  <a:extLst>
                    <a:ext uri="{9D8B030D-6E8A-4147-A177-3AD203B41FA5}">
                      <a16:colId xmlns:a16="http://schemas.microsoft.com/office/drawing/2014/main" val="354485838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7718105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5822179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52136492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3239401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61308880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9242345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14074271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34896979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80935748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48251023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78023179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52703266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080470993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616375500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342747124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0918248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838776065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326031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17333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457205078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12822267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193954263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4184367714"/>
                    </a:ext>
                  </a:extLst>
                </a:gridCol>
              </a:tblGrid>
              <a:tr h="5547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Width_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Int</a:t>
                      </a:r>
                      <a:endParaRPr lang="en-US" sz="1000" b="1" i="0" u="none" strike="noStrike" noProof="0" dirty="0"/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Height_</a:t>
                      </a:r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Char* </a:t>
                      </a:r>
                      <a:r>
                        <a:rPr lang="en-US" sz="800" b="1" i="0" u="none" strike="noStrike" noProof="0" dirty="0" err="1">
                          <a:solidFill>
                            <a:schemeClr val="tx1"/>
                          </a:solidFill>
                        </a:rPr>
                        <a:t>PixelData</a:t>
                      </a: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ko-KR" altLang="en-US" sz="800" b="1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DefaultPixcel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  <a:p>
                      <a:pPr lvl="0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529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B4C1D8-8DD9-401D-9561-A5091DA0F723}"/>
              </a:ext>
            </a:extLst>
          </p:cNvPr>
          <p:cNvSpPr txBox="1"/>
          <p:nvPr/>
        </p:nvSpPr>
        <p:spPr>
          <a:xfrm>
            <a:off x="506186" y="50111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B08CB-D8BE-47BC-918F-60FCCD577F16}"/>
              </a:ext>
            </a:extLst>
          </p:cNvPr>
          <p:cNvSpPr txBox="1"/>
          <p:nvPr/>
        </p:nvSpPr>
        <p:spPr>
          <a:xfrm>
            <a:off x="623940" y="534666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맑은 고딕"/>
              </a:rPr>
              <a:t>NewScreen</a:t>
            </a:r>
            <a:r>
              <a:rPr lang="en-US" dirty="0">
                <a:ea typeface="맑은 고딕"/>
              </a:rPr>
              <a:t>(24byte)</a:t>
            </a:r>
          </a:p>
          <a:p>
            <a:endParaRPr lang="en-US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62C47-0CDE-422C-8463-8C6AB3192E4C}"/>
              </a:ext>
            </a:extLst>
          </p:cNvPr>
          <p:cNvSpPr txBox="1"/>
          <p:nvPr/>
        </p:nvSpPr>
        <p:spPr>
          <a:xfrm>
            <a:off x="398375" y="264397"/>
            <a:ext cx="111838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7. </a:t>
            </a:r>
            <a:r>
              <a:rPr lang="en-US" altLang="ko-KR" dirty="0" err="1">
                <a:ea typeface="맑은 고딕"/>
              </a:rPr>
              <a:t>printf_s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 err="1">
                <a:ea typeface="맑은 고딕"/>
              </a:rPr>
              <a:t>PixelData</a:t>
            </a:r>
            <a:r>
              <a:rPr lang="en-US" altLang="ko-KR" dirty="0">
                <a:ea typeface="맑은 고딕"/>
              </a:rPr>
              <a:t>_)</a:t>
            </a:r>
            <a:r>
              <a:rPr lang="en-US" altLang="ko-KR" dirty="0" err="1">
                <a:ea typeface="맑은 고딕"/>
              </a:rPr>
              <a:t>함수를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호출하여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문자열을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화면에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출력한다</a:t>
            </a:r>
            <a:r>
              <a:rPr lang="en-US" altLang="ko-KR" dirty="0">
                <a:ea typeface="맑은 고딕"/>
              </a:rPr>
              <a:t>. </a:t>
            </a:r>
            <a:endParaRPr lang="en-US" altLang="ko-KR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문자를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출력하고</a:t>
            </a:r>
            <a:r>
              <a:rPr lang="en-US" altLang="ko-KR" dirty="0">
                <a:ea typeface="맑은 고딕"/>
              </a:rPr>
              <a:t> 난 뒤 </a:t>
            </a:r>
            <a:r>
              <a:rPr lang="en-US" altLang="ko-KR" dirty="0" err="1">
                <a:ea typeface="맑은 고딕"/>
              </a:rPr>
              <a:t>프로그램이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종료되면서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printf_s</a:t>
            </a:r>
            <a:r>
              <a:rPr lang="en-US" altLang="ko-KR" dirty="0">
                <a:ea typeface="맑은 고딕"/>
              </a:rPr>
              <a:t>() &lt; </a:t>
            </a:r>
            <a:r>
              <a:rPr lang="en-US" altLang="ko-KR" dirty="0" err="1">
                <a:ea typeface="맑은 고딕"/>
              </a:rPr>
              <a:t>PrintScreen</a:t>
            </a:r>
            <a:r>
              <a:rPr lang="en-US" altLang="ko-KR" dirty="0">
                <a:ea typeface="맑은 고딕"/>
              </a:rPr>
              <a:t>() &lt; main() </a:t>
            </a:r>
            <a:r>
              <a:rPr lang="en-US" altLang="ko-KR" dirty="0" err="1">
                <a:ea typeface="맑은 고딕"/>
              </a:rPr>
              <a:t>순으로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종료되면서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소멸하고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스텍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영역</a:t>
            </a:r>
            <a:r>
              <a:rPr lang="en-US" altLang="ko-KR" dirty="0">
                <a:ea typeface="맑은 고딕"/>
              </a:rPr>
              <a:t> &lt; 힙 </a:t>
            </a:r>
            <a:r>
              <a:rPr lang="en-US" altLang="ko-KR" dirty="0" err="1">
                <a:ea typeface="맑은 고딕"/>
              </a:rPr>
              <a:t>영역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순으로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소멸한다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FD20F0DD-A7E7-47E1-89EB-CEF251D03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02390"/>
              </p:ext>
            </p:extLst>
          </p:nvPr>
        </p:nvGraphicFramePr>
        <p:xfrm>
          <a:off x="678261" y="1657977"/>
          <a:ext cx="10159974" cy="565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634">
                  <a:extLst>
                    <a:ext uri="{9D8B030D-6E8A-4147-A177-3AD203B41FA5}">
                      <a16:colId xmlns:a16="http://schemas.microsoft.com/office/drawing/2014/main" val="3544858381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958221794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932394011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924234589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3140742712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809357487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780231792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080470993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616375500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309182489"/>
                    </a:ext>
                  </a:extLst>
                </a:gridCol>
                <a:gridCol w="923634">
                  <a:extLst>
                    <a:ext uri="{9D8B030D-6E8A-4147-A177-3AD203B41FA5}">
                      <a16:colId xmlns:a16="http://schemas.microsoft.com/office/drawing/2014/main" val="3260317629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2457205078"/>
                    </a:ext>
                  </a:extLst>
                </a:gridCol>
                <a:gridCol w="461817">
                  <a:extLst>
                    <a:ext uri="{9D8B030D-6E8A-4147-A177-3AD203B41FA5}">
                      <a16:colId xmlns:a16="http://schemas.microsoft.com/office/drawing/2014/main" val="912822267"/>
                    </a:ext>
                  </a:extLst>
                </a:gridCol>
              </a:tblGrid>
              <a:tr h="56521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" (2byte)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000" b="1" i="0" u="none" strike="noStrike" noProof="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</a:rPr>
                        <a:t>" (2byte)</a:t>
                      </a:r>
                      <a:endParaRPr lang="en-US" sz="1000" b="1" i="0" u="none" strike="noStrike" noProof="0"/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Malgun Gothic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000" b="1" i="0" u="none" strike="noStrike" noProof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</a:rPr>
                        <a:t>" (2byte)</a:t>
                      </a:r>
                      <a:endParaRPr lang="en-US" sz="1000" b="1" i="0" u="none" strike="noStrike" noProof="0"/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'\n'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000" b="1" i="0" u="none" strike="noStrike" noProof="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</a:rPr>
                        <a:t>" (2byte)</a:t>
                      </a:r>
                      <a:endParaRPr lang="en-US" sz="1000" b="1" i="0" u="none" strike="noStrike" noProof="0"/>
                    </a:p>
                    <a:p>
                      <a:pPr lvl="0"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1000" b="1" i="0" u="none" strike="noStrike" noProof="0" err="1">
                          <a:solidFill>
                            <a:schemeClr val="tx1"/>
                          </a:solidFill>
                          <a:latin typeface="맑은 고딕"/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 (2byte)</a:t>
                      </a:r>
                      <a:endParaRPr lang="en-US" sz="1000" b="1" i="0" u="none" strike="noStrike" noProof="0"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noProof="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1000" b="1" i="0" u="none" strike="noStrike" noProof="0" err="1">
                          <a:solidFill>
                            <a:schemeClr val="tx1"/>
                          </a:solidFill>
                          <a:latin typeface="맑은 고딕"/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 (2byte)</a:t>
                      </a:r>
                      <a:endParaRPr lang="en-US" sz="1000" b="1" i="0" u="none" strike="noStrike" noProof="0"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'\n'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1000" b="1" i="0" u="none" strike="noStrike" noProof="0" err="1">
                          <a:solidFill>
                            <a:schemeClr val="tx1"/>
                          </a:solidFill>
                          <a:latin typeface="맑은 고딕"/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 (2byte)</a:t>
                      </a:r>
                      <a:endParaRPr lang="en-US" sz="1000" b="1" i="0" u="none" strike="noStrike" noProof="0"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1000" b="1" i="0" u="none" strike="noStrike" noProof="0" err="1">
                          <a:solidFill>
                            <a:schemeClr val="tx1"/>
                          </a:solidFill>
                          <a:latin typeface="맑은 고딕"/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 (2byte)</a:t>
                      </a:r>
                      <a:endParaRPr lang="en-US" sz="1000" b="1" i="0" u="none" strike="noStrike" noProof="0"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1000" b="1" i="0" u="none" strike="noStrike" noProof="0" err="1">
                          <a:solidFill>
                            <a:schemeClr val="tx1"/>
                          </a:solidFill>
                          <a:latin typeface="맑은 고딕"/>
                        </a:rPr>
                        <a:t>ㅁ</a:t>
                      </a:r>
                      <a:r>
                        <a:rPr lang="en-US" sz="10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" (2byte)</a:t>
                      </a:r>
                      <a:endParaRPr lang="en-US" sz="1000" b="1" i="0" u="none" strike="noStrike" noProof="0"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'\n'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529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6965A2B-A62D-497D-8051-A8CF1DDD901E}"/>
              </a:ext>
            </a:extLst>
          </p:cNvPr>
          <p:cNvSpPr/>
          <p:nvPr/>
        </p:nvSpPr>
        <p:spPr>
          <a:xfrm>
            <a:off x="564381" y="4202721"/>
            <a:ext cx="10877341" cy="753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2037D-B158-492C-A03F-62E1C9256FE8}"/>
              </a:ext>
            </a:extLst>
          </p:cNvPr>
          <p:cNvSpPr txBox="1"/>
          <p:nvPr/>
        </p:nvSpPr>
        <p:spPr>
          <a:xfrm>
            <a:off x="563231" y="42141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맑은 고딕"/>
              </a:rPr>
              <a:t>PrintScreen</a:t>
            </a:r>
            <a:r>
              <a:rPr lang="en-US" dirty="0">
                <a:ea typeface="맑은 고딕"/>
              </a:rPr>
              <a:t>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E94B11-6726-44C0-A822-292B811FD4F4}"/>
              </a:ext>
            </a:extLst>
          </p:cNvPr>
          <p:cNvSpPr/>
          <p:nvPr/>
        </p:nvSpPr>
        <p:spPr>
          <a:xfrm>
            <a:off x="547633" y="3373731"/>
            <a:ext cx="10877341" cy="753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CD478D-D926-4EF2-BF01-4A0B99647EE3}"/>
              </a:ext>
            </a:extLst>
          </p:cNvPr>
          <p:cNvSpPr txBox="1"/>
          <p:nvPr/>
        </p:nvSpPr>
        <p:spPr>
          <a:xfrm>
            <a:off x="504615" y="33432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맑은 고딕"/>
              </a:rPr>
              <a:t>printf_s</a:t>
            </a:r>
            <a:r>
              <a:rPr lang="en-US" dirty="0">
                <a:ea typeface="맑은 고딕"/>
              </a:rPr>
              <a:t>()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36A2395-A8E1-4D13-82A0-BBE6361B0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11027"/>
              </p:ext>
            </p:extLst>
          </p:nvPr>
        </p:nvGraphicFramePr>
        <p:xfrm>
          <a:off x="8850922" y="3399692"/>
          <a:ext cx="2476510" cy="722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5">
                  <a:extLst>
                    <a:ext uri="{9D8B030D-6E8A-4147-A177-3AD203B41FA5}">
                      <a16:colId xmlns:a16="http://schemas.microsoft.com/office/drawing/2014/main" val="1662434772"/>
                    </a:ext>
                  </a:extLst>
                </a:gridCol>
                <a:gridCol w="1238255">
                  <a:extLst>
                    <a:ext uri="{9D8B030D-6E8A-4147-A177-3AD203B41FA5}">
                      <a16:colId xmlns:a16="http://schemas.microsoft.com/office/drawing/2014/main" val="4040641857"/>
                    </a:ext>
                  </a:extLst>
                </a:gridCol>
              </a:tblGrid>
              <a:tr h="72220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Const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Char*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_Format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가변인자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207128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62447-C130-4810-B722-58883C42806C}"/>
              </a:ext>
            </a:extLst>
          </p:cNvPr>
          <p:cNvCxnSpPr/>
          <p:nvPr/>
        </p:nvCxnSpPr>
        <p:spPr>
          <a:xfrm flipH="1" flipV="1">
            <a:off x="624674" y="2152860"/>
            <a:ext cx="8187730" cy="122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89173E-251E-4D39-A6A9-77337631B406}"/>
              </a:ext>
            </a:extLst>
          </p:cNvPr>
          <p:cNvCxnSpPr/>
          <p:nvPr/>
        </p:nvCxnSpPr>
        <p:spPr>
          <a:xfrm flipH="1" flipV="1">
            <a:off x="708933" y="2170131"/>
            <a:ext cx="3691094" cy="352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7FB036-6E1E-47DD-BA88-AA8419925299}"/>
              </a:ext>
            </a:extLst>
          </p:cNvPr>
          <p:cNvSpPr txBox="1"/>
          <p:nvPr/>
        </p:nvSpPr>
        <p:spPr>
          <a:xfrm>
            <a:off x="2874875" y="3276809"/>
            <a:ext cx="50040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맑은 고딕"/>
              </a:rPr>
              <a:t>printf_</a:t>
            </a:r>
            <a:r>
              <a:rPr lang="en-US" altLang="ko-KR" dirty="0" err="1">
                <a:ea typeface="맑은 고딕"/>
              </a:rPr>
              <a:t>s</a:t>
            </a:r>
            <a:r>
              <a:rPr lang="en-US" altLang="ko-KR" dirty="0">
                <a:ea typeface="맑은 고딕"/>
              </a:rPr>
              <a:t>()는 const char* _</a:t>
            </a:r>
            <a:r>
              <a:rPr lang="en-US" altLang="ko-KR" dirty="0" err="1">
                <a:ea typeface="맑은 고딕"/>
              </a:rPr>
              <a:t>Format에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시작주소를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받아서</a:t>
            </a:r>
            <a:r>
              <a:rPr lang="en-US" altLang="ko-KR" dirty="0">
                <a:ea typeface="맑은 고딕"/>
              </a:rPr>
              <a:t> 1바이트씩 </a:t>
            </a:r>
            <a:r>
              <a:rPr lang="en-US" altLang="ko-KR" dirty="0" err="1">
                <a:ea typeface="맑은 고딕"/>
              </a:rPr>
              <a:t>이동하면서</a:t>
            </a:r>
            <a:r>
              <a:rPr lang="en-US" altLang="ko-KR" dirty="0">
                <a:ea typeface="맑은 고딕"/>
              </a:rPr>
              <a:t> 0이 </a:t>
            </a:r>
            <a:r>
              <a:rPr lang="en-US" altLang="ko-KR" dirty="0" err="1">
                <a:ea typeface="맑은 고딕"/>
              </a:rPr>
              <a:t>나올</a:t>
            </a:r>
            <a:r>
              <a:rPr lang="en-US" altLang="ko-KR" dirty="0">
                <a:ea typeface="맑은 고딕"/>
              </a:rPr>
              <a:t> 때 </a:t>
            </a:r>
            <a:r>
              <a:rPr lang="en-US" altLang="ko-KR" dirty="0" err="1">
                <a:ea typeface="맑은 고딕"/>
              </a:rPr>
              <a:t>까지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문자를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출력한다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58DD22-AEDD-45EC-A593-B3E17BB8F39B}"/>
              </a:ext>
            </a:extLst>
          </p:cNvPr>
          <p:cNvCxnSpPr>
            <a:cxnSpLocks/>
          </p:cNvCxnSpPr>
          <p:nvPr/>
        </p:nvCxnSpPr>
        <p:spPr>
          <a:xfrm flipV="1">
            <a:off x="8837525" y="2177980"/>
            <a:ext cx="1609412" cy="120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BAB39E-52EF-4516-9901-4DB1327CD3B3}"/>
              </a:ext>
            </a:extLst>
          </p:cNvPr>
          <p:cNvSpPr txBox="1"/>
          <p:nvPr/>
        </p:nvSpPr>
        <p:spPr>
          <a:xfrm>
            <a:off x="7069015" y="23211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</a:t>
            </a:r>
            <a:r>
              <a:rPr lang="ko-KR" altLang="en-US" dirty="0">
                <a:ea typeface="맑은 고딕"/>
              </a:rPr>
              <a:t>을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만나서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출력을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종료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4446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99A4C-D6BC-4CF4-BC32-9F540BB2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main()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코드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F812B6-B47E-4336-AB81-1B90B22E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7272"/>
            <a:ext cx="10905066" cy="43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37191D-15D3-4044-8253-C8C7E283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4" y="1541028"/>
            <a:ext cx="6100523" cy="502254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3E37D-3B2B-4F6E-90EA-036F96571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64" y="1541028"/>
            <a:ext cx="5564927" cy="4970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C507BF-E3B2-4CE3-931F-6154CC0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맑은 고딕"/>
              </a:rPr>
              <a:t>CreateScreen()</a:t>
            </a:r>
            <a:r>
              <a:rPr lang="ko-KR" altLang="en-US" sz="3200">
                <a:solidFill>
                  <a:schemeClr val="bg1"/>
                </a:solidFill>
                <a:ea typeface="맑은 고딕"/>
              </a:rPr>
              <a:t>과</a:t>
            </a:r>
            <a:r>
              <a:rPr lang="en-US" altLang="ko-KR" sz="3200">
                <a:solidFill>
                  <a:schemeClr val="bg1"/>
                </a:solidFill>
                <a:ea typeface="맑은 고딕"/>
              </a:rPr>
              <a:t> PrintScreen() 코드</a:t>
            </a:r>
            <a:endParaRPr lang="ko-KR" altLang="en-US" sz="32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263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main() 코드</vt:lpstr>
      <vt:lpstr>CreateScreen()과 PrintScreen()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635</cp:revision>
  <dcterms:created xsi:type="dcterms:W3CDTF">2022-01-20T06:07:43Z</dcterms:created>
  <dcterms:modified xsi:type="dcterms:W3CDTF">2022-02-07T12:15:11Z</dcterms:modified>
</cp:coreProperties>
</file>