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08" r:id="rId1"/>
  </p:sldMasterIdLst>
  <p:notesMasterIdLst>
    <p:notesMasterId r:id="rId28"/>
  </p:notesMasterIdLst>
  <p:sldIdLst>
    <p:sldId id="256" r:id="rId2"/>
    <p:sldId id="302" r:id="rId3"/>
    <p:sldId id="304" r:id="rId4"/>
    <p:sldId id="305" r:id="rId5"/>
    <p:sldId id="306" r:id="rId6"/>
    <p:sldId id="308" r:id="rId7"/>
    <p:sldId id="307" r:id="rId8"/>
    <p:sldId id="309" r:id="rId9"/>
    <p:sldId id="311" r:id="rId10"/>
    <p:sldId id="292" r:id="rId11"/>
    <p:sldId id="293" r:id="rId12"/>
    <p:sldId id="310" r:id="rId13"/>
    <p:sldId id="321" r:id="rId14"/>
    <p:sldId id="312" r:id="rId15"/>
    <p:sldId id="313" r:id="rId16"/>
    <p:sldId id="314" r:id="rId17"/>
    <p:sldId id="315" r:id="rId18"/>
    <p:sldId id="316" r:id="rId19"/>
    <p:sldId id="320" r:id="rId20"/>
    <p:sldId id="291" r:id="rId21"/>
    <p:sldId id="318" r:id="rId22"/>
    <p:sldId id="294" r:id="rId23"/>
    <p:sldId id="319" r:id="rId24"/>
    <p:sldId id="323" r:id="rId25"/>
    <p:sldId id="324" r:id="rId26"/>
    <p:sldId id="32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0180" autoAdjust="0"/>
    <p:restoredTop sz="87692" autoAdjust="0"/>
  </p:normalViewPr>
  <p:slideViewPr>
    <p:cSldViewPr>
      <p:cViewPr varScale="1">
        <p:scale>
          <a:sx n="99" d="100"/>
          <a:sy n="99" d="100"/>
        </p:scale>
        <p:origin x="-40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9D865A-05F3-4399-AC2C-59BBB07DC970}"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lang="en-US"/>
        </a:p>
      </dgm:t>
    </dgm:pt>
    <dgm:pt modelId="{641992D2-8B11-4B65-8A10-4E0ADC354001}">
      <dgm:prSet phldrT="[Text]" custT="1"/>
      <dgm:spPr/>
      <dgm:t>
        <a:bodyPr/>
        <a:lstStyle/>
        <a:p>
          <a:r>
            <a:rPr lang="en-US" sz="3200" dirty="0" smtClean="0"/>
            <a:t>Physical Data Center</a:t>
          </a:r>
          <a:endParaRPr lang="en-US" sz="3200" dirty="0"/>
        </a:p>
      </dgm:t>
    </dgm:pt>
    <dgm:pt modelId="{7055BE7B-9894-44CD-ACF3-D99CE02B36BF}" type="parTrans" cxnId="{DD5B7345-4FDD-47BA-92FA-4888DC9AB223}">
      <dgm:prSet/>
      <dgm:spPr/>
      <dgm:t>
        <a:bodyPr/>
        <a:lstStyle/>
        <a:p>
          <a:endParaRPr lang="en-US"/>
        </a:p>
      </dgm:t>
    </dgm:pt>
    <dgm:pt modelId="{972025DD-963C-4E72-9342-925820D993CA}" type="sibTrans" cxnId="{DD5B7345-4FDD-47BA-92FA-4888DC9AB223}">
      <dgm:prSet/>
      <dgm:spPr/>
      <dgm:t>
        <a:bodyPr/>
        <a:lstStyle/>
        <a:p>
          <a:endParaRPr lang="en-US"/>
        </a:p>
      </dgm:t>
    </dgm:pt>
    <dgm:pt modelId="{A033D1FB-8919-4042-A2F3-5087B8AF4EF3}">
      <dgm:prSet phldrT="[Text]" custT="1"/>
      <dgm:spPr/>
      <dgm:t>
        <a:bodyPr/>
        <a:lstStyle/>
        <a:p>
          <a:r>
            <a:rPr lang="en-US" sz="3200" dirty="0" smtClean="0"/>
            <a:t>SDDC</a:t>
          </a:r>
          <a:endParaRPr lang="en-US" sz="3200" dirty="0"/>
        </a:p>
      </dgm:t>
    </dgm:pt>
    <dgm:pt modelId="{0C4AAF26-EF21-463E-BA6D-4778E95C0715}" type="parTrans" cxnId="{2B326BA6-1214-4C8D-B940-CB9709E1A2F5}">
      <dgm:prSet/>
      <dgm:spPr/>
      <dgm:t>
        <a:bodyPr/>
        <a:lstStyle/>
        <a:p>
          <a:endParaRPr lang="en-US"/>
        </a:p>
      </dgm:t>
    </dgm:pt>
    <dgm:pt modelId="{F7683CD3-4270-47BA-A800-4CFFA2D9E35C}" type="sibTrans" cxnId="{2B326BA6-1214-4C8D-B940-CB9709E1A2F5}">
      <dgm:prSet/>
      <dgm:spPr/>
      <dgm:t>
        <a:bodyPr/>
        <a:lstStyle/>
        <a:p>
          <a:endParaRPr lang="en-US"/>
        </a:p>
      </dgm:t>
    </dgm:pt>
    <dgm:pt modelId="{5F14FFDC-4504-47D5-84A1-76C1221741DC}">
      <dgm:prSet phldrT="[Text]"/>
      <dgm:spPr/>
      <dgm:t>
        <a:bodyPr/>
        <a:lstStyle/>
        <a:p>
          <a:r>
            <a:rPr lang="en-US" sz="2000" dirty="0" smtClean="0">
              <a:solidFill>
                <a:srgbClr val="00B050"/>
              </a:solidFill>
            </a:rPr>
            <a:t>Flexible, easy to move</a:t>
          </a:r>
          <a:endParaRPr lang="en-US" sz="2000" dirty="0">
            <a:solidFill>
              <a:srgbClr val="00B050"/>
            </a:solidFill>
          </a:endParaRPr>
        </a:p>
      </dgm:t>
    </dgm:pt>
    <dgm:pt modelId="{834FA706-EE2F-421E-A8FA-B0E2DD1D17D5}" type="parTrans" cxnId="{0C033C9B-F33E-4283-9390-52F1AC4EA713}">
      <dgm:prSet/>
      <dgm:spPr/>
      <dgm:t>
        <a:bodyPr/>
        <a:lstStyle/>
        <a:p>
          <a:endParaRPr lang="en-US"/>
        </a:p>
      </dgm:t>
    </dgm:pt>
    <dgm:pt modelId="{4B751EFF-B41D-4F74-BF46-B27A3FF71071}" type="sibTrans" cxnId="{0C033C9B-F33E-4283-9390-52F1AC4EA713}">
      <dgm:prSet/>
      <dgm:spPr/>
      <dgm:t>
        <a:bodyPr/>
        <a:lstStyle/>
        <a:p>
          <a:endParaRPr lang="en-US"/>
        </a:p>
      </dgm:t>
    </dgm:pt>
    <dgm:pt modelId="{8B557CA5-4126-4322-99C4-007DD7DD8221}">
      <dgm:prSet phldrT="[Text]" custT="1"/>
      <dgm:spPr/>
      <dgm:t>
        <a:bodyPr/>
        <a:lstStyle/>
        <a:p>
          <a:r>
            <a:rPr lang="en-US" sz="2000" dirty="0" smtClean="0">
              <a:solidFill>
                <a:srgbClr val="FF0000"/>
              </a:solidFill>
            </a:rPr>
            <a:t>Static, difficult to move</a:t>
          </a:r>
          <a:endParaRPr lang="en-US" sz="2000" dirty="0">
            <a:solidFill>
              <a:srgbClr val="FF0000"/>
            </a:solidFill>
          </a:endParaRPr>
        </a:p>
      </dgm:t>
    </dgm:pt>
    <dgm:pt modelId="{618B5E77-FC64-4CB0-8536-5E8DCF553E99}" type="parTrans" cxnId="{39DD6139-06C1-43F2-8B3C-655364B1D255}">
      <dgm:prSet/>
      <dgm:spPr/>
      <dgm:t>
        <a:bodyPr/>
        <a:lstStyle/>
        <a:p>
          <a:endParaRPr lang="en-US"/>
        </a:p>
      </dgm:t>
    </dgm:pt>
    <dgm:pt modelId="{4DBF96D9-0970-4AC6-8E88-A7EE0D95BD4B}" type="sibTrans" cxnId="{39DD6139-06C1-43F2-8B3C-655364B1D255}">
      <dgm:prSet/>
      <dgm:spPr/>
      <dgm:t>
        <a:bodyPr/>
        <a:lstStyle/>
        <a:p>
          <a:endParaRPr lang="en-US"/>
        </a:p>
      </dgm:t>
    </dgm:pt>
    <dgm:pt modelId="{7A415CEB-0555-4210-84BE-7439F0B0AE66}">
      <dgm:prSet phldrT="[Text]" custT="1"/>
      <dgm:spPr/>
      <dgm:t>
        <a:bodyPr/>
        <a:lstStyle/>
        <a:p>
          <a:r>
            <a:rPr lang="en-US" sz="2000" dirty="0" smtClean="0">
              <a:solidFill>
                <a:srgbClr val="FF0000"/>
              </a:solidFill>
            </a:rPr>
            <a:t>Disruptive maintenance</a:t>
          </a:r>
          <a:endParaRPr lang="en-US" sz="2000" dirty="0">
            <a:solidFill>
              <a:srgbClr val="FF0000"/>
            </a:solidFill>
          </a:endParaRPr>
        </a:p>
      </dgm:t>
    </dgm:pt>
    <dgm:pt modelId="{19FCCAC3-B25A-4043-8D8A-DF72C9079DE1}" type="parTrans" cxnId="{AF851612-871D-4EAD-A9EA-A26D19B7D2A7}">
      <dgm:prSet/>
      <dgm:spPr/>
      <dgm:t>
        <a:bodyPr/>
        <a:lstStyle/>
        <a:p>
          <a:endParaRPr lang="en-US"/>
        </a:p>
      </dgm:t>
    </dgm:pt>
    <dgm:pt modelId="{304CCD24-9E6B-45F4-9EE0-65AD4A543393}" type="sibTrans" cxnId="{AF851612-871D-4EAD-A9EA-A26D19B7D2A7}">
      <dgm:prSet/>
      <dgm:spPr/>
      <dgm:t>
        <a:bodyPr/>
        <a:lstStyle/>
        <a:p>
          <a:endParaRPr lang="en-US"/>
        </a:p>
      </dgm:t>
    </dgm:pt>
    <dgm:pt modelId="{8372199C-27BF-48B8-ABE8-5009DAAF296C}">
      <dgm:prSet phldrT="[Text]"/>
      <dgm:spPr/>
      <dgm:t>
        <a:bodyPr/>
        <a:lstStyle/>
        <a:p>
          <a:r>
            <a:rPr lang="en-US" sz="2000" dirty="0" smtClean="0">
              <a:solidFill>
                <a:srgbClr val="00B050"/>
              </a:solidFill>
            </a:rPr>
            <a:t>Non-disruptive maintenance</a:t>
          </a:r>
          <a:endParaRPr lang="en-US" sz="2000" dirty="0">
            <a:solidFill>
              <a:srgbClr val="00B050"/>
            </a:solidFill>
          </a:endParaRPr>
        </a:p>
      </dgm:t>
    </dgm:pt>
    <dgm:pt modelId="{7F49EE06-DA0C-48BF-8720-314775F5A292}" type="parTrans" cxnId="{7148459B-3DCE-4B26-B65E-95E1A1DF834E}">
      <dgm:prSet/>
      <dgm:spPr/>
      <dgm:t>
        <a:bodyPr/>
        <a:lstStyle/>
        <a:p>
          <a:endParaRPr lang="en-US"/>
        </a:p>
      </dgm:t>
    </dgm:pt>
    <dgm:pt modelId="{C77D043B-F0DF-4090-B820-EF793E567FD3}" type="sibTrans" cxnId="{7148459B-3DCE-4B26-B65E-95E1A1DF834E}">
      <dgm:prSet/>
      <dgm:spPr/>
      <dgm:t>
        <a:bodyPr/>
        <a:lstStyle/>
        <a:p>
          <a:endParaRPr lang="en-US"/>
        </a:p>
      </dgm:t>
    </dgm:pt>
    <dgm:pt modelId="{4280CC10-07F1-4002-AD54-BB0B1787AC03}">
      <dgm:prSet phldrT="[Text]"/>
      <dgm:spPr/>
      <dgm:t>
        <a:bodyPr/>
        <a:lstStyle/>
        <a:p>
          <a:r>
            <a:rPr lang="en-US" sz="2000" dirty="0" smtClean="0">
              <a:solidFill>
                <a:srgbClr val="00B050"/>
              </a:solidFill>
            </a:rPr>
            <a:t>Quick provision due to VM features</a:t>
          </a:r>
          <a:endParaRPr lang="en-US" sz="2000" dirty="0">
            <a:solidFill>
              <a:srgbClr val="00B050"/>
            </a:solidFill>
          </a:endParaRPr>
        </a:p>
      </dgm:t>
    </dgm:pt>
    <dgm:pt modelId="{B942EE71-3CB8-496C-B99C-AE2C39747971}" type="parTrans" cxnId="{BA7D920B-BD34-4FCC-9F38-82CAFC943D55}">
      <dgm:prSet/>
      <dgm:spPr/>
      <dgm:t>
        <a:bodyPr/>
        <a:lstStyle/>
        <a:p>
          <a:endParaRPr lang="en-US"/>
        </a:p>
      </dgm:t>
    </dgm:pt>
    <dgm:pt modelId="{AC5E61D9-E75E-4876-A3E5-8141316CA0EE}" type="sibTrans" cxnId="{BA7D920B-BD34-4FCC-9F38-82CAFC943D55}">
      <dgm:prSet/>
      <dgm:spPr/>
      <dgm:t>
        <a:bodyPr/>
        <a:lstStyle/>
        <a:p>
          <a:endParaRPr lang="en-US"/>
        </a:p>
      </dgm:t>
    </dgm:pt>
    <dgm:pt modelId="{D324DA46-71EF-4A81-93A9-9B4A45BA18A5}">
      <dgm:prSet phldrT="[Text]" custT="1"/>
      <dgm:spPr/>
      <dgm:t>
        <a:bodyPr/>
        <a:lstStyle/>
        <a:p>
          <a:r>
            <a:rPr lang="en-US" sz="2000" dirty="0" smtClean="0">
              <a:solidFill>
                <a:srgbClr val="FF0000"/>
              </a:solidFill>
            </a:rPr>
            <a:t>Slow provision due to manual work</a:t>
          </a:r>
          <a:endParaRPr lang="en-US" sz="2000" dirty="0">
            <a:solidFill>
              <a:srgbClr val="FF0000"/>
            </a:solidFill>
          </a:endParaRPr>
        </a:p>
      </dgm:t>
    </dgm:pt>
    <dgm:pt modelId="{2AEE3BA1-71AC-43B9-8241-40543E67BD27}" type="parTrans" cxnId="{57D7B03E-3513-417A-93A8-B8505873D39E}">
      <dgm:prSet/>
      <dgm:spPr/>
      <dgm:t>
        <a:bodyPr/>
        <a:lstStyle/>
        <a:p>
          <a:endParaRPr lang="en-US"/>
        </a:p>
      </dgm:t>
    </dgm:pt>
    <dgm:pt modelId="{703E7B70-A11B-460F-BAC5-8E1EB165ABC1}" type="sibTrans" cxnId="{57D7B03E-3513-417A-93A8-B8505873D39E}">
      <dgm:prSet/>
      <dgm:spPr/>
      <dgm:t>
        <a:bodyPr/>
        <a:lstStyle/>
        <a:p>
          <a:endParaRPr lang="en-US"/>
        </a:p>
      </dgm:t>
    </dgm:pt>
    <dgm:pt modelId="{19D204AC-4AC9-4E31-A4C9-6DD79C8CA712}">
      <dgm:prSet phldrT="[Text]" custT="1"/>
      <dgm:spPr/>
      <dgm:t>
        <a:bodyPr/>
        <a:lstStyle/>
        <a:p>
          <a:r>
            <a:rPr lang="en-US" sz="2000" dirty="0" smtClean="0">
              <a:solidFill>
                <a:srgbClr val="FF0000"/>
              </a:solidFill>
            </a:rPr>
            <a:t>Hardware failure has bigger impacts if no HA solution</a:t>
          </a:r>
          <a:endParaRPr lang="en-US" sz="2000" dirty="0">
            <a:solidFill>
              <a:srgbClr val="FF0000"/>
            </a:solidFill>
          </a:endParaRPr>
        </a:p>
      </dgm:t>
    </dgm:pt>
    <dgm:pt modelId="{67E41988-D7D9-4F3E-89BF-8D5345A177CE}" type="parTrans" cxnId="{368ED1A4-53A7-4D6B-9E84-B31476094C1F}">
      <dgm:prSet/>
      <dgm:spPr/>
      <dgm:t>
        <a:bodyPr/>
        <a:lstStyle/>
        <a:p>
          <a:endParaRPr lang="en-US"/>
        </a:p>
      </dgm:t>
    </dgm:pt>
    <dgm:pt modelId="{4EB70967-BBDB-450A-BCA4-C8B58BE05371}" type="sibTrans" cxnId="{368ED1A4-53A7-4D6B-9E84-B31476094C1F}">
      <dgm:prSet/>
      <dgm:spPr/>
      <dgm:t>
        <a:bodyPr/>
        <a:lstStyle/>
        <a:p>
          <a:endParaRPr lang="en-US"/>
        </a:p>
      </dgm:t>
    </dgm:pt>
    <dgm:pt modelId="{CE3A40E5-D7F3-4BE8-9B85-BAF817A08586}">
      <dgm:prSet phldrT="[Text]" custT="1"/>
      <dgm:spPr/>
      <dgm:t>
        <a:bodyPr/>
        <a:lstStyle/>
        <a:p>
          <a:r>
            <a:rPr lang="en-US" sz="2000" dirty="0" smtClean="0">
              <a:solidFill>
                <a:srgbClr val="FF0000"/>
              </a:solidFill>
            </a:rPr>
            <a:t>Network and storage configuration and connection are static needs multiple teams cooperation</a:t>
          </a:r>
          <a:endParaRPr lang="en-US" sz="2000" dirty="0">
            <a:solidFill>
              <a:srgbClr val="FF0000"/>
            </a:solidFill>
          </a:endParaRPr>
        </a:p>
      </dgm:t>
    </dgm:pt>
    <dgm:pt modelId="{4F3F16F0-A957-4326-A993-3844B55461B8}" type="parTrans" cxnId="{40B33347-451B-486D-88F9-4BD28EB7A4F5}">
      <dgm:prSet/>
      <dgm:spPr/>
      <dgm:t>
        <a:bodyPr/>
        <a:lstStyle/>
        <a:p>
          <a:endParaRPr lang="en-US"/>
        </a:p>
      </dgm:t>
    </dgm:pt>
    <dgm:pt modelId="{F6C5D129-A6B6-4C2E-8178-4A5EA8A1B42C}" type="sibTrans" cxnId="{40B33347-451B-486D-88F9-4BD28EB7A4F5}">
      <dgm:prSet/>
      <dgm:spPr/>
      <dgm:t>
        <a:bodyPr/>
        <a:lstStyle/>
        <a:p>
          <a:endParaRPr lang="en-US"/>
        </a:p>
      </dgm:t>
    </dgm:pt>
    <dgm:pt modelId="{2A93E2D4-C9A2-4BF1-8B61-ECFBF68D0652}">
      <dgm:prSet phldrT="[Text]"/>
      <dgm:spPr/>
      <dgm:t>
        <a:bodyPr/>
        <a:lstStyle/>
        <a:p>
          <a:r>
            <a:rPr lang="en-US" sz="2000" dirty="0" smtClean="0">
              <a:solidFill>
                <a:srgbClr val="00B050"/>
              </a:solidFill>
            </a:rPr>
            <a:t>VM move from network or storage from one to another quickly and easily</a:t>
          </a:r>
          <a:endParaRPr lang="en-US" sz="2000" dirty="0">
            <a:solidFill>
              <a:srgbClr val="00B050"/>
            </a:solidFill>
          </a:endParaRPr>
        </a:p>
      </dgm:t>
    </dgm:pt>
    <dgm:pt modelId="{D69517BB-2FC7-4605-887C-69EA1BDE1164}" type="parTrans" cxnId="{E8E5B14C-397A-456B-A1FD-CCB3168C0D8A}">
      <dgm:prSet/>
      <dgm:spPr/>
      <dgm:t>
        <a:bodyPr/>
        <a:lstStyle/>
        <a:p>
          <a:endParaRPr lang="en-US"/>
        </a:p>
      </dgm:t>
    </dgm:pt>
    <dgm:pt modelId="{18D1A833-9630-41C4-977C-E8851B2BEBB3}" type="sibTrans" cxnId="{E8E5B14C-397A-456B-A1FD-CCB3168C0D8A}">
      <dgm:prSet/>
      <dgm:spPr/>
      <dgm:t>
        <a:bodyPr/>
        <a:lstStyle/>
        <a:p>
          <a:endParaRPr lang="en-US"/>
        </a:p>
      </dgm:t>
    </dgm:pt>
    <dgm:pt modelId="{F0EA3777-D5EE-48CA-ADD6-50CE7B55B992}">
      <dgm:prSet phldrT="[Text]"/>
      <dgm:spPr/>
      <dgm:t>
        <a:bodyPr/>
        <a:lstStyle/>
        <a:p>
          <a:r>
            <a:rPr lang="en-US" sz="2000" dirty="0" smtClean="0">
              <a:solidFill>
                <a:srgbClr val="00B050"/>
              </a:solidFill>
            </a:rPr>
            <a:t>Hardware failure has smaller impacts even without HA solution</a:t>
          </a:r>
          <a:endParaRPr lang="en-US" sz="2000" dirty="0">
            <a:solidFill>
              <a:srgbClr val="00B050"/>
            </a:solidFill>
          </a:endParaRPr>
        </a:p>
      </dgm:t>
    </dgm:pt>
    <dgm:pt modelId="{9B04D823-E551-4215-9EFF-BCEA487A62DC}" type="parTrans" cxnId="{C8BDC9EE-F019-4D78-B348-B60A5E7F00F7}">
      <dgm:prSet/>
      <dgm:spPr/>
      <dgm:t>
        <a:bodyPr/>
        <a:lstStyle/>
        <a:p>
          <a:endParaRPr lang="en-US"/>
        </a:p>
      </dgm:t>
    </dgm:pt>
    <dgm:pt modelId="{EFE8A2BF-0254-46E9-9CA2-ADE63D8AC3D3}" type="sibTrans" cxnId="{C8BDC9EE-F019-4D78-B348-B60A5E7F00F7}">
      <dgm:prSet/>
      <dgm:spPr/>
      <dgm:t>
        <a:bodyPr/>
        <a:lstStyle/>
        <a:p>
          <a:endParaRPr lang="en-US"/>
        </a:p>
      </dgm:t>
    </dgm:pt>
    <dgm:pt modelId="{BB95800E-C20A-4F6B-96D4-BBECC62D42ED}" type="pres">
      <dgm:prSet presAssocID="{249D865A-05F3-4399-AC2C-59BBB07DC970}" presName="Name0" presStyleCnt="0">
        <dgm:presLayoutVars>
          <dgm:chMax val="2"/>
          <dgm:chPref val="2"/>
          <dgm:dir/>
          <dgm:animOne/>
          <dgm:resizeHandles val="exact"/>
        </dgm:presLayoutVars>
      </dgm:prSet>
      <dgm:spPr/>
      <dgm:t>
        <a:bodyPr/>
        <a:lstStyle/>
        <a:p>
          <a:endParaRPr lang="en-US"/>
        </a:p>
      </dgm:t>
    </dgm:pt>
    <dgm:pt modelId="{60181C1C-A06F-4008-AFFC-3E58BB62E896}" type="pres">
      <dgm:prSet presAssocID="{249D865A-05F3-4399-AC2C-59BBB07DC970}" presName="Background" presStyleLbl="bgImgPlace1" presStyleIdx="0" presStyleCnt="1" custScaleX="114943" custScaleY="102881" custLinFactNeighborX="-1436" custLinFactNeighborY="720"/>
      <dgm:spPr/>
    </dgm:pt>
    <dgm:pt modelId="{F932D017-DBDA-4772-909A-08321AD75DDB}" type="pres">
      <dgm:prSet presAssocID="{249D865A-05F3-4399-AC2C-59BBB07DC970}" presName="ParentText1" presStyleLbl="revTx" presStyleIdx="0" presStyleCnt="2" custScaleX="119746" custLinFactNeighborX="-15746">
        <dgm:presLayoutVars>
          <dgm:chMax val="0"/>
          <dgm:chPref val="0"/>
          <dgm:bulletEnabled val="1"/>
        </dgm:presLayoutVars>
      </dgm:prSet>
      <dgm:spPr/>
      <dgm:t>
        <a:bodyPr/>
        <a:lstStyle/>
        <a:p>
          <a:endParaRPr lang="en-US"/>
        </a:p>
      </dgm:t>
    </dgm:pt>
    <dgm:pt modelId="{7293E0FB-E393-4084-89D4-A5020E2EB7E6}" type="pres">
      <dgm:prSet presAssocID="{249D865A-05F3-4399-AC2C-59BBB07DC970}" presName="ParentText2" presStyleLbl="revTx" presStyleIdx="1" presStyleCnt="2" custScaleX="130172" custLinFactNeighborX="4499">
        <dgm:presLayoutVars>
          <dgm:chMax val="0"/>
          <dgm:chPref val="0"/>
          <dgm:bulletEnabled val="1"/>
        </dgm:presLayoutVars>
      </dgm:prSet>
      <dgm:spPr/>
      <dgm:t>
        <a:bodyPr/>
        <a:lstStyle/>
        <a:p>
          <a:endParaRPr lang="en-US"/>
        </a:p>
      </dgm:t>
    </dgm:pt>
    <dgm:pt modelId="{BF8F7A99-A655-47E5-851F-1C0082DF2FF0}" type="pres">
      <dgm:prSet presAssocID="{249D865A-05F3-4399-AC2C-59BBB07DC970}" presName="Plus" presStyleLbl="alignNode1" presStyleIdx="0" presStyleCnt="2" custLinFactX="205543" custLinFactNeighborX="300000" custLinFactNeighborY="7520"/>
      <dgm:spPr/>
    </dgm:pt>
    <dgm:pt modelId="{681D296D-DB8A-42D6-9B75-9138A3345BFA}" type="pres">
      <dgm:prSet presAssocID="{249D865A-05F3-4399-AC2C-59BBB07DC970}" presName="Minus" presStyleLbl="alignNode1" presStyleIdx="1" presStyleCnt="2" custLinFactX="-222867" custLinFactNeighborX="-300000" custLinFactNeighborY="-2959"/>
      <dgm:spPr/>
    </dgm:pt>
    <dgm:pt modelId="{F386711C-DED8-482A-AA66-65713B4E149B}" type="pres">
      <dgm:prSet presAssocID="{249D865A-05F3-4399-AC2C-59BBB07DC970}" presName="Divider" presStyleLbl="parChTrans1D1" presStyleIdx="0" presStyleCnt="1" custLinFactX="-19950628" custLinFactNeighborX="-20000000"/>
      <dgm:spPr/>
    </dgm:pt>
  </dgm:ptLst>
  <dgm:cxnLst>
    <dgm:cxn modelId="{B151BD89-4D8F-457B-8305-5EEB0CE8C397}" type="presOf" srcId="{8B557CA5-4126-4322-99C4-007DD7DD8221}" destId="{F932D017-DBDA-4772-909A-08321AD75DDB}" srcOrd="0" destOrd="1" presId="urn:microsoft.com/office/officeart/2009/3/layout/PlusandMinus"/>
    <dgm:cxn modelId="{80645C4D-4DCC-4D8A-84CA-295330A97331}" type="presOf" srcId="{7A415CEB-0555-4210-84BE-7439F0B0AE66}" destId="{F932D017-DBDA-4772-909A-08321AD75DDB}" srcOrd="0" destOrd="2" presId="urn:microsoft.com/office/officeart/2009/3/layout/PlusandMinus"/>
    <dgm:cxn modelId="{40B33347-451B-486D-88F9-4BD28EB7A4F5}" srcId="{641992D2-8B11-4B65-8A10-4E0ADC354001}" destId="{CE3A40E5-D7F3-4BE8-9B85-BAF817A08586}" srcOrd="4" destOrd="0" parTransId="{4F3F16F0-A957-4326-A993-3844B55461B8}" sibTransId="{F6C5D129-A6B6-4C2E-8178-4A5EA8A1B42C}"/>
    <dgm:cxn modelId="{57D7B03E-3513-417A-93A8-B8505873D39E}" srcId="{641992D2-8B11-4B65-8A10-4E0ADC354001}" destId="{D324DA46-71EF-4A81-93A9-9B4A45BA18A5}" srcOrd="2" destOrd="0" parTransId="{2AEE3BA1-71AC-43B9-8241-40543E67BD27}" sibTransId="{703E7B70-A11B-460F-BAC5-8E1EB165ABC1}"/>
    <dgm:cxn modelId="{7148459B-3DCE-4B26-B65E-95E1A1DF834E}" srcId="{A033D1FB-8919-4042-A2F3-5087B8AF4EF3}" destId="{8372199C-27BF-48B8-ABE8-5009DAAF296C}" srcOrd="1" destOrd="0" parTransId="{7F49EE06-DA0C-48BF-8720-314775F5A292}" sibTransId="{C77D043B-F0DF-4090-B820-EF793E567FD3}"/>
    <dgm:cxn modelId="{1346F61B-4B01-442F-80B9-2E7839C28ED2}" type="presOf" srcId="{D324DA46-71EF-4A81-93A9-9B4A45BA18A5}" destId="{F932D017-DBDA-4772-909A-08321AD75DDB}" srcOrd="0" destOrd="3" presId="urn:microsoft.com/office/officeart/2009/3/layout/PlusandMinus"/>
    <dgm:cxn modelId="{AABEEEB5-07A1-4018-8CD2-DBE4B386226D}" type="presOf" srcId="{249D865A-05F3-4399-AC2C-59BBB07DC970}" destId="{BB95800E-C20A-4F6B-96D4-BBECC62D42ED}" srcOrd="0" destOrd="0" presId="urn:microsoft.com/office/officeart/2009/3/layout/PlusandMinus"/>
    <dgm:cxn modelId="{AF851612-871D-4EAD-A9EA-A26D19B7D2A7}" srcId="{641992D2-8B11-4B65-8A10-4E0ADC354001}" destId="{7A415CEB-0555-4210-84BE-7439F0B0AE66}" srcOrd="1" destOrd="0" parTransId="{19FCCAC3-B25A-4043-8D8A-DF72C9079DE1}" sibTransId="{304CCD24-9E6B-45F4-9EE0-65AD4A543393}"/>
    <dgm:cxn modelId="{368ED1A4-53A7-4D6B-9E84-B31476094C1F}" srcId="{641992D2-8B11-4B65-8A10-4E0ADC354001}" destId="{19D204AC-4AC9-4E31-A4C9-6DD79C8CA712}" srcOrd="3" destOrd="0" parTransId="{67E41988-D7D9-4F3E-89BF-8D5345A177CE}" sibTransId="{4EB70967-BBDB-450A-BCA4-C8B58BE05371}"/>
    <dgm:cxn modelId="{E18A6830-B24E-475E-B274-AF726C07A61E}" type="presOf" srcId="{641992D2-8B11-4B65-8A10-4E0ADC354001}" destId="{F932D017-DBDA-4772-909A-08321AD75DDB}" srcOrd="0" destOrd="0" presId="urn:microsoft.com/office/officeart/2009/3/layout/PlusandMinus"/>
    <dgm:cxn modelId="{74734BC8-2553-48EC-966F-BBE345814C80}" type="presOf" srcId="{2A93E2D4-C9A2-4BF1-8B61-ECFBF68D0652}" destId="{7293E0FB-E393-4084-89D4-A5020E2EB7E6}" srcOrd="0" destOrd="5" presId="urn:microsoft.com/office/officeart/2009/3/layout/PlusandMinus"/>
    <dgm:cxn modelId="{67C836EC-48B2-4333-AC7F-C085CD2A018B}" type="presOf" srcId="{5F14FFDC-4504-47D5-84A1-76C1221741DC}" destId="{7293E0FB-E393-4084-89D4-A5020E2EB7E6}" srcOrd="0" destOrd="1" presId="urn:microsoft.com/office/officeart/2009/3/layout/PlusandMinus"/>
    <dgm:cxn modelId="{A2B77AE1-A3B7-4A81-BF33-BAB76D8F14AC}" type="presOf" srcId="{4280CC10-07F1-4002-AD54-BB0B1787AC03}" destId="{7293E0FB-E393-4084-89D4-A5020E2EB7E6}" srcOrd="0" destOrd="3" presId="urn:microsoft.com/office/officeart/2009/3/layout/PlusandMinus"/>
    <dgm:cxn modelId="{5222E911-19C1-4376-B6DE-F8A8E421426C}" type="presOf" srcId="{F0EA3777-D5EE-48CA-ADD6-50CE7B55B992}" destId="{7293E0FB-E393-4084-89D4-A5020E2EB7E6}" srcOrd="0" destOrd="4" presId="urn:microsoft.com/office/officeart/2009/3/layout/PlusandMinus"/>
    <dgm:cxn modelId="{BA7D920B-BD34-4FCC-9F38-82CAFC943D55}" srcId="{A033D1FB-8919-4042-A2F3-5087B8AF4EF3}" destId="{4280CC10-07F1-4002-AD54-BB0B1787AC03}" srcOrd="2" destOrd="0" parTransId="{B942EE71-3CB8-496C-B99C-AE2C39747971}" sibTransId="{AC5E61D9-E75E-4876-A3E5-8141316CA0EE}"/>
    <dgm:cxn modelId="{2B326BA6-1214-4C8D-B940-CB9709E1A2F5}" srcId="{249D865A-05F3-4399-AC2C-59BBB07DC970}" destId="{A033D1FB-8919-4042-A2F3-5087B8AF4EF3}" srcOrd="1" destOrd="0" parTransId="{0C4AAF26-EF21-463E-BA6D-4778E95C0715}" sibTransId="{F7683CD3-4270-47BA-A800-4CFFA2D9E35C}"/>
    <dgm:cxn modelId="{C8BDC9EE-F019-4D78-B348-B60A5E7F00F7}" srcId="{A033D1FB-8919-4042-A2F3-5087B8AF4EF3}" destId="{F0EA3777-D5EE-48CA-ADD6-50CE7B55B992}" srcOrd="3" destOrd="0" parTransId="{9B04D823-E551-4215-9EFF-BCEA487A62DC}" sibTransId="{EFE8A2BF-0254-46E9-9CA2-ADE63D8AC3D3}"/>
    <dgm:cxn modelId="{574548F5-D3DB-4199-933E-FAE3D3E87A39}" type="presOf" srcId="{19D204AC-4AC9-4E31-A4C9-6DD79C8CA712}" destId="{F932D017-DBDA-4772-909A-08321AD75DDB}" srcOrd="0" destOrd="4" presId="urn:microsoft.com/office/officeart/2009/3/layout/PlusandMinus"/>
    <dgm:cxn modelId="{DD5B7345-4FDD-47BA-92FA-4888DC9AB223}" srcId="{249D865A-05F3-4399-AC2C-59BBB07DC970}" destId="{641992D2-8B11-4B65-8A10-4E0ADC354001}" srcOrd="0" destOrd="0" parTransId="{7055BE7B-9894-44CD-ACF3-D99CE02B36BF}" sibTransId="{972025DD-963C-4E72-9342-925820D993CA}"/>
    <dgm:cxn modelId="{E8E5B14C-397A-456B-A1FD-CCB3168C0D8A}" srcId="{A033D1FB-8919-4042-A2F3-5087B8AF4EF3}" destId="{2A93E2D4-C9A2-4BF1-8B61-ECFBF68D0652}" srcOrd="4" destOrd="0" parTransId="{D69517BB-2FC7-4605-887C-69EA1BDE1164}" sibTransId="{18D1A833-9630-41C4-977C-E8851B2BEBB3}"/>
    <dgm:cxn modelId="{90E32C69-C957-4A14-B19A-1FDE80585434}" type="presOf" srcId="{CE3A40E5-D7F3-4BE8-9B85-BAF817A08586}" destId="{F932D017-DBDA-4772-909A-08321AD75DDB}" srcOrd="0" destOrd="5" presId="urn:microsoft.com/office/officeart/2009/3/layout/PlusandMinus"/>
    <dgm:cxn modelId="{39DD6139-06C1-43F2-8B3C-655364B1D255}" srcId="{641992D2-8B11-4B65-8A10-4E0ADC354001}" destId="{8B557CA5-4126-4322-99C4-007DD7DD8221}" srcOrd="0" destOrd="0" parTransId="{618B5E77-FC64-4CB0-8536-5E8DCF553E99}" sibTransId="{4DBF96D9-0970-4AC6-8E88-A7EE0D95BD4B}"/>
    <dgm:cxn modelId="{0C033C9B-F33E-4283-9390-52F1AC4EA713}" srcId="{A033D1FB-8919-4042-A2F3-5087B8AF4EF3}" destId="{5F14FFDC-4504-47D5-84A1-76C1221741DC}" srcOrd="0" destOrd="0" parTransId="{834FA706-EE2F-421E-A8FA-B0E2DD1D17D5}" sibTransId="{4B751EFF-B41D-4F74-BF46-B27A3FF71071}"/>
    <dgm:cxn modelId="{13D0096A-22B7-4F39-A8A4-F7EFB1B247CD}" type="presOf" srcId="{8372199C-27BF-48B8-ABE8-5009DAAF296C}" destId="{7293E0FB-E393-4084-89D4-A5020E2EB7E6}" srcOrd="0" destOrd="2" presId="urn:microsoft.com/office/officeart/2009/3/layout/PlusandMinus"/>
    <dgm:cxn modelId="{578512C5-C3A0-4EEC-B826-F191E2C98986}" type="presOf" srcId="{A033D1FB-8919-4042-A2F3-5087B8AF4EF3}" destId="{7293E0FB-E393-4084-89D4-A5020E2EB7E6}" srcOrd="0" destOrd="0" presId="urn:microsoft.com/office/officeart/2009/3/layout/PlusandMinus"/>
    <dgm:cxn modelId="{1AC71098-CEED-4F61-8572-FE29105B8463}" type="presParOf" srcId="{BB95800E-C20A-4F6B-96D4-BBECC62D42ED}" destId="{60181C1C-A06F-4008-AFFC-3E58BB62E896}" srcOrd="0" destOrd="0" presId="urn:microsoft.com/office/officeart/2009/3/layout/PlusandMinus"/>
    <dgm:cxn modelId="{8AEA15E8-9186-4711-8994-CC704DD828B4}" type="presParOf" srcId="{BB95800E-C20A-4F6B-96D4-BBECC62D42ED}" destId="{F932D017-DBDA-4772-909A-08321AD75DDB}" srcOrd="1" destOrd="0" presId="urn:microsoft.com/office/officeart/2009/3/layout/PlusandMinus"/>
    <dgm:cxn modelId="{95E720F9-8C7C-424D-89FC-FD46A63E5811}" type="presParOf" srcId="{BB95800E-C20A-4F6B-96D4-BBECC62D42ED}" destId="{7293E0FB-E393-4084-89D4-A5020E2EB7E6}" srcOrd="2" destOrd="0" presId="urn:microsoft.com/office/officeart/2009/3/layout/PlusandMinus"/>
    <dgm:cxn modelId="{922857E3-37B7-4DC7-98D9-BC2AA5E587B0}" type="presParOf" srcId="{BB95800E-C20A-4F6B-96D4-BBECC62D42ED}" destId="{BF8F7A99-A655-47E5-851F-1C0082DF2FF0}" srcOrd="3" destOrd="0" presId="urn:microsoft.com/office/officeart/2009/3/layout/PlusandMinus"/>
    <dgm:cxn modelId="{31440A72-B8E6-41DB-BD40-86676DBA6847}" type="presParOf" srcId="{BB95800E-C20A-4F6B-96D4-BBECC62D42ED}" destId="{681D296D-DB8A-42D6-9B75-9138A3345BFA}" srcOrd="4" destOrd="0" presId="urn:microsoft.com/office/officeart/2009/3/layout/PlusandMinus"/>
    <dgm:cxn modelId="{0703773F-DBE5-4347-96D3-7274022FBE72}" type="presParOf" srcId="{BB95800E-C20A-4F6B-96D4-BBECC62D42ED}" destId="{F386711C-DED8-482A-AA66-65713B4E149B}" srcOrd="5" destOrd="0" presId="urn:microsoft.com/office/officeart/2009/3/layout/PlusandMinu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181C1C-A06F-4008-AFFC-3E58BB62E896}">
      <dsp:nvSpPr>
        <dsp:cNvPr id="0" name=""/>
        <dsp:cNvSpPr/>
      </dsp:nvSpPr>
      <dsp:spPr>
        <a:xfrm>
          <a:off x="31" y="838186"/>
          <a:ext cx="8385209" cy="3878679"/>
        </a:xfrm>
        <a:prstGeom prst="rect">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32D017-DBDA-4772-909A-08321AD75DDB}">
      <dsp:nvSpPr>
        <dsp:cNvPr id="0" name=""/>
        <dsp:cNvSpPr/>
      </dsp:nvSpPr>
      <dsp:spPr>
        <a:xfrm>
          <a:off x="0" y="1306263"/>
          <a:ext cx="4056528" cy="3225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1422400">
            <a:lnSpc>
              <a:spcPct val="90000"/>
            </a:lnSpc>
            <a:spcBef>
              <a:spcPct val="0"/>
            </a:spcBef>
            <a:spcAft>
              <a:spcPct val="35000"/>
            </a:spcAft>
          </a:pPr>
          <a:r>
            <a:rPr lang="en-US" sz="3200" kern="1200" dirty="0" smtClean="0"/>
            <a:t>Physical Data Center</a:t>
          </a:r>
          <a:endParaRPr lang="en-US" sz="3200" kern="1200" dirty="0"/>
        </a:p>
        <a:p>
          <a:pPr marL="228600" lvl="1" indent="-228600" algn="l" defTabSz="889000">
            <a:lnSpc>
              <a:spcPct val="90000"/>
            </a:lnSpc>
            <a:spcBef>
              <a:spcPct val="0"/>
            </a:spcBef>
            <a:spcAft>
              <a:spcPct val="15000"/>
            </a:spcAft>
            <a:buChar char="••"/>
          </a:pPr>
          <a:r>
            <a:rPr lang="en-US" sz="2000" kern="1200" dirty="0" smtClean="0">
              <a:solidFill>
                <a:srgbClr val="FF0000"/>
              </a:solidFill>
            </a:rPr>
            <a:t>Static, difficult to move</a:t>
          </a:r>
          <a:endParaRPr lang="en-US" sz="2000" kern="1200" dirty="0">
            <a:solidFill>
              <a:srgbClr val="FF0000"/>
            </a:solidFill>
          </a:endParaRPr>
        </a:p>
        <a:p>
          <a:pPr marL="228600" lvl="1" indent="-228600" algn="l" defTabSz="889000">
            <a:lnSpc>
              <a:spcPct val="90000"/>
            </a:lnSpc>
            <a:spcBef>
              <a:spcPct val="0"/>
            </a:spcBef>
            <a:spcAft>
              <a:spcPct val="15000"/>
            </a:spcAft>
            <a:buChar char="••"/>
          </a:pPr>
          <a:r>
            <a:rPr lang="en-US" sz="2000" kern="1200" dirty="0" smtClean="0">
              <a:solidFill>
                <a:srgbClr val="FF0000"/>
              </a:solidFill>
            </a:rPr>
            <a:t>Disruptive maintenance</a:t>
          </a:r>
          <a:endParaRPr lang="en-US" sz="2000" kern="1200" dirty="0">
            <a:solidFill>
              <a:srgbClr val="FF0000"/>
            </a:solidFill>
          </a:endParaRPr>
        </a:p>
        <a:p>
          <a:pPr marL="228600" lvl="1" indent="-228600" algn="l" defTabSz="889000">
            <a:lnSpc>
              <a:spcPct val="90000"/>
            </a:lnSpc>
            <a:spcBef>
              <a:spcPct val="0"/>
            </a:spcBef>
            <a:spcAft>
              <a:spcPct val="15000"/>
            </a:spcAft>
            <a:buChar char="••"/>
          </a:pPr>
          <a:r>
            <a:rPr lang="en-US" sz="2000" kern="1200" dirty="0" smtClean="0">
              <a:solidFill>
                <a:srgbClr val="FF0000"/>
              </a:solidFill>
            </a:rPr>
            <a:t>Slow provision due to manual work</a:t>
          </a:r>
          <a:endParaRPr lang="en-US" sz="2000" kern="1200" dirty="0">
            <a:solidFill>
              <a:srgbClr val="FF0000"/>
            </a:solidFill>
          </a:endParaRPr>
        </a:p>
        <a:p>
          <a:pPr marL="228600" lvl="1" indent="-228600" algn="l" defTabSz="889000">
            <a:lnSpc>
              <a:spcPct val="90000"/>
            </a:lnSpc>
            <a:spcBef>
              <a:spcPct val="0"/>
            </a:spcBef>
            <a:spcAft>
              <a:spcPct val="15000"/>
            </a:spcAft>
            <a:buChar char="••"/>
          </a:pPr>
          <a:r>
            <a:rPr lang="en-US" sz="2000" kern="1200" dirty="0" smtClean="0">
              <a:solidFill>
                <a:srgbClr val="FF0000"/>
              </a:solidFill>
            </a:rPr>
            <a:t>Hardware failure has bigger impacts if no HA solution</a:t>
          </a:r>
          <a:endParaRPr lang="en-US" sz="2000" kern="1200" dirty="0">
            <a:solidFill>
              <a:srgbClr val="FF0000"/>
            </a:solidFill>
          </a:endParaRPr>
        </a:p>
        <a:p>
          <a:pPr marL="228600" lvl="1" indent="-228600" algn="l" defTabSz="889000">
            <a:lnSpc>
              <a:spcPct val="90000"/>
            </a:lnSpc>
            <a:spcBef>
              <a:spcPct val="0"/>
            </a:spcBef>
            <a:spcAft>
              <a:spcPct val="15000"/>
            </a:spcAft>
            <a:buChar char="••"/>
          </a:pPr>
          <a:r>
            <a:rPr lang="en-US" sz="2000" kern="1200" dirty="0" smtClean="0">
              <a:solidFill>
                <a:srgbClr val="FF0000"/>
              </a:solidFill>
            </a:rPr>
            <a:t>Network and storage configuration and connection are static needs multiple teams cooperation</a:t>
          </a:r>
          <a:endParaRPr lang="en-US" sz="2000" kern="1200" dirty="0">
            <a:solidFill>
              <a:srgbClr val="FF0000"/>
            </a:solidFill>
          </a:endParaRPr>
        </a:p>
      </dsp:txBody>
      <dsp:txXfrm>
        <a:off x="0" y="1306263"/>
        <a:ext cx="4056528" cy="3225244"/>
      </dsp:txXfrm>
    </dsp:sp>
    <dsp:sp modelId="{7293E0FB-E393-4084-89D4-A5020E2EB7E6}">
      <dsp:nvSpPr>
        <dsp:cNvPr id="0" name=""/>
        <dsp:cNvSpPr/>
      </dsp:nvSpPr>
      <dsp:spPr>
        <a:xfrm>
          <a:off x="3972287" y="1306263"/>
          <a:ext cx="4409720" cy="3225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1422400">
            <a:lnSpc>
              <a:spcPct val="90000"/>
            </a:lnSpc>
            <a:spcBef>
              <a:spcPct val="0"/>
            </a:spcBef>
            <a:spcAft>
              <a:spcPct val="35000"/>
            </a:spcAft>
          </a:pPr>
          <a:r>
            <a:rPr lang="en-US" sz="3200" kern="1200" dirty="0" smtClean="0"/>
            <a:t>SDDC</a:t>
          </a:r>
          <a:endParaRPr lang="en-US" sz="3200" kern="1200" dirty="0"/>
        </a:p>
        <a:p>
          <a:pPr marL="228600" lvl="1" indent="-228600" algn="l" defTabSz="889000">
            <a:lnSpc>
              <a:spcPct val="90000"/>
            </a:lnSpc>
            <a:spcBef>
              <a:spcPct val="0"/>
            </a:spcBef>
            <a:spcAft>
              <a:spcPct val="15000"/>
            </a:spcAft>
            <a:buChar char="••"/>
          </a:pPr>
          <a:r>
            <a:rPr lang="en-US" sz="2000" kern="1200" dirty="0" smtClean="0">
              <a:solidFill>
                <a:srgbClr val="00B050"/>
              </a:solidFill>
            </a:rPr>
            <a:t>Flexible, easy to move</a:t>
          </a:r>
          <a:endParaRPr lang="en-US" sz="2000" kern="1200" dirty="0">
            <a:solidFill>
              <a:srgbClr val="00B050"/>
            </a:solidFill>
          </a:endParaRPr>
        </a:p>
        <a:p>
          <a:pPr marL="228600" lvl="1" indent="-228600" algn="l" defTabSz="889000">
            <a:lnSpc>
              <a:spcPct val="90000"/>
            </a:lnSpc>
            <a:spcBef>
              <a:spcPct val="0"/>
            </a:spcBef>
            <a:spcAft>
              <a:spcPct val="15000"/>
            </a:spcAft>
            <a:buChar char="••"/>
          </a:pPr>
          <a:r>
            <a:rPr lang="en-US" sz="2000" kern="1200" dirty="0" smtClean="0">
              <a:solidFill>
                <a:srgbClr val="00B050"/>
              </a:solidFill>
            </a:rPr>
            <a:t>Non-disruptive maintenance</a:t>
          </a:r>
          <a:endParaRPr lang="en-US" sz="2000" kern="1200" dirty="0">
            <a:solidFill>
              <a:srgbClr val="00B050"/>
            </a:solidFill>
          </a:endParaRPr>
        </a:p>
        <a:p>
          <a:pPr marL="228600" lvl="1" indent="-228600" algn="l" defTabSz="889000">
            <a:lnSpc>
              <a:spcPct val="90000"/>
            </a:lnSpc>
            <a:spcBef>
              <a:spcPct val="0"/>
            </a:spcBef>
            <a:spcAft>
              <a:spcPct val="15000"/>
            </a:spcAft>
            <a:buChar char="••"/>
          </a:pPr>
          <a:r>
            <a:rPr lang="en-US" sz="2000" kern="1200" dirty="0" smtClean="0">
              <a:solidFill>
                <a:srgbClr val="00B050"/>
              </a:solidFill>
            </a:rPr>
            <a:t>Quick provision due to VM features</a:t>
          </a:r>
          <a:endParaRPr lang="en-US" sz="2000" kern="1200" dirty="0">
            <a:solidFill>
              <a:srgbClr val="00B050"/>
            </a:solidFill>
          </a:endParaRPr>
        </a:p>
        <a:p>
          <a:pPr marL="228600" lvl="1" indent="-228600" algn="l" defTabSz="889000">
            <a:lnSpc>
              <a:spcPct val="90000"/>
            </a:lnSpc>
            <a:spcBef>
              <a:spcPct val="0"/>
            </a:spcBef>
            <a:spcAft>
              <a:spcPct val="15000"/>
            </a:spcAft>
            <a:buChar char="••"/>
          </a:pPr>
          <a:r>
            <a:rPr lang="en-US" sz="2000" kern="1200" dirty="0" smtClean="0">
              <a:solidFill>
                <a:srgbClr val="00B050"/>
              </a:solidFill>
            </a:rPr>
            <a:t>Hardware failure has smaller impacts even without HA solution</a:t>
          </a:r>
          <a:endParaRPr lang="en-US" sz="2000" kern="1200" dirty="0">
            <a:solidFill>
              <a:srgbClr val="00B050"/>
            </a:solidFill>
          </a:endParaRPr>
        </a:p>
        <a:p>
          <a:pPr marL="228600" lvl="1" indent="-228600" algn="l" defTabSz="889000">
            <a:lnSpc>
              <a:spcPct val="90000"/>
            </a:lnSpc>
            <a:spcBef>
              <a:spcPct val="0"/>
            </a:spcBef>
            <a:spcAft>
              <a:spcPct val="15000"/>
            </a:spcAft>
            <a:buChar char="••"/>
          </a:pPr>
          <a:r>
            <a:rPr lang="en-US" sz="2000" kern="1200" dirty="0" smtClean="0">
              <a:solidFill>
                <a:srgbClr val="00B050"/>
              </a:solidFill>
            </a:rPr>
            <a:t>VM move from network or storage from one to another quickly and easily</a:t>
          </a:r>
          <a:endParaRPr lang="en-US" sz="2000" kern="1200" dirty="0">
            <a:solidFill>
              <a:srgbClr val="00B050"/>
            </a:solidFill>
          </a:endParaRPr>
        </a:p>
      </dsp:txBody>
      <dsp:txXfrm>
        <a:off x="3972287" y="1306263"/>
        <a:ext cx="4409720" cy="3225244"/>
      </dsp:txXfrm>
    </dsp:sp>
    <dsp:sp modelId="{BF8F7A99-A655-47E5-851F-1C0082DF2FF0}">
      <dsp:nvSpPr>
        <dsp:cNvPr id="0" name=""/>
        <dsp:cNvSpPr/>
      </dsp:nvSpPr>
      <dsp:spPr>
        <a:xfrm>
          <a:off x="6959695" y="218073"/>
          <a:ext cx="1425479" cy="1425479"/>
        </a:xfrm>
        <a:prstGeom prst="plus">
          <a:avLst>
            <a:gd name="adj" fmla="val 328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1D296D-DB8A-42D6-9B75-9138A3345BFA}">
      <dsp:nvSpPr>
        <dsp:cNvPr id="0" name=""/>
        <dsp:cNvSpPr/>
      </dsp:nvSpPr>
      <dsp:spPr>
        <a:xfrm>
          <a:off x="0" y="609909"/>
          <a:ext cx="1341628" cy="459763"/>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86711C-DED8-482A-AA66-65713B4E149B}">
      <dsp:nvSpPr>
        <dsp:cNvPr id="0" name=""/>
        <dsp:cNvSpPr/>
      </dsp:nvSpPr>
      <dsp:spPr>
        <a:xfrm>
          <a:off x="3962400" y="1313160"/>
          <a:ext cx="838" cy="3080418"/>
        </a:xfrm>
        <a:prstGeom prst="line">
          <a:avLst/>
        </a:pr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9A7FBF-C2BD-4E6E-9411-3691FF3DB939}" type="datetimeFigureOut">
              <a:rPr lang="en-US" smtClean="0"/>
              <a:t>1/28/2016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FB3E7A-7FE4-42EC-A9D8-2719F1F05314}" type="slidenum">
              <a:rPr lang="en-US" smtClean="0"/>
              <a:t>‹#›</a:t>
            </a:fld>
            <a:endParaRPr lang="en-US"/>
          </a:p>
        </p:txBody>
      </p:sp>
    </p:spTree>
    <p:extLst>
      <p:ext uri="{BB962C8B-B14F-4D97-AF65-F5344CB8AC3E}">
        <p14:creationId xmlns:p14="http://schemas.microsoft.com/office/powerpoint/2010/main" val="786973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Declaration:</a:t>
            </a:r>
            <a:r>
              <a:rPr lang="en-US" baseline="0" dirty="0" smtClean="0"/>
              <a:t> All pictures in this slides were searched via google. The copyright were belong to </a:t>
            </a:r>
            <a:r>
              <a:rPr lang="en-US" baseline="0" smtClean="0"/>
              <a:t>original authors.</a:t>
            </a:r>
            <a:endParaRPr lang="en-US"/>
          </a:p>
        </p:txBody>
      </p:sp>
      <p:sp>
        <p:nvSpPr>
          <p:cNvPr id="4" name="Slide Number Placeholder 3"/>
          <p:cNvSpPr>
            <a:spLocks noGrp="1"/>
          </p:cNvSpPr>
          <p:nvPr>
            <p:ph type="sldNum" sz="quarter" idx="10"/>
          </p:nvPr>
        </p:nvSpPr>
        <p:spPr/>
        <p:txBody>
          <a:bodyPr/>
          <a:lstStyle/>
          <a:p>
            <a:fld id="{6BFB3E7A-7FE4-42EC-A9D8-2719F1F05314}" type="slidenum">
              <a:rPr lang="en-US" smtClean="0"/>
              <a:t>1</a:t>
            </a:fld>
            <a:endParaRPr lang="en-US"/>
          </a:p>
        </p:txBody>
      </p:sp>
    </p:spTree>
    <p:extLst>
      <p:ext uri="{BB962C8B-B14F-4D97-AF65-F5344CB8AC3E}">
        <p14:creationId xmlns:p14="http://schemas.microsoft.com/office/powerpoint/2010/main" val="747059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FB3E7A-7FE4-42EC-A9D8-2719F1F05314}" type="slidenum">
              <a:rPr lang="en-US" smtClean="0"/>
              <a:t>2</a:t>
            </a:fld>
            <a:endParaRPr lang="en-US"/>
          </a:p>
        </p:txBody>
      </p:sp>
    </p:spTree>
    <p:extLst>
      <p:ext uri="{BB962C8B-B14F-4D97-AF65-F5344CB8AC3E}">
        <p14:creationId xmlns:p14="http://schemas.microsoft.com/office/powerpoint/2010/main" val="3855323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CDP and Near CDP are different,</a:t>
            </a:r>
          </a:p>
          <a:p>
            <a:pPr lvl="1"/>
            <a:endParaRPr lang="en-US" dirty="0" smtClean="0"/>
          </a:p>
          <a:p>
            <a:pPr marL="685800" lvl="1" indent="-228600">
              <a:buAutoNum type="arabicPeriod"/>
            </a:pPr>
            <a:r>
              <a:rPr lang="en-US" dirty="0" smtClean="0"/>
              <a:t>CDP</a:t>
            </a:r>
            <a:r>
              <a:rPr lang="en-US" baseline="0" dirty="0" smtClean="0"/>
              <a:t> doesn’t need snapshot the VM or </a:t>
            </a:r>
            <a:r>
              <a:rPr lang="en-US" baseline="0" dirty="0" err="1" smtClean="0"/>
              <a:t>filesystem</a:t>
            </a:r>
            <a:r>
              <a:rPr lang="en-US" baseline="0" dirty="0" smtClean="0"/>
              <a:t>, no app consistence. </a:t>
            </a:r>
          </a:p>
          <a:p>
            <a:pPr marL="457200" lvl="1" indent="0">
              <a:buNone/>
            </a:pPr>
            <a:r>
              <a:rPr lang="en-US" baseline="0" dirty="0" smtClean="0"/>
              <a:t>     App can mark the tag for consistence tag. That is why Consistence Group for LUNs is required. </a:t>
            </a:r>
            <a:endParaRPr lang="en-US" dirty="0" smtClean="0"/>
          </a:p>
          <a:p>
            <a:pPr lvl="1"/>
            <a:endParaRPr lang="en-US" dirty="0" smtClean="0"/>
          </a:p>
          <a:p>
            <a:pPr lvl="1"/>
            <a:r>
              <a:rPr lang="en-US" dirty="0" smtClean="0"/>
              <a:t>2. Near</a:t>
            </a:r>
            <a:r>
              <a:rPr lang="en-US" baseline="0" dirty="0" smtClean="0"/>
              <a:t> CDP need VM snapshot or storage snapshot. That need application/OS flush pending/dirty data for app consistence.</a:t>
            </a:r>
            <a:endParaRPr lang="en-US" dirty="0" smtClean="0"/>
          </a:p>
          <a:p>
            <a:endParaRPr lang="en-US" dirty="0" smtClean="0"/>
          </a:p>
          <a:p>
            <a:pPr marL="171450" indent="-171450">
              <a:buFont typeface="Arial" panose="020B0604020202020204" pitchFamily="34" charset="0"/>
              <a:buChar char="•"/>
            </a:pPr>
            <a:r>
              <a:rPr lang="en-US" dirty="0" smtClean="0"/>
              <a:t>Differences</a:t>
            </a:r>
            <a:r>
              <a:rPr lang="en-US" baseline="0" dirty="0" smtClean="0"/>
              <a:t> between </a:t>
            </a:r>
            <a:r>
              <a:rPr lang="en-US" sz="1050" dirty="0" smtClean="0"/>
              <a:t>Stretched</a:t>
            </a:r>
            <a:r>
              <a:rPr lang="en-US" dirty="0" smtClean="0"/>
              <a:t> clusters</a:t>
            </a:r>
            <a:r>
              <a:rPr lang="en-US" baseline="0" dirty="0" smtClean="0"/>
              <a:t> and SRM,</a:t>
            </a:r>
            <a:endParaRPr lang="en-US" dirty="0" smtClean="0"/>
          </a:p>
          <a:p>
            <a:endParaRPr lang="en-US" dirty="0" smtClean="0"/>
          </a:p>
          <a:p>
            <a:r>
              <a:rPr lang="en-US" dirty="0" smtClean="0"/>
              <a:t>http://www.vmware.com/files/pdf/techpaper/Stretched_Clusters_and_VMware_vCenter_Site_Recovery_Manage_USLTR_Regalix.pdf</a:t>
            </a:r>
            <a:endParaRPr lang="en-US" dirty="0"/>
          </a:p>
        </p:txBody>
      </p:sp>
      <p:sp>
        <p:nvSpPr>
          <p:cNvPr id="4" name="Slide Number Placeholder 3"/>
          <p:cNvSpPr>
            <a:spLocks noGrp="1"/>
          </p:cNvSpPr>
          <p:nvPr>
            <p:ph type="sldNum" sz="quarter" idx="10"/>
          </p:nvPr>
        </p:nvSpPr>
        <p:spPr/>
        <p:txBody>
          <a:bodyPr/>
          <a:lstStyle/>
          <a:p>
            <a:fld id="{6BFB3E7A-7FE4-42EC-A9D8-2719F1F05314}" type="slidenum">
              <a:rPr lang="en-US" smtClean="0"/>
              <a:t>3</a:t>
            </a:fld>
            <a:endParaRPr lang="en-US"/>
          </a:p>
        </p:txBody>
      </p:sp>
    </p:spTree>
    <p:extLst>
      <p:ext uri="{BB962C8B-B14F-4D97-AF65-F5344CB8AC3E}">
        <p14:creationId xmlns:p14="http://schemas.microsoft.com/office/powerpoint/2010/main" val="1444838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FB3E7A-7FE4-42EC-A9D8-2719F1F05314}" type="slidenum">
              <a:rPr lang="en-US" smtClean="0"/>
              <a:t>11</a:t>
            </a:fld>
            <a:endParaRPr lang="en-US"/>
          </a:p>
        </p:txBody>
      </p:sp>
    </p:spTree>
    <p:extLst>
      <p:ext uri="{BB962C8B-B14F-4D97-AF65-F5344CB8AC3E}">
        <p14:creationId xmlns:p14="http://schemas.microsoft.com/office/powerpoint/2010/main" val="546549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Backups using vSphere VADP environment provides significant performance improvements over VCB.</a:t>
            </a:r>
          </a:p>
          <a:p>
            <a:r>
              <a:rPr lang="en-US" dirty="0" smtClean="0"/>
              <a:t>During backups, the Backup proxy agent requests a snapshot of the virtual machine hosted on the VMFS datastore. The snapshot VMDK and virtual machine configuration files are then copied to the storage media without requiring any dedicated disk cache on the proxy server. In the case of  incremental backups, Change Block Tracking (CBT) helps quickly identify the data blocks on the virtual machine that have changed since the last backup.</a:t>
            </a:r>
          </a:p>
          <a:p>
            <a:r>
              <a:rPr lang="en-US" dirty="0" smtClean="0"/>
              <a:t>Similarly, during restores, virtual machines are restored directly to the appropriate ESX Server and datastore without the need for staging on the proxy server with VMware Converter. This approach provides much faster restores.</a:t>
            </a:r>
          </a:p>
        </p:txBody>
      </p:sp>
      <p:sp>
        <p:nvSpPr>
          <p:cNvPr id="4" name="Slide Number Placeholder 3"/>
          <p:cNvSpPr>
            <a:spLocks noGrp="1"/>
          </p:cNvSpPr>
          <p:nvPr>
            <p:ph type="sldNum" sz="quarter" idx="10"/>
          </p:nvPr>
        </p:nvSpPr>
        <p:spPr/>
        <p:txBody>
          <a:bodyPr/>
          <a:lstStyle/>
          <a:p>
            <a:fld id="{6BFB3E7A-7FE4-42EC-A9D8-2719F1F05314}" type="slidenum">
              <a:rPr lang="en-US" smtClean="0"/>
              <a:t>17</a:t>
            </a:fld>
            <a:endParaRPr lang="en-US"/>
          </a:p>
        </p:txBody>
      </p:sp>
    </p:spTree>
    <p:extLst>
      <p:ext uri="{BB962C8B-B14F-4D97-AF65-F5344CB8AC3E}">
        <p14:creationId xmlns:p14="http://schemas.microsoft.com/office/powerpoint/2010/main" val="3417602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FB3E7A-7FE4-42EC-A9D8-2719F1F05314}" type="slidenum">
              <a:rPr lang="en-US" smtClean="0"/>
              <a:t>22</a:t>
            </a:fld>
            <a:endParaRPr lang="en-US"/>
          </a:p>
        </p:txBody>
      </p:sp>
    </p:spTree>
    <p:extLst>
      <p:ext uri="{BB962C8B-B14F-4D97-AF65-F5344CB8AC3E}">
        <p14:creationId xmlns:p14="http://schemas.microsoft.com/office/powerpoint/2010/main" val="3882756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1/28/2016</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1/28/2016</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1/28/2016</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1/28/2016</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1/28/2016</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1/28/2016</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1/28/2016</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png"/><Relationship Id="rId4" Type="http://schemas.openxmlformats.org/officeDocument/2006/relationships/oleObject" Target="../embeddings/Microsoft_Excel_97-2003_Worksheet1.xls"/></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19200" y="1600200"/>
            <a:ext cx="6858000" cy="1828800"/>
          </a:xfrm>
        </p:spPr>
        <p:txBody>
          <a:bodyPr>
            <a:normAutofit fontScale="90000"/>
          </a:bodyPr>
          <a:lstStyle/>
          <a:p>
            <a:r>
              <a:rPr lang="en-US" dirty="0" smtClean="0"/>
              <a:t>VIrtual Machine Backup</a:t>
            </a:r>
            <a:r>
              <a:rPr lang="en-US" b="0" dirty="0" smtClean="0">
                <a:effectLst/>
              </a:rPr>
              <a:t> TOI</a:t>
            </a:r>
            <a:br>
              <a:rPr lang="en-US" b="0" dirty="0" smtClean="0">
                <a:effectLst/>
              </a:rPr>
            </a:br>
            <a:r>
              <a:rPr lang="en-US" dirty="0"/>
              <a:t>	</a:t>
            </a:r>
            <a:r>
              <a:rPr lang="en-US" dirty="0" smtClean="0"/>
              <a:t>				</a:t>
            </a:r>
            <a:r>
              <a:rPr lang="en-US" sz="3200" dirty="0" smtClean="0"/>
              <a:t>- part 1</a:t>
            </a:r>
            <a:endParaRPr lang="en-US" sz="3200" dirty="0"/>
          </a:p>
        </p:txBody>
      </p:sp>
      <p:sp>
        <p:nvSpPr>
          <p:cNvPr id="5" name="Subtitle 4"/>
          <p:cNvSpPr>
            <a:spLocks noGrp="1"/>
          </p:cNvSpPr>
          <p:nvPr>
            <p:ph type="subTitle" idx="1"/>
          </p:nvPr>
        </p:nvSpPr>
        <p:spPr>
          <a:xfrm>
            <a:off x="533400" y="3886200"/>
            <a:ext cx="7854696" cy="1752600"/>
          </a:xfrm>
        </p:spPr>
        <p:txBody>
          <a:bodyPr/>
          <a:lstStyle/>
          <a:p>
            <a:pPr algn="r"/>
            <a:r>
              <a:rPr lang="en-US" dirty="0" smtClean="0"/>
              <a:t>Compiled by Oliver Yang</a:t>
            </a:r>
          </a:p>
          <a:p>
            <a:pPr algn="r"/>
            <a:r>
              <a:rPr lang="en-US" dirty="0" smtClean="0"/>
              <a:t>Jan, 2016 </a:t>
            </a:r>
          </a:p>
        </p:txBody>
      </p:sp>
      <p:sp>
        <p:nvSpPr>
          <p:cNvPr id="3" name="TextBox 2"/>
          <p:cNvSpPr txBox="1"/>
          <p:nvPr/>
        </p:nvSpPr>
        <p:spPr>
          <a:xfrm>
            <a:off x="5986914" y="6114531"/>
            <a:ext cx="3124200" cy="646331"/>
          </a:xfrm>
          <a:prstGeom prst="rect">
            <a:avLst/>
          </a:prstGeom>
          <a:noFill/>
        </p:spPr>
        <p:txBody>
          <a:bodyPr wrap="square" rtlCol="0">
            <a:spAutoFit/>
          </a:bodyPr>
          <a:lstStyle/>
          <a:p>
            <a:r>
              <a:rPr lang="en-US" dirty="0"/>
              <a:t>http</a:t>
            </a:r>
            <a:r>
              <a:rPr lang="en-US" dirty="0" smtClean="0"/>
              <a:t>://oliveryang.net</a:t>
            </a:r>
            <a:endParaRPr lang="en-US" dirty="0"/>
          </a:p>
          <a:p>
            <a:endParaRPr lang="en-US" dirty="0"/>
          </a:p>
        </p:txBody>
      </p:sp>
    </p:spTree>
    <p:extLst>
      <p:ext uri="{BB962C8B-B14F-4D97-AF65-F5344CB8AC3E}">
        <p14:creationId xmlns:p14="http://schemas.microsoft.com/office/powerpoint/2010/main" val="26234050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Pain Points Of Traditional Backup</a:t>
            </a:r>
            <a:endParaRPr lang="en-US" dirty="0"/>
          </a:p>
        </p:txBody>
      </p:sp>
      <p:sp>
        <p:nvSpPr>
          <p:cNvPr id="3" name="Content Placeholder 2"/>
          <p:cNvSpPr>
            <a:spLocks noGrp="1"/>
          </p:cNvSpPr>
          <p:nvPr>
            <p:ph sz="quarter" idx="1"/>
          </p:nvPr>
        </p:nvSpPr>
        <p:spPr/>
        <p:txBody>
          <a:bodyPr>
            <a:normAutofit fontScale="92500" lnSpcReduction="20000"/>
          </a:bodyPr>
          <a:lstStyle/>
          <a:p>
            <a:r>
              <a:rPr lang="en-US" sz="2800" dirty="0" smtClean="0"/>
              <a:t>Bigger VM backup overhead</a:t>
            </a:r>
          </a:p>
          <a:p>
            <a:pPr lvl="1"/>
            <a:r>
              <a:rPr lang="en-US" dirty="0" smtClean="0"/>
              <a:t>SDDC caused high application/VM density than physical</a:t>
            </a:r>
          </a:p>
          <a:p>
            <a:pPr lvl="2"/>
            <a:r>
              <a:rPr lang="en-US" sz="2400" dirty="0" smtClean="0"/>
              <a:t> </a:t>
            </a:r>
            <a:r>
              <a:rPr lang="en-US" dirty="0" smtClean="0"/>
              <a:t>One VM backup agent could cause the perf/QOS problems to other VMs</a:t>
            </a:r>
            <a:endParaRPr lang="en-US" sz="1800" dirty="0" smtClean="0"/>
          </a:p>
          <a:p>
            <a:pPr lvl="3"/>
            <a:r>
              <a:rPr lang="en-US" dirty="0" smtClean="0"/>
              <a:t>CPU, memory, storage, network overheads </a:t>
            </a:r>
          </a:p>
          <a:p>
            <a:r>
              <a:rPr lang="en-US" sz="2800" dirty="0" smtClean="0"/>
              <a:t>High OPEX by OS none-transparent backup </a:t>
            </a:r>
          </a:p>
          <a:p>
            <a:pPr lvl="1"/>
            <a:r>
              <a:rPr lang="en-US" dirty="0" smtClean="0"/>
              <a:t>Various backup agents</a:t>
            </a:r>
          </a:p>
          <a:p>
            <a:pPr lvl="2"/>
            <a:r>
              <a:rPr lang="en-US" dirty="0" smtClean="0"/>
              <a:t>OS level agent with coarse granularity</a:t>
            </a:r>
          </a:p>
          <a:p>
            <a:pPr lvl="2"/>
            <a:r>
              <a:rPr lang="en-US" dirty="0" smtClean="0"/>
              <a:t>App level agent with fine granularity</a:t>
            </a:r>
          </a:p>
          <a:p>
            <a:pPr lvl="1"/>
            <a:r>
              <a:rPr lang="en-US" dirty="0" smtClean="0"/>
              <a:t>Shadow copy depends on OS implementation</a:t>
            </a:r>
          </a:p>
          <a:p>
            <a:r>
              <a:rPr lang="en-US" sz="2800" dirty="0" smtClean="0"/>
              <a:t>Machine backup is complex</a:t>
            </a:r>
          </a:p>
          <a:p>
            <a:pPr lvl="1"/>
            <a:r>
              <a:rPr lang="en-US" dirty="0" smtClean="0"/>
              <a:t>OS and file need different backup methods </a:t>
            </a:r>
          </a:p>
        </p:txBody>
      </p:sp>
    </p:spTree>
    <p:extLst>
      <p:ext uri="{BB962C8B-B14F-4D97-AF65-F5344CB8AC3E}">
        <p14:creationId xmlns:p14="http://schemas.microsoft.com/office/powerpoint/2010/main" val="2763503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Pain Points Of Traditional Restore</a:t>
            </a:r>
            <a:endParaRPr lang="en-US" dirty="0"/>
          </a:p>
        </p:txBody>
      </p:sp>
      <p:sp>
        <p:nvSpPr>
          <p:cNvPr id="3" name="Content Placeholder 2"/>
          <p:cNvSpPr>
            <a:spLocks noGrp="1"/>
          </p:cNvSpPr>
          <p:nvPr>
            <p:ph sz="quarter" idx="1"/>
          </p:nvPr>
        </p:nvSpPr>
        <p:spPr/>
        <p:txBody>
          <a:bodyPr>
            <a:normAutofit/>
          </a:bodyPr>
          <a:lstStyle/>
          <a:p>
            <a:r>
              <a:rPr lang="en-US" sz="2800" dirty="0" smtClean="0"/>
              <a:t>Machine recovery is complex</a:t>
            </a:r>
          </a:p>
          <a:p>
            <a:r>
              <a:rPr lang="en-US" sz="2800" dirty="0" smtClean="0"/>
              <a:t>Very difficult to test </a:t>
            </a:r>
            <a:r>
              <a:rPr lang="en-US" sz="2800" dirty="0"/>
              <a:t>and </a:t>
            </a:r>
            <a:r>
              <a:rPr lang="en-US" sz="2800" dirty="0" smtClean="0"/>
              <a:t>verify </a:t>
            </a:r>
            <a:r>
              <a:rPr lang="en-US" sz="2800" dirty="0"/>
              <a:t>of </a:t>
            </a:r>
            <a:r>
              <a:rPr lang="en-US" sz="2800" dirty="0" smtClean="0"/>
              <a:t>backups regularly</a:t>
            </a:r>
          </a:p>
          <a:p>
            <a:pPr lvl="1"/>
            <a:r>
              <a:rPr lang="en-US" sz="2500" dirty="0" smtClean="0"/>
              <a:t>Need a separate test environment </a:t>
            </a:r>
          </a:p>
          <a:p>
            <a:r>
              <a:rPr lang="en-US" sz="2800" dirty="0" smtClean="0"/>
              <a:t>Restoring </a:t>
            </a:r>
            <a:r>
              <a:rPr lang="en-US" sz="2800" dirty="0"/>
              <a:t>multi-tier </a:t>
            </a:r>
            <a:r>
              <a:rPr lang="en-US" sz="2800" dirty="0" smtClean="0"/>
              <a:t>applications is a challenge</a:t>
            </a:r>
            <a:endParaRPr lang="en-US" sz="2800" dirty="0"/>
          </a:p>
        </p:txBody>
      </p:sp>
    </p:spTree>
    <p:extLst>
      <p:ext uri="{BB962C8B-B14F-4D97-AF65-F5344CB8AC3E}">
        <p14:creationId xmlns:p14="http://schemas.microsoft.com/office/powerpoint/2010/main" val="2589262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
          </p:nvPr>
        </p:nvSpPr>
        <p:spPr/>
        <p:txBody>
          <a:bodyPr/>
          <a:lstStyle/>
          <a:p>
            <a:r>
              <a:rPr lang="en-US" dirty="0"/>
              <a:t>Backup concepts</a:t>
            </a:r>
          </a:p>
          <a:p>
            <a:r>
              <a:rPr lang="en-US" dirty="0"/>
              <a:t>Traditional Backup Pain Points</a:t>
            </a:r>
          </a:p>
          <a:p>
            <a:r>
              <a:rPr lang="en-US" dirty="0" smtClean="0">
                <a:solidFill>
                  <a:srgbClr val="FF0000"/>
                </a:solidFill>
              </a:rPr>
              <a:t>VM </a:t>
            </a:r>
            <a:r>
              <a:rPr lang="en-US" dirty="0">
                <a:solidFill>
                  <a:srgbClr val="FF0000"/>
                </a:solidFill>
              </a:rPr>
              <a:t>Backup Use Cases</a:t>
            </a:r>
          </a:p>
          <a:p>
            <a:r>
              <a:rPr lang="en-US" dirty="0" smtClean="0"/>
              <a:t>Market Analysis</a:t>
            </a:r>
          </a:p>
          <a:p>
            <a:endParaRPr lang="en-US" dirty="0"/>
          </a:p>
        </p:txBody>
      </p:sp>
    </p:spTree>
    <p:extLst>
      <p:ext uri="{BB962C8B-B14F-4D97-AF65-F5344CB8AC3E}">
        <p14:creationId xmlns:p14="http://schemas.microsoft.com/office/powerpoint/2010/main" val="28180979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 Case: VM Replication &amp; Backup</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7" y="1828800"/>
            <a:ext cx="7934325" cy="401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5995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Gen1: Backup VM By Virtual Disk Files</a:t>
            </a:r>
            <a:endParaRPr lang="en-US" dirty="0"/>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09600" y="1828800"/>
            <a:ext cx="8153400" cy="4432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6473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Gen1: Backup </a:t>
            </a:r>
            <a:r>
              <a:rPr lang="en-US" dirty="0"/>
              <a:t>VM By Virtual Disk </a:t>
            </a:r>
            <a:r>
              <a:rPr lang="en-US" dirty="0" smtClean="0"/>
              <a:t>Files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010076"/>
            <a:ext cx="7924800" cy="4140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9485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Gen2: VCB(Virtual Consolidated Backup)</a:t>
            </a:r>
            <a:endParaRPr lang="en-US" sz="3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4742" y="1676400"/>
            <a:ext cx="5127057" cy="5002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6765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Gen3: VADP Physical Proxy</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828800"/>
            <a:ext cx="4624252"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ontent Placeholder 2"/>
          <p:cNvSpPr>
            <a:spLocks noGrp="1"/>
          </p:cNvSpPr>
          <p:nvPr>
            <p:ph sz="quarter" idx="1"/>
          </p:nvPr>
        </p:nvSpPr>
        <p:spPr>
          <a:xfrm>
            <a:off x="4724400" y="2133600"/>
            <a:ext cx="4383505" cy="4495800"/>
          </a:xfrm>
        </p:spPr>
        <p:txBody>
          <a:bodyPr>
            <a:normAutofit/>
          </a:bodyPr>
          <a:lstStyle/>
          <a:p>
            <a:r>
              <a:rPr lang="en-US" sz="2400" dirty="0" smtClean="0"/>
              <a:t>Physical proxy appliance</a:t>
            </a:r>
          </a:p>
          <a:p>
            <a:pPr lvl="1"/>
            <a:r>
              <a:rPr lang="en-US" sz="2000" dirty="0" smtClean="0"/>
              <a:t>Can be merge with backup server</a:t>
            </a:r>
          </a:p>
          <a:p>
            <a:pPr lvl="1"/>
            <a:r>
              <a:rPr lang="en-US" sz="2000" dirty="0" smtClean="0"/>
              <a:t>Requests </a:t>
            </a:r>
            <a:r>
              <a:rPr lang="en-US" sz="2000" dirty="0"/>
              <a:t>a snapshot of the virtual machine hosted on the VMFS datastore. </a:t>
            </a:r>
          </a:p>
          <a:p>
            <a:pPr lvl="1"/>
            <a:r>
              <a:rPr lang="en-US" sz="2000" dirty="0" smtClean="0"/>
              <a:t>Enables </a:t>
            </a:r>
            <a:r>
              <a:rPr lang="en-US" sz="2000" dirty="0"/>
              <a:t>LAN-free data </a:t>
            </a:r>
            <a:r>
              <a:rPr lang="en-US" sz="2000" dirty="0" smtClean="0"/>
              <a:t>transfer</a:t>
            </a:r>
          </a:p>
          <a:p>
            <a:pPr lvl="1"/>
            <a:r>
              <a:rPr lang="en-US" sz="2000" dirty="0" smtClean="0"/>
              <a:t>Use CBT for incremental backup</a:t>
            </a:r>
            <a:endParaRPr lang="en-US" sz="2000" dirty="0"/>
          </a:p>
          <a:p>
            <a:r>
              <a:rPr lang="en-US" sz="2400" dirty="0" smtClean="0"/>
              <a:t>Deduplication &amp; compress by</a:t>
            </a:r>
          </a:p>
          <a:p>
            <a:pPr lvl="1"/>
            <a:r>
              <a:rPr lang="en-US" sz="2100" dirty="0" smtClean="0"/>
              <a:t>Backup proxy</a:t>
            </a:r>
          </a:p>
          <a:p>
            <a:pPr lvl="1"/>
            <a:r>
              <a:rPr lang="en-US" sz="2100" dirty="0" smtClean="0"/>
              <a:t>Backup server</a:t>
            </a:r>
          </a:p>
          <a:p>
            <a:pPr lvl="1"/>
            <a:r>
              <a:rPr lang="en-US" sz="2100" dirty="0" smtClean="0"/>
              <a:t>Backup target storage</a:t>
            </a:r>
            <a:endParaRPr lang="en-US" sz="2100" dirty="0"/>
          </a:p>
        </p:txBody>
      </p:sp>
    </p:spTree>
    <p:extLst>
      <p:ext uri="{BB962C8B-B14F-4D97-AF65-F5344CB8AC3E}">
        <p14:creationId xmlns:p14="http://schemas.microsoft.com/office/powerpoint/2010/main" val="668808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Gen3: VADP VM Appliance</a:t>
            </a:r>
            <a:endParaRPr lang="en-US" dirty="0"/>
          </a:p>
        </p:txBody>
      </p:sp>
      <p:sp>
        <p:nvSpPr>
          <p:cNvPr id="3" name="Content Placeholder 2"/>
          <p:cNvSpPr>
            <a:spLocks noGrp="1"/>
          </p:cNvSpPr>
          <p:nvPr>
            <p:ph sz="quarter" idx="1"/>
          </p:nvPr>
        </p:nvSpPr>
        <p:spPr>
          <a:xfrm>
            <a:off x="228600" y="1951522"/>
            <a:ext cx="4114800" cy="4495800"/>
          </a:xfrm>
        </p:spPr>
        <p:txBody>
          <a:bodyPr>
            <a:normAutofit/>
          </a:bodyPr>
          <a:lstStyle/>
          <a:p>
            <a:r>
              <a:rPr lang="en-US" sz="2400" dirty="0" smtClean="0"/>
              <a:t>VM proxy appliance</a:t>
            </a:r>
          </a:p>
          <a:p>
            <a:pPr lvl="1"/>
            <a:r>
              <a:rPr lang="en-US" sz="2000" dirty="0" smtClean="0"/>
              <a:t>A </a:t>
            </a:r>
            <a:r>
              <a:rPr lang="en-US" sz="2000" dirty="0"/>
              <a:t>VM with </a:t>
            </a:r>
            <a:r>
              <a:rPr lang="en-US" sz="2000" dirty="0" err="1"/>
              <a:t>HotAdd</a:t>
            </a:r>
            <a:r>
              <a:rPr lang="en-US" sz="2000" dirty="0"/>
              <a:t> access to VM disks on the datastore. </a:t>
            </a:r>
            <a:endParaRPr lang="en-US" sz="2000" dirty="0" smtClean="0"/>
          </a:p>
          <a:p>
            <a:pPr lvl="1"/>
            <a:r>
              <a:rPr lang="en-US" sz="2000" dirty="0" smtClean="0"/>
              <a:t>Enables </a:t>
            </a:r>
            <a:r>
              <a:rPr lang="en-US" sz="2000" dirty="0"/>
              <a:t>LAN-free data transfer</a:t>
            </a:r>
          </a:p>
          <a:p>
            <a:r>
              <a:rPr lang="en-US" sz="2400" dirty="0" smtClean="0"/>
              <a:t>Deduplication &amp; compress</a:t>
            </a:r>
          </a:p>
          <a:p>
            <a:pPr lvl="1"/>
            <a:r>
              <a:rPr lang="en-US" sz="2100" dirty="0" smtClean="0"/>
              <a:t>By backup proxy</a:t>
            </a:r>
          </a:p>
          <a:p>
            <a:pPr lvl="1"/>
            <a:r>
              <a:rPr lang="en-US" sz="2100" dirty="0" smtClean="0"/>
              <a:t>By backup server</a:t>
            </a:r>
          </a:p>
          <a:p>
            <a:pPr lvl="1"/>
            <a:r>
              <a:rPr lang="en-US" sz="2100" dirty="0" smtClean="0"/>
              <a:t>By target storage</a:t>
            </a:r>
            <a:endParaRPr lang="en-US" sz="21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5320" y="1600200"/>
            <a:ext cx="4345279"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7016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Veeam SDDC Solution (Nutanix)</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71800"/>
            <a:ext cx="8377238" cy="3130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a:spLocks noGrp="1"/>
          </p:cNvSpPr>
          <p:nvPr>
            <p:ph sz="quarter" idx="1"/>
          </p:nvPr>
        </p:nvSpPr>
        <p:spPr>
          <a:xfrm>
            <a:off x="457200" y="1752600"/>
            <a:ext cx="8229600" cy="1219200"/>
          </a:xfrm>
        </p:spPr>
        <p:txBody>
          <a:bodyPr>
            <a:normAutofit/>
          </a:bodyPr>
          <a:lstStyle/>
          <a:p>
            <a:r>
              <a:rPr lang="en-US" sz="2400" dirty="0" smtClean="0"/>
              <a:t>Nutanix could be secondary cluster as data protection storage</a:t>
            </a:r>
          </a:p>
          <a:p>
            <a:r>
              <a:rPr lang="en-US" sz="2300" dirty="0" smtClean="0"/>
              <a:t>Nutanix defined </a:t>
            </a:r>
            <a:r>
              <a:rPr lang="en-US" sz="2300" dirty="0" smtClean="0">
                <a:solidFill>
                  <a:srgbClr val="FF0000"/>
                </a:solidFill>
              </a:rPr>
              <a:t>capacity-rich</a:t>
            </a:r>
            <a:r>
              <a:rPr lang="en-US" sz="2300" dirty="0" smtClean="0"/>
              <a:t> nodes for data protection use cases</a:t>
            </a:r>
          </a:p>
        </p:txBody>
      </p:sp>
    </p:spTree>
    <p:extLst>
      <p:ext uri="{BB962C8B-B14F-4D97-AF65-F5344CB8AC3E}">
        <p14:creationId xmlns:p14="http://schemas.microsoft.com/office/powerpoint/2010/main" val="286152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
          </p:nvPr>
        </p:nvSpPr>
        <p:spPr/>
        <p:txBody>
          <a:bodyPr/>
          <a:lstStyle/>
          <a:p>
            <a:r>
              <a:rPr lang="en-US" dirty="0">
                <a:solidFill>
                  <a:srgbClr val="FF0000"/>
                </a:solidFill>
              </a:rPr>
              <a:t>Backup concepts</a:t>
            </a:r>
          </a:p>
          <a:p>
            <a:r>
              <a:rPr lang="en-US" dirty="0" smtClean="0"/>
              <a:t>Traditional Backup Pain Points</a:t>
            </a:r>
          </a:p>
          <a:p>
            <a:r>
              <a:rPr lang="en-US" dirty="0" smtClean="0"/>
              <a:t>VM Backup Use </a:t>
            </a:r>
            <a:r>
              <a:rPr lang="en-US" dirty="0"/>
              <a:t>C</a:t>
            </a:r>
            <a:r>
              <a:rPr lang="en-US" dirty="0" smtClean="0"/>
              <a:t>ases</a:t>
            </a:r>
          </a:p>
          <a:p>
            <a:r>
              <a:rPr lang="en-US" dirty="0" smtClean="0"/>
              <a:t>Market Analysis</a:t>
            </a:r>
          </a:p>
          <a:p>
            <a:endParaRPr lang="en-US" dirty="0"/>
          </a:p>
        </p:txBody>
      </p:sp>
    </p:spTree>
    <p:extLst>
      <p:ext uri="{BB962C8B-B14F-4D97-AF65-F5344CB8AC3E}">
        <p14:creationId xmlns:p14="http://schemas.microsoft.com/office/powerpoint/2010/main" val="6439322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Veeam Features For VM Backup</a:t>
            </a:r>
            <a:endParaRPr lang="en-US" dirty="0"/>
          </a:p>
        </p:txBody>
      </p:sp>
      <p:sp>
        <p:nvSpPr>
          <p:cNvPr id="3" name="Content Placeholder 2"/>
          <p:cNvSpPr>
            <a:spLocks noGrp="1"/>
          </p:cNvSpPr>
          <p:nvPr>
            <p:ph sz="quarter" idx="1"/>
          </p:nvPr>
        </p:nvSpPr>
        <p:spPr>
          <a:xfrm>
            <a:off x="612648" y="1600200"/>
            <a:ext cx="8226552" cy="4648200"/>
          </a:xfrm>
        </p:spPr>
        <p:txBody>
          <a:bodyPr>
            <a:normAutofit fontScale="77500" lnSpcReduction="20000"/>
          </a:bodyPr>
          <a:lstStyle/>
          <a:p>
            <a:r>
              <a:rPr lang="en-US" sz="2800" dirty="0" smtClean="0"/>
              <a:t>Off-host LAN free backup</a:t>
            </a:r>
          </a:p>
          <a:p>
            <a:pPr lvl="1"/>
            <a:r>
              <a:rPr lang="en-US" dirty="0" smtClean="0"/>
              <a:t>Less overhead by VADP</a:t>
            </a:r>
          </a:p>
          <a:p>
            <a:pPr lvl="1"/>
            <a:r>
              <a:rPr lang="en-US" dirty="0" smtClean="0"/>
              <a:t>Using storage network instead of VM network</a:t>
            </a:r>
          </a:p>
          <a:p>
            <a:pPr marL="320040" lvl="1" indent="-320040">
              <a:spcBef>
                <a:spcPts val="700"/>
              </a:spcBef>
              <a:buClr>
                <a:schemeClr val="accent2"/>
              </a:buClr>
              <a:buSzPct val="60000"/>
              <a:buFont typeface="Wingdings"/>
              <a:buChar char=""/>
            </a:pPr>
            <a:r>
              <a:rPr lang="en-US" sz="2800" dirty="0"/>
              <a:t>Uniform backup </a:t>
            </a:r>
            <a:r>
              <a:rPr lang="en-US" sz="2800" dirty="0" smtClean="0"/>
              <a:t>method: Image-level backup</a:t>
            </a:r>
          </a:p>
          <a:p>
            <a:pPr lvl="1"/>
            <a:r>
              <a:rPr lang="en-US" dirty="0"/>
              <a:t>Near CDP </a:t>
            </a:r>
            <a:r>
              <a:rPr lang="en-US" dirty="0" smtClean="0"/>
              <a:t>(&lt;15min RPO &amp; RTO)</a:t>
            </a:r>
            <a:endParaRPr lang="en-US" dirty="0"/>
          </a:p>
          <a:p>
            <a:pPr lvl="1"/>
            <a:r>
              <a:rPr lang="en-US" dirty="0" smtClean="0">
                <a:solidFill>
                  <a:srgbClr val="FF0000"/>
                </a:solidFill>
              </a:rPr>
              <a:t>Empty block, deleted data ignorance</a:t>
            </a:r>
          </a:p>
          <a:p>
            <a:pPr lvl="1"/>
            <a:r>
              <a:rPr lang="en-US" dirty="0" smtClean="0"/>
              <a:t>Inline deduplication and compression</a:t>
            </a:r>
          </a:p>
          <a:p>
            <a:pPr lvl="1"/>
            <a:r>
              <a:rPr lang="en-US" dirty="0" smtClean="0"/>
              <a:t>App level data consistence with fine granularity</a:t>
            </a:r>
          </a:p>
          <a:p>
            <a:pPr lvl="2"/>
            <a:r>
              <a:rPr lang="en-US" dirty="0" err="1" smtClean="0"/>
              <a:t>Quiesce</a:t>
            </a:r>
            <a:r>
              <a:rPr lang="en-US" dirty="0" smtClean="0"/>
              <a:t> </a:t>
            </a:r>
            <a:r>
              <a:rPr lang="en-US" dirty="0"/>
              <a:t>the VM </a:t>
            </a:r>
            <a:r>
              <a:rPr lang="en-US" dirty="0" smtClean="0"/>
              <a:t>by VM tools/drivers</a:t>
            </a:r>
          </a:p>
          <a:p>
            <a:pPr lvl="3"/>
            <a:r>
              <a:rPr lang="en-US" dirty="0" smtClean="0"/>
              <a:t>Windows: Microsoft </a:t>
            </a:r>
            <a:r>
              <a:rPr lang="en-US" dirty="0"/>
              <a:t>VSS </a:t>
            </a:r>
            <a:r>
              <a:rPr lang="en-US" dirty="0" smtClean="0"/>
              <a:t>service</a:t>
            </a:r>
          </a:p>
          <a:p>
            <a:pPr lvl="2"/>
            <a:r>
              <a:rPr lang="en-US" dirty="0" smtClean="0"/>
              <a:t>One time full backup and incremental forever</a:t>
            </a:r>
          </a:p>
          <a:p>
            <a:pPr lvl="3"/>
            <a:r>
              <a:rPr lang="en-US" dirty="0" smtClean="0"/>
              <a:t>Block level incremental backup</a:t>
            </a:r>
          </a:p>
          <a:p>
            <a:pPr lvl="3"/>
            <a:r>
              <a:rPr lang="en-US" dirty="0" smtClean="0"/>
              <a:t>VM snapshot -&gt; VADP(CBT) -&gt; snapshot merge back</a:t>
            </a:r>
          </a:p>
          <a:p>
            <a:pPr lvl="4"/>
            <a:r>
              <a:rPr lang="en-US" dirty="0" smtClean="0"/>
              <a:t>VMware</a:t>
            </a:r>
            <a:r>
              <a:rPr lang="en-US" dirty="0"/>
              <a:t>: VADP(</a:t>
            </a:r>
            <a:r>
              <a:rPr lang="en-US" dirty="0" err="1"/>
              <a:t>vStorage</a:t>
            </a:r>
            <a:r>
              <a:rPr lang="en-US" dirty="0"/>
              <a:t> APIs for Data Protection</a:t>
            </a:r>
            <a:r>
              <a:rPr lang="en-US" dirty="0" smtClean="0"/>
              <a:t>)</a:t>
            </a:r>
          </a:p>
          <a:p>
            <a:pPr lvl="2"/>
            <a:r>
              <a:rPr lang="en-US" dirty="0" smtClean="0"/>
              <a:t>Easy and portable restore for whole VM</a:t>
            </a:r>
          </a:p>
        </p:txBody>
      </p:sp>
      <p:sp>
        <p:nvSpPr>
          <p:cNvPr id="4" name="TextBox 3"/>
          <p:cNvSpPr txBox="1"/>
          <p:nvPr/>
        </p:nvSpPr>
        <p:spPr>
          <a:xfrm>
            <a:off x="533400" y="6248400"/>
            <a:ext cx="7162800" cy="369332"/>
          </a:xfrm>
          <a:prstGeom prst="rect">
            <a:avLst/>
          </a:prstGeom>
          <a:noFill/>
        </p:spPr>
        <p:txBody>
          <a:bodyPr wrap="square" rtlCol="0">
            <a:spAutoFit/>
          </a:bodyPr>
          <a:lstStyle/>
          <a:p>
            <a:r>
              <a:rPr lang="en-US" dirty="0" smtClean="0"/>
              <a:t>Note:  </a:t>
            </a:r>
            <a:r>
              <a:rPr lang="en-US" dirty="0" smtClean="0">
                <a:solidFill>
                  <a:srgbClr val="FF0000"/>
                </a:solidFill>
              </a:rPr>
              <a:t>Red color </a:t>
            </a:r>
            <a:r>
              <a:rPr lang="en-US" dirty="0" smtClean="0"/>
              <a:t>indicates Veeam strengths over other VM backup products</a:t>
            </a:r>
            <a:endParaRPr lang="en-US" dirty="0"/>
          </a:p>
        </p:txBody>
      </p:sp>
    </p:spTree>
    <p:extLst>
      <p:ext uri="{BB962C8B-B14F-4D97-AF65-F5344CB8AC3E}">
        <p14:creationId xmlns:p14="http://schemas.microsoft.com/office/powerpoint/2010/main" val="1090500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CBT – Change Block Tracking</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8115300"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7694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Veeam Features For VM Restore</a:t>
            </a:r>
            <a:endParaRPr lang="en-US" dirty="0"/>
          </a:p>
        </p:txBody>
      </p:sp>
      <p:sp>
        <p:nvSpPr>
          <p:cNvPr id="3" name="Content Placeholder 2"/>
          <p:cNvSpPr>
            <a:spLocks noGrp="1"/>
          </p:cNvSpPr>
          <p:nvPr>
            <p:ph sz="quarter" idx="1"/>
          </p:nvPr>
        </p:nvSpPr>
        <p:spPr>
          <a:xfrm>
            <a:off x="612648" y="1600200"/>
            <a:ext cx="8302752" cy="4832866"/>
          </a:xfrm>
        </p:spPr>
        <p:txBody>
          <a:bodyPr>
            <a:normAutofit fontScale="77500" lnSpcReduction="20000"/>
          </a:bodyPr>
          <a:lstStyle/>
          <a:p>
            <a:r>
              <a:rPr lang="en-US" dirty="0" smtClean="0"/>
              <a:t>Easier and quick restore</a:t>
            </a:r>
          </a:p>
          <a:p>
            <a:pPr lvl="1"/>
            <a:r>
              <a:rPr lang="en-US" dirty="0" smtClean="0">
                <a:solidFill>
                  <a:srgbClr val="FF0000"/>
                </a:solidFill>
              </a:rPr>
              <a:t>1 click restore with a single or group VMs</a:t>
            </a:r>
          </a:p>
          <a:p>
            <a:r>
              <a:rPr lang="en-US" dirty="0" smtClean="0"/>
              <a:t>Easier test and verify backup</a:t>
            </a:r>
          </a:p>
          <a:p>
            <a:pPr lvl="1"/>
            <a:r>
              <a:rPr lang="en-US" dirty="0" smtClean="0">
                <a:solidFill>
                  <a:srgbClr val="FF0000"/>
                </a:solidFill>
              </a:rPr>
              <a:t>Automatic verification</a:t>
            </a:r>
          </a:p>
          <a:p>
            <a:pPr lvl="1"/>
            <a:r>
              <a:rPr lang="en-US" dirty="0" smtClean="0">
                <a:solidFill>
                  <a:srgbClr val="FF0000"/>
                </a:solidFill>
              </a:rPr>
              <a:t>On demand sandbox vs. dedicate virtual lab</a:t>
            </a:r>
          </a:p>
          <a:p>
            <a:r>
              <a:rPr lang="en-US" dirty="0" smtClean="0"/>
              <a:t>High backup usability</a:t>
            </a:r>
          </a:p>
          <a:p>
            <a:pPr lvl="1"/>
            <a:r>
              <a:rPr lang="en-US" dirty="0" smtClean="0"/>
              <a:t>Instant </a:t>
            </a:r>
            <a:r>
              <a:rPr lang="en-US" dirty="0"/>
              <a:t>recover + Storage </a:t>
            </a:r>
            <a:r>
              <a:rPr lang="en-US" dirty="0" err="1"/>
              <a:t>vMotion</a:t>
            </a:r>
            <a:endParaRPr lang="en-US" dirty="0"/>
          </a:p>
          <a:p>
            <a:r>
              <a:rPr lang="en-US" dirty="0" smtClean="0"/>
              <a:t>Fine granularity restore based on one method</a:t>
            </a:r>
          </a:p>
          <a:p>
            <a:pPr lvl="1"/>
            <a:r>
              <a:rPr lang="en-US" dirty="0" smtClean="0"/>
              <a:t>Image level restore</a:t>
            </a:r>
          </a:p>
          <a:p>
            <a:pPr lvl="2"/>
            <a:r>
              <a:rPr lang="en-US" dirty="0" smtClean="0"/>
              <a:t>Full or incremental VM recovery with efficient VM search</a:t>
            </a:r>
          </a:p>
          <a:p>
            <a:pPr lvl="1"/>
            <a:r>
              <a:rPr lang="en-US" dirty="0" smtClean="0"/>
              <a:t>File level restore</a:t>
            </a:r>
          </a:p>
          <a:p>
            <a:pPr lvl="2"/>
            <a:r>
              <a:rPr lang="en-US" dirty="0"/>
              <a:t>File instant index and </a:t>
            </a:r>
            <a:r>
              <a:rPr lang="en-US" dirty="0" smtClean="0"/>
              <a:t>search</a:t>
            </a:r>
            <a:endParaRPr lang="en-US" dirty="0" smtClean="0">
              <a:solidFill>
                <a:srgbClr val="FF0000"/>
              </a:solidFill>
            </a:endParaRPr>
          </a:p>
          <a:p>
            <a:pPr lvl="2"/>
            <a:r>
              <a:rPr lang="en-US" dirty="0" smtClean="0">
                <a:solidFill>
                  <a:srgbClr val="FF0000"/>
                </a:solidFill>
              </a:rPr>
              <a:t>Explorer for any type of file systems per VM images</a:t>
            </a:r>
            <a:endParaRPr lang="en-US" dirty="0" smtClean="0"/>
          </a:p>
          <a:p>
            <a:pPr lvl="1"/>
            <a:r>
              <a:rPr lang="en-US" dirty="0" smtClean="0"/>
              <a:t>Application level restore</a:t>
            </a:r>
          </a:p>
          <a:p>
            <a:pPr lvl="2"/>
            <a:r>
              <a:rPr lang="en-US" dirty="0" smtClean="0">
                <a:solidFill>
                  <a:srgbClr val="FF0000"/>
                </a:solidFill>
              </a:rPr>
              <a:t>RDB table &amp; records, Exchange mail items, Active Directory</a:t>
            </a:r>
            <a:r>
              <a:rPr lang="en-US" dirty="0" smtClean="0"/>
              <a:t> etc…</a:t>
            </a:r>
          </a:p>
        </p:txBody>
      </p:sp>
      <p:sp>
        <p:nvSpPr>
          <p:cNvPr id="4" name="TextBox 3"/>
          <p:cNvSpPr txBox="1"/>
          <p:nvPr/>
        </p:nvSpPr>
        <p:spPr>
          <a:xfrm>
            <a:off x="533400" y="6471022"/>
            <a:ext cx="7162800" cy="369332"/>
          </a:xfrm>
          <a:prstGeom prst="rect">
            <a:avLst/>
          </a:prstGeom>
          <a:noFill/>
        </p:spPr>
        <p:txBody>
          <a:bodyPr wrap="square" rtlCol="0">
            <a:spAutoFit/>
          </a:bodyPr>
          <a:lstStyle/>
          <a:p>
            <a:r>
              <a:rPr lang="en-US" dirty="0" smtClean="0"/>
              <a:t>Note:  </a:t>
            </a:r>
            <a:r>
              <a:rPr lang="en-US" dirty="0" smtClean="0">
                <a:solidFill>
                  <a:srgbClr val="FF0000"/>
                </a:solidFill>
              </a:rPr>
              <a:t>Red color </a:t>
            </a:r>
            <a:r>
              <a:rPr lang="en-US" dirty="0" smtClean="0"/>
              <a:t>indicates Veeam strengths over other VM backup products</a:t>
            </a:r>
            <a:endParaRPr lang="en-US" dirty="0"/>
          </a:p>
        </p:txBody>
      </p:sp>
    </p:spTree>
    <p:extLst>
      <p:ext uri="{BB962C8B-B14F-4D97-AF65-F5344CB8AC3E}">
        <p14:creationId xmlns:p14="http://schemas.microsoft.com/office/powerpoint/2010/main" val="2338376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Veeam Features</a:t>
            </a:r>
            <a:endParaRPr lang="en-US" dirty="0"/>
          </a:p>
        </p:txBody>
      </p:sp>
      <p:sp>
        <p:nvSpPr>
          <p:cNvPr id="3" name="Content Placeholder 2"/>
          <p:cNvSpPr>
            <a:spLocks noGrp="1"/>
          </p:cNvSpPr>
          <p:nvPr>
            <p:ph sz="quarter" idx="1"/>
          </p:nvPr>
        </p:nvSpPr>
        <p:spPr/>
        <p:txBody>
          <a:bodyPr/>
          <a:lstStyle/>
          <a:p>
            <a:r>
              <a:rPr lang="en-US" dirty="0"/>
              <a:t>Unlimited </a:t>
            </a:r>
            <a:r>
              <a:rPr lang="en-US" dirty="0" smtClean="0"/>
              <a:t>Scale-out </a:t>
            </a:r>
            <a:r>
              <a:rPr lang="en-US" dirty="0"/>
              <a:t>Backup </a:t>
            </a:r>
            <a:r>
              <a:rPr lang="en-US" dirty="0" smtClean="0"/>
              <a:t>Repository</a:t>
            </a:r>
          </a:p>
          <a:p>
            <a:pPr lvl="1"/>
            <a:r>
              <a:rPr lang="en-US" dirty="0" smtClean="0"/>
              <a:t>Management overheads with massive VMs</a:t>
            </a:r>
          </a:p>
          <a:p>
            <a:pPr lvl="1"/>
            <a:r>
              <a:rPr lang="en-US" dirty="0"/>
              <a:t>Global </a:t>
            </a:r>
            <a:r>
              <a:rPr lang="en-US" dirty="0" smtClean="0"/>
              <a:t>Pool - break </a:t>
            </a:r>
            <a:r>
              <a:rPr lang="en-US" dirty="0"/>
              <a:t>backup target storage silos</a:t>
            </a:r>
          </a:p>
          <a:p>
            <a:pPr lvl="1"/>
            <a:r>
              <a:rPr lang="en-US" dirty="0" smtClean="0"/>
              <a:t>Storage </a:t>
            </a:r>
            <a:r>
              <a:rPr lang="en-US" dirty="0"/>
              <a:t>Aware </a:t>
            </a:r>
            <a:r>
              <a:rPr lang="en-US" dirty="0" smtClean="0"/>
              <a:t>Placement</a:t>
            </a:r>
          </a:p>
          <a:p>
            <a:pPr lvl="1"/>
            <a:r>
              <a:rPr lang="en-US" dirty="0" smtClean="0"/>
              <a:t>Self-service backup - a backup storage cloud</a:t>
            </a:r>
          </a:p>
          <a:p>
            <a:r>
              <a:rPr lang="en-US" dirty="0" smtClean="0"/>
              <a:t>Cloud backup &amp; recovery</a:t>
            </a:r>
          </a:p>
        </p:txBody>
      </p:sp>
    </p:spTree>
    <p:extLst>
      <p:ext uri="{BB962C8B-B14F-4D97-AF65-F5344CB8AC3E}">
        <p14:creationId xmlns:p14="http://schemas.microsoft.com/office/powerpoint/2010/main" val="1986612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
          </p:nvPr>
        </p:nvSpPr>
        <p:spPr/>
        <p:txBody>
          <a:bodyPr/>
          <a:lstStyle/>
          <a:p>
            <a:r>
              <a:rPr lang="en-US" dirty="0"/>
              <a:t>Backup concepts</a:t>
            </a:r>
          </a:p>
          <a:p>
            <a:r>
              <a:rPr lang="en-US" dirty="0"/>
              <a:t>Traditional Backup Pain Points</a:t>
            </a:r>
          </a:p>
          <a:p>
            <a:r>
              <a:rPr lang="en-US" dirty="0"/>
              <a:t>VM Backup Use Cases</a:t>
            </a:r>
          </a:p>
          <a:p>
            <a:r>
              <a:rPr lang="en-US" dirty="0">
                <a:solidFill>
                  <a:srgbClr val="FF0000"/>
                </a:solidFill>
              </a:rPr>
              <a:t>Market Analysis</a:t>
            </a:r>
          </a:p>
          <a:p>
            <a:endParaRPr lang="en-US" dirty="0"/>
          </a:p>
        </p:txBody>
      </p:sp>
    </p:spTree>
    <p:extLst>
      <p:ext uri="{BB962C8B-B14F-4D97-AF65-F5344CB8AC3E}">
        <p14:creationId xmlns:p14="http://schemas.microsoft.com/office/powerpoint/2010/main" val="29129519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90600"/>
          </a:xfrm>
        </p:spPr>
        <p:txBody>
          <a:bodyPr/>
          <a:lstStyle/>
          <a:p>
            <a:r>
              <a:rPr lang="en-US" dirty="0" smtClean="0"/>
              <a:t>Gartner Hyper Cycle</a:t>
            </a:r>
            <a:endParaRPr lang="en-US" dirty="0"/>
          </a:p>
        </p:txBody>
      </p:sp>
      <p:pic>
        <p:nvPicPr>
          <p:cNvPr id="4" name="Picture 2" descr="C:\Work\Study\Competitor Study\Hype Cycle for Storage Technology_2015.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81000" y="1905000"/>
            <a:ext cx="6290147" cy="4495800"/>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p:cNvGrpSpPr/>
          <p:nvPr/>
        </p:nvGrpSpPr>
        <p:grpSpPr>
          <a:xfrm>
            <a:off x="2209800" y="3765248"/>
            <a:ext cx="6705600" cy="951131"/>
            <a:chOff x="2209800" y="3765248"/>
            <a:chExt cx="6705600" cy="951131"/>
          </a:xfrm>
        </p:grpSpPr>
        <p:sp>
          <p:nvSpPr>
            <p:cNvPr id="5" name="Rectangle 4"/>
            <p:cNvSpPr/>
            <p:nvPr/>
          </p:nvSpPr>
          <p:spPr>
            <a:xfrm>
              <a:off x="2209800" y="4411579"/>
              <a:ext cx="762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3"/>
              <a:endCxn id="4" idx="3"/>
            </p:cNvCxnSpPr>
            <p:nvPr/>
          </p:nvCxnSpPr>
          <p:spPr>
            <a:xfrm flipV="1">
              <a:off x="2971800" y="4152900"/>
              <a:ext cx="3699347" cy="411079"/>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671147" y="3765248"/>
              <a:ext cx="2244253" cy="646331"/>
            </a:xfrm>
            <a:prstGeom prst="rect">
              <a:avLst/>
            </a:prstGeom>
            <a:noFill/>
          </p:spPr>
          <p:txBody>
            <a:bodyPr wrap="square" rtlCol="0">
              <a:spAutoFit/>
            </a:bodyPr>
            <a:lstStyle/>
            <a:p>
              <a:r>
                <a:rPr lang="en-US" dirty="0" smtClean="0">
                  <a:solidFill>
                    <a:srgbClr val="FF0000"/>
                  </a:solidFill>
                </a:rPr>
                <a:t>2 to 5 years to be a mature technology</a:t>
              </a:r>
              <a:endParaRPr lang="en-US" dirty="0">
                <a:solidFill>
                  <a:srgbClr val="FF0000"/>
                </a:solidFill>
              </a:endParaRPr>
            </a:p>
          </p:txBody>
        </p:sp>
      </p:grpSp>
      <p:sp>
        <p:nvSpPr>
          <p:cNvPr id="11" name="TextBox 10"/>
          <p:cNvSpPr txBox="1"/>
          <p:nvPr/>
        </p:nvSpPr>
        <p:spPr>
          <a:xfrm>
            <a:off x="1143000" y="3189481"/>
            <a:ext cx="1066800" cy="159308"/>
          </a:xfrm>
          <a:prstGeom prst="rect">
            <a:avLst/>
          </a:prstGeom>
          <a:noFill/>
          <a:ln>
            <a:solidFill>
              <a:srgbClr val="FFC000"/>
            </a:solidFill>
          </a:ln>
        </p:spPr>
        <p:txBody>
          <a:bodyPr wrap="square" rtlCol="0">
            <a:spAutoFit/>
          </a:bodyPr>
          <a:lstStyle/>
          <a:p>
            <a:endParaRPr lang="en-US" dirty="0"/>
          </a:p>
        </p:txBody>
      </p:sp>
      <p:cxnSp>
        <p:nvCxnSpPr>
          <p:cNvPr id="12" name="Straight Connector 11"/>
          <p:cNvCxnSpPr>
            <a:stCxn id="11" idx="3"/>
            <a:endCxn id="17" idx="1"/>
          </p:cNvCxnSpPr>
          <p:nvPr/>
        </p:nvCxnSpPr>
        <p:spPr>
          <a:xfrm flipV="1">
            <a:off x="2209800" y="2682074"/>
            <a:ext cx="4512682" cy="587061"/>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722482" y="2358908"/>
            <a:ext cx="1659518" cy="646331"/>
          </a:xfrm>
          <a:prstGeom prst="rect">
            <a:avLst/>
          </a:prstGeom>
          <a:noFill/>
        </p:spPr>
        <p:txBody>
          <a:bodyPr wrap="square" rtlCol="0">
            <a:spAutoFit/>
          </a:bodyPr>
          <a:lstStyle/>
          <a:p>
            <a:r>
              <a:rPr lang="en-US" dirty="0" smtClean="0">
                <a:solidFill>
                  <a:srgbClr val="FF0000"/>
                </a:solidFill>
              </a:rPr>
              <a:t>Still has a long way to go</a:t>
            </a:r>
            <a:endParaRPr lang="en-US" dirty="0">
              <a:solidFill>
                <a:srgbClr val="FF0000"/>
              </a:solidFill>
            </a:endParaRPr>
          </a:p>
        </p:txBody>
      </p:sp>
    </p:spTree>
    <p:extLst>
      <p:ext uri="{BB962C8B-B14F-4D97-AF65-F5344CB8AC3E}">
        <p14:creationId xmlns:p14="http://schemas.microsoft.com/office/powerpoint/2010/main" val="1531083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Gartner Market Survey</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374315602"/>
              </p:ext>
            </p:extLst>
          </p:nvPr>
        </p:nvGraphicFramePr>
        <p:xfrm>
          <a:off x="533400" y="1676400"/>
          <a:ext cx="8305800" cy="4703763"/>
        </p:xfrm>
        <a:graphic>
          <a:graphicData uri="http://schemas.openxmlformats.org/presentationml/2006/ole">
            <mc:AlternateContent xmlns:mc="http://schemas.openxmlformats.org/markup-compatibility/2006">
              <mc:Choice xmlns:v="urn:schemas-microsoft-com:vml" Requires="v">
                <p:oleObj spid="_x0000_s6162" r:id="rId4" imgW="8303472" imgH="4700423" progId="Excel.Sheet.8">
                  <p:embed/>
                </p:oleObj>
              </mc:Choice>
              <mc:Fallback>
                <p:oleObj r:id="rId4" imgW="8303472" imgH="4700423" progId="Excel.Shee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676400"/>
                        <a:ext cx="8305800" cy="47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p:cNvSpPr txBox="1"/>
          <p:nvPr/>
        </p:nvSpPr>
        <p:spPr>
          <a:xfrm>
            <a:off x="5410200" y="1905000"/>
            <a:ext cx="3429000" cy="1077218"/>
          </a:xfrm>
          <a:prstGeom prst="rect">
            <a:avLst/>
          </a:prstGeom>
          <a:noFill/>
        </p:spPr>
        <p:txBody>
          <a:bodyPr wrap="square" rtlCol="0">
            <a:spAutoFit/>
          </a:bodyPr>
          <a:lstStyle/>
          <a:p>
            <a:r>
              <a:rPr lang="en-US" sz="1600" dirty="0" smtClean="0"/>
              <a:t>Question:  What </a:t>
            </a:r>
            <a:r>
              <a:rPr lang="en-US" sz="1600" dirty="0"/>
              <a:t>backup vendor and/or product(s) does your  organization use for backing up its x86 virtual machines (VMs)?</a:t>
            </a:r>
          </a:p>
        </p:txBody>
      </p:sp>
      <p:sp>
        <p:nvSpPr>
          <p:cNvPr id="6" name="TextBox 8"/>
          <p:cNvSpPr txBox="1">
            <a:spLocks noChangeArrowheads="1"/>
          </p:cNvSpPr>
          <p:nvPr/>
        </p:nvSpPr>
        <p:spPr bwMode="auto">
          <a:xfrm>
            <a:off x="284163" y="6450013"/>
            <a:ext cx="5335587" cy="276999"/>
          </a:xfrm>
          <a:prstGeom prst="rect">
            <a:avLst/>
          </a:prstGeom>
          <a:noFill/>
          <a:ln w="9525">
            <a:noFill/>
            <a:miter lim="800000"/>
            <a:headEnd/>
            <a:tailEnd/>
          </a:ln>
        </p:spPr>
        <p:txBody>
          <a:bodyPr>
            <a:spAutoFit/>
          </a:bodyPr>
          <a:lstStyle/>
          <a:p>
            <a:pPr algn="l" eaLnBrk="1" hangingPunct="1">
              <a:lnSpc>
                <a:spcPct val="100000"/>
              </a:lnSpc>
              <a:spcBef>
                <a:spcPct val="0"/>
              </a:spcBef>
              <a:spcAft>
                <a:spcPct val="0"/>
              </a:spcAft>
            </a:pPr>
            <a:r>
              <a:rPr lang="en-US" sz="1200" dirty="0" smtClean="0">
                <a:solidFill>
                  <a:srgbClr val="000000"/>
                </a:solidFill>
              </a:rPr>
              <a:t>* From the Gartner US and EMEA Data Center Conferences in 4Q2010</a:t>
            </a:r>
          </a:p>
        </p:txBody>
      </p:sp>
    </p:spTree>
    <p:extLst>
      <p:ext uri="{BB962C8B-B14F-4D97-AF65-F5344CB8AC3E}">
        <p14:creationId xmlns:p14="http://schemas.microsoft.com/office/powerpoint/2010/main" val="1378852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RPO and RTO</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a:t>RPO -</a:t>
            </a:r>
            <a:r>
              <a:rPr lang="en-US" dirty="0" smtClean="0"/>
              <a:t> recovery </a:t>
            </a:r>
            <a:r>
              <a:rPr lang="en-US" dirty="0"/>
              <a:t>point </a:t>
            </a:r>
            <a:r>
              <a:rPr lang="en-US" dirty="0" smtClean="0"/>
              <a:t>objective</a:t>
            </a:r>
          </a:p>
          <a:p>
            <a:pPr lvl="1"/>
            <a:r>
              <a:rPr lang="en-US" dirty="0" smtClean="0"/>
              <a:t>Key data protection requirements per backup window</a:t>
            </a:r>
          </a:p>
          <a:p>
            <a:pPr lvl="2"/>
            <a:r>
              <a:rPr lang="en-US" dirty="0" smtClean="0"/>
              <a:t>CDP(Continuous Data Protection)</a:t>
            </a:r>
          </a:p>
          <a:p>
            <a:pPr lvl="3"/>
            <a:r>
              <a:rPr lang="en-US" dirty="0"/>
              <a:t>RPO is zero</a:t>
            </a:r>
          </a:p>
          <a:p>
            <a:pPr lvl="2"/>
            <a:r>
              <a:rPr lang="en-US" dirty="0" smtClean="0"/>
              <a:t>Near CDP or CRR(Continuous Remote Replication)</a:t>
            </a:r>
          </a:p>
          <a:p>
            <a:pPr lvl="3"/>
            <a:r>
              <a:rPr lang="en-US" dirty="0"/>
              <a:t>RPO is close to zero</a:t>
            </a:r>
          </a:p>
          <a:p>
            <a:pPr lvl="2"/>
            <a:r>
              <a:rPr lang="en-US" dirty="0" smtClean="0"/>
              <a:t>Regular backup</a:t>
            </a:r>
          </a:p>
          <a:p>
            <a:pPr lvl="3"/>
            <a:r>
              <a:rPr lang="en-US" dirty="0" smtClean="0"/>
              <a:t>Could be minutes, hourly, daily, weekly, monthly</a:t>
            </a:r>
          </a:p>
          <a:p>
            <a:r>
              <a:rPr lang="en-US" dirty="0"/>
              <a:t>RTO - recovery time </a:t>
            </a:r>
            <a:r>
              <a:rPr lang="en-US" dirty="0" smtClean="0"/>
              <a:t>objective</a:t>
            </a:r>
          </a:p>
          <a:p>
            <a:pPr lvl="1"/>
            <a:r>
              <a:rPr lang="en-US" dirty="0" smtClean="0"/>
              <a:t>Maximum </a:t>
            </a:r>
            <a:r>
              <a:rPr lang="en-US" dirty="0"/>
              <a:t>allowable or maximum tolerable </a:t>
            </a:r>
            <a:r>
              <a:rPr lang="en-US" dirty="0" smtClean="0"/>
              <a:t>outage</a:t>
            </a:r>
          </a:p>
          <a:p>
            <a:pPr lvl="2"/>
            <a:r>
              <a:rPr lang="en-US" dirty="0"/>
              <a:t>RTO is </a:t>
            </a:r>
            <a:r>
              <a:rPr lang="en-US" dirty="0" smtClean="0"/>
              <a:t>close to zero</a:t>
            </a:r>
          </a:p>
          <a:p>
            <a:pPr lvl="3"/>
            <a:r>
              <a:rPr lang="en-US" sz="2100" dirty="0" smtClean="0"/>
              <a:t>Stretched</a:t>
            </a:r>
            <a:r>
              <a:rPr lang="en-US" dirty="0" smtClean="0"/>
              <a:t> clusters: Active-active data center (Not real DR: see notes)</a:t>
            </a:r>
          </a:p>
          <a:p>
            <a:pPr lvl="3"/>
            <a:r>
              <a:rPr lang="en-US" dirty="0" smtClean="0"/>
              <a:t>CDP </a:t>
            </a:r>
            <a:r>
              <a:rPr lang="en-US" dirty="0"/>
              <a:t>+ VMware </a:t>
            </a:r>
            <a:r>
              <a:rPr lang="en-US" dirty="0" err="1"/>
              <a:t>vCenter</a:t>
            </a:r>
            <a:r>
              <a:rPr lang="en-US" dirty="0"/>
              <a:t> Site Recovery Manager</a:t>
            </a:r>
            <a:endParaRPr lang="en-US" dirty="0" smtClean="0"/>
          </a:p>
          <a:p>
            <a:pPr lvl="1"/>
            <a:r>
              <a:rPr lang="en-US" dirty="0" smtClean="0"/>
              <a:t>Key requirements for recover performance SLA</a:t>
            </a:r>
          </a:p>
          <a:p>
            <a:pPr lvl="1"/>
            <a:r>
              <a:rPr lang="en-US" dirty="0" smtClean="0"/>
              <a:t>Associate with availability of backup infrastructure</a:t>
            </a:r>
          </a:p>
          <a:p>
            <a:pPr lvl="1"/>
            <a:endParaRPr lang="en-US" dirty="0"/>
          </a:p>
        </p:txBody>
      </p:sp>
    </p:spTree>
    <p:extLst>
      <p:ext uri="{BB962C8B-B14F-4D97-AF65-F5344CB8AC3E}">
        <p14:creationId xmlns:p14="http://schemas.microsoft.com/office/powerpoint/2010/main" val="3708020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Methods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Available methods</a:t>
            </a:r>
          </a:p>
          <a:p>
            <a:pPr lvl="1"/>
            <a:r>
              <a:rPr lang="en-US" dirty="0" smtClean="0"/>
              <a:t>Full</a:t>
            </a:r>
          </a:p>
          <a:p>
            <a:pPr lvl="1"/>
            <a:r>
              <a:rPr lang="en-US" dirty="0" smtClean="0"/>
              <a:t>Incremental</a:t>
            </a:r>
          </a:p>
          <a:p>
            <a:pPr lvl="1"/>
            <a:r>
              <a:rPr lang="en-US" dirty="0" smtClean="0"/>
              <a:t>Differential</a:t>
            </a:r>
          </a:p>
          <a:p>
            <a:pPr lvl="1"/>
            <a:r>
              <a:rPr lang="en-US" dirty="0" smtClean="0"/>
              <a:t>Synthetic</a:t>
            </a:r>
            <a:endParaRPr lang="en-US" dirty="0"/>
          </a:p>
          <a:p>
            <a:r>
              <a:rPr lang="en-US" dirty="0" smtClean="0"/>
              <a:t>Factors for choosing the backup methods</a:t>
            </a:r>
          </a:p>
          <a:p>
            <a:pPr lvl="1"/>
            <a:r>
              <a:rPr lang="en-US" dirty="0" smtClean="0"/>
              <a:t>RPO</a:t>
            </a:r>
          </a:p>
          <a:p>
            <a:pPr lvl="1"/>
            <a:r>
              <a:rPr lang="en-US" dirty="0" smtClean="0"/>
              <a:t>RTO</a:t>
            </a:r>
          </a:p>
          <a:p>
            <a:pPr lvl="1"/>
            <a:r>
              <a:rPr lang="en-US" dirty="0" smtClean="0"/>
              <a:t>Backup windows</a:t>
            </a:r>
          </a:p>
          <a:p>
            <a:pPr lvl="1"/>
            <a:r>
              <a:rPr lang="en-US" dirty="0"/>
              <a:t>Retention timeframes</a:t>
            </a:r>
          </a:p>
          <a:p>
            <a:pPr lvl="1"/>
            <a:r>
              <a:rPr lang="en-US" dirty="0" smtClean="0"/>
              <a:t>Infrastructure</a:t>
            </a:r>
            <a:endParaRPr lang="en-US" dirty="0"/>
          </a:p>
          <a:p>
            <a:pPr lvl="1"/>
            <a:r>
              <a:rPr lang="en-US" dirty="0" smtClean="0"/>
              <a:t>Budgets</a:t>
            </a:r>
          </a:p>
          <a:p>
            <a:pPr lvl="1"/>
            <a:endParaRPr lang="en-US" dirty="0" smtClean="0"/>
          </a:p>
          <a:p>
            <a:pPr lvl="2"/>
            <a:endParaRPr lang="en-US" dirty="0"/>
          </a:p>
        </p:txBody>
      </p:sp>
    </p:spTree>
    <p:extLst>
      <p:ext uri="{BB962C8B-B14F-4D97-AF65-F5344CB8AC3E}">
        <p14:creationId xmlns:p14="http://schemas.microsoft.com/office/powerpoint/2010/main" val="1385607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Window</a:t>
            </a:r>
            <a:endParaRPr lang="en-US" dirty="0"/>
          </a:p>
        </p:txBody>
      </p:sp>
      <p:sp>
        <p:nvSpPr>
          <p:cNvPr id="3" name="Content Placeholder 2"/>
          <p:cNvSpPr>
            <a:spLocks noGrp="1"/>
          </p:cNvSpPr>
          <p:nvPr>
            <p:ph sz="quarter" idx="1"/>
          </p:nvPr>
        </p:nvSpPr>
        <p:spPr/>
        <p:txBody>
          <a:bodyPr/>
          <a:lstStyle/>
          <a:p>
            <a:r>
              <a:rPr lang="en-US" sz="2800" dirty="0"/>
              <a:t>Backup window is limited by backup performance</a:t>
            </a:r>
          </a:p>
          <a:p>
            <a:pPr lvl="1"/>
            <a:r>
              <a:rPr lang="en-US" dirty="0"/>
              <a:t>Simultaneously backup jobs from backup </a:t>
            </a:r>
            <a:r>
              <a:rPr lang="en-US" dirty="0" smtClean="0"/>
              <a:t>source</a:t>
            </a:r>
          </a:p>
          <a:p>
            <a:pPr lvl="2"/>
            <a:r>
              <a:rPr lang="en-US" dirty="0"/>
              <a:t>SDDC caused high application/VM density than physical</a:t>
            </a:r>
          </a:p>
          <a:p>
            <a:pPr lvl="1"/>
            <a:r>
              <a:rPr lang="en-US" dirty="0" smtClean="0"/>
              <a:t>Backup </a:t>
            </a:r>
            <a:r>
              <a:rPr lang="en-US" dirty="0"/>
              <a:t>server workload</a:t>
            </a:r>
          </a:p>
          <a:p>
            <a:pPr lvl="1"/>
            <a:r>
              <a:rPr lang="en-US" dirty="0"/>
              <a:t>Data protection performance</a:t>
            </a:r>
          </a:p>
          <a:p>
            <a:endParaRPr lang="en-US" dirty="0"/>
          </a:p>
        </p:txBody>
      </p:sp>
    </p:spTree>
    <p:extLst>
      <p:ext uri="{BB962C8B-B14F-4D97-AF65-F5344CB8AC3E}">
        <p14:creationId xmlns:p14="http://schemas.microsoft.com/office/powerpoint/2010/main" val="2227317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Consistent State</a:t>
            </a:r>
            <a:endParaRPr lang="en-US" dirty="0"/>
          </a:p>
        </p:txBody>
      </p:sp>
      <p:sp>
        <p:nvSpPr>
          <p:cNvPr id="3" name="Content Placeholder 2"/>
          <p:cNvSpPr>
            <a:spLocks noGrp="1"/>
          </p:cNvSpPr>
          <p:nvPr>
            <p:ph sz="quarter" idx="1"/>
          </p:nvPr>
        </p:nvSpPr>
        <p:spPr/>
        <p:txBody>
          <a:bodyPr/>
          <a:lstStyle/>
          <a:p>
            <a:r>
              <a:rPr lang="en-US" dirty="0"/>
              <a:t>Crash </a:t>
            </a:r>
            <a:r>
              <a:rPr lang="en-US" dirty="0" smtClean="0"/>
              <a:t>consistent</a:t>
            </a:r>
          </a:p>
          <a:p>
            <a:pPr lvl="1"/>
            <a:r>
              <a:rPr lang="en-US" dirty="0" smtClean="0"/>
              <a:t>Snapshot without any </a:t>
            </a:r>
            <a:r>
              <a:rPr lang="en-US" dirty="0" err="1" smtClean="0"/>
              <a:t>quiescing</a:t>
            </a:r>
            <a:endParaRPr lang="en-US" dirty="0" smtClean="0"/>
          </a:p>
          <a:p>
            <a:r>
              <a:rPr lang="en-US" dirty="0"/>
              <a:t>File system </a:t>
            </a:r>
            <a:r>
              <a:rPr lang="en-US" dirty="0" smtClean="0"/>
              <a:t>consistent</a:t>
            </a:r>
          </a:p>
          <a:p>
            <a:pPr lvl="1"/>
            <a:r>
              <a:rPr lang="en-US" dirty="0"/>
              <a:t>Snapshot with OS </a:t>
            </a:r>
            <a:r>
              <a:rPr lang="en-US" dirty="0" err="1" smtClean="0"/>
              <a:t>quiescing</a:t>
            </a:r>
            <a:r>
              <a:rPr lang="en-US" dirty="0" smtClean="0"/>
              <a:t> but without app </a:t>
            </a:r>
            <a:r>
              <a:rPr lang="en-US" dirty="0" err="1" smtClean="0"/>
              <a:t>quiescing</a:t>
            </a:r>
            <a:endParaRPr lang="en-US" dirty="0" smtClean="0"/>
          </a:p>
          <a:p>
            <a:r>
              <a:rPr lang="en-US" dirty="0"/>
              <a:t>Application </a:t>
            </a:r>
            <a:r>
              <a:rPr lang="en-US" dirty="0" smtClean="0"/>
              <a:t>consistent</a:t>
            </a:r>
          </a:p>
          <a:p>
            <a:pPr lvl="1"/>
            <a:r>
              <a:rPr lang="en-US" dirty="0" smtClean="0"/>
              <a:t>Snapshot with both OS and app </a:t>
            </a:r>
            <a:r>
              <a:rPr lang="en-US" dirty="0" err="1" smtClean="0"/>
              <a:t>quiescing</a:t>
            </a:r>
            <a:endParaRPr lang="en-US" dirty="0" smtClean="0"/>
          </a:p>
          <a:p>
            <a:endParaRPr lang="en-US" dirty="0"/>
          </a:p>
        </p:txBody>
      </p:sp>
    </p:spTree>
    <p:extLst>
      <p:ext uri="{BB962C8B-B14F-4D97-AF65-F5344CB8AC3E}">
        <p14:creationId xmlns:p14="http://schemas.microsoft.com/office/powerpoint/2010/main" val="2033291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
          </p:nvPr>
        </p:nvSpPr>
        <p:spPr/>
        <p:txBody>
          <a:bodyPr/>
          <a:lstStyle/>
          <a:p>
            <a:r>
              <a:rPr lang="en-US" dirty="0"/>
              <a:t>Backup concepts</a:t>
            </a:r>
          </a:p>
          <a:p>
            <a:r>
              <a:rPr lang="en-US" dirty="0">
                <a:solidFill>
                  <a:srgbClr val="FF0000"/>
                </a:solidFill>
              </a:rPr>
              <a:t>Traditional Backup Pain Points</a:t>
            </a:r>
          </a:p>
          <a:p>
            <a:r>
              <a:rPr lang="en-US" dirty="0"/>
              <a:t>VM Backup Use Cases</a:t>
            </a:r>
          </a:p>
          <a:p>
            <a:r>
              <a:rPr lang="en-US" dirty="0" smtClean="0"/>
              <a:t>Market Analysis</a:t>
            </a:r>
          </a:p>
          <a:p>
            <a:endParaRPr lang="en-US" dirty="0"/>
          </a:p>
        </p:txBody>
      </p:sp>
    </p:spTree>
    <p:extLst>
      <p:ext uri="{BB962C8B-B14F-4D97-AF65-F5344CB8AC3E}">
        <p14:creationId xmlns:p14="http://schemas.microsoft.com/office/powerpoint/2010/main" val="853130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vs. Virtual</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703044682"/>
              </p:ext>
            </p:extLst>
          </p:nvPr>
        </p:nvGraphicFramePr>
        <p:xfrm>
          <a:off x="381000" y="1524000"/>
          <a:ext cx="8385175"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Connector 4"/>
          <p:cNvCxnSpPr/>
          <p:nvPr/>
        </p:nvCxnSpPr>
        <p:spPr>
          <a:xfrm>
            <a:off x="228600" y="3276600"/>
            <a:ext cx="8610600" cy="0"/>
          </a:xfrm>
          <a:prstGeom prst="line">
            <a:avLst/>
          </a:prstGeom>
          <a:ln w="412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3049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VM As Physical</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7620000" cy="451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10588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6098</TotalTime>
  <Words>1031</Words>
  <Application>Microsoft Office PowerPoint</Application>
  <PresentationFormat>On-screen Show (4:3)</PresentationFormat>
  <Paragraphs>190</Paragraphs>
  <Slides>26</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Median</vt:lpstr>
      <vt:lpstr>Microsoft Excel 97-2003 Worksheet</vt:lpstr>
      <vt:lpstr>VIrtual Machine Backup TOI      - part 1</vt:lpstr>
      <vt:lpstr>Agenda</vt:lpstr>
      <vt:lpstr>RPO and RTO</vt:lpstr>
      <vt:lpstr>Backup Methods</vt:lpstr>
      <vt:lpstr>Backup Window</vt:lpstr>
      <vt:lpstr>Backup Consistent State</vt:lpstr>
      <vt:lpstr>Agenda</vt:lpstr>
      <vt:lpstr>Physical vs. Virtual</vt:lpstr>
      <vt:lpstr>Backup VM As Physical</vt:lpstr>
      <vt:lpstr>Pain Points Of Traditional Backup</vt:lpstr>
      <vt:lpstr>Pain Points Of Traditional Restore</vt:lpstr>
      <vt:lpstr>Agenda</vt:lpstr>
      <vt:lpstr>Use Case: VM Replication &amp; Backup</vt:lpstr>
      <vt:lpstr>Gen1: Backup VM By Virtual Disk Files</vt:lpstr>
      <vt:lpstr>Gen1: Backup VM By Virtual Disk Files</vt:lpstr>
      <vt:lpstr>Gen2: VCB(Virtual Consolidated Backup)</vt:lpstr>
      <vt:lpstr>Gen3: VADP Physical Proxy</vt:lpstr>
      <vt:lpstr>Gen3: VADP VM Appliance</vt:lpstr>
      <vt:lpstr>Veeam SDDC Solution (Nutanix)</vt:lpstr>
      <vt:lpstr>Veeam Features For VM Backup</vt:lpstr>
      <vt:lpstr>CBT – Change Block Tracking</vt:lpstr>
      <vt:lpstr>Veeam Features For VM Restore</vt:lpstr>
      <vt:lpstr>Other Veeam Features</vt:lpstr>
      <vt:lpstr>Agenda</vt:lpstr>
      <vt:lpstr>Gartner Hyper Cycle</vt:lpstr>
      <vt:lpstr>Gartner Market Survey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VMware Virtual SAN TOI</dc:title>
  <dc:creator>Yang, Oliver (Datadomain)</dc:creator>
  <cp:lastModifiedBy>yango</cp:lastModifiedBy>
  <cp:revision>391</cp:revision>
  <dcterms:created xsi:type="dcterms:W3CDTF">2006-08-16T00:00:00Z</dcterms:created>
  <dcterms:modified xsi:type="dcterms:W3CDTF">2016-01-27T17:27:45Z</dcterms:modified>
</cp:coreProperties>
</file>