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5" r:id="rId22"/>
    <p:sldId id="279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F2920-43EE-4EFC-96BF-8B63F682EC0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79AEE-DEA1-43AE-ADA7-945D83C0C5F8}">
      <dgm:prSet phldrT="[Text]"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E468D35B-E292-498B-BA66-3A1F3A72B84D}" type="parTrans" cxnId="{FBB98B29-BB44-4945-A270-2F7CC43B07DE}">
      <dgm:prSet/>
      <dgm:spPr/>
      <dgm:t>
        <a:bodyPr/>
        <a:lstStyle/>
        <a:p>
          <a:endParaRPr lang="en-US"/>
        </a:p>
      </dgm:t>
    </dgm:pt>
    <dgm:pt modelId="{891805DD-1679-4DA1-8D13-2B176885EC34}" type="sibTrans" cxnId="{FBB98B29-BB44-4945-A270-2F7CC43B07DE}">
      <dgm:prSet/>
      <dgm:spPr/>
      <dgm:t>
        <a:bodyPr/>
        <a:lstStyle/>
        <a:p>
          <a:endParaRPr lang="en-US"/>
        </a:p>
      </dgm:t>
    </dgm:pt>
    <dgm:pt modelId="{BDF2B52D-2A1B-42E2-AF36-CA81C3BA6A14}">
      <dgm:prSet phldrT="[Text]"/>
      <dgm:spPr/>
      <dgm:t>
        <a:bodyPr/>
        <a:lstStyle/>
        <a:p>
          <a:r>
            <a:rPr lang="en-US" dirty="0" smtClean="0"/>
            <a:t>NIC Drivers</a:t>
          </a:r>
          <a:endParaRPr lang="en-US" dirty="0"/>
        </a:p>
      </dgm:t>
    </dgm:pt>
    <dgm:pt modelId="{A600C8EE-369D-45C1-BA8E-0B33D99142F6}" type="parTrans" cxnId="{51F3A1B6-CA78-4CD7-907C-5BEEB1892341}">
      <dgm:prSet/>
      <dgm:spPr/>
      <dgm:t>
        <a:bodyPr/>
        <a:lstStyle/>
        <a:p>
          <a:endParaRPr lang="en-US"/>
        </a:p>
      </dgm:t>
    </dgm:pt>
    <dgm:pt modelId="{65A5BEEF-BFC1-4D10-8251-1E29DD2A336E}" type="sibTrans" cxnId="{51F3A1B6-CA78-4CD7-907C-5BEEB1892341}">
      <dgm:prSet/>
      <dgm:spPr/>
      <dgm:t>
        <a:bodyPr/>
        <a:lstStyle/>
        <a:p>
          <a:endParaRPr lang="en-US"/>
        </a:p>
      </dgm:t>
    </dgm:pt>
    <dgm:pt modelId="{12C0BEA3-33EC-42B6-B417-2EB5E83F5FC9}">
      <dgm:prSet phldrT="[Text]"/>
      <dgm:spPr/>
      <dgm:t>
        <a:bodyPr/>
        <a:lstStyle/>
        <a:p>
          <a:r>
            <a:rPr lang="en-US" dirty="0" smtClean="0"/>
            <a:t>IO</a:t>
          </a:r>
          <a:endParaRPr lang="en-US" dirty="0"/>
        </a:p>
      </dgm:t>
    </dgm:pt>
    <dgm:pt modelId="{18F28741-AE75-46DA-A306-9F3CF17B78B4}" type="parTrans" cxnId="{115D67B5-A9DE-46C9-895D-BEF3C944652D}">
      <dgm:prSet/>
      <dgm:spPr/>
      <dgm:t>
        <a:bodyPr/>
        <a:lstStyle/>
        <a:p>
          <a:endParaRPr lang="en-US"/>
        </a:p>
      </dgm:t>
    </dgm:pt>
    <dgm:pt modelId="{B6EC2366-B64A-436F-BE57-6A03B76890FC}" type="sibTrans" cxnId="{115D67B5-A9DE-46C9-895D-BEF3C944652D}">
      <dgm:prSet/>
      <dgm:spPr/>
      <dgm:t>
        <a:bodyPr/>
        <a:lstStyle/>
        <a:p>
          <a:endParaRPr lang="en-US"/>
        </a:p>
      </dgm:t>
    </dgm:pt>
    <dgm:pt modelId="{6BCFC24A-8819-466E-AF9C-639B9E1B30F1}">
      <dgm:prSet phldrT="[Text]"/>
      <dgm:spPr/>
      <dgm:t>
        <a:bodyPr/>
        <a:lstStyle/>
        <a:p>
          <a:r>
            <a:rPr lang="en-US" dirty="0" smtClean="0"/>
            <a:t>Multipath</a:t>
          </a:r>
          <a:endParaRPr lang="en-US" dirty="0"/>
        </a:p>
      </dgm:t>
    </dgm:pt>
    <dgm:pt modelId="{292EA569-7326-4EA7-B995-01D8B434F08A}" type="parTrans" cxnId="{93420AA2-53E8-407A-8DC0-297E09A27CF0}">
      <dgm:prSet/>
      <dgm:spPr/>
      <dgm:t>
        <a:bodyPr/>
        <a:lstStyle/>
        <a:p>
          <a:endParaRPr lang="en-US"/>
        </a:p>
      </dgm:t>
    </dgm:pt>
    <dgm:pt modelId="{EFC24A91-6814-4369-9137-2C3DDCAC1FA7}" type="sibTrans" cxnId="{93420AA2-53E8-407A-8DC0-297E09A27CF0}">
      <dgm:prSet/>
      <dgm:spPr/>
      <dgm:t>
        <a:bodyPr/>
        <a:lstStyle/>
        <a:p>
          <a:endParaRPr lang="en-US"/>
        </a:p>
      </dgm:t>
    </dgm:pt>
    <dgm:pt modelId="{1C8B7097-6384-4CD7-AABE-F8403DD25347}">
      <dgm:prSet phldrT="[Text]"/>
      <dgm:spPr/>
      <dgm:t>
        <a:bodyPr/>
        <a:lstStyle/>
        <a:p>
          <a:r>
            <a:rPr lang="en-US" dirty="0" smtClean="0"/>
            <a:t>SAS driver</a:t>
          </a:r>
          <a:endParaRPr lang="en-US" dirty="0"/>
        </a:p>
      </dgm:t>
    </dgm:pt>
    <dgm:pt modelId="{1DE6EEFE-7690-4B5C-B0CF-AAA358881118}" type="parTrans" cxnId="{E4E78900-A71F-444E-B7F1-9DF51F7659AB}">
      <dgm:prSet/>
      <dgm:spPr/>
      <dgm:t>
        <a:bodyPr/>
        <a:lstStyle/>
        <a:p>
          <a:endParaRPr lang="en-US"/>
        </a:p>
      </dgm:t>
    </dgm:pt>
    <dgm:pt modelId="{963723E4-DA4D-4C23-A497-998E1B7632E4}" type="sibTrans" cxnId="{E4E78900-A71F-444E-B7F1-9DF51F7659AB}">
      <dgm:prSet/>
      <dgm:spPr/>
      <dgm:t>
        <a:bodyPr/>
        <a:lstStyle/>
        <a:p>
          <a:endParaRPr lang="en-US"/>
        </a:p>
      </dgm:t>
    </dgm:pt>
    <dgm:pt modelId="{86FA48AF-FFDE-9F45-ABF3-522B560C5156}">
      <dgm:prSet phldrT="[Text]"/>
      <dgm:spPr/>
      <dgm:t>
        <a:bodyPr/>
        <a:lstStyle/>
        <a:p>
          <a:r>
            <a:rPr lang="en-US" dirty="0" smtClean="0"/>
            <a:t>TCP/IP</a:t>
          </a:r>
          <a:endParaRPr lang="en-US" dirty="0"/>
        </a:p>
      </dgm:t>
    </dgm:pt>
    <dgm:pt modelId="{520F2CB8-0781-8C46-ABED-593CF494AC83}" type="parTrans" cxnId="{C37644D7-B145-1245-9071-90A48202C607}">
      <dgm:prSet/>
      <dgm:spPr/>
      <dgm:t>
        <a:bodyPr/>
        <a:lstStyle/>
        <a:p>
          <a:endParaRPr lang="en-US"/>
        </a:p>
      </dgm:t>
    </dgm:pt>
    <dgm:pt modelId="{00B74FED-F119-0745-BD1C-95BF81F32FD6}" type="sibTrans" cxnId="{C37644D7-B145-1245-9071-90A48202C607}">
      <dgm:prSet/>
      <dgm:spPr/>
      <dgm:t>
        <a:bodyPr/>
        <a:lstStyle/>
        <a:p>
          <a:endParaRPr lang="en-US"/>
        </a:p>
      </dgm:t>
    </dgm:pt>
    <dgm:pt modelId="{55C66FD9-7C48-3D4E-A618-323187113774}">
      <dgm:prSet phldrT="[Text]"/>
      <dgm:spPr/>
      <dgm:t>
        <a:bodyPr/>
        <a:lstStyle/>
        <a:p>
          <a:r>
            <a:rPr lang="en-US" dirty="0" smtClean="0"/>
            <a:t>Socket APP</a:t>
          </a:r>
          <a:endParaRPr lang="en-US" dirty="0"/>
        </a:p>
      </dgm:t>
    </dgm:pt>
    <dgm:pt modelId="{559D95C5-ED2B-BE49-99BF-23C5FD6B9BB1}" type="parTrans" cxnId="{B3206D8E-C45D-FF4C-BD5F-6B02C23061FD}">
      <dgm:prSet/>
      <dgm:spPr/>
      <dgm:t>
        <a:bodyPr/>
        <a:lstStyle/>
        <a:p>
          <a:endParaRPr lang="en-US"/>
        </a:p>
      </dgm:t>
    </dgm:pt>
    <dgm:pt modelId="{66D44C3F-9765-A640-8FA0-56BE4802D92E}" type="sibTrans" cxnId="{B3206D8E-C45D-FF4C-BD5F-6B02C23061FD}">
      <dgm:prSet/>
      <dgm:spPr/>
      <dgm:t>
        <a:bodyPr/>
        <a:lstStyle/>
        <a:p>
          <a:endParaRPr lang="en-US"/>
        </a:p>
      </dgm:t>
    </dgm:pt>
    <dgm:pt modelId="{85A9FC91-A787-5645-8440-7FFB96061E97}">
      <dgm:prSet phldrT="[Text]"/>
      <dgm:spPr/>
      <dgm:t>
        <a:bodyPr/>
        <a:lstStyle/>
        <a:p>
          <a:r>
            <a:rPr lang="en-US" dirty="0" smtClean="0"/>
            <a:t>SCSI mid layer</a:t>
          </a:r>
          <a:endParaRPr lang="en-US" dirty="0"/>
        </a:p>
      </dgm:t>
    </dgm:pt>
    <dgm:pt modelId="{93F4B181-5A28-D64C-BBAA-96F0474E3161}" type="parTrans" cxnId="{840419D7-160C-B84B-A052-57C617FA38DF}">
      <dgm:prSet/>
      <dgm:spPr/>
      <dgm:t>
        <a:bodyPr/>
        <a:lstStyle/>
        <a:p>
          <a:endParaRPr lang="en-US"/>
        </a:p>
      </dgm:t>
    </dgm:pt>
    <dgm:pt modelId="{152DDF81-B3BD-4647-8F1F-685D5EA8CDE8}" type="sibTrans" cxnId="{840419D7-160C-B84B-A052-57C617FA38DF}">
      <dgm:prSet/>
      <dgm:spPr/>
      <dgm:t>
        <a:bodyPr/>
        <a:lstStyle/>
        <a:p>
          <a:endParaRPr lang="en-US"/>
        </a:p>
      </dgm:t>
    </dgm:pt>
    <dgm:pt modelId="{66794A2E-1A4B-284A-B5E7-162FA9D075A7}">
      <dgm:prSet phldrT="[Text]"/>
      <dgm:spPr/>
      <dgm:t>
        <a:bodyPr/>
        <a:lstStyle/>
        <a:p>
          <a:r>
            <a:rPr lang="en-US" dirty="0" smtClean="0"/>
            <a:t>RAID Driver</a:t>
          </a:r>
          <a:endParaRPr lang="en-US" dirty="0"/>
        </a:p>
      </dgm:t>
    </dgm:pt>
    <dgm:pt modelId="{6029B08E-4005-E84E-AC08-2CD29FD95B04}" type="parTrans" cxnId="{7C29CCCF-373C-7A43-82B6-38FC230741FE}">
      <dgm:prSet/>
      <dgm:spPr/>
      <dgm:t>
        <a:bodyPr/>
        <a:lstStyle/>
        <a:p>
          <a:endParaRPr lang="en-US"/>
        </a:p>
      </dgm:t>
    </dgm:pt>
    <dgm:pt modelId="{8DFC4686-82DF-B74E-B791-715EAA848D8B}" type="sibTrans" cxnId="{7C29CCCF-373C-7A43-82B6-38FC230741FE}">
      <dgm:prSet/>
      <dgm:spPr/>
      <dgm:t>
        <a:bodyPr/>
        <a:lstStyle/>
        <a:p>
          <a:endParaRPr lang="en-US"/>
        </a:p>
      </dgm:t>
    </dgm:pt>
    <dgm:pt modelId="{B544ACB9-0385-9B4D-8B69-9A0FE89088B0}">
      <dgm:prSet phldrT="[Text]"/>
      <dgm:spPr/>
      <dgm:t>
        <a:bodyPr/>
        <a:lstStyle/>
        <a:p>
          <a:r>
            <a:rPr lang="en-US" dirty="0" smtClean="0"/>
            <a:t>Block</a:t>
          </a:r>
          <a:endParaRPr lang="en-US" dirty="0"/>
        </a:p>
      </dgm:t>
    </dgm:pt>
    <dgm:pt modelId="{F542C4F6-87BF-CB42-A3E9-90A089E55326}" type="parTrans" cxnId="{9AED1182-A710-9E49-9EF3-C90C2CE341F6}">
      <dgm:prSet/>
      <dgm:spPr/>
      <dgm:t>
        <a:bodyPr/>
        <a:lstStyle/>
        <a:p>
          <a:endParaRPr lang="en-US"/>
        </a:p>
      </dgm:t>
    </dgm:pt>
    <dgm:pt modelId="{FD074E93-C909-6341-9116-0529F691E44A}" type="sibTrans" cxnId="{9AED1182-A710-9E49-9EF3-C90C2CE341F6}">
      <dgm:prSet/>
      <dgm:spPr/>
      <dgm:t>
        <a:bodyPr/>
        <a:lstStyle/>
        <a:p>
          <a:endParaRPr lang="en-US"/>
        </a:p>
      </dgm:t>
    </dgm:pt>
    <dgm:pt modelId="{5B8CABAF-B7EA-5842-A05E-B984304EAF6B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FF5CA67E-381D-3443-BDFB-F658DCD00ECF}" type="parTrans" cxnId="{028DF27C-AE6C-9945-AD53-452BB27E8FD1}">
      <dgm:prSet/>
      <dgm:spPr/>
      <dgm:t>
        <a:bodyPr/>
        <a:lstStyle/>
        <a:p>
          <a:endParaRPr lang="en-US"/>
        </a:p>
      </dgm:t>
    </dgm:pt>
    <dgm:pt modelId="{A0CD7521-09FA-AF40-B9E2-228C5A6DB88A}" type="sibTrans" cxnId="{028DF27C-AE6C-9945-AD53-452BB27E8FD1}">
      <dgm:prSet/>
      <dgm:spPr/>
      <dgm:t>
        <a:bodyPr/>
        <a:lstStyle/>
        <a:p>
          <a:endParaRPr lang="en-US"/>
        </a:p>
      </dgm:t>
    </dgm:pt>
    <dgm:pt modelId="{DE71A915-FA3F-DE40-8669-0476D5B21E71}">
      <dgm:prSet phldrT="[Text]"/>
      <dgm:spPr/>
      <dgm:t>
        <a:bodyPr/>
        <a:lstStyle/>
        <a:p>
          <a:r>
            <a:rPr lang="en-US" dirty="0" smtClean="0"/>
            <a:t>Scheduler</a:t>
          </a:r>
        </a:p>
      </dgm:t>
    </dgm:pt>
    <dgm:pt modelId="{F36A0314-1ED1-B149-82DF-5939C583841C}" type="parTrans" cxnId="{9F25AD2C-53F5-ED45-9B37-CA9C34C29C5C}">
      <dgm:prSet/>
      <dgm:spPr/>
      <dgm:t>
        <a:bodyPr/>
        <a:lstStyle/>
        <a:p>
          <a:endParaRPr lang="en-US"/>
        </a:p>
      </dgm:t>
    </dgm:pt>
    <dgm:pt modelId="{F2C5B32B-2183-5848-8E78-05EB948E005B}" type="sibTrans" cxnId="{9F25AD2C-53F5-ED45-9B37-CA9C34C29C5C}">
      <dgm:prSet/>
      <dgm:spPr/>
      <dgm:t>
        <a:bodyPr/>
        <a:lstStyle/>
        <a:p>
          <a:endParaRPr lang="en-US"/>
        </a:p>
      </dgm:t>
    </dgm:pt>
    <dgm:pt modelId="{EBAC99A8-2CB6-1A49-8DCC-571B88FBB09E}">
      <dgm:prSet phldrT="[Text]"/>
      <dgm:spPr/>
      <dgm:t>
        <a:bodyPr/>
        <a:lstStyle/>
        <a:p>
          <a:r>
            <a:rPr lang="en-US" dirty="0" smtClean="0"/>
            <a:t>Memory management</a:t>
          </a:r>
        </a:p>
      </dgm:t>
    </dgm:pt>
    <dgm:pt modelId="{5A04B634-5374-DE45-9BAD-B32A9EA93953}" type="parTrans" cxnId="{74F2A9C2-3E4F-E145-8B87-36D6FF80ABC7}">
      <dgm:prSet/>
      <dgm:spPr/>
      <dgm:t>
        <a:bodyPr/>
        <a:lstStyle/>
        <a:p>
          <a:endParaRPr lang="en-US"/>
        </a:p>
      </dgm:t>
    </dgm:pt>
    <dgm:pt modelId="{1D972683-F6CB-1B41-8BC6-41D27AC4CC7C}" type="sibTrans" cxnId="{74F2A9C2-3E4F-E145-8B87-36D6FF80ABC7}">
      <dgm:prSet/>
      <dgm:spPr/>
      <dgm:t>
        <a:bodyPr/>
        <a:lstStyle/>
        <a:p>
          <a:endParaRPr lang="en-US"/>
        </a:p>
      </dgm:t>
    </dgm:pt>
    <dgm:pt modelId="{132C3960-FECF-B84A-872D-595383BF1706}">
      <dgm:prSet phldrT="[Text]"/>
      <dgm:spPr/>
      <dgm:t>
        <a:bodyPr/>
        <a:lstStyle/>
        <a:p>
          <a:r>
            <a:rPr lang="en-US" dirty="0" smtClean="0"/>
            <a:t>Device management</a:t>
          </a:r>
        </a:p>
      </dgm:t>
    </dgm:pt>
    <dgm:pt modelId="{105C1231-18B4-B849-8BBE-19782809207A}" type="parTrans" cxnId="{971D3E8C-4A17-AA4F-B244-AC9E2CBD3FC7}">
      <dgm:prSet/>
      <dgm:spPr/>
      <dgm:t>
        <a:bodyPr/>
        <a:lstStyle/>
        <a:p>
          <a:endParaRPr lang="en-US"/>
        </a:p>
      </dgm:t>
    </dgm:pt>
    <dgm:pt modelId="{E73102B9-B368-C644-AC21-E70C8C6B1ED8}" type="sibTrans" cxnId="{971D3E8C-4A17-AA4F-B244-AC9E2CBD3FC7}">
      <dgm:prSet/>
      <dgm:spPr/>
      <dgm:t>
        <a:bodyPr/>
        <a:lstStyle/>
        <a:p>
          <a:endParaRPr lang="en-US"/>
        </a:p>
      </dgm:t>
    </dgm:pt>
    <dgm:pt modelId="{471CAB51-0245-46E2-A16E-212857F40756}" type="pres">
      <dgm:prSet presAssocID="{08FF2920-43EE-4EFC-96BF-8B63F682EC0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AEF7F-FAAE-A642-951E-86D7997B8EE7}" type="pres">
      <dgm:prSet presAssocID="{5B8CABAF-B7EA-5842-A05E-B984304EAF6B}" presName="compNode" presStyleCnt="0"/>
      <dgm:spPr/>
    </dgm:pt>
    <dgm:pt modelId="{6BAB37F8-4F4E-F54D-B819-654B2D38AB46}" type="pres">
      <dgm:prSet presAssocID="{5B8CABAF-B7EA-5842-A05E-B984304EAF6B}" presName="aNode" presStyleLbl="bgShp" presStyleIdx="0" presStyleCnt="3" custLinFactNeighborX="584"/>
      <dgm:spPr/>
      <dgm:t>
        <a:bodyPr/>
        <a:lstStyle/>
        <a:p>
          <a:endParaRPr lang="en-US"/>
        </a:p>
      </dgm:t>
    </dgm:pt>
    <dgm:pt modelId="{E13470EA-A526-AE46-8CCC-25AE9BA22667}" type="pres">
      <dgm:prSet presAssocID="{5B8CABAF-B7EA-5842-A05E-B984304EAF6B}" presName="textNode" presStyleLbl="bgShp" presStyleIdx="0" presStyleCnt="3"/>
      <dgm:spPr/>
      <dgm:t>
        <a:bodyPr/>
        <a:lstStyle/>
        <a:p>
          <a:endParaRPr lang="en-US"/>
        </a:p>
      </dgm:t>
    </dgm:pt>
    <dgm:pt modelId="{C828582B-F83D-2549-9660-0F557B2AE625}" type="pres">
      <dgm:prSet presAssocID="{5B8CABAF-B7EA-5842-A05E-B984304EAF6B}" presName="compChildNode" presStyleCnt="0"/>
      <dgm:spPr/>
    </dgm:pt>
    <dgm:pt modelId="{AD34908C-9BBB-CB46-82AD-D04C4C577B10}" type="pres">
      <dgm:prSet presAssocID="{5B8CABAF-B7EA-5842-A05E-B984304EAF6B}" presName="theInnerList" presStyleCnt="0"/>
      <dgm:spPr/>
    </dgm:pt>
    <dgm:pt modelId="{92E0AFDF-4441-7F4F-BA99-92EA8039FAC5}" type="pres">
      <dgm:prSet presAssocID="{DE71A915-FA3F-DE40-8669-0476D5B21E71}" presName="child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51E4A-7934-464F-BBA8-032BC7E4C97F}" type="pres">
      <dgm:prSet presAssocID="{DE71A915-FA3F-DE40-8669-0476D5B21E71}" presName="aSpace2" presStyleCnt="0"/>
      <dgm:spPr/>
    </dgm:pt>
    <dgm:pt modelId="{81A57A76-5175-BD4E-969F-1DF5FF5CCBD6}" type="pres">
      <dgm:prSet presAssocID="{EBAC99A8-2CB6-1A49-8DCC-571B88FBB09E}" presName="child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FA146-DA2A-8345-B8A6-9D4A7218D7CB}" type="pres">
      <dgm:prSet presAssocID="{EBAC99A8-2CB6-1A49-8DCC-571B88FBB09E}" presName="aSpace2" presStyleCnt="0"/>
      <dgm:spPr/>
    </dgm:pt>
    <dgm:pt modelId="{8F5B54C2-C16B-FB48-A70C-CA0211589CE0}" type="pres">
      <dgm:prSet presAssocID="{132C3960-FECF-B84A-872D-595383BF1706}" presName="childNode" presStyleLbl="node1" presStyleIdx="2" presStyleCnt="11" custScaleX="1124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7ECB6-E59F-F543-9BFB-92819E723B1A}" type="pres">
      <dgm:prSet presAssocID="{5B8CABAF-B7EA-5842-A05E-B984304EAF6B}" presName="aSpace" presStyleCnt="0"/>
      <dgm:spPr/>
    </dgm:pt>
    <dgm:pt modelId="{7E13FC16-4823-4A99-99A8-9EB9C4BABEB8}" type="pres">
      <dgm:prSet presAssocID="{3C579AEE-DEA1-43AE-ADA7-945D83C0C5F8}" presName="compNode" presStyleCnt="0"/>
      <dgm:spPr/>
    </dgm:pt>
    <dgm:pt modelId="{A2135E8C-91DB-4C06-BCE7-7D4A2DCADF37}" type="pres">
      <dgm:prSet presAssocID="{3C579AEE-DEA1-43AE-ADA7-945D83C0C5F8}" presName="aNode" presStyleLbl="bgShp" presStyleIdx="1" presStyleCnt="3"/>
      <dgm:spPr/>
      <dgm:t>
        <a:bodyPr/>
        <a:lstStyle/>
        <a:p>
          <a:endParaRPr lang="en-US"/>
        </a:p>
      </dgm:t>
    </dgm:pt>
    <dgm:pt modelId="{A92BC87B-9F89-4CBA-B4CA-D3B9B0D20A13}" type="pres">
      <dgm:prSet presAssocID="{3C579AEE-DEA1-43AE-ADA7-945D83C0C5F8}" presName="textNode" presStyleLbl="bgShp" presStyleIdx="1" presStyleCnt="3"/>
      <dgm:spPr/>
      <dgm:t>
        <a:bodyPr/>
        <a:lstStyle/>
        <a:p>
          <a:endParaRPr lang="en-US"/>
        </a:p>
      </dgm:t>
    </dgm:pt>
    <dgm:pt modelId="{6D1A6593-DE8C-460D-832D-963CC67342E8}" type="pres">
      <dgm:prSet presAssocID="{3C579AEE-DEA1-43AE-ADA7-945D83C0C5F8}" presName="compChildNode" presStyleCnt="0"/>
      <dgm:spPr/>
    </dgm:pt>
    <dgm:pt modelId="{70158FBE-BF50-4B7B-86AB-D76B5C41925B}" type="pres">
      <dgm:prSet presAssocID="{3C579AEE-DEA1-43AE-ADA7-945D83C0C5F8}" presName="theInnerList" presStyleCnt="0"/>
      <dgm:spPr/>
    </dgm:pt>
    <dgm:pt modelId="{45003A10-635D-B148-B9BA-B2DD19047C6A}" type="pres">
      <dgm:prSet presAssocID="{55C66FD9-7C48-3D4E-A618-323187113774}" presName="child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F0DEC-A178-4F4D-95AB-56AB4B3ED430}" type="pres">
      <dgm:prSet presAssocID="{55C66FD9-7C48-3D4E-A618-323187113774}" presName="aSpace2" presStyleCnt="0"/>
      <dgm:spPr/>
    </dgm:pt>
    <dgm:pt modelId="{B36FF70C-7C49-CB44-BF37-0AD40A13593B}" type="pres">
      <dgm:prSet presAssocID="{86FA48AF-FFDE-9F45-ABF3-522B560C5156}" presName="child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7E1C7-8266-484E-A10E-37398ED7BB38}" type="pres">
      <dgm:prSet presAssocID="{86FA48AF-FFDE-9F45-ABF3-522B560C5156}" presName="aSpace2" presStyleCnt="0"/>
      <dgm:spPr/>
    </dgm:pt>
    <dgm:pt modelId="{A2E2092D-21C9-493D-9D7C-CC04D64638A2}" type="pres">
      <dgm:prSet presAssocID="{BDF2B52D-2A1B-42E2-AF36-CA81C3BA6A14}" presName="child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FD4A9-3BB8-460B-B0E7-4825FC63A15D}" type="pres">
      <dgm:prSet presAssocID="{3C579AEE-DEA1-43AE-ADA7-945D83C0C5F8}" presName="aSpace" presStyleCnt="0"/>
      <dgm:spPr/>
    </dgm:pt>
    <dgm:pt modelId="{8E1145E6-7663-46BD-BAC3-3CEFB138E959}" type="pres">
      <dgm:prSet presAssocID="{12C0BEA3-33EC-42B6-B417-2EB5E83F5FC9}" presName="compNode" presStyleCnt="0"/>
      <dgm:spPr/>
    </dgm:pt>
    <dgm:pt modelId="{6A4211D6-43C4-4DEC-B49F-713482D34004}" type="pres">
      <dgm:prSet presAssocID="{12C0BEA3-33EC-42B6-B417-2EB5E83F5FC9}" presName="aNode" presStyleLbl="bgShp" presStyleIdx="2" presStyleCnt="3"/>
      <dgm:spPr/>
      <dgm:t>
        <a:bodyPr/>
        <a:lstStyle/>
        <a:p>
          <a:endParaRPr lang="en-US"/>
        </a:p>
      </dgm:t>
    </dgm:pt>
    <dgm:pt modelId="{829B4D23-578C-43E4-90BB-E06D750960A3}" type="pres">
      <dgm:prSet presAssocID="{12C0BEA3-33EC-42B6-B417-2EB5E83F5FC9}" presName="textNode" presStyleLbl="bgShp" presStyleIdx="2" presStyleCnt="3"/>
      <dgm:spPr/>
      <dgm:t>
        <a:bodyPr/>
        <a:lstStyle/>
        <a:p>
          <a:endParaRPr lang="en-US"/>
        </a:p>
      </dgm:t>
    </dgm:pt>
    <dgm:pt modelId="{A64FDDF7-F7F1-4061-8569-78AA4F42FB11}" type="pres">
      <dgm:prSet presAssocID="{12C0BEA3-33EC-42B6-B417-2EB5E83F5FC9}" presName="compChildNode" presStyleCnt="0"/>
      <dgm:spPr/>
    </dgm:pt>
    <dgm:pt modelId="{E9BC5AC9-940E-40FB-98B5-F95E8DA88D14}" type="pres">
      <dgm:prSet presAssocID="{12C0BEA3-33EC-42B6-B417-2EB5E83F5FC9}" presName="theInnerList" presStyleCnt="0"/>
      <dgm:spPr/>
    </dgm:pt>
    <dgm:pt modelId="{15C421C6-F5D5-964A-B60C-FDA3132B646F}" type="pres">
      <dgm:prSet presAssocID="{B544ACB9-0385-9B4D-8B69-9A0FE89088B0}" presName="child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1A31-EB6E-EC4E-8F84-C38C66D9C678}" type="pres">
      <dgm:prSet presAssocID="{B544ACB9-0385-9B4D-8B69-9A0FE89088B0}" presName="aSpace2" presStyleCnt="0"/>
      <dgm:spPr/>
    </dgm:pt>
    <dgm:pt modelId="{D1FB07E1-12D7-4A92-9FB6-A2E4F7CB8404}" type="pres">
      <dgm:prSet presAssocID="{6BCFC24A-8819-466E-AF9C-639B9E1B30F1}" presName="child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D5D3D-4BA3-4AD2-B0B4-83A555928FDC}" type="pres">
      <dgm:prSet presAssocID="{6BCFC24A-8819-466E-AF9C-639B9E1B30F1}" presName="aSpace2" presStyleCnt="0"/>
      <dgm:spPr/>
    </dgm:pt>
    <dgm:pt modelId="{43817718-8E02-ED41-92DC-D41D896FB50E}" type="pres">
      <dgm:prSet presAssocID="{66794A2E-1A4B-284A-B5E7-162FA9D075A7}" presName="child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086C7-676B-BA44-8AC5-26F7167AA34C}" type="pres">
      <dgm:prSet presAssocID="{66794A2E-1A4B-284A-B5E7-162FA9D075A7}" presName="aSpace2" presStyleCnt="0"/>
      <dgm:spPr/>
    </dgm:pt>
    <dgm:pt modelId="{B8F5C9A1-8356-8040-A427-730718A711A3}" type="pres">
      <dgm:prSet presAssocID="{85A9FC91-A787-5645-8440-7FFB96061E97}" presName="child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00A10-18F2-354C-A93C-12558EEEDB48}" type="pres">
      <dgm:prSet presAssocID="{85A9FC91-A787-5645-8440-7FFB96061E97}" presName="aSpace2" presStyleCnt="0"/>
      <dgm:spPr/>
    </dgm:pt>
    <dgm:pt modelId="{DEE15292-FFB3-4166-8CE5-D27C99CB1F0E}" type="pres">
      <dgm:prSet presAssocID="{1C8B7097-6384-4CD7-AABE-F8403DD25347}" presName="child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F2A9C2-3E4F-E145-8B87-36D6FF80ABC7}" srcId="{5B8CABAF-B7EA-5842-A05E-B984304EAF6B}" destId="{EBAC99A8-2CB6-1A49-8DCC-571B88FBB09E}" srcOrd="1" destOrd="0" parTransId="{5A04B634-5374-DE45-9BAD-B32A9EA93953}" sibTransId="{1D972683-F6CB-1B41-8BC6-41D27AC4CC7C}"/>
    <dgm:cxn modelId="{EB6B2746-FB3F-5B40-B900-4D86F22C6E87}" type="presOf" srcId="{B544ACB9-0385-9B4D-8B69-9A0FE89088B0}" destId="{15C421C6-F5D5-964A-B60C-FDA3132B646F}" srcOrd="0" destOrd="0" presId="urn:microsoft.com/office/officeart/2005/8/layout/lProcess2"/>
    <dgm:cxn modelId="{971D3E8C-4A17-AA4F-B244-AC9E2CBD3FC7}" srcId="{5B8CABAF-B7EA-5842-A05E-B984304EAF6B}" destId="{132C3960-FECF-B84A-872D-595383BF1706}" srcOrd="2" destOrd="0" parTransId="{105C1231-18B4-B849-8BBE-19782809207A}" sibTransId="{E73102B9-B368-C644-AC21-E70C8C6B1ED8}"/>
    <dgm:cxn modelId="{F8DFB82E-006C-3342-84F9-D32FAA75DABB}" type="presOf" srcId="{5B8CABAF-B7EA-5842-A05E-B984304EAF6B}" destId="{E13470EA-A526-AE46-8CCC-25AE9BA22667}" srcOrd="1" destOrd="0" presId="urn:microsoft.com/office/officeart/2005/8/layout/lProcess2"/>
    <dgm:cxn modelId="{30DBACB1-7302-3C40-A80C-6ED5D30E118F}" type="presOf" srcId="{3C579AEE-DEA1-43AE-ADA7-945D83C0C5F8}" destId="{A92BC87B-9F89-4CBA-B4CA-D3B9B0D20A13}" srcOrd="1" destOrd="0" presId="urn:microsoft.com/office/officeart/2005/8/layout/lProcess2"/>
    <dgm:cxn modelId="{7B16E73C-3C41-EF4F-B236-48C22DB03566}" type="presOf" srcId="{86FA48AF-FFDE-9F45-ABF3-522B560C5156}" destId="{B36FF70C-7C49-CB44-BF37-0AD40A13593B}" srcOrd="0" destOrd="0" presId="urn:microsoft.com/office/officeart/2005/8/layout/lProcess2"/>
    <dgm:cxn modelId="{06D15851-FEDD-3545-A82C-9BE6869256EA}" type="presOf" srcId="{12C0BEA3-33EC-42B6-B417-2EB5E83F5FC9}" destId="{6A4211D6-43C4-4DEC-B49F-713482D34004}" srcOrd="0" destOrd="0" presId="urn:microsoft.com/office/officeart/2005/8/layout/lProcess2"/>
    <dgm:cxn modelId="{840419D7-160C-B84B-A052-57C617FA38DF}" srcId="{12C0BEA3-33EC-42B6-B417-2EB5E83F5FC9}" destId="{85A9FC91-A787-5645-8440-7FFB96061E97}" srcOrd="3" destOrd="0" parTransId="{93F4B181-5A28-D64C-BBAA-96F0474E3161}" sibTransId="{152DDF81-B3BD-4647-8F1F-685D5EA8CDE8}"/>
    <dgm:cxn modelId="{07DEF7F9-6AD9-A84C-8EEB-03D14332226C}" type="presOf" srcId="{12C0BEA3-33EC-42B6-B417-2EB5E83F5FC9}" destId="{829B4D23-578C-43E4-90BB-E06D750960A3}" srcOrd="1" destOrd="0" presId="urn:microsoft.com/office/officeart/2005/8/layout/lProcess2"/>
    <dgm:cxn modelId="{93420AA2-53E8-407A-8DC0-297E09A27CF0}" srcId="{12C0BEA3-33EC-42B6-B417-2EB5E83F5FC9}" destId="{6BCFC24A-8819-466E-AF9C-639B9E1B30F1}" srcOrd="1" destOrd="0" parTransId="{292EA569-7326-4EA7-B995-01D8B434F08A}" sibTransId="{EFC24A91-6814-4369-9137-2C3DDCAC1FA7}"/>
    <dgm:cxn modelId="{6ED2BDDC-9A16-BE41-B853-11D5894126A9}" type="presOf" srcId="{6BCFC24A-8819-466E-AF9C-639B9E1B30F1}" destId="{D1FB07E1-12D7-4A92-9FB6-A2E4F7CB8404}" srcOrd="0" destOrd="0" presId="urn:microsoft.com/office/officeart/2005/8/layout/lProcess2"/>
    <dgm:cxn modelId="{5180F0F0-AAEB-8043-B1B6-5521F88F28D9}" type="presOf" srcId="{08FF2920-43EE-4EFC-96BF-8B63F682EC09}" destId="{471CAB51-0245-46E2-A16E-212857F40756}" srcOrd="0" destOrd="0" presId="urn:microsoft.com/office/officeart/2005/8/layout/lProcess2"/>
    <dgm:cxn modelId="{CA2082EC-B168-4E4B-8400-B55C098AE635}" type="presOf" srcId="{3C579AEE-DEA1-43AE-ADA7-945D83C0C5F8}" destId="{A2135E8C-91DB-4C06-BCE7-7D4A2DCADF37}" srcOrd="0" destOrd="0" presId="urn:microsoft.com/office/officeart/2005/8/layout/lProcess2"/>
    <dgm:cxn modelId="{7C29CCCF-373C-7A43-82B6-38FC230741FE}" srcId="{12C0BEA3-33EC-42B6-B417-2EB5E83F5FC9}" destId="{66794A2E-1A4B-284A-B5E7-162FA9D075A7}" srcOrd="2" destOrd="0" parTransId="{6029B08E-4005-E84E-AC08-2CD29FD95B04}" sibTransId="{8DFC4686-82DF-B74E-B791-715EAA848D8B}"/>
    <dgm:cxn modelId="{C37644D7-B145-1245-9071-90A48202C607}" srcId="{3C579AEE-DEA1-43AE-ADA7-945D83C0C5F8}" destId="{86FA48AF-FFDE-9F45-ABF3-522B560C5156}" srcOrd="1" destOrd="0" parTransId="{520F2CB8-0781-8C46-ABED-593CF494AC83}" sibTransId="{00B74FED-F119-0745-BD1C-95BF81F32FD6}"/>
    <dgm:cxn modelId="{51F3A1B6-CA78-4CD7-907C-5BEEB1892341}" srcId="{3C579AEE-DEA1-43AE-ADA7-945D83C0C5F8}" destId="{BDF2B52D-2A1B-42E2-AF36-CA81C3BA6A14}" srcOrd="2" destOrd="0" parTransId="{A600C8EE-369D-45C1-BA8E-0B33D99142F6}" sibTransId="{65A5BEEF-BFC1-4D10-8251-1E29DD2A336E}"/>
    <dgm:cxn modelId="{B3206D8E-C45D-FF4C-BD5F-6B02C23061FD}" srcId="{3C579AEE-DEA1-43AE-ADA7-945D83C0C5F8}" destId="{55C66FD9-7C48-3D4E-A618-323187113774}" srcOrd="0" destOrd="0" parTransId="{559D95C5-ED2B-BE49-99BF-23C5FD6B9BB1}" sibTransId="{66D44C3F-9765-A640-8FA0-56BE4802D92E}"/>
    <dgm:cxn modelId="{FBB98B29-BB44-4945-A270-2F7CC43B07DE}" srcId="{08FF2920-43EE-4EFC-96BF-8B63F682EC09}" destId="{3C579AEE-DEA1-43AE-ADA7-945D83C0C5F8}" srcOrd="1" destOrd="0" parTransId="{E468D35B-E292-498B-BA66-3A1F3A72B84D}" sibTransId="{891805DD-1679-4DA1-8D13-2B176885EC34}"/>
    <dgm:cxn modelId="{B65B0433-9A40-7B4E-9F58-8C045D6104BE}" type="presOf" srcId="{DE71A915-FA3F-DE40-8669-0476D5B21E71}" destId="{92E0AFDF-4441-7F4F-BA99-92EA8039FAC5}" srcOrd="0" destOrd="0" presId="urn:microsoft.com/office/officeart/2005/8/layout/lProcess2"/>
    <dgm:cxn modelId="{5EE4E529-01DB-924C-BE6A-8AD4604C4174}" type="presOf" srcId="{66794A2E-1A4B-284A-B5E7-162FA9D075A7}" destId="{43817718-8E02-ED41-92DC-D41D896FB50E}" srcOrd="0" destOrd="0" presId="urn:microsoft.com/office/officeart/2005/8/layout/lProcess2"/>
    <dgm:cxn modelId="{95F170D3-FBB1-C149-86E5-C80D74457C59}" type="presOf" srcId="{85A9FC91-A787-5645-8440-7FFB96061E97}" destId="{B8F5C9A1-8356-8040-A427-730718A711A3}" srcOrd="0" destOrd="0" presId="urn:microsoft.com/office/officeart/2005/8/layout/lProcess2"/>
    <dgm:cxn modelId="{8574C3DB-C81F-AE41-875F-EDD4B70839E9}" type="presOf" srcId="{1C8B7097-6384-4CD7-AABE-F8403DD25347}" destId="{DEE15292-FFB3-4166-8CE5-D27C99CB1F0E}" srcOrd="0" destOrd="0" presId="urn:microsoft.com/office/officeart/2005/8/layout/lProcess2"/>
    <dgm:cxn modelId="{A1497C91-1BE2-1544-BBC5-E8DD1F137677}" type="presOf" srcId="{EBAC99A8-2CB6-1A49-8DCC-571B88FBB09E}" destId="{81A57A76-5175-BD4E-969F-1DF5FF5CCBD6}" srcOrd="0" destOrd="0" presId="urn:microsoft.com/office/officeart/2005/8/layout/lProcess2"/>
    <dgm:cxn modelId="{115D67B5-A9DE-46C9-895D-BEF3C944652D}" srcId="{08FF2920-43EE-4EFC-96BF-8B63F682EC09}" destId="{12C0BEA3-33EC-42B6-B417-2EB5E83F5FC9}" srcOrd="2" destOrd="0" parTransId="{18F28741-AE75-46DA-A306-9F3CF17B78B4}" sibTransId="{B6EC2366-B64A-436F-BE57-6A03B76890FC}"/>
    <dgm:cxn modelId="{DC851108-207C-EF4A-907C-237D0DC1B805}" type="presOf" srcId="{5B8CABAF-B7EA-5842-A05E-B984304EAF6B}" destId="{6BAB37F8-4F4E-F54D-B819-654B2D38AB46}" srcOrd="0" destOrd="0" presId="urn:microsoft.com/office/officeart/2005/8/layout/lProcess2"/>
    <dgm:cxn modelId="{67FC04B9-626E-2F4C-9D9B-20A404D66380}" type="presOf" srcId="{BDF2B52D-2A1B-42E2-AF36-CA81C3BA6A14}" destId="{A2E2092D-21C9-493D-9D7C-CC04D64638A2}" srcOrd="0" destOrd="0" presId="urn:microsoft.com/office/officeart/2005/8/layout/lProcess2"/>
    <dgm:cxn modelId="{9F25AD2C-53F5-ED45-9B37-CA9C34C29C5C}" srcId="{5B8CABAF-B7EA-5842-A05E-B984304EAF6B}" destId="{DE71A915-FA3F-DE40-8669-0476D5B21E71}" srcOrd="0" destOrd="0" parTransId="{F36A0314-1ED1-B149-82DF-5939C583841C}" sibTransId="{F2C5B32B-2183-5848-8E78-05EB948E005B}"/>
    <dgm:cxn modelId="{028DF27C-AE6C-9945-AD53-452BB27E8FD1}" srcId="{08FF2920-43EE-4EFC-96BF-8B63F682EC09}" destId="{5B8CABAF-B7EA-5842-A05E-B984304EAF6B}" srcOrd="0" destOrd="0" parTransId="{FF5CA67E-381D-3443-BDFB-F658DCD00ECF}" sibTransId="{A0CD7521-09FA-AF40-B9E2-228C5A6DB88A}"/>
    <dgm:cxn modelId="{8CDE661D-8F64-B84A-98C7-F2A68DC82769}" type="presOf" srcId="{55C66FD9-7C48-3D4E-A618-323187113774}" destId="{45003A10-635D-B148-B9BA-B2DD19047C6A}" srcOrd="0" destOrd="0" presId="urn:microsoft.com/office/officeart/2005/8/layout/lProcess2"/>
    <dgm:cxn modelId="{0A3F61EF-5E2B-A94B-8B8C-B529E6757CF0}" type="presOf" srcId="{132C3960-FECF-B84A-872D-595383BF1706}" destId="{8F5B54C2-C16B-FB48-A70C-CA0211589CE0}" srcOrd="0" destOrd="0" presId="urn:microsoft.com/office/officeart/2005/8/layout/lProcess2"/>
    <dgm:cxn modelId="{9AED1182-A710-9E49-9EF3-C90C2CE341F6}" srcId="{12C0BEA3-33EC-42B6-B417-2EB5E83F5FC9}" destId="{B544ACB9-0385-9B4D-8B69-9A0FE89088B0}" srcOrd="0" destOrd="0" parTransId="{F542C4F6-87BF-CB42-A3E9-90A089E55326}" sibTransId="{FD074E93-C909-6341-9116-0529F691E44A}"/>
    <dgm:cxn modelId="{E4E78900-A71F-444E-B7F1-9DF51F7659AB}" srcId="{12C0BEA3-33EC-42B6-B417-2EB5E83F5FC9}" destId="{1C8B7097-6384-4CD7-AABE-F8403DD25347}" srcOrd="4" destOrd="0" parTransId="{1DE6EEFE-7690-4B5C-B0CF-AAA358881118}" sibTransId="{963723E4-DA4D-4C23-A497-998E1B7632E4}"/>
    <dgm:cxn modelId="{852B31DF-9C54-7C4D-8E2E-7D998955AF3D}" type="presParOf" srcId="{471CAB51-0245-46E2-A16E-212857F40756}" destId="{DFAAEF7F-FAAE-A642-951E-86D7997B8EE7}" srcOrd="0" destOrd="0" presId="urn:microsoft.com/office/officeart/2005/8/layout/lProcess2"/>
    <dgm:cxn modelId="{85A22115-DCB6-CA4A-B8C5-E800437B0AB1}" type="presParOf" srcId="{DFAAEF7F-FAAE-A642-951E-86D7997B8EE7}" destId="{6BAB37F8-4F4E-F54D-B819-654B2D38AB46}" srcOrd="0" destOrd="0" presId="urn:microsoft.com/office/officeart/2005/8/layout/lProcess2"/>
    <dgm:cxn modelId="{96371FB4-FFBB-4D42-8B1C-86364214C429}" type="presParOf" srcId="{DFAAEF7F-FAAE-A642-951E-86D7997B8EE7}" destId="{E13470EA-A526-AE46-8CCC-25AE9BA22667}" srcOrd="1" destOrd="0" presId="urn:microsoft.com/office/officeart/2005/8/layout/lProcess2"/>
    <dgm:cxn modelId="{FAF02C79-CFB6-F348-986F-C375EA6E79EF}" type="presParOf" srcId="{DFAAEF7F-FAAE-A642-951E-86D7997B8EE7}" destId="{C828582B-F83D-2549-9660-0F557B2AE625}" srcOrd="2" destOrd="0" presId="urn:microsoft.com/office/officeart/2005/8/layout/lProcess2"/>
    <dgm:cxn modelId="{A4272E5B-75B4-3C4E-93DD-2F286BF728A8}" type="presParOf" srcId="{C828582B-F83D-2549-9660-0F557B2AE625}" destId="{AD34908C-9BBB-CB46-82AD-D04C4C577B10}" srcOrd="0" destOrd="0" presId="urn:microsoft.com/office/officeart/2005/8/layout/lProcess2"/>
    <dgm:cxn modelId="{880B6F07-631F-6540-9BC1-E057109FE504}" type="presParOf" srcId="{AD34908C-9BBB-CB46-82AD-D04C4C577B10}" destId="{92E0AFDF-4441-7F4F-BA99-92EA8039FAC5}" srcOrd="0" destOrd="0" presId="urn:microsoft.com/office/officeart/2005/8/layout/lProcess2"/>
    <dgm:cxn modelId="{67AE16ED-711C-A946-96DB-F447768BBF63}" type="presParOf" srcId="{AD34908C-9BBB-CB46-82AD-D04C4C577B10}" destId="{35E51E4A-7934-464F-BBA8-032BC7E4C97F}" srcOrd="1" destOrd="0" presId="urn:microsoft.com/office/officeart/2005/8/layout/lProcess2"/>
    <dgm:cxn modelId="{F8E731AC-1F73-0448-9A98-56BC557675DD}" type="presParOf" srcId="{AD34908C-9BBB-CB46-82AD-D04C4C577B10}" destId="{81A57A76-5175-BD4E-969F-1DF5FF5CCBD6}" srcOrd="2" destOrd="0" presId="urn:microsoft.com/office/officeart/2005/8/layout/lProcess2"/>
    <dgm:cxn modelId="{01BB9C11-58F5-3048-BEEC-8F14A4F7F70A}" type="presParOf" srcId="{AD34908C-9BBB-CB46-82AD-D04C4C577B10}" destId="{DFAFA146-DA2A-8345-B8A6-9D4A7218D7CB}" srcOrd="3" destOrd="0" presId="urn:microsoft.com/office/officeart/2005/8/layout/lProcess2"/>
    <dgm:cxn modelId="{0BD6E6A5-E670-5048-A5F6-AF32F39E886C}" type="presParOf" srcId="{AD34908C-9BBB-CB46-82AD-D04C4C577B10}" destId="{8F5B54C2-C16B-FB48-A70C-CA0211589CE0}" srcOrd="4" destOrd="0" presId="urn:microsoft.com/office/officeart/2005/8/layout/lProcess2"/>
    <dgm:cxn modelId="{E64EC717-2C0B-6246-A8E6-DA573DFF8BB0}" type="presParOf" srcId="{471CAB51-0245-46E2-A16E-212857F40756}" destId="{FB87ECB6-E59F-F543-9BFB-92819E723B1A}" srcOrd="1" destOrd="0" presId="urn:microsoft.com/office/officeart/2005/8/layout/lProcess2"/>
    <dgm:cxn modelId="{7FF9DDF5-EF08-C843-88E0-9BF9A8FC8763}" type="presParOf" srcId="{471CAB51-0245-46E2-A16E-212857F40756}" destId="{7E13FC16-4823-4A99-99A8-9EB9C4BABEB8}" srcOrd="2" destOrd="0" presId="urn:microsoft.com/office/officeart/2005/8/layout/lProcess2"/>
    <dgm:cxn modelId="{ADCC6233-E049-0C46-B6B1-2614D628081E}" type="presParOf" srcId="{7E13FC16-4823-4A99-99A8-9EB9C4BABEB8}" destId="{A2135E8C-91DB-4C06-BCE7-7D4A2DCADF37}" srcOrd="0" destOrd="0" presId="urn:microsoft.com/office/officeart/2005/8/layout/lProcess2"/>
    <dgm:cxn modelId="{945F9C22-2640-E342-9FD0-3600D4E6DA40}" type="presParOf" srcId="{7E13FC16-4823-4A99-99A8-9EB9C4BABEB8}" destId="{A92BC87B-9F89-4CBA-B4CA-D3B9B0D20A13}" srcOrd="1" destOrd="0" presId="urn:microsoft.com/office/officeart/2005/8/layout/lProcess2"/>
    <dgm:cxn modelId="{E1790D68-8BE7-7349-8350-A33D67DF463C}" type="presParOf" srcId="{7E13FC16-4823-4A99-99A8-9EB9C4BABEB8}" destId="{6D1A6593-DE8C-460D-832D-963CC67342E8}" srcOrd="2" destOrd="0" presId="urn:microsoft.com/office/officeart/2005/8/layout/lProcess2"/>
    <dgm:cxn modelId="{2BA7CA80-0222-DE42-95AF-D849CA2A07D7}" type="presParOf" srcId="{6D1A6593-DE8C-460D-832D-963CC67342E8}" destId="{70158FBE-BF50-4B7B-86AB-D76B5C41925B}" srcOrd="0" destOrd="0" presId="urn:microsoft.com/office/officeart/2005/8/layout/lProcess2"/>
    <dgm:cxn modelId="{2BF4C2BE-E85C-664C-A9E7-AD9332DA9FD2}" type="presParOf" srcId="{70158FBE-BF50-4B7B-86AB-D76B5C41925B}" destId="{45003A10-635D-B148-B9BA-B2DD19047C6A}" srcOrd="0" destOrd="0" presId="urn:microsoft.com/office/officeart/2005/8/layout/lProcess2"/>
    <dgm:cxn modelId="{DC2F70BC-5DDF-E04B-92B3-64B7A299FAF0}" type="presParOf" srcId="{70158FBE-BF50-4B7B-86AB-D76B5C41925B}" destId="{D7DF0DEC-A178-4F4D-95AB-56AB4B3ED430}" srcOrd="1" destOrd="0" presId="urn:microsoft.com/office/officeart/2005/8/layout/lProcess2"/>
    <dgm:cxn modelId="{A6CD21BC-2DF9-A142-803E-BBA68E907357}" type="presParOf" srcId="{70158FBE-BF50-4B7B-86AB-D76B5C41925B}" destId="{B36FF70C-7C49-CB44-BF37-0AD40A13593B}" srcOrd="2" destOrd="0" presId="urn:microsoft.com/office/officeart/2005/8/layout/lProcess2"/>
    <dgm:cxn modelId="{D18BF303-D900-984B-A4C4-D461C992899E}" type="presParOf" srcId="{70158FBE-BF50-4B7B-86AB-D76B5C41925B}" destId="{F8D7E1C7-8266-484E-A10E-37398ED7BB38}" srcOrd="3" destOrd="0" presId="urn:microsoft.com/office/officeart/2005/8/layout/lProcess2"/>
    <dgm:cxn modelId="{3DA15BF6-AA6E-434A-9614-49F5F3D68D11}" type="presParOf" srcId="{70158FBE-BF50-4B7B-86AB-D76B5C41925B}" destId="{A2E2092D-21C9-493D-9D7C-CC04D64638A2}" srcOrd="4" destOrd="0" presId="urn:microsoft.com/office/officeart/2005/8/layout/lProcess2"/>
    <dgm:cxn modelId="{A0F9E05D-DB1F-8445-85BE-5DAB5DD4B74B}" type="presParOf" srcId="{471CAB51-0245-46E2-A16E-212857F40756}" destId="{6D4FD4A9-3BB8-460B-B0E7-4825FC63A15D}" srcOrd="3" destOrd="0" presId="urn:microsoft.com/office/officeart/2005/8/layout/lProcess2"/>
    <dgm:cxn modelId="{80597A97-DE01-FD4F-8A52-717FEAD7726A}" type="presParOf" srcId="{471CAB51-0245-46E2-A16E-212857F40756}" destId="{8E1145E6-7663-46BD-BAC3-3CEFB138E959}" srcOrd="4" destOrd="0" presId="urn:microsoft.com/office/officeart/2005/8/layout/lProcess2"/>
    <dgm:cxn modelId="{570635F0-6687-5243-A0FA-E297CAF3A782}" type="presParOf" srcId="{8E1145E6-7663-46BD-BAC3-3CEFB138E959}" destId="{6A4211D6-43C4-4DEC-B49F-713482D34004}" srcOrd="0" destOrd="0" presId="urn:microsoft.com/office/officeart/2005/8/layout/lProcess2"/>
    <dgm:cxn modelId="{A5FDBC82-23A2-9244-9A02-E749D7AE4A47}" type="presParOf" srcId="{8E1145E6-7663-46BD-BAC3-3CEFB138E959}" destId="{829B4D23-578C-43E4-90BB-E06D750960A3}" srcOrd="1" destOrd="0" presId="urn:microsoft.com/office/officeart/2005/8/layout/lProcess2"/>
    <dgm:cxn modelId="{B3C1CE49-020A-0C47-A8F8-F31497F0CD19}" type="presParOf" srcId="{8E1145E6-7663-46BD-BAC3-3CEFB138E959}" destId="{A64FDDF7-F7F1-4061-8569-78AA4F42FB11}" srcOrd="2" destOrd="0" presId="urn:microsoft.com/office/officeart/2005/8/layout/lProcess2"/>
    <dgm:cxn modelId="{BF86956C-D389-C64D-8260-3DFE046936D6}" type="presParOf" srcId="{A64FDDF7-F7F1-4061-8569-78AA4F42FB11}" destId="{E9BC5AC9-940E-40FB-98B5-F95E8DA88D14}" srcOrd="0" destOrd="0" presId="urn:microsoft.com/office/officeart/2005/8/layout/lProcess2"/>
    <dgm:cxn modelId="{ECE488BB-DE13-F54A-B1E5-EB90E2A583AA}" type="presParOf" srcId="{E9BC5AC9-940E-40FB-98B5-F95E8DA88D14}" destId="{15C421C6-F5D5-964A-B60C-FDA3132B646F}" srcOrd="0" destOrd="0" presId="urn:microsoft.com/office/officeart/2005/8/layout/lProcess2"/>
    <dgm:cxn modelId="{874BFCEF-EE6F-3B43-8E03-41BB28686851}" type="presParOf" srcId="{E9BC5AC9-940E-40FB-98B5-F95E8DA88D14}" destId="{CF161A31-EB6E-EC4E-8F84-C38C66D9C678}" srcOrd="1" destOrd="0" presId="urn:microsoft.com/office/officeart/2005/8/layout/lProcess2"/>
    <dgm:cxn modelId="{3FB2A9EB-C3F5-FA43-AB49-E6F1F40E519C}" type="presParOf" srcId="{E9BC5AC9-940E-40FB-98B5-F95E8DA88D14}" destId="{D1FB07E1-12D7-4A92-9FB6-A2E4F7CB8404}" srcOrd="2" destOrd="0" presId="urn:microsoft.com/office/officeart/2005/8/layout/lProcess2"/>
    <dgm:cxn modelId="{5E144F16-85EC-B443-82FA-E25D94F9EA78}" type="presParOf" srcId="{E9BC5AC9-940E-40FB-98B5-F95E8DA88D14}" destId="{BD9D5D3D-4BA3-4AD2-B0B4-83A555928FDC}" srcOrd="3" destOrd="0" presId="urn:microsoft.com/office/officeart/2005/8/layout/lProcess2"/>
    <dgm:cxn modelId="{B3660C50-BBA5-9A4D-AAD2-438FA350AFB0}" type="presParOf" srcId="{E9BC5AC9-940E-40FB-98B5-F95E8DA88D14}" destId="{43817718-8E02-ED41-92DC-D41D896FB50E}" srcOrd="4" destOrd="0" presId="urn:microsoft.com/office/officeart/2005/8/layout/lProcess2"/>
    <dgm:cxn modelId="{E36AEAC1-C5DA-EC4B-8647-0142FC59FED3}" type="presParOf" srcId="{E9BC5AC9-940E-40FB-98B5-F95E8DA88D14}" destId="{471086C7-676B-BA44-8AC5-26F7167AA34C}" srcOrd="5" destOrd="0" presId="urn:microsoft.com/office/officeart/2005/8/layout/lProcess2"/>
    <dgm:cxn modelId="{09D16008-3BAB-AD4F-81A2-D1C24C843F39}" type="presParOf" srcId="{E9BC5AC9-940E-40FB-98B5-F95E8DA88D14}" destId="{B8F5C9A1-8356-8040-A427-730718A711A3}" srcOrd="6" destOrd="0" presId="urn:microsoft.com/office/officeart/2005/8/layout/lProcess2"/>
    <dgm:cxn modelId="{37C9D95F-58B9-1640-8201-891BBB5FDCBD}" type="presParOf" srcId="{E9BC5AC9-940E-40FB-98B5-F95E8DA88D14}" destId="{AF400A10-18F2-354C-A93C-12558EEEDB48}" srcOrd="7" destOrd="0" presId="urn:microsoft.com/office/officeart/2005/8/layout/lProcess2"/>
    <dgm:cxn modelId="{FC1AA196-2E3C-4148-9D7C-9F488D16ED46}" type="presParOf" srcId="{E9BC5AC9-940E-40FB-98B5-F95E8DA88D14}" destId="{DEE15292-FFB3-4166-8CE5-D27C99CB1F0E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B37F8-4F4E-F54D-B819-654B2D38AB46}">
      <dsp:nvSpPr>
        <dsp:cNvPr id="0" name=""/>
        <dsp:cNvSpPr/>
      </dsp:nvSpPr>
      <dsp:spPr>
        <a:xfrm>
          <a:off x="13543" y="0"/>
          <a:ext cx="2175733" cy="44933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Kernel</a:t>
          </a:r>
          <a:endParaRPr lang="en-US" sz="4300" kern="1200" dirty="0"/>
        </a:p>
      </dsp:txBody>
      <dsp:txXfrm>
        <a:off x="13543" y="0"/>
        <a:ext cx="2175733" cy="1348003"/>
      </dsp:txXfrm>
    </dsp:sp>
    <dsp:sp modelId="{92E0AFDF-4441-7F4F-BA99-92EA8039FAC5}">
      <dsp:nvSpPr>
        <dsp:cNvPr id="0" name=""/>
        <dsp:cNvSpPr/>
      </dsp:nvSpPr>
      <dsp:spPr>
        <a:xfrm>
          <a:off x="218410" y="1348387"/>
          <a:ext cx="1740586" cy="88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Scheduler</a:t>
          </a:r>
        </a:p>
      </dsp:txBody>
      <dsp:txXfrm>
        <a:off x="244265" y="1374242"/>
        <a:ext cx="1688876" cy="831052"/>
      </dsp:txXfrm>
    </dsp:sp>
    <dsp:sp modelId="{81A57A76-5175-BD4E-969F-1DF5FF5CCBD6}">
      <dsp:nvSpPr>
        <dsp:cNvPr id="0" name=""/>
        <dsp:cNvSpPr/>
      </dsp:nvSpPr>
      <dsp:spPr>
        <a:xfrm>
          <a:off x="218410" y="2366959"/>
          <a:ext cx="1740586" cy="88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Memory management</a:t>
          </a:r>
        </a:p>
      </dsp:txBody>
      <dsp:txXfrm>
        <a:off x="244265" y="2392814"/>
        <a:ext cx="1688876" cy="831052"/>
      </dsp:txXfrm>
    </dsp:sp>
    <dsp:sp modelId="{8F5B54C2-C16B-FB48-A70C-CA0211589CE0}">
      <dsp:nvSpPr>
        <dsp:cNvPr id="0" name=""/>
        <dsp:cNvSpPr/>
      </dsp:nvSpPr>
      <dsp:spPr>
        <a:xfrm>
          <a:off x="110093" y="3385532"/>
          <a:ext cx="1957219" cy="88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Device management</a:t>
          </a:r>
        </a:p>
      </dsp:txBody>
      <dsp:txXfrm>
        <a:off x="135948" y="3411387"/>
        <a:ext cx="1905509" cy="831052"/>
      </dsp:txXfrm>
    </dsp:sp>
    <dsp:sp modelId="{A2135E8C-91DB-4C06-BCE7-7D4A2DCADF37}">
      <dsp:nvSpPr>
        <dsp:cNvPr id="0" name=""/>
        <dsp:cNvSpPr/>
      </dsp:nvSpPr>
      <dsp:spPr>
        <a:xfrm>
          <a:off x="2339749" y="0"/>
          <a:ext cx="2175733" cy="44933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Network</a:t>
          </a:r>
          <a:endParaRPr lang="en-US" sz="4300" kern="1200" dirty="0"/>
        </a:p>
      </dsp:txBody>
      <dsp:txXfrm>
        <a:off x="2339749" y="0"/>
        <a:ext cx="2175733" cy="1348003"/>
      </dsp:txXfrm>
    </dsp:sp>
    <dsp:sp modelId="{45003A10-635D-B148-B9BA-B2DD19047C6A}">
      <dsp:nvSpPr>
        <dsp:cNvPr id="0" name=""/>
        <dsp:cNvSpPr/>
      </dsp:nvSpPr>
      <dsp:spPr>
        <a:xfrm>
          <a:off x="2557323" y="1348387"/>
          <a:ext cx="1740586" cy="88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Socket APP</a:t>
          </a:r>
          <a:endParaRPr lang="en-US" sz="2100" kern="1200" dirty="0"/>
        </a:p>
      </dsp:txBody>
      <dsp:txXfrm>
        <a:off x="2583178" y="1374242"/>
        <a:ext cx="1688876" cy="831052"/>
      </dsp:txXfrm>
    </dsp:sp>
    <dsp:sp modelId="{B36FF70C-7C49-CB44-BF37-0AD40A13593B}">
      <dsp:nvSpPr>
        <dsp:cNvPr id="0" name=""/>
        <dsp:cNvSpPr/>
      </dsp:nvSpPr>
      <dsp:spPr>
        <a:xfrm>
          <a:off x="2557323" y="2366959"/>
          <a:ext cx="1740586" cy="88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TCP/IP</a:t>
          </a:r>
          <a:endParaRPr lang="en-US" sz="2100" kern="1200" dirty="0"/>
        </a:p>
      </dsp:txBody>
      <dsp:txXfrm>
        <a:off x="2583178" y="2392814"/>
        <a:ext cx="1688876" cy="831052"/>
      </dsp:txXfrm>
    </dsp:sp>
    <dsp:sp modelId="{A2E2092D-21C9-493D-9D7C-CC04D64638A2}">
      <dsp:nvSpPr>
        <dsp:cNvPr id="0" name=""/>
        <dsp:cNvSpPr/>
      </dsp:nvSpPr>
      <dsp:spPr>
        <a:xfrm>
          <a:off x="2557323" y="3385532"/>
          <a:ext cx="1740586" cy="88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NIC Drivers</a:t>
          </a:r>
          <a:endParaRPr lang="en-US" sz="2100" kern="1200" dirty="0"/>
        </a:p>
      </dsp:txBody>
      <dsp:txXfrm>
        <a:off x="2583178" y="3411387"/>
        <a:ext cx="1688876" cy="831052"/>
      </dsp:txXfrm>
    </dsp:sp>
    <dsp:sp modelId="{6A4211D6-43C4-4DEC-B49F-713482D34004}">
      <dsp:nvSpPr>
        <dsp:cNvPr id="0" name=""/>
        <dsp:cNvSpPr/>
      </dsp:nvSpPr>
      <dsp:spPr>
        <a:xfrm>
          <a:off x="4678663" y="0"/>
          <a:ext cx="2175733" cy="44933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IO</a:t>
          </a:r>
          <a:endParaRPr lang="en-US" sz="4300" kern="1200" dirty="0"/>
        </a:p>
      </dsp:txBody>
      <dsp:txXfrm>
        <a:off x="4678663" y="0"/>
        <a:ext cx="2175733" cy="1348003"/>
      </dsp:txXfrm>
    </dsp:sp>
    <dsp:sp modelId="{15C421C6-F5D5-964A-B60C-FDA3132B646F}">
      <dsp:nvSpPr>
        <dsp:cNvPr id="0" name=""/>
        <dsp:cNvSpPr/>
      </dsp:nvSpPr>
      <dsp:spPr>
        <a:xfrm>
          <a:off x="4896236" y="1348853"/>
          <a:ext cx="1740586" cy="519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Block</a:t>
          </a:r>
          <a:endParaRPr lang="en-US" sz="2100" kern="1200" dirty="0"/>
        </a:p>
      </dsp:txBody>
      <dsp:txXfrm>
        <a:off x="4911461" y="1364078"/>
        <a:ext cx="1710136" cy="489367"/>
      </dsp:txXfrm>
    </dsp:sp>
    <dsp:sp modelId="{D1FB07E1-12D7-4A92-9FB6-A2E4F7CB8404}">
      <dsp:nvSpPr>
        <dsp:cNvPr id="0" name=""/>
        <dsp:cNvSpPr/>
      </dsp:nvSpPr>
      <dsp:spPr>
        <a:xfrm>
          <a:off x="4896236" y="1948643"/>
          <a:ext cx="1740586" cy="519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Multipath</a:t>
          </a:r>
          <a:endParaRPr lang="en-US" sz="2100" kern="1200" dirty="0"/>
        </a:p>
      </dsp:txBody>
      <dsp:txXfrm>
        <a:off x="4911461" y="1963868"/>
        <a:ext cx="1710136" cy="489367"/>
      </dsp:txXfrm>
    </dsp:sp>
    <dsp:sp modelId="{43817718-8E02-ED41-92DC-D41D896FB50E}">
      <dsp:nvSpPr>
        <dsp:cNvPr id="0" name=""/>
        <dsp:cNvSpPr/>
      </dsp:nvSpPr>
      <dsp:spPr>
        <a:xfrm>
          <a:off x="4896236" y="2548432"/>
          <a:ext cx="1740586" cy="519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RAID Driver</a:t>
          </a:r>
          <a:endParaRPr lang="en-US" sz="2100" kern="1200" dirty="0"/>
        </a:p>
      </dsp:txBody>
      <dsp:txXfrm>
        <a:off x="4911461" y="2563657"/>
        <a:ext cx="1710136" cy="489367"/>
      </dsp:txXfrm>
    </dsp:sp>
    <dsp:sp modelId="{B8F5C9A1-8356-8040-A427-730718A711A3}">
      <dsp:nvSpPr>
        <dsp:cNvPr id="0" name=""/>
        <dsp:cNvSpPr/>
      </dsp:nvSpPr>
      <dsp:spPr>
        <a:xfrm>
          <a:off x="4896236" y="3148221"/>
          <a:ext cx="1740586" cy="519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SCSI mid layer</a:t>
          </a:r>
          <a:endParaRPr lang="en-US" sz="2100" kern="1200" dirty="0"/>
        </a:p>
      </dsp:txBody>
      <dsp:txXfrm>
        <a:off x="4911461" y="3163446"/>
        <a:ext cx="1710136" cy="489367"/>
      </dsp:txXfrm>
    </dsp:sp>
    <dsp:sp modelId="{DEE15292-FFB3-4166-8CE5-D27C99CB1F0E}">
      <dsp:nvSpPr>
        <dsp:cNvPr id="0" name=""/>
        <dsp:cNvSpPr/>
      </dsp:nvSpPr>
      <dsp:spPr>
        <a:xfrm>
          <a:off x="4896236" y="3748011"/>
          <a:ext cx="1740586" cy="519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SAS driver</a:t>
          </a:r>
          <a:endParaRPr lang="en-US" sz="2100" kern="1200" dirty="0"/>
        </a:p>
      </dsp:txBody>
      <dsp:txXfrm>
        <a:off x="4911461" y="3763236"/>
        <a:ext cx="1710136" cy="489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18CD0-E6D4-AF47-BBD1-2740817622D2}" type="datetimeFigureOut">
              <a:rPr lang="en-US" smtClean="0"/>
              <a:t>5/14/16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770FF-6BAF-7345-B4B6-80ED3D65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4F7ECE0-13CD-6347-9B06-CB217BF409A4}" type="datetimeFigureOut">
              <a:rPr lang="en-US" smtClean="0"/>
              <a:t>5/14/16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4F7ECE0-13CD-6347-9B06-CB217BF409A4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5/14/16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F7ECE0-13CD-6347-9B06-CB217BF409A4}" type="datetimeFigureOut">
              <a:rPr lang="en-US" smtClean="0"/>
              <a:t>5/14/16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F7ECE0-13CD-6347-9B06-CB217BF409A4}" type="datetimeFigureOut">
              <a:rPr lang="en-US" smtClean="0"/>
              <a:t>5/14/16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5/14/16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5/14/16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4F7ECE0-13CD-6347-9B06-CB217BF409A4}" type="datetimeFigureOut">
              <a:rPr lang="en-US" smtClean="0"/>
              <a:t>5/14/16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dirty="0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F7ECE0-13CD-6347-9B06-CB217BF409A4}" type="datetimeFigureOut">
              <a:rPr lang="en-US" smtClean="0"/>
              <a:t>5/14/16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orious.org/procps/procps" TargetMode="External"/><Relationship Id="rId4" Type="http://schemas.openxmlformats.org/officeDocument/2006/relationships/hyperlink" Target="https://github.com/lanceshelton/irqsta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01.org/numato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812" y="2205517"/>
            <a:ext cx="7878905" cy="1828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Linux NUMA Optimization TOI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http://</a:t>
            </a:r>
            <a:r>
              <a:rPr lang="en-US" altLang="zh-CN" dirty="0" err="1" smtClean="0"/>
              <a:t>oliveryang.net</a:t>
            </a:r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533400" y="3886200"/>
            <a:ext cx="7854696" cy="1752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Oliver Yang</a:t>
            </a:r>
          </a:p>
          <a:p>
            <a:pPr algn="r"/>
            <a:r>
              <a:rPr lang="en-US" dirty="0" smtClean="0"/>
              <a:t>Feb, 2016 </a:t>
            </a:r>
          </a:p>
        </p:txBody>
      </p:sp>
    </p:spTree>
    <p:extLst>
      <p:ext uri="{BB962C8B-B14F-4D97-AF65-F5344CB8AC3E}">
        <p14:creationId xmlns:p14="http://schemas.microsoft.com/office/powerpoint/2010/main" val="406641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</a:rPr>
              <a:t>DMA Memory Locality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00213"/>
            <a:ext cx="8410575" cy="432117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</a:rPr>
              <a:t>Kernel buffer allocation</a:t>
            </a:r>
          </a:p>
          <a:p>
            <a:pPr lvl="1"/>
            <a:r>
              <a:rPr lang="en-US" dirty="0" err="1">
                <a:latin typeface="Arial" charset="0"/>
              </a:rPr>
              <a:t>dev_to_node</a:t>
            </a:r>
            <a:r>
              <a:rPr lang="en-US" dirty="0">
                <a:latin typeface="Arial" charset="0"/>
              </a:rPr>
              <a:t> VS. </a:t>
            </a:r>
            <a:r>
              <a:rPr lang="en-US" dirty="0" err="1">
                <a:latin typeface="Arial" charset="0"/>
              </a:rPr>
              <a:t>numa_node_id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err="1">
                <a:latin typeface="Arial" charset="0"/>
              </a:rPr>
              <a:t>dev_to_node</a:t>
            </a:r>
            <a:r>
              <a:rPr lang="en-US" dirty="0">
                <a:latin typeface="Arial" charset="0"/>
              </a:rPr>
              <a:t>: get device </a:t>
            </a:r>
            <a:r>
              <a:rPr lang="en-US" dirty="0" err="1">
                <a:latin typeface="Arial" charset="0"/>
              </a:rPr>
              <a:t>numa</a:t>
            </a:r>
            <a:r>
              <a:rPr lang="en-US" dirty="0">
                <a:latin typeface="Arial" charset="0"/>
              </a:rPr>
              <a:t> node from device tree</a:t>
            </a:r>
          </a:p>
          <a:p>
            <a:pPr lvl="2"/>
            <a:r>
              <a:rPr lang="en-US" dirty="0" err="1">
                <a:latin typeface="Arial" charset="0"/>
              </a:rPr>
              <a:t>numa_node_id</a:t>
            </a:r>
            <a:r>
              <a:rPr lang="en-US" dirty="0">
                <a:latin typeface="Arial" charset="0"/>
              </a:rPr>
              <a:t>: get memory </a:t>
            </a:r>
            <a:r>
              <a:rPr lang="en-US" dirty="0" err="1">
                <a:latin typeface="Arial" charset="0"/>
              </a:rPr>
              <a:t>numa</a:t>
            </a:r>
            <a:r>
              <a:rPr lang="en-US" dirty="0">
                <a:latin typeface="Arial" charset="0"/>
              </a:rPr>
              <a:t> node per current CPU id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Arial" charset="0"/>
              </a:rPr>
              <a:t>dma_alloc_coherent</a:t>
            </a:r>
            <a:r>
              <a:rPr lang="en-US" dirty="0">
                <a:latin typeface="Arial" charset="0"/>
              </a:rPr>
              <a:t> directly</a:t>
            </a:r>
          </a:p>
          <a:p>
            <a:pPr lvl="1"/>
            <a:r>
              <a:rPr lang="en-US" dirty="0">
                <a:latin typeface="Arial" charset="0"/>
              </a:rPr>
              <a:t>Specify device </a:t>
            </a:r>
            <a:r>
              <a:rPr lang="en-US" dirty="0" err="1">
                <a:latin typeface="Arial" charset="0"/>
              </a:rPr>
              <a:t>numa</a:t>
            </a:r>
            <a:r>
              <a:rPr lang="en-US" dirty="0">
                <a:latin typeface="Arial" charset="0"/>
              </a:rPr>
              <a:t> node id in kernel APIs</a:t>
            </a:r>
          </a:p>
          <a:p>
            <a:pPr lvl="2"/>
            <a:r>
              <a:rPr lang="en-US" dirty="0">
                <a:latin typeface="Arial" charset="0"/>
              </a:rPr>
              <a:t>Use__</a:t>
            </a:r>
            <a:r>
              <a:rPr lang="en-US" dirty="0" err="1">
                <a:latin typeface="Arial" charset="0"/>
              </a:rPr>
              <a:t>netdev_alloc_skb</a:t>
            </a:r>
            <a:r>
              <a:rPr lang="en-US" dirty="0">
                <a:latin typeface="Arial" charset="0"/>
              </a:rPr>
              <a:t> instead of </a:t>
            </a:r>
            <a:r>
              <a:rPr lang="en-US" dirty="0" err="1">
                <a:latin typeface="Arial" charset="0"/>
              </a:rPr>
              <a:t>alloc_skb</a:t>
            </a:r>
            <a:r>
              <a:rPr lang="en-US" dirty="0">
                <a:latin typeface="Arial" charset="0"/>
              </a:rPr>
              <a:t> (not work for 3.2)</a:t>
            </a:r>
            <a:endParaRPr lang="en-US" sz="600" dirty="0">
              <a:latin typeface="Arial" charset="0"/>
            </a:endParaRPr>
          </a:p>
          <a:p>
            <a:pPr lvl="2">
              <a:buFont typeface="Wingdings" charset="0"/>
              <a:buNone/>
            </a:pPr>
            <a:r>
              <a:rPr lang="en-US" sz="1200" dirty="0">
                <a:latin typeface="Arial" charset="0"/>
              </a:rPr>
              <a:t>     </a:t>
            </a:r>
            <a:r>
              <a:rPr lang="en-US" sz="1200" dirty="0" err="1">
                <a:latin typeface="Arial" charset="0"/>
              </a:rPr>
              <a:t>int</a:t>
            </a:r>
            <a:r>
              <a:rPr lang="en-US" sz="1200" dirty="0">
                <a:latin typeface="Arial" charset="0"/>
              </a:rPr>
              <a:t> node = </a:t>
            </a:r>
            <a:r>
              <a:rPr lang="en-US" sz="1200" dirty="0" err="1">
                <a:latin typeface="Arial" charset="0"/>
              </a:rPr>
              <a:t>dev</a:t>
            </a:r>
            <a:r>
              <a:rPr lang="en-US" sz="1200" dirty="0">
                <a:latin typeface="Arial" charset="0"/>
              </a:rPr>
              <a:t>-&gt;</a:t>
            </a:r>
            <a:r>
              <a:rPr lang="en-US" sz="1200" dirty="0" err="1">
                <a:latin typeface="Arial" charset="0"/>
              </a:rPr>
              <a:t>dev.parent</a:t>
            </a:r>
            <a:r>
              <a:rPr lang="en-US" sz="1200" dirty="0">
                <a:latin typeface="Arial" charset="0"/>
              </a:rPr>
              <a:t> ? </a:t>
            </a:r>
            <a:r>
              <a:rPr lang="en-US" sz="1200" dirty="0" err="1">
                <a:latin typeface="Arial" charset="0"/>
              </a:rPr>
              <a:t>dev_to_node</a:t>
            </a:r>
            <a:r>
              <a:rPr lang="en-US" sz="1200" dirty="0">
                <a:latin typeface="Arial" charset="0"/>
              </a:rPr>
              <a:t>(</a:t>
            </a:r>
            <a:r>
              <a:rPr lang="en-US" sz="1200" dirty="0" err="1">
                <a:latin typeface="Arial" charset="0"/>
              </a:rPr>
              <a:t>dev</a:t>
            </a:r>
            <a:r>
              <a:rPr lang="en-US" sz="1200" dirty="0">
                <a:latin typeface="Arial" charset="0"/>
              </a:rPr>
              <a:t>-&gt;</a:t>
            </a:r>
            <a:r>
              <a:rPr lang="en-US" sz="1200" dirty="0" err="1">
                <a:latin typeface="Arial" charset="0"/>
              </a:rPr>
              <a:t>dev.parent</a:t>
            </a:r>
            <a:r>
              <a:rPr lang="en-US" sz="1200" dirty="0">
                <a:latin typeface="Arial" charset="0"/>
              </a:rPr>
              <a:t>) : -1;</a:t>
            </a:r>
          </a:p>
          <a:p>
            <a:pPr lvl="2">
              <a:buFont typeface="Wingdings" charset="0"/>
              <a:buNone/>
            </a:pPr>
            <a:r>
              <a:rPr lang="en-US" sz="1200" dirty="0">
                <a:latin typeface="Arial" charset="0"/>
              </a:rPr>
              <a:t>     </a:t>
            </a:r>
            <a:r>
              <a:rPr lang="en-US" sz="1200" dirty="0" err="1">
                <a:latin typeface="Arial" charset="0"/>
              </a:rPr>
              <a:t>skb</a:t>
            </a:r>
            <a:r>
              <a:rPr lang="en-US" sz="1200" dirty="0">
                <a:latin typeface="Arial" charset="0"/>
              </a:rPr>
              <a:t> = __</a:t>
            </a:r>
            <a:r>
              <a:rPr lang="en-US" sz="1200" dirty="0" err="1">
                <a:latin typeface="Arial" charset="0"/>
              </a:rPr>
              <a:t>alloc_skb</a:t>
            </a:r>
            <a:r>
              <a:rPr lang="en-US" sz="1200" dirty="0">
                <a:latin typeface="Arial" charset="0"/>
              </a:rPr>
              <a:t>(length + NET_SKB_PAD, </a:t>
            </a:r>
            <a:r>
              <a:rPr lang="en-US" sz="1200" dirty="0" err="1">
                <a:latin typeface="Arial" charset="0"/>
              </a:rPr>
              <a:t>gfp_mask</a:t>
            </a:r>
            <a:r>
              <a:rPr lang="en-US" sz="1200" dirty="0">
                <a:latin typeface="Arial" charset="0"/>
              </a:rPr>
              <a:t>, 0, node);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Arial" charset="0"/>
              </a:rPr>
              <a:t>kmalloc_node</a:t>
            </a:r>
            <a:r>
              <a:rPr lang="en-US" dirty="0">
                <a:latin typeface="Arial" charset="0"/>
              </a:rPr>
              <a:t> instead of </a:t>
            </a:r>
            <a:r>
              <a:rPr lang="en-US" dirty="0" err="1">
                <a:latin typeface="Arial" charset="0"/>
              </a:rPr>
              <a:t>kmalloc</a:t>
            </a:r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r>
              <a:rPr lang="en-US" sz="1200" dirty="0">
                <a:latin typeface="Arial" charset="0"/>
              </a:rPr>
              <a:t>     </a:t>
            </a:r>
            <a:r>
              <a:rPr lang="en-US" sz="1200" dirty="0" err="1">
                <a:latin typeface="Arial" charset="0"/>
              </a:rPr>
              <a:t>int</a:t>
            </a:r>
            <a:r>
              <a:rPr lang="en-US" sz="1200" dirty="0">
                <a:latin typeface="Arial" charset="0"/>
              </a:rPr>
              <a:t> node = </a:t>
            </a:r>
            <a:r>
              <a:rPr lang="en-US" sz="1200" dirty="0" err="1">
                <a:latin typeface="Arial" charset="0"/>
              </a:rPr>
              <a:t>dev</a:t>
            </a:r>
            <a:r>
              <a:rPr lang="en-US" sz="1200" dirty="0">
                <a:latin typeface="Arial" charset="0"/>
              </a:rPr>
              <a:t>-&gt;</a:t>
            </a:r>
            <a:r>
              <a:rPr lang="en-US" sz="1200" dirty="0" err="1">
                <a:latin typeface="Arial" charset="0"/>
              </a:rPr>
              <a:t>dev.parent</a:t>
            </a:r>
            <a:r>
              <a:rPr lang="en-US" sz="1200" dirty="0">
                <a:latin typeface="Arial" charset="0"/>
              </a:rPr>
              <a:t> ? </a:t>
            </a:r>
            <a:r>
              <a:rPr lang="en-US" sz="1200" dirty="0" err="1">
                <a:latin typeface="Arial" charset="0"/>
              </a:rPr>
              <a:t>dev_to_node</a:t>
            </a:r>
            <a:r>
              <a:rPr lang="en-US" sz="1200" dirty="0">
                <a:latin typeface="Arial" charset="0"/>
              </a:rPr>
              <a:t>(</a:t>
            </a:r>
            <a:r>
              <a:rPr lang="en-US" sz="1200" dirty="0" err="1">
                <a:latin typeface="Arial" charset="0"/>
              </a:rPr>
              <a:t>dev</a:t>
            </a:r>
            <a:r>
              <a:rPr lang="en-US" sz="1200" dirty="0">
                <a:latin typeface="Arial" charset="0"/>
              </a:rPr>
              <a:t>-&gt;</a:t>
            </a:r>
            <a:r>
              <a:rPr lang="en-US" sz="1200" dirty="0" err="1">
                <a:latin typeface="Arial" charset="0"/>
              </a:rPr>
              <a:t>dev.parent</a:t>
            </a:r>
            <a:r>
              <a:rPr lang="en-US" sz="1200" dirty="0">
                <a:latin typeface="Arial" charset="0"/>
              </a:rPr>
              <a:t>) : -1;</a:t>
            </a:r>
          </a:p>
          <a:p>
            <a:pPr lvl="2">
              <a:buFont typeface="Wingdings" charset="0"/>
              <a:buNone/>
            </a:pPr>
            <a:r>
              <a:rPr lang="en-US" sz="1200" dirty="0">
                <a:latin typeface="Arial" charset="0"/>
              </a:rPr>
              <a:t>     data = </a:t>
            </a:r>
            <a:r>
              <a:rPr lang="en-US" sz="1200" dirty="0" err="1">
                <a:latin typeface="Arial" charset="0"/>
              </a:rPr>
              <a:t>kmalloc_node</a:t>
            </a:r>
            <a:r>
              <a:rPr lang="en-US" sz="1200" dirty="0">
                <a:latin typeface="Arial" charset="0"/>
              </a:rPr>
              <a:t>(</a:t>
            </a:r>
            <a:r>
              <a:rPr lang="en-US" sz="1200" dirty="0" err="1">
                <a:latin typeface="Arial" charset="0"/>
              </a:rPr>
              <a:t>rx_buf_sz</a:t>
            </a:r>
            <a:r>
              <a:rPr lang="en-US" sz="1200" dirty="0">
                <a:latin typeface="Arial" charset="0"/>
              </a:rPr>
              <a:t>, GFP_KERNEL, node);</a:t>
            </a:r>
          </a:p>
          <a:p>
            <a:pPr lvl="2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Arial" charset="0"/>
              </a:rPr>
              <a:t>alloc_pages_node</a:t>
            </a:r>
            <a:r>
              <a:rPr lang="en-US" dirty="0">
                <a:latin typeface="Arial" charset="0"/>
              </a:rPr>
              <a:t> instead of </a:t>
            </a:r>
            <a:r>
              <a:rPr lang="en-US" dirty="0" err="1">
                <a:latin typeface="Arial" charset="0"/>
              </a:rPr>
              <a:t>alloc_pages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User space buffer allocation</a:t>
            </a:r>
          </a:p>
          <a:p>
            <a:pPr lvl="1"/>
            <a:r>
              <a:rPr lang="en-US" dirty="0">
                <a:latin typeface="Arial" charset="0"/>
              </a:rPr>
              <a:t>No standard way, but could be done with kernel customizations</a:t>
            </a:r>
            <a:r>
              <a:rPr lang="en-US" dirty="0" smtClean="0">
                <a:latin typeface="Arial" charset="0"/>
              </a:rPr>
              <a:t>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</a:rPr>
              <a:t>Interrupt Locality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585913"/>
            <a:ext cx="8410575" cy="471147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charset="0"/>
              </a:rPr>
              <a:t>Hardware IRQ</a:t>
            </a:r>
          </a:p>
          <a:p>
            <a:pPr lvl="1"/>
            <a:r>
              <a:rPr lang="en-US" dirty="0">
                <a:latin typeface="Arial" charset="0"/>
              </a:rPr>
              <a:t>Capabilities of different type of interrupts</a:t>
            </a:r>
          </a:p>
          <a:p>
            <a:pPr lvl="1"/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Local </a:t>
            </a:r>
            <a:r>
              <a:rPr lang="en-US" dirty="0">
                <a:latin typeface="Arial" charset="0"/>
              </a:rPr>
              <a:t>APIC interrupt delivery mode in Linux kernel</a:t>
            </a:r>
          </a:p>
          <a:p>
            <a:pPr lvl="2"/>
            <a:r>
              <a:rPr lang="en-US" dirty="0">
                <a:latin typeface="Arial" charset="0"/>
              </a:rPr>
              <a:t>Logical mode when CPU &lt;= 8</a:t>
            </a:r>
          </a:p>
          <a:p>
            <a:pPr lvl="3"/>
            <a:r>
              <a:rPr lang="en-US" dirty="0">
                <a:latin typeface="Arial" charset="0"/>
              </a:rPr>
              <a:t>Local APIC chipset will do </a:t>
            </a:r>
            <a:r>
              <a:rPr lang="en-US" dirty="0" err="1">
                <a:latin typeface="Arial" charset="0"/>
              </a:rPr>
              <a:t>irq</a:t>
            </a:r>
            <a:r>
              <a:rPr lang="en-US" dirty="0">
                <a:latin typeface="Arial" charset="0"/>
              </a:rPr>
              <a:t> balance among 8 CPUs</a:t>
            </a:r>
          </a:p>
          <a:p>
            <a:pPr lvl="3"/>
            <a:r>
              <a:rPr lang="en-US" dirty="0">
                <a:latin typeface="Arial" charset="0"/>
              </a:rPr>
              <a:t>No NUMA affinity issues under this mode on latest x86 platform</a:t>
            </a:r>
          </a:p>
          <a:p>
            <a:pPr lvl="2"/>
            <a:r>
              <a:rPr lang="en-US" dirty="0">
                <a:latin typeface="Arial" charset="0"/>
              </a:rPr>
              <a:t>Physical flat mode when CPU &gt; 8</a:t>
            </a:r>
          </a:p>
          <a:p>
            <a:pPr lvl="3"/>
            <a:r>
              <a:rPr lang="en-US" dirty="0">
                <a:latin typeface="Arial" charset="0"/>
              </a:rPr>
              <a:t>One interrupt vectors just can be bound to one CPU at a time.</a:t>
            </a:r>
          </a:p>
          <a:p>
            <a:pPr lvl="3"/>
            <a:r>
              <a:rPr lang="en-US" dirty="0">
                <a:solidFill>
                  <a:srgbClr val="FF0000"/>
                </a:solidFill>
                <a:latin typeface="Arial" charset="0"/>
              </a:rPr>
              <a:t>IRQ balance can break NUMA affinity</a:t>
            </a:r>
          </a:p>
          <a:p>
            <a:r>
              <a:rPr lang="en-US" dirty="0">
                <a:latin typeface="Arial" charset="0"/>
              </a:rPr>
              <a:t>Soft IRQ</a:t>
            </a:r>
          </a:p>
          <a:p>
            <a:pPr lvl="1"/>
            <a:r>
              <a:rPr lang="en-US" dirty="0">
                <a:latin typeface="Arial" charset="0"/>
              </a:rPr>
              <a:t>After kernel code triggers it, a soft IRQ will be fired on the same core</a:t>
            </a:r>
          </a:p>
          <a:p>
            <a:pPr lvl="2"/>
            <a:r>
              <a:rPr lang="en-US" dirty="0">
                <a:latin typeface="Arial" charset="0"/>
              </a:rPr>
              <a:t>IRQ balance could impact the affinity of soft IRQ as well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20436"/>
              </p:ext>
            </p:extLst>
          </p:nvPr>
        </p:nvGraphicFramePr>
        <p:xfrm>
          <a:off x="1057275" y="2162176"/>
          <a:ext cx="6033045" cy="1219199"/>
        </p:xfrm>
        <a:graphic>
          <a:graphicData uri="http://schemas.openxmlformats.org/drawingml/2006/table">
            <a:tbl>
              <a:tblPr/>
              <a:tblGrid>
                <a:gridCol w="1337742"/>
                <a:gridCol w="1333081"/>
                <a:gridCol w="2215586"/>
                <a:gridCol w="1146636"/>
              </a:tblGrid>
              <a:tr h="223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Max Vectors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Bound to multi-CPUs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3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INTx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</a:tr>
              <a:tr h="223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8"/>
                    </a:solidFill>
                  </a:tcPr>
                </a:tc>
              </a:tr>
              <a:tr h="223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MSI-X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93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</a:rPr>
              <a:t>Host Memory Locality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00213"/>
            <a:ext cx="8410575" cy="432117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charset="0"/>
              </a:rPr>
              <a:t>Kernel memory allocation</a:t>
            </a:r>
          </a:p>
          <a:p>
            <a:pPr lvl="1"/>
            <a:r>
              <a:rPr lang="en-US" dirty="0">
                <a:latin typeface="Arial" charset="0"/>
              </a:rPr>
              <a:t>Slab allocator always returns memory from local NUMA node </a:t>
            </a:r>
          </a:p>
          <a:p>
            <a:pPr lvl="2"/>
            <a:r>
              <a:rPr lang="en-US" dirty="0" err="1">
                <a:latin typeface="Arial" charset="0"/>
              </a:rPr>
              <a:t>kmalloc</a:t>
            </a:r>
            <a:r>
              <a:rPr lang="en-US" dirty="0">
                <a:latin typeface="Arial" charset="0"/>
              </a:rPr>
              <a:t> and </a:t>
            </a:r>
            <a:r>
              <a:rPr lang="en-US" dirty="0" err="1">
                <a:latin typeface="Arial" charset="0"/>
              </a:rPr>
              <a:t>kmem_cache_alloc</a:t>
            </a:r>
            <a:r>
              <a:rPr lang="en-US" dirty="0">
                <a:latin typeface="Arial" charset="0"/>
              </a:rPr>
              <a:t> are NUMA aware</a:t>
            </a:r>
          </a:p>
          <a:p>
            <a:pPr lvl="2"/>
            <a:r>
              <a:rPr lang="en-US" dirty="0" err="1">
                <a:latin typeface="Arial" charset="0"/>
              </a:rPr>
              <a:t>kmalloc</a:t>
            </a:r>
            <a:r>
              <a:rPr lang="en-US" dirty="0">
                <a:latin typeface="Arial" charset="0"/>
              </a:rPr>
              <a:t> VS. </a:t>
            </a:r>
            <a:r>
              <a:rPr lang="en-US" dirty="0" err="1">
                <a:latin typeface="Arial" charset="0"/>
              </a:rPr>
              <a:t>kmalloc_node</a:t>
            </a:r>
            <a:endParaRPr lang="en-US" dirty="0">
              <a:latin typeface="Arial" charset="0"/>
            </a:endParaRPr>
          </a:p>
          <a:p>
            <a:pPr lvl="3"/>
            <a:r>
              <a:rPr lang="en-US" dirty="0" err="1">
                <a:latin typeface="Arial" charset="0"/>
              </a:rPr>
              <a:t>kmalloc</a:t>
            </a:r>
            <a:r>
              <a:rPr lang="en-US" dirty="0">
                <a:latin typeface="Arial" charset="0"/>
              </a:rPr>
              <a:t> allocates memory from local NUMA node per caller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CPU. </a:t>
            </a:r>
          </a:p>
          <a:p>
            <a:pPr lvl="3"/>
            <a:r>
              <a:rPr lang="en-US" dirty="0" err="1">
                <a:latin typeface="Arial" charset="0"/>
              </a:rPr>
              <a:t>kmalloc_node</a:t>
            </a:r>
            <a:r>
              <a:rPr lang="en-US" dirty="0">
                <a:latin typeface="Arial" charset="0"/>
              </a:rPr>
              <a:t> allocates memory per node arguments, which could be any of NUMA nodes. </a:t>
            </a:r>
          </a:p>
          <a:p>
            <a:pPr lvl="1"/>
            <a:r>
              <a:rPr lang="en-US" dirty="0">
                <a:latin typeface="Arial" charset="0"/>
              </a:rPr>
              <a:t>Page allocator </a:t>
            </a:r>
          </a:p>
          <a:p>
            <a:pPr lvl="2"/>
            <a:r>
              <a:rPr lang="en-US" dirty="0" err="1">
                <a:latin typeface="Arial" charset="0"/>
              </a:rPr>
              <a:t>alloc_pages</a:t>
            </a:r>
            <a:r>
              <a:rPr lang="en-US" dirty="0">
                <a:latin typeface="Arial" charset="0"/>
              </a:rPr>
              <a:t> returns page from local NUMA node by default </a:t>
            </a:r>
          </a:p>
          <a:p>
            <a:pPr lvl="2"/>
            <a:r>
              <a:rPr lang="en-US" dirty="0" err="1">
                <a:latin typeface="Arial" charset="0"/>
              </a:rPr>
              <a:t>alloc_pages</a:t>
            </a:r>
            <a:r>
              <a:rPr lang="en-US" dirty="0">
                <a:latin typeface="Arial" charset="0"/>
              </a:rPr>
              <a:t> VS. </a:t>
            </a:r>
            <a:r>
              <a:rPr lang="en-US" dirty="0" err="1">
                <a:latin typeface="Arial" charset="0"/>
              </a:rPr>
              <a:t>alloc_pages_node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User space memory allocation</a:t>
            </a:r>
          </a:p>
          <a:p>
            <a:pPr lvl="1"/>
            <a:r>
              <a:rPr lang="en-US" dirty="0" smtClean="0">
                <a:latin typeface="Arial" charset="0"/>
              </a:rPr>
              <a:t>Application </a:t>
            </a:r>
            <a:r>
              <a:rPr lang="en-US" dirty="0" err="1">
                <a:latin typeface="Arial" charset="0"/>
              </a:rPr>
              <a:t>hugetlb</a:t>
            </a:r>
            <a:r>
              <a:rPr lang="en-US" dirty="0">
                <a:latin typeface="Arial" charset="0"/>
              </a:rPr>
              <a:t> pages</a:t>
            </a:r>
          </a:p>
          <a:p>
            <a:pPr lvl="2"/>
            <a:r>
              <a:rPr lang="en-US" dirty="0" smtClean="0">
                <a:latin typeface="Arial" charset="0"/>
              </a:rPr>
              <a:t>OS </a:t>
            </a:r>
            <a:r>
              <a:rPr lang="en-US" dirty="0">
                <a:latin typeface="Arial" charset="0"/>
              </a:rPr>
              <a:t>kernel </a:t>
            </a:r>
            <a:r>
              <a:rPr lang="en-US" dirty="0" smtClean="0">
                <a:latin typeface="Arial" charset="0"/>
              </a:rPr>
              <a:t>can do NUMA </a:t>
            </a:r>
            <a:r>
              <a:rPr lang="en-US" dirty="0">
                <a:latin typeface="Arial" charset="0"/>
              </a:rPr>
              <a:t>aware </a:t>
            </a:r>
            <a:r>
              <a:rPr lang="en-US" dirty="0" err="1" smtClean="0">
                <a:latin typeface="Arial" charset="0"/>
              </a:rPr>
              <a:t>hugetlb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reservation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Standard </a:t>
            </a:r>
            <a:r>
              <a:rPr lang="en-US" dirty="0" err="1">
                <a:latin typeface="Arial" charset="0"/>
              </a:rPr>
              <a:t>malloc</a:t>
            </a:r>
            <a:r>
              <a:rPr lang="en-US" dirty="0">
                <a:latin typeface="Arial" charset="0"/>
              </a:rPr>
              <a:t> in </a:t>
            </a:r>
            <a:r>
              <a:rPr lang="en-US" dirty="0" err="1">
                <a:latin typeface="Arial" charset="0"/>
              </a:rPr>
              <a:t>glibc</a:t>
            </a:r>
            <a:r>
              <a:rPr lang="en-US" dirty="0">
                <a:latin typeface="Arial" charset="0"/>
              </a:rPr>
              <a:t> also </a:t>
            </a:r>
            <a:r>
              <a:rPr lang="en-US" altLang="zh-CN" dirty="0" smtClean="0">
                <a:latin typeface="Arial" charset="0"/>
              </a:rPr>
              <a:t>considers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NUMA affinity</a:t>
            </a:r>
          </a:p>
          <a:p>
            <a:pPr lvl="2"/>
            <a:r>
              <a:rPr lang="en-US" dirty="0">
                <a:latin typeface="Arial" charset="0"/>
              </a:rPr>
              <a:t>Kernel page fault will try to return the page from local NUMA node first</a:t>
            </a:r>
          </a:p>
          <a:p>
            <a:pPr lvl="3"/>
            <a:r>
              <a:rPr lang="en-US" dirty="0">
                <a:latin typeface="Arial" charset="0"/>
              </a:rPr>
              <a:t>Local fault - memory on same node as CPU</a:t>
            </a:r>
          </a:p>
          <a:p>
            <a:pPr lvl="3"/>
            <a:r>
              <a:rPr lang="en-US" dirty="0">
                <a:latin typeface="Arial" charset="0"/>
              </a:rPr>
              <a:t>Remote fault - memory on different node than CPU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Rectangle 677"/>
          <p:cNvSpPr/>
          <p:nvPr/>
        </p:nvSpPr>
        <p:spPr bwMode="auto">
          <a:xfrm>
            <a:off x="654050" y="1700213"/>
            <a:ext cx="8123238" cy="109537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/>
            <a:endParaRPr lang="en-US" sz="1100"/>
          </a:p>
          <a:p>
            <a:pPr algn="ctr"/>
            <a:endParaRPr lang="en-US" sz="1100"/>
          </a:p>
          <a:p>
            <a:pPr algn="ctr"/>
            <a:r>
              <a:rPr lang="en-US" sz="1100" b="1"/>
              <a:t> 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CPU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Cache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Layer</a:t>
            </a: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</p:txBody>
      </p:sp>
      <p:sp>
        <p:nvSpPr>
          <p:cNvPr id="677" name="Rectangle 676"/>
          <p:cNvSpPr/>
          <p:nvPr/>
        </p:nvSpPr>
        <p:spPr bwMode="auto">
          <a:xfrm>
            <a:off x="654050" y="2795588"/>
            <a:ext cx="8123238" cy="2073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/>
            <a:endParaRPr lang="en-US" sz="1100"/>
          </a:p>
          <a:p>
            <a:pPr algn="ctr"/>
            <a:endParaRPr lang="en-US" sz="1100"/>
          </a:p>
          <a:p>
            <a:pPr algn="ctr"/>
            <a:r>
              <a:rPr lang="en-US" sz="1100" b="1"/>
              <a:t> 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Slab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Layer</a:t>
            </a:r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</p:txBody>
      </p:sp>
      <p:sp>
        <p:nvSpPr>
          <p:cNvPr id="17412" name="Rectangle 675"/>
          <p:cNvSpPr>
            <a:spLocks noChangeArrowheads="1"/>
          </p:cNvSpPr>
          <p:nvPr/>
        </p:nvSpPr>
        <p:spPr bwMode="auto">
          <a:xfrm>
            <a:off x="654050" y="4581525"/>
            <a:ext cx="8123238" cy="20732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1100"/>
          </a:p>
          <a:p>
            <a:pPr algn="ctr"/>
            <a:endParaRPr lang="en-US" sz="1100"/>
          </a:p>
          <a:p>
            <a:pPr algn="ctr"/>
            <a:r>
              <a:rPr lang="en-US" sz="1100"/>
              <a:t> </a:t>
            </a: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Allocator</a:t>
            </a: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67" y="433388"/>
            <a:ext cx="8997950" cy="863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NUMA Aware Kernel Memory Allocator</a:t>
            </a:r>
          </a:p>
        </p:txBody>
      </p:sp>
      <p:grpSp>
        <p:nvGrpSpPr>
          <p:cNvPr id="17414" name="Group 380"/>
          <p:cNvGrpSpPr>
            <a:grpSpLocks/>
          </p:cNvGrpSpPr>
          <p:nvPr/>
        </p:nvGrpSpPr>
        <p:grpSpPr bwMode="auto">
          <a:xfrm>
            <a:off x="1460500" y="4695825"/>
            <a:ext cx="3514725" cy="1901825"/>
            <a:chOff x="1288401" y="4523533"/>
            <a:chExt cx="3225993" cy="1728210"/>
          </a:xfrm>
        </p:grpSpPr>
        <p:sp>
          <p:nvSpPr>
            <p:cNvPr id="304" name="Rectangle 303"/>
            <p:cNvSpPr/>
            <p:nvPr/>
          </p:nvSpPr>
          <p:spPr bwMode="auto">
            <a:xfrm>
              <a:off x="1288401" y="4523533"/>
              <a:ext cx="3225993" cy="17282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800"/>
                <a:t>  Numa node 0</a:t>
              </a:r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</p:txBody>
        </p:sp>
        <p:grpSp>
          <p:nvGrpSpPr>
            <p:cNvPr id="17892" name="Group 364"/>
            <p:cNvGrpSpPr>
              <a:grpSpLocks/>
            </p:cNvGrpSpPr>
            <p:nvPr/>
          </p:nvGrpSpPr>
          <p:grpSpPr bwMode="auto">
            <a:xfrm>
              <a:off x="1576436" y="4869175"/>
              <a:ext cx="2822743" cy="1267354"/>
              <a:chOff x="1346008" y="5214817"/>
              <a:chExt cx="2419493" cy="979319"/>
            </a:xfrm>
          </p:grpSpPr>
          <p:grpSp>
            <p:nvGrpSpPr>
              <p:cNvPr id="17893" name="Group 302"/>
              <p:cNvGrpSpPr>
                <a:grpSpLocks/>
              </p:cNvGrpSpPr>
              <p:nvPr/>
            </p:nvGrpSpPr>
            <p:grpSpPr bwMode="auto">
              <a:xfrm>
                <a:off x="1346008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17934" name="Straight Connector 301"/>
                <p:cNvCxnSpPr>
                  <a:cxnSpLocks noChangeShapeType="1"/>
                </p:cNvCxnSpPr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935" name="Straight Connector 299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936" name="Straight Connector 298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937" name="Straight Connector 297"/>
                <p:cNvCxnSpPr>
                  <a:cxnSpLocks noChangeShapeType="1"/>
                  <a:endCxn id="17944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7938" name="Group 275"/>
                <p:cNvGrpSpPr>
                  <a:grpSpLocks/>
                </p:cNvGrpSpPr>
                <p:nvPr/>
              </p:nvGrpSpPr>
              <p:grpSpPr bwMode="auto"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7939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950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51" name="Rectangle 243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52" name="Rectangle 246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sp>
                <p:nvSpPr>
                  <p:cNvPr id="17940" name="Rectangle 235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800">
                        <a:solidFill>
                          <a:schemeClr val="bg1"/>
                        </a:solidFill>
                      </a:rPr>
                      <a:t>Zone</a:t>
                    </a:r>
                  </a:p>
                </p:txBody>
              </p:sp>
              <p:sp>
                <p:nvSpPr>
                  <p:cNvPr id="17941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942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947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48" name="Rectangle 254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49" name="Rectangle 255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943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17944" name="Rectangle 2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45" name="Rectangle 25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46" name="Rectangle 25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</p:grpSp>
          <p:grpSp>
            <p:nvGrpSpPr>
              <p:cNvPr id="17894" name="Group 324"/>
              <p:cNvGrpSpPr>
                <a:grpSpLocks/>
              </p:cNvGrpSpPr>
              <p:nvPr/>
            </p:nvGrpSpPr>
            <p:grpSpPr bwMode="auto">
              <a:xfrm>
                <a:off x="2210113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17915" name="Straight Connector 325"/>
                <p:cNvCxnSpPr>
                  <a:cxnSpLocks noChangeShapeType="1"/>
                </p:cNvCxnSpPr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916" name="Straight Connector 326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917" name="Straight Connector 327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918" name="Straight Connector 328"/>
                <p:cNvCxnSpPr>
                  <a:cxnSpLocks noChangeShapeType="1"/>
                  <a:endCxn id="17925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7919" name="Group 275"/>
                <p:cNvGrpSpPr>
                  <a:grpSpLocks/>
                </p:cNvGrpSpPr>
                <p:nvPr/>
              </p:nvGrpSpPr>
              <p:grpSpPr bwMode="auto"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7920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931" name="Rectangle 3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32" name="Rectangle 34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33" name="Rectangle 343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sp>
                <p:nvSpPr>
                  <p:cNvPr id="17921" name="Rectangle 331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800">
                        <a:solidFill>
                          <a:schemeClr val="bg1"/>
                        </a:solidFill>
                      </a:rPr>
                      <a:t>Zone</a:t>
                    </a:r>
                  </a:p>
                </p:txBody>
              </p:sp>
              <p:sp>
                <p:nvSpPr>
                  <p:cNvPr id="17922" name="Rectangle 332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923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928" name="Rectangle 3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29" name="Rectangle 33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30" name="Rectangle 340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924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17925" name="Rectangle 3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26" name="Rectangle 336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27" name="Rectangle 337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</p:grpSp>
          <p:grpSp>
            <p:nvGrpSpPr>
              <p:cNvPr id="17895" name="Group 344"/>
              <p:cNvGrpSpPr>
                <a:grpSpLocks/>
              </p:cNvGrpSpPr>
              <p:nvPr/>
            </p:nvGrpSpPr>
            <p:grpSpPr bwMode="auto">
              <a:xfrm>
                <a:off x="3016611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17896" name="Straight Connector 345"/>
                <p:cNvCxnSpPr>
                  <a:cxnSpLocks noChangeShapeType="1"/>
                </p:cNvCxnSpPr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97" name="Straight Connector 346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98" name="Straight Connector 347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99" name="Straight Connector 348"/>
                <p:cNvCxnSpPr>
                  <a:cxnSpLocks noChangeShapeType="1"/>
                  <a:endCxn id="17906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7900" name="Group 275"/>
                <p:cNvGrpSpPr>
                  <a:grpSpLocks/>
                </p:cNvGrpSpPr>
                <p:nvPr/>
              </p:nvGrpSpPr>
              <p:grpSpPr bwMode="auto"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7901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912" name="Rectangle 3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13" name="Rectangle 36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14" name="Rectangle 363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sp>
                <p:nvSpPr>
                  <p:cNvPr id="17902" name="Rectangle 351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800">
                        <a:solidFill>
                          <a:schemeClr val="bg1"/>
                        </a:solidFill>
                      </a:rPr>
                      <a:t>Zone</a:t>
                    </a:r>
                  </a:p>
                </p:txBody>
              </p:sp>
              <p:sp>
                <p:nvSpPr>
                  <p:cNvPr id="17903" name="Rectangle 352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904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909" name="Rectangle 3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10" name="Rectangle 35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11" name="Rectangle 360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905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17906" name="Rectangle 3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07" name="Rectangle 356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08" name="Rectangle 357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</p:grpSp>
        </p:grpSp>
      </p:grpSp>
      <p:grpSp>
        <p:nvGrpSpPr>
          <p:cNvPr id="17415" name="Group 609"/>
          <p:cNvGrpSpPr>
            <a:grpSpLocks/>
          </p:cNvGrpSpPr>
          <p:nvPr/>
        </p:nvGrpSpPr>
        <p:grpSpPr bwMode="auto">
          <a:xfrm>
            <a:off x="5148263" y="4695825"/>
            <a:ext cx="3513137" cy="1901825"/>
            <a:chOff x="1288401" y="4523533"/>
            <a:chExt cx="3225993" cy="1728210"/>
          </a:xfrm>
        </p:grpSpPr>
        <p:sp>
          <p:nvSpPr>
            <p:cNvPr id="611" name="Rectangle 610"/>
            <p:cNvSpPr/>
            <p:nvPr/>
          </p:nvSpPr>
          <p:spPr bwMode="auto">
            <a:xfrm>
              <a:off x="1288401" y="4523533"/>
              <a:ext cx="3225993" cy="17282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800"/>
                <a:t>  Numa node 1</a:t>
              </a:r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</p:txBody>
        </p:sp>
        <p:grpSp>
          <p:nvGrpSpPr>
            <p:cNvPr id="17830" name="Group 364"/>
            <p:cNvGrpSpPr>
              <a:grpSpLocks/>
            </p:cNvGrpSpPr>
            <p:nvPr/>
          </p:nvGrpSpPr>
          <p:grpSpPr bwMode="auto">
            <a:xfrm>
              <a:off x="1576436" y="4869175"/>
              <a:ext cx="2822743" cy="1267354"/>
              <a:chOff x="1346008" y="5214817"/>
              <a:chExt cx="2419493" cy="979319"/>
            </a:xfrm>
          </p:grpSpPr>
          <p:grpSp>
            <p:nvGrpSpPr>
              <p:cNvPr id="17831" name="Group 302"/>
              <p:cNvGrpSpPr>
                <a:grpSpLocks/>
              </p:cNvGrpSpPr>
              <p:nvPr/>
            </p:nvGrpSpPr>
            <p:grpSpPr bwMode="auto">
              <a:xfrm>
                <a:off x="1346008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17872" name="Straight Connector 653"/>
                <p:cNvCxnSpPr>
                  <a:cxnSpLocks noChangeShapeType="1"/>
                </p:cNvCxnSpPr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73" name="Straight Connector 654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74" name="Straight Connector 655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75" name="Straight Connector 656"/>
                <p:cNvCxnSpPr>
                  <a:cxnSpLocks noChangeShapeType="1"/>
                  <a:endCxn id="17882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7876" name="Group 275"/>
                <p:cNvGrpSpPr>
                  <a:grpSpLocks/>
                </p:cNvGrpSpPr>
                <p:nvPr/>
              </p:nvGrpSpPr>
              <p:grpSpPr bwMode="auto"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7877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888" name="Rectangle 6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89" name="Rectangle 670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90" name="Rectangle 671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sp>
                <p:nvSpPr>
                  <p:cNvPr id="17878" name="Rectangle 659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800">
                        <a:solidFill>
                          <a:schemeClr val="bg1"/>
                        </a:solidFill>
                      </a:rPr>
                      <a:t>Zone</a:t>
                    </a:r>
                  </a:p>
                </p:txBody>
              </p:sp>
              <p:sp>
                <p:nvSpPr>
                  <p:cNvPr id="17879" name="Rectangle 660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88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885" name="Rectangle 6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86" name="Rectangle 667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87" name="Rectangle 66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881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17882" name="Rectangle 6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83" name="Rectangle 664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84" name="Rectangle 665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</p:grpSp>
          <p:grpSp>
            <p:nvGrpSpPr>
              <p:cNvPr id="17832" name="Group 324"/>
              <p:cNvGrpSpPr>
                <a:grpSpLocks/>
              </p:cNvGrpSpPr>
              <p:nvPr/>
            </p:nvGrpSpPr>
            <p:grpSpPr bwMode="auto">
              <a:xfrm>
                <a:off x="2210113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17853" name="Straight Connector 634"/>
                <p:cNvCxnSpPr>
                  <a:cxnSpLocks noChangeShapeType="1"/>
                </p:cNvCxnSpPr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54" name="Straight Connector 635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55" name="Straight Connector 636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56" name="Straight Connector 637"/>
                <p:cNvCxnSpPr>
                  <a:cxnSpLocks noChangeShapeType="1"/>
                  <a:endCxn id="17863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7857" name="Group 275"/>
                <p:cNvGrpSpPr>
                  <a:grpSpLocks/>
                </p:cNvGrpSpPr>
                <p:nvPr/>
              </p:nvGrpSpPr>
              <p:grpSpPr bwMode="auto"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7858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869" name="Rectangle 6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70" name="Rectangle 651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71" name="Rectangle 65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sp>
                <p:nvSpPr>
                  <p:cNvPr id="17859" name="Rectangle 640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800">
                        <a:solidFill>
                          <a:schemeClr val="bg1"/>
                        </a:solidFill>
                      </a:rPr>
                      <a:t>Zone</a:t>
                    </a:r>
                  </a:p>
                </p:txBody>
              </p:sp>
              <p:sp>
                <p:nvSpPr>
                  <p:cNvPr id="17860" name="Rectangle 641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861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866" name="Rectangle 6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67" name="Rectangle 64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68" name="Rectangle 64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862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17863" name="Rectangle 6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64" name="Rectangle 645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65" name="Rectangle 646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</p:grpSp>
          <p:grpSp>
            <p:nvGrpSpPr>
              <p:cNvPr id="17833" name="Group 344"/>
              <p:cNvGrpSpPr>
                <a:grpSpLocks/>
              </p:cNvGrpSpPr>
              <p:nvPr/>
            </p:nvGrpSpPr>
            <p:grpSpPr bwMode="auto">
              <a:xfrm>
                <a:off x="3016611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17834" name="Straight Connector 615"/>
                <p:cNvCxnSpPr>
                  <a:cxnSpLocks noChangeShapeType="1"/>
                </p:cNvCxnSpPr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35" name="Straight Connector 616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36" name="Straight Connector 617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37" name="Straight Connector 618"/>
                <p:cNvCxnSpPr>
                  <a:cxnSpLocks noChangeShapeType="1"/>
                  <a:endCxn id="17844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7838" name="Group 275"/>
                <p:cNvGrpSpPr>
                  <a:grpSpLocks/>
                </p:cNvGrpSpPr>
                <p:nvPr/>
              </p:nvGrpSpPr>
              <p:grpSpPr bwMode="auto"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7839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850" name="Rectangle 6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51" name="Rectangle 63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52" name="Rectangle 633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sp>
                <p:nvSpPr>
                  <p:cNvPr id="17840" name="Rectangle 621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800">
                        <a:solidFill>
                          <a:schemeClr val="bg1"/>
                        </a:solidFill>
                      </a:rPr>
                      <a:t>Zone</a:t>
                    </a:r>
                  </a:p>
                </p:txBody>
              </p:sp>
              <p:sp>
                <p:nvSpPr>
                  <p:cNvPr id="17841" name="Rectangle 622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842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847" name="Rectangle 6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48" name="Rectangle 62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49" name="Rectangle 630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843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17844" name="Rectangle 6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45" name="Rectangle 626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46" name="Rectangle 627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</p:grpSp>
        </p:grpSp>
      </p:grpSp>
      <p:grpSp>
        <p:nvGrpSpPr>
          <p:cNvPr id="17416" name="Group 679"/>
          <p:cNvGrpSpPr>
            <a:grpSpLocks/>
          </p:cNvGrpSpPr>
          <p:nvPr/>
        </p:nvGrpSpPr>
        <p:grpSpPr bwMode="auto">
          <a:xfrm>
            <a:off x="1460500" y="1758950"/>
            <a:ext cx="1671638" cy="2763838"/>
            <a:chOff x="1452220" y="1758397"/>
            <a:chExt cx="2131458" cy="2765136"/>
          </a:xfrm>
        </p:grpSpPr>
        <p:sp>
          <p:nvSpPr>
            <p:cNvPr id="679" name="Rectangle 678"/>
            <p:cNvSpPr/>
            <p:nvPr/>
          </p:nvSpPr>
          <p:spPr bwMode="auto">
            <a:xfrm>
              <a:off x="1452220" y="1758397"/>
              <a:ext cx="2131458" cy="27651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000"/>
                <a:t> </a:t>
              </a:r>
            </a:p>
            <a:p>
              <a:pPr algn="ctr"/>
              <a:r>
                <a:rPr lang="en-US" sz="800"/>
                <a:t>  </a:t>
              </a:r>
            </a:p>
            <a:p>
              <a:pPr algn="ctr"/>
              <a:r>
                <a:rPr lang="en-US" sz="800" b="1"/>
                <a:t>   </a:t>
              </a:r>
            </a:p>
            <a:p>
              <a:pPr algn="ctr"/>
              <a:r>
                <a:rPr lang="en-US" sz="800" b="1"/>
                <a:t>  kmem_cache0</a:t>
              </a:r>
            </a:p>
            <a:p>
              <a:pPr algn="ctr"/>
              <a:endParaRPr lang="en-US" sz="800" b="1"/>
            </a:p>
            <a:p>
              <a:pPr algn="ctr"/>
              <a:endParaRPr lang="en-US" sz="800" b="1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</p:txBody>
        </p:sp>
        <p:grpSp>
          <p:nvGrpSpPr>
            <p:cNvPr id="17729" name="Group 378"/>
            <p:cNvGrpSpPr>
              <a:grpSpLocks/>
            </p:cNvGrpSpPr>
            <p:nvPr/>
          </p:nvGrpSpPr>
          <p:grpSpPr bwMode="auto"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1289448" y="1815395"/>
                <a:ext cx="1900030" cy="7501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lvl="1" algn="ctr"/>
                <a:r>
                  <a:rPr lang="en-US" sz="800"/>
                  <a:t>Socket 0</a:t>
                </a:r>
              </a:p>
              <a:p>
                <a:pPr algn="ctr"/>
                <a:endParaRPr lang="en-US" sz="1000"/>
              </a:p>
              <a:p>
                <a:pPr algn="ctr"/>
                <a:endParaRPr lang="en-US" sz="1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806" name="Group 377"/>
              <p:cNvGrpSpPr>
                <a:grpSpLocks/>
              </p:cNvGrpSpPr>
              <p:nvPr/>
            </p:nvGrpSpPr>
            <p:grpSpPr bwMode="auto"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17807" name="Group 43"/>
                <p:cNvGrpSpPr>
                  <a:grpSpLocks/>
                </p:cNvGrpSpPr>
                <p:nvPr/>
              </p:nvGrpSpPr>
              <p:grpSpPr bwMode="auto"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120" name="Rectangle 119"/>
                  <p:cNvSpPr/>
                  <p:nvPr/>
                </p:nvSpPr>
                <p:spPr bwMode="auto">
                  <a:xfrm>
                    <a:off x="1436107" y="2197982"/>
                    <a:ext cx="786729" cy="131467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0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82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17821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822" name="Straight Connector 12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23" name="Straight Connector 12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24" name="Straight Connector 12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25" name="Straight Connector 12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26" name="Straight Connector 12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27" name="Straight Connector 12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28" name="Straight Connector 12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  <p:grpSp>
              <p:nvGrpSpPr>
                <p:cNvPr id="17808" name="Group 376"/>
                <p:cNvGrpSpPr>
                  <a:grpSpLocks/>
                </p:cNvGrpSpPr>
                <p:nvPr/>
              </p:nvGrpSpPr>
              <p:grpSpPr bwMode="auto"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375" name="Rectangle 374"/>
                  <p:cNvSpPr/>
                  <p:nvPr/>
                </p:nvSpPr>
                <p:spPr bwMode="auto">
                  <a:xfrm>
                    <a:off x="2499408" y="1989174"/>
                    <a:ext cx="515828" cy="5179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1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81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17811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812" name="Straight Connector 1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13" name="Straight Connector 11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14" name="Straight Connector 11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15" name="Straight Connector 1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16" name="Straight Connector 11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17" name="Straight Connector 11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18" name="Straight Connector 11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</p:grpSp>
        <p:grpSp>
          <p:nvGrpSpPr>
            <p:cNvPr id="17730" name="Group 379"/>
            <p:cNvGrpSpPr>
              <a:grpSpLocks/>
            </p:cNvGrpSpPr>
            <p:nvPr/>
          </p:nvGrpSpPr>
          <p:grpSpPr bwMode="auto"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1161557" y="2679859"/>
                <a:ext cx="2417625" cy="1728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800"/>
                  <a:t> </a:t>
                </a:r>
              </a:p>
              <a:p>
                <a:pPr algn="ctr"/>
                <a:r>
                  <a:rPr lang="en-US" sz="800"/>
                  <a:t> Numa node 0</a:t>
                </a:r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732" name="Group 226"/>
              <p:cNvGrpSpPr>
                <a:grpSpLocks/>
              </p:cNvGrpSpPr>
              <p:nvPr/>
            </p:nvGrpSpPr>
            <p:grpSpPr bwMode="auto"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17733" name="Group 177"/>
                <p:cNvGrpSpPr>
                  <a:grpSpLocks/>
                </p:cNvGrpSpPr>
                <p:nvPr/>
              </p:nvGrpSpPr>
              <p:grpSpPr bwMode="auto"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782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803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04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83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801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02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84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99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00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85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97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98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86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95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96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787" name="Straight Arrow Connector 15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88" name="Straight Arrow Connector 1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89" name="Straight Arrow Connector 16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90" name="Straight Arrow Connector 1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91" name="Straight Arrow Connector 17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92" name="Straight Arrow Connector 17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93" name="Straight Arrow Connector 17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94" name="Straight Arrow Connector 1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734" name="Group 178"/>
                <p:cNvGrpSpPr>
                  <a:grpSpLocks/>
                </p:cNvGrpSpPr>
                <p:nvPr/>
              </p:nvGrpSpPr>
              <p:grpSpPr bwMode="auto"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759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80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81" name="Rectangle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60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78" name="Rectangle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79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61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76" name="Rectangl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77" name="Rectangle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62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74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75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63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72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73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764" name="Straight Arrow Connector 18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65" name="Straight Arrow Connector 18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66" name="Straight Arrow Connector 18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67" name="Straight Arrow Connector 18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68" name="Straight Arrow Connector 18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69" name="Straight Arrow Connector 18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70" name="Straight Arrow Connector 19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71" name="Straight Arrow Connector 19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735" name="Group 202"/>
                <p:cNvGrpSpPr>
                  <a:grpSpLocks/>
                </p:cNvGrpSpPr>
                <p:nvPr/>
              </p:nvGrpSpPr>
              <p:grpSpPr bwMode="auto"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736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57" name="Rectangle 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58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37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55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56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38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53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54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39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51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52" name="Rectangle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40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49" name="Rectangl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50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741" name="Straight Arrow Connector 20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42" name="Straight Arrow Connector 20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43" name="Straight Arrow Connector 2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44" name="Straight Arrow Connector 21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45" name="Straight Arrow Connector 21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46" name="Straight Arrow Connector 21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47" name="Straight Arrow Connector 21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48" name="Straight Arrow Connector 2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</p:grpSp>
      </p:grpSp>
      <p:grpSp>
        <p:nvGrpSpPr>
          <p:cNvPr id="17417" name="Group 885"/>
          <p:cNvGrpSpPr>
            <a:grpSpLocks/>
          </p:cNvGrpSpPr>
          <p:nvPr/>
        </p:nvGrpSpPr>
        <p:grpSpPr bwMode="auto">
          <a:xfrm>
            <a:off x="3246438" y="1758950"/>
            <a:ext cx="1671637" cy="2763838"/>
            <a:chOff x="1452220" y="1758397"/>
            <a:chExt cx="2131458" cy="2765136"/>
          </a:xfrm>
        </p:grpSpPr>
        <p:sp>
          <p:nvSpPr>
            <p:cNvPr id="887" name="Rectangle 886"/>
            <p:cNvSpPr/>
            <p:nvPr/>
          </p:nvSpPr>
          <p:spPr bwMode="auto">
            <a:xfrm>
              <a:off x="1452220" y="1758397"/>
              <a:ext cx="2131458" cy="2765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000"/>
                <a:t> </a:t>
              </a:r>
            </a:p>
            <a:p>
              <a:pPr algn="ctr"/>
              <a:r>
                <a:rPr lang="en-US" sz="800"/>
                <a:t>  </a:t>
              </a:r>
              <a:r>
                <a:rPr lang="en-US" sz="800" b="1"/>
                <a:t>kmem_cache1</a:t>
              </a:r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</p:txBody>
        </p:sp>
        <p:grpSp>
          <p:nvGrpSpPr>
            <p:cNvPr id="17628" name="Group 378"/>
            <p:cNvGrpSpPr>
              <a:grpSpLocks/>
            </p:cNvGrpSpPr>
            <p:nvPr/>
          </p:nvGrpSpPr>
          <p:grpSpPr bwMode="auto"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964" name="Rectangle 963"/>
              <p:cNvSpPr/>
              <p:nvPr/>
            </p:nvSpPr>
            <p:spPr bwMode="auto">
              <a:xfrm>
                <a:off x="1289448" y="1815395"/>
                <a:ext cx="1900030" cy="7501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800"/>
                  <a:t>Socket 0</a:t>
                </a:r>
              </a:p>
              <a:p>
                <a:pPr algn="ctr"/>
                <a:endParaRPr lang="en-US" sz="1000"/>
              </a:p>
              <a:p>
                <a:pPr algn="ctr"/>
                <a:endParaRPr lang="en-US" sz="1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705" name="Group 377"/>
              <p:cNvGrpSpPr>
                <a:grpSpLocks/>
              </p:cNvGrpSpPr>
              <p:nvPr/>
            </p:nvGrpSpPr>
            <p:grpSpPr bwMode="auto"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17706" name="Group 43"/>
                <p:cNvGrpSpPr>
                  <a:grpSpLocks/>
                </p:cNvGrpSpPr>
                <p:nvPr/>
              </p:nvGrpSpPr>
              <p:grpSpPr bwMode="auto"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978" name="Rectangle 977"/>
                  <p:cNvSpPr/>
                  <p:nvPr/>
                </p:nvSpPr>
                <p:spPr bwMode="auto">
                  <a:xfrm>
                    <a:off x="1436111" y="2197982"/>
                    <a:ext cx="786729" cy="131467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0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71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17720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721" name="Straight Connector 98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22" name="Straight Connector 98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23" name="Straight Connector 98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24" name="Straight Connector 98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25" name="Straight Connector 98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26" name="Straight Connector 98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27" name="Straight Connector 98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  <p:grpSp>
              <p:nvGrpSpPr>
                <p:cNvPr id="17707" name="Group 376"/>
                <p:cNvGrpSpPr>
                  <a:grpSpLocks/>
                </p:cNvGrpSpPr>
                <p:nvPr/>
              </p:nvGrpSpPr>
              <p:grpSpPr bwMode="auto"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968" name="Rectangle 967"/>
                  <p:cNvSpPr/>
                  <p:nvPr/>
                </p:nvSpPr>
                <p:spPr bwMode="auto">
                  <a:xfrm>
                    <a:off x="2499410" y="1989174"/>
                    <a:ext cx="515826" cy="5179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1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70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17710" name="Rectangle 9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711" name="Straight Connector 97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12" name="Straight Connector 97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13" name="Straight Connector 97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14" name="Straight Connector 97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15" name="Straight Connector 97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16" name="Straight Connector 97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17" name="Straight Connector 97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</p:grpSp>
        <p:grpSp>
          <p:nvGrpSpPr>
            <p:cNvPr id="17629" name="Group 379"/>
            <p:cNvGrpSpPr>
              <a:grpSpLocks/>
            </p:cNvGrpSpPr>
            <p:nvPr/>
          </p:nvGrpSpPr>
          <p:grpSpPr bwMode="auto"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890" name="Rectangle 889"/>
              <p:cNvSpPr/>
              <p:nvPr/>
            </p:nvSpPr>
            <p:spPr bwMode="auto">
              <a:xfrm>
                <a:off x="1161555" y="2679859"/>
                <a:ext cx="2417626" cy="1728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800"/>
                  <a:t> </a:t>
                </a:r>
              </a:p>
              <a:p>
                <a:pPr algn="ctr"/>
                <a:r>
                  <a:rPr lang="en-US" sz="800"/>
                  <a:t> Numa node 0</a:t>
                </a:r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631" name="Group 226"/>
              <p:cNvGrpSpPr>
                <a:grpSpLocks/>
              </p:cNvGrpSpPr>
              <p:nvPr/>
            </p:nvGrpSpPr>
            <p:grpSpPr bwMode="auto"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17632" name="Group 177"/>
                <p:cNvGrpSpPr>
                  <a:grpSpLocks/>
                </p:cNvGrpSpPr>
                <p:nvPr/>
              </p:nvGrpSpPr>
              <p:grpSpPr bwMode="auto"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681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02" name="Rectangle 9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03" name="Rectangle 9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82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00" name="Rectangle 9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01" name="Rectangle 9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83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98" name="Rectangle 9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99" name="Rectangle 9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84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96" name="Rectangle 9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97" name="Rectangle 9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85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94" name="Rectangle 9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95" name="Rectangle 9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686" name="Straight Arrow Connector 9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87" name="Straight Arrow Connector 9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88" name="Straight Arrow Connector 9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89" name="Straight Arrow Connector 94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90" name="Straight Arrow Connector 94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91" name="Straight Arrow Connector 95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92" name="Straight Arrow Connector 95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93" name="Straight Arrow Connector 95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633" name="Group 178"/>
                <p:cNvGrpSpPr>
                  <a:grpSpLocks/>
                </p:cNvGrpSpPr>
                <p:nvPr/>
              </p:nvGrpSpPr>
              <p:grpSpPr bwMode="auto"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658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79" name="Rectangle 9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80" name="Rectangle 9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59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77" name="Rectangle 9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78" name="Rectangle 9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6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75" name="Rectangle 9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76" name="Rectangle 9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61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73" name="Rectangle 9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74" name="Rectangle 9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62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71" name="Rectangle 9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72" name="Rectangle 9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663" name="Straight Arrow Connector 92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64" name="Straight Arrow Connector 9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65" name="Straight Arrow Connector 92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66" name="Straight Arrow Connector 9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67" name="Straight Arrow Connector 92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68" name="Straight Arrow Connector 92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69" name="Straight Arrow Connector 92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70" name="Straight Arrow Connector 92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634" name="Group 202"/>
                <p:cNvGrpSpPr>
                  <a:grpSpLocks/>
                </p:cNvGrpSpPr>
                <p:nvPr/>
              </p:nvGrpSpPr>
              <p:grpSpPr bwMode="auto"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635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56" name="Rectangle 9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57" name="Rectangle 9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36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54" name="Rectangle 9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55" name="Rectangle 9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37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52" name="Rectangle 9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53" name="Rectangle 9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38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50" name="Rectangle 9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51" name="Rectangle 9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39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48" name="Rectangle 9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49" name="Rectangle 9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640" name="Straight Arrow Connector 89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41" name="Straight Arrow Connector 90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42" name="Straight Arrow Connector 90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43" name="Straight Arrow Connector 90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44" name="Straight Arrow Connector 90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45" name="Straight Arrow Connector 90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46" name="Straight Arrow Connector 90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47" name="Straight Arrow Connector 90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</p:grpSp>
      </p:grpSp>
      <p:grpSp>
        <p:nvGrpSpPr>
          <p:cNvPr id="17418" name="Group 987"/>
          <p:cNvGrpSpPr>
            <a:grpSpLocks/>
          </p:cNvGrpSpPr>
          <p:nvPr/>
        </p:nvGrpSpPr>
        <p:grpSpPr bwMode="auto">
          <a:xfrm>
            <a:off x="5148263" y="1758950"/>
            <a:ext cx="1670050" cy="2763838"/>
            <a:chOff x="1452220" y="1758397"/>
            <a:chExt cx="2131458" cy="2765136"/>
          </a:xfrm>
        </p:grpSpPr>
        <p:sp>
          <p:nvSpPr>
            <p:cNvPr id="989" name="Rectangle 988"/>
            <p:cNvSpPr/>
            <p:nvPr/>
          </p:nvSpPr>
          <p:spPr bwMode="auto">
            <a:xfrm>
              <a:off x="1452220" y="1758397"/>
              <a:ext cx="2131458" cy="27651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000"/>
                <a:t> </a:t>
              </a:r>
            </a:p>
            <a:p>
              <a:pPr algn="ctr"/>
              <a:r>
                <a:rPr lang="en-US" sz="800"/>
                <a:t>  </a:t>
              </a:r>
              <a:r>
                <a:rPr lang="en-US" sz="800" b="1"/>
                <a:t>kmem_cache0</a:t>
              </a:r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</p:txBody>
        </p:sp>
        <p:grpSp>
          <p:nvGrpSpPr>
            <p:cNvPr id="17527" name="Group 378"/>
            <p:cNvGrpSpPr>
              <a:grpSpLocks/>
            </p:cNvGrpSpPr>
            <p:nvPr/>
          </p:nvGrpSpPr>
          <p:grpSpPr bwMode="auto"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1066" name="Rectangle 1065"/>
              <p:cNvSpPr/>
              <p:nvPr/>
            </p:nvSpPr>
            <p:spPr bwMode="auto">
              <a:xfrm>
                <a:off x="1287559" y="1815395"/>
                <a:ext cx="1901836" cy="7501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800"/>
                  <a:t>Socket 1</a:t>
                </a:r>
              </a:p>
              <a:p>
                <a:pPr algn="ctr"/>
                <a:endParaRPr lang="en-US" sz="1000"/>
              </a:p>
              <a:p>
                <a:pPr algn="ctr"/>
                <a:endParaRPr lang="en-US" sz="1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604" name="Group 377"/>
              <p:cNvGrpSpPr>
                <a:grpSpLocks/>
              </p:cNvGrpSpPr>
              <p:nvPr/>
            </p:nvGrpSpPr>
            <p:grpSpPr bwMode="auto"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17605" name="Group 43"/>
                <p:cNvGrpSpPr>
                  <a:grpSpLocks/>
                </p:cNvGrpSpPr>
                <p:nvPr/>
              </p:nvGrpSpPr>
              <p:grpSpPr bwMode="auto"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1080" name="Rectangle 1079"/>
                  <p:cNvSpPr/>
                  <p:nvPr/>
                </p:nvSpPr>
                <p:spPr bwMode="auto">
                  <a:xfrm>
                    <a:off x="1338180" y="2197982"/>
                    <a:ext cx="882736" cy="131467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2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618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17619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620" name="Straight Connector 108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21" name="Straight Connector 108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22" name="Straight Connector 108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23" name="Straight Connector 108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24" name="Straight Connector 108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25" name="Straight Connector 108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26" name="Straight Connector 108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  <p:grpSp>
              <p:nvGrpSpPr>
                <p:cNvPr id="17606" name="Group 376"/>
                <p:cNvGrpSpPr>
                  <a:grpSpLocks/>
                </p:cNvGrpSpPr>
                <p:nvPr/>
              </p:nvGrpSpPr>
              <p:grpSpPr bwMode="auto"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1070" name="Rectangle 1069"/>
                  <p:cNvSpPr/>
                  <p:nvPr/>
                </p:nvSpPr>
                <p:spPr bwMode="auto">
                  <a:xfrm>
                    <a:off x="2498557" y="1989174"/>
                    <a:ext cx="516320" cy="5179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3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608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17609" name="Rectangle 10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610" name="Straight Connector 107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11" name="Straight Connector 107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12" name="Straight Connector 107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13" name="Straight Connector 107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14" name="Straight Connector 107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15" name="Straight Connector 107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16" name="Straight Connector 107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</p:grpSp>
        <p:grpSp>
          <p:nvGrpSpPr>
            <p:cNvPr id="17528" name="Group 379"/>
            <p:cNvGrpSpPr>
              <a:grpSpLocks/>
            </p:cNvGrpSpPr>
            <p:nvPr/>
          </p:nvGrpSpPr>
          <p:grpSpPr bwMode="auto"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992" name="Rectangle 991"/>
              <p:cNvSpPr/>
              <p:nvPr/>
            </p:nvSpPr>
            <p:spPr bwMode="auto">
              <a:xfrm>
                <a:off x="1161806" y="2679859"/>
                <a:ext cx="2417266" cy="1728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800"/>
                  <a:t> </a:t>
                </a:r>
              </a:p>
              <a:p>
                <a:pPr algn="ctr"/>
                <a:r>
                  <a:rPr lang="en-US" sz="800"/>
                  <a:t> Numa node 1</a:t>
                </a:r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530" name="Group 226"/>
              <p:cNvGrpSpPr>
                <a:grpSpLocks/>
              </p:cNvGrpSpPr>
              <p:nvPr/>
            </p:nvGrpSpPr>
            <p:grpSpPr bwMode="auto"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17531" name="Group 177"/>
                <p:cNvGrpSpPr>
                  <a:grpSpLocks/>
                </p:cNvGrpSpPr>
                <p:nvPr/>
              </p:nvGrpSpPr>
              <p:grpSpPr bwMode="auto"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580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01" name="Rectangle 10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02" name="Rectangle 10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81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99" name="Rectangle 10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00" name="Rectangle 10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82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97" name="Rectangle 10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98" name="Rectangle 10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83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95" name="Rectangle 10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96" name="Rectangle 10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84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93" name="Rectangle 10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94" name="Rectangle 10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585" name="Straight Arrow Connector 10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86" name="Straight Arrow Connector 104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87" name="Straight Arrow Connector 104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88" name="Straight Arrow Connector 105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89" name="Straight Arrow Connector 105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90" name="Straight Arrow Connector 105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91" name="Straight Arrow Connector 105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92" name="Straight Arrow Connector 105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532" name="Group 178"/>
                <p:cNvGrpSpPr>
                  <a:grpSpLocks/>
                </p:cNvGrpSpPr>
                <p:nvPr/>
              </p:nvGrpSpPr>
              <p:grpSpPr bwMode="auto"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557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78" name="Rectangle 10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79" name="Rectangle 10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58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76" name="Rectangle 10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77" name="Rectangle 10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59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74" name="Rectangle 10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75" name="Rectangle 10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60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72" name="Rectangle 10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73" name="Rectangle 10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61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70" name="Rectangle 10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71" name="Rectangle 10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562" name="Straight Arrow Connector 102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63" name="Straight Arrow Connector 10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64" name="Straight Arrow Connector 10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65" name="Straight Arrow Connector 10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66" name="Straight Arrow Connector 102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67" name="Straight Arrow Connector 102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68" name="Straight Arrow Connector 103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69" name="Straight Arrow Connector 103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533" name="Group 202"/>
                <p:cNvGrpSpPr>
                  <a:grpSpLocks/>
                </p:cNvGrpSpPr>
                <p:nvPr/>
              </p:nvGrpSpPr>
              <p:grpSpPr bwMode="auto"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534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55" name="Rectangle 10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56" name="Rectangle 10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35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53" name="Rectangle 10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54" name="Rectangle 10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36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51" name="Rectangle 10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52" name="Rectangle 10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37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49" name="Rectangle 10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50" name="Rectangle 10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38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47" name="Rectangle 10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48" name="Rectangle 10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539" name="Straight Arrow Connector 100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40" name="Straight Arrow Connector 100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41" name="Straight Arrow Connector 100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42" name="Straight Arrow Connector 100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43" name="Straight Arrow Connector 100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44" name="Straight Arrow Connector 100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45" name="Straight Arrow Connector 100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46" name="Straight Arrow Connector 100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</p:grpSp>
      </p:grpSp>
      <p:grpSp>
        <p:nvGrpSpPr>
          <p:cNvPr id="17419" name="Group 1089"/>
          <p:cNvGrpSpPr>
            <a:grpSpLocks/>
          </p:cNvGrpSpPr>
          <p:nvPr/>
        </p:nvGrpSpPr>
        <p:grpSpPr bwMode="auto">
          <a:xfrm>
            <a:off x="6991350" y="1758950"/>
            <a:ext cx="1670050" cy="2763838"/>
            <a:chOff x="1452218" y="1758397"/>
            <a:chExt cx="2131458" cy="2765136"/>
          </a:xfrm>
        </p:grpSpPr>
        <p:sp>
          <p:nvSpPr>
            <p:cNvPr id="1091" name="Rectangle 1090"/>
            <p:cNvSpPr/>
            <p:nvPr/>
          </p:nvSpPr>
          <p:spPr bwMode="auto">
            <a:xfrm>
              <a:off x="1452218" y="1758397"/>
              <a:ext cx="2131458" cy="2765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000"/>
                <a:t> </a:t>
              </a:r>
            </a:p>
            <a:p>
              <a:pPr algn="ctr"/>
              <a:r>
                <a:rPr lang="en-US" sz="800"/>
                <a:t>  </a:t>
              </a:r>
              <a:r>
                <a:rPr lang="en-US" sz="800" b="1"/>
                <a:t>kmem_cache1</a:t>
              </a:r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</p:txBody>
        </p:sp>
        <p:grpSp>
          <p:nvGrpSpPr>
            <p:cNvPr id="17426" name="Group 378"/>
            <p:cNvGrpSpPr>
              <a:grpSpLocks/>
            </p:cNvGrpSpPr>
            <p:nvPr/>
          </p:nvGrpSpPr>
          <p:grpSpPr bwMode="auto"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1168" name="Rectangle 1167"/>
              <p:cNvSpPr/>
              <p:nvPr/>
            </p:nvSpPr>
            <p:spPr bwMode="auto">
              <a:xfrm>
                <a:off x="1287554" y="1815395"/>
                <a:ext cx="1901836" cy="7501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800"/>
                  <a:t>Socket 1</a:t>
                </a:r>
              </a:p>
              <a:p>
                <a:pPr algn="ctr"/>
                <a:endParaRPr lang="en-US" sz="1000"/>
              </a:p>
              <a:p>
                <a:pPr algn="ctr"/>
                <a:endParaRPr lang="en-US" sz="1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503" name="Group 377"/>
              <p:cNvGrpSpPr>
                <a:grpSpLocks/>
              </p:cNvGrpSpPr>
              <p:nvPr/>
            </p:nvGrpSpPr>
            <p:grpSpPr bwMode="auto"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17504" name="Group 43"/>
                <p:cNvGrpSpPr>
                  <a:grpSpLocks/>
                </p:cNvGrpSpPr>
                <p:nvPr/>
              </p:nvGrpSpPr>
              <p:grpSpPr bwMode="auto"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1182" name="Rectangle 1181"/>
                  <p:cNvSpPr/>
                  <p:nvPr/>
                </p:nvSpPr>
                <p:spPr bwMode="auto">
                  <a:xfrm>
                    <a:off x="1338172" y="2197982"/>
                    <a:ext cx="882740" cy="131467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2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517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17518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519" name="Straight Connector 118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20" name="Straight Connector 118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21" name="Straight Connector 118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22" name="Straight Connector 118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23" name="Straight Connector 118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24" name="Straight Connector 118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25" name="Straight Connector 119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  <p:grpSp>
              <p:nvGrpSpPr>
                <p:cNvPr id="17505" name="Group 376"/>
                <p:cNvGrpSpPr>
                  <a:grpSpLocks/>
                </p:cNvGrpSpPr>
                <p:nvPr/>
              </p:nvGrpSpPr>
              <p:grpSpPr bwMode="auto"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1172" name="Rectangle 1171"/>
                  <p:cNvSpPr/>
                  <p:nvPr/>
                </p:nvSpPr>
                <p:spPr bwMode="auto">
                  <a:xfrm>
                    <a:off x="2498555" y="1989174"/>
                    <a:ext cx="516317" cy="5179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3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507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17508" name="Rectangle 1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509" name="Straight Connector 117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10" name="Straight Connector 117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11" name="Straight Connector 117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12" name="Straight Connector 117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13" name="Straight Connector 117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14" name="Straight Connector 117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15" name="Straight Connector 118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</p:grpSp>
        <p:grpSp>
          <p:nvGrpSpPr>
            <p:cNvPr id="17427" name="Group 379"/>
            <p:cNvGrpSpPr>
              <a:grpSpLocks/>
            </p:cNvGrpSpPr>
            <p:nvPr/>
          </p:nvGrpSpPr>
          <p:grpSpPr bwMode="auto"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1094" name="Rectangle 1093"/>
              <p:cNvSpPr/>
              <p:nvPr/>
            </p:nvSpPr>
            <p:spPr bwMode="auto">
              <a:xfrm>
                <a:off x="1161804" y="2679859"/>
                <a:ext cx="2417264" cy="1728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800"/>
                  <a:t> </a:t>
                </a:r>
              </a:p>
              <a:p>
                <a:pPr algn="ctr"/>
                <a:r>
                  <a:rPr lang="en-US" sz="800"/>
                  <a:t> Numa node 1</a:t>
                </a:r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429" name="Group 226"/>
              <p:cNvGrpSpPr>
                <a:grpSpLocks/>
              </p:cNvGrpSpPr>
              <p:nvPr/>
            </p:nvGrpSpPr>
            <p:grpSpPr bwMode="auto"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17430" name="Group 177"/>
                <p:cNvGrpSpPr>
                  <a:grpSpLocks/>
                </p:cNvGrpSpPr>
                <p:nvPr/>
              </p:nvGrpSpPr>
              <p:grpSpPr bwMode="auto"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479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00" name="Rectangle 1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01" name="Rectangle 1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80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98" name="Rectangle 1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99" name="Rectangle 1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81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96" name="Rectangle 1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97" name="Rectangle 1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82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94" name="Rectangle 1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95" name="Rectangle 11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83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92" name="Rectangle 1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93" name="Rectangle 1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484" name="Straight Arrow Connector 114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85" name="Straight Arrow Connector 115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86" name="Straight Arrow Connector 115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87" name="Straight Arrow Connector 115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88" name="Straight Arrow Connector 115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89" name="Straight Arrow Connector 115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90" name="Straight Arrow Connector 115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91" name="Straight Arrow Connector 115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431" name="Group 178"/>
                <p:cNvGrpSpPr>
                  <a:grpSpLocks/>
                </p:cNvGrpSpPr>
                <p:nvPr/>
              </p:nvGrpSpPr>
              <p:grpSpPr bwMode="auto"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456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77" name="Rectangle 1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78" name="Rectangle 1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57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75" name="Rectangle 1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76" name="Rectangle 1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58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73" name="Rectangle 1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74" name="Rectangle 1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59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71" name="Rectangle 1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72" name="Rectangle 1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60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69" name="Rectangle 1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70" name="Rectangle 1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461" name="Straight Arrow Connector 11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62" name="Straight Arrow Connector 11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63" name="Straight Arrow Connector 11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64" name="Straight Arrow Connector 11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65" name="Straight Arrow Connector 113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66" name="Straight Arrow Connector 113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67" name="Straight Arrow Connector 113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68" name="Straight Arrow Connector 113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432" name="Group 202"/>
                <p:cNvGrpSpPr>
                  <a:grpSpLocks/>
                </p:cNvGrpSpPr>
                <p:nvPr/>
              </p:nvGrpSpPr>
              <p:grpSpPr bwMode="auto"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433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54" name="Rectangle 1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55" name="Rectangle 1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34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52" name="Rectangle 1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53" name="Rectangle 1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35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50" name="Rectangle 1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51" name="Rectangle 1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36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48" name="Rectangle 1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49" name="Rectangle 1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37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46" name="Rectangle 1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47" name="Rectangle 1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438" name="Straight Arrow Connector 110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39" name="Straight Arrow Connector 110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40" name="Straight Arrow Connector 110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41" name="Straight Arrow Connector 110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42" name="Straight Arrow Connector 110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43" name="Straight Arrow Connector 110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44" name="Straight Arrow Connector 110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45" name="Straight Arrow Connector 111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</p:grpSp>
      </p:grpSp>
      <p:cxnSp>
        <p:nvCxnSpPr>
          <p:cNvPr id="17420" name="Straight Connector 1192"/>
          <p:cNvCxnSpPr>
            <a:cxnSpLocks noChangeShapeType="1"/>
          </p:cNvCxnSpPr>
          <p:nvPr/>
        </p:nvCxnSpPr>
        <p:spPr bwMode="auto">
          <a:xfrm>
            <a:off x="654050" y="2795588"/>
            <a:ext cx="81232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Curved Connector 1196"/>
          <p:cNvCxnSpPr>
            <a:cxnSpLocks noChangeShapeType="1"/>
          </p:cNvCxnSpPr>
          <p:nvPr/>
        </p:nvCxnSpPr>
        <p:spPr bwMode="auto">
          <a:xfrm rot="16200000" flipV="1">
            <a:off x="1570038" y="4760913"/>
            <a:ext cx="1431925" cy="7270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C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Curved Connector 1199"/>
          <p:cNvCxnSpPr>
            <a:cxnSpLocks noChangeShapeType="1"/>
          </p:cNvCxnSpPr>
          <p:nvPr/>
        </p:nvCxnSpPr>
        <p:spPr bwMode="auto">
          <a:xfrm rot="5400000" flipH="1" flipV="1">
            <a:off x="1750219" y="2389981"/>
            <a:ext cx="820738" cy="593725"/>
          </a:xfrm>
          <a:prstGeom prst="curvedConnector3">
            <a:avLst>
              <a:gd name="adj1" fmla="val 112394"/>
            </a:avLst>
          </a:prstGeom>
          <a:noFill/>
          <a:ln w="38100">
            <a:solidFill>
              <a:srgbClr val="00B05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Curved Connector 1205"/>
          <p:cNvCxnSpPr>
            <a:cxnSpLocks noChangeShapeType="1"/>
            <a:stCxn id="17749" idx="2"/>
            <a:endCxn id="17925" idx="0"/>
          </p:cNvCxnSpPr>
          <p:nvPr/>
        </p:nvCxnSpPr>
        <p:spPr bwMode="auto">
          <a:xfrm rot="16200000" flipH="1">
            <a:off x="2593975" y="4716463"/>
            <a:ext cx="1485900" cy="768350"/>
          </a:xfrm>
          <a:prstGeom prst="curvedConnector3">
            <a:avLst>
              <a:gd name="adj1" fmla="val 38597"/>
            </a:avLst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Curved Connector 1209"/>
          <p:cNvCxnSpPr>
            <a:cxnSpLocks noChangeShapeType="1"/>
          </p:cNvCxnSpPr>
          <p:nvPr/>
        </p:nvCxnSpPr>
        <p:spPr bwMode="auto">
          <a:xfrm>
            <a:off x="2959100" y="3159125"/>
            <a:ext cx="12700" cy="442913"/>
          </a:xfrm>
          <a:prstGeom prst="curvedConnector3">
            <a:avLst>
              <a:gd name="adj1" fmla="val 1800000"/>
            </a:avLst>
          </a:prstGeom>
          <a:noFill/>
          <a:ln w="38100">
            <a:solidFill>
              <a:srgbClr val="FFC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3594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</a:rPr>
              <a:t>Scheduling Locality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00213"/>
            <a:ext cx="8410575" cy="432117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charset="0"/>
              </a:rPr>
              <a:t>Scheduler is NUMA aware</a:t>
            </a:r>
          </a:p>
          <a:p>
            <a:pPr lvl="1"/>
            <a:r>
              <a:rPr lang="en-US" dirty="0">
                <a:latin typeface="Arial" charset="0"/>
              </a:rPr>
              <a:t>Trade-off between affinity/locality and CPU availabilities.</a:t>
            </a:r>
          </a:p>
          <a:p>
            <a:pPr lvl="2"/>
            <a:r>
              <a:rPr lang="en-US" dirty="0">
                <a:latin typeface="Arial" charset="0"/>
              </a:rPr>
              <a:t>Scheduling domain are based on ACPI table</a:t>
            </a:r>
          </a:p>
          <a:p>
            <a:pPr lvl="3"/>
            <a:r>
              <a:rPr lang="en-US" dirty="0">
                <a:latin typeface="Arial" charset="0"/>
              </a:rPr>
              <a:t>Support SMT-&gt;SMP-&gt;NUMA topology and hierarchy</a:t>
            </a:r>
          </a:p>
          <a:p>
            <a:pPr lvl="2"/>
            <a:r>
              <a:rPr lang="en-US" dirty="0">
                <a:latin typeface="Arial" charset="0"/>
              </a:rPr>
              <a:t>Threads migration policy reflects to different scheduling domain</a:t>
            </a:r>
          </a:p>
          <a:p>
            <a:pPr lvl="3"/>
            <a:r>
              <a:rPr lang="en-US" dirty="0">
                <a:latin typeface="Arial" charset="0"/>
              </a:rPr>
              <a:t>Hyper thread CPUs level: No NUMA affinity issues</a:t>
            </a:r>
          </a:p>
          <a:p>
            <a:pPr lvl="3"/>
            <a:r>
              <a:rPr lang="en-US" dirty="0">
                <a:latin typeface="Arial" charset="0"/>
              </a:rPr>
              <a:t>Physical CPUs level: lose cache locality but has the NUMA affinity</a:t>
            </a:r>
          </a:p>
          <a:p>
            <a:pPr lvl="3"/>
            <a:r>
              <a:rPr lang="en-US" dirty="0">
                <a:latin typeface="Arial" charset="0"/>
              </a:rPr>
              <a:t>NUMA node level: Lose both cache locality and NUMA affinity</a:t>
            </a:r>
          </a:p>
          <a:p>
            <a:pPr lvl="1"/>
            <a:r>
              <a:rPr lang="en-US" dirty="0">
                <a:latin typeface="Arial" charset="0"/>
              </a:rPr>
              <a:t>Short running tasks could have better localities</a:t>
            </a:r>
          </a:p>
          <a:p>
            <a:pPr lvl="1"/>
            <a:r>
              <a:rPr lang="en-US" dirty="0">
                <a:latin typeface="Arial" charset="0"/>
              </a:rPr>
              <a:t>Threads migration might break the affinities for long running processes</a:t>
            </a:r>
          </a:p>
          <a:p>
            <a:pPr lvl="2"/>
            <a:r>
              <a:rPr lang="en-US" dirty="0">
                <a:latin typeface="Arial" charset="0"/>
              </a:rPr>
              <a:t>Threads wakeup could trigger threads migration (Major reasons in </a:t>
            </a:r>
            <a:r>
              <a:rPr lang="en-US" dirty="0" smtClean="0">
                <a:latin typeface="Arial" charset="0"/>
              </a:rPr>
              <a:t>Linux OS)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err="1">
                <a:latin typeface="Arial" charset="0"/>
              </a:rPr>
              <a:t>Runq</a:t>
            </a:r>
            <a:r>
              <a:rPr lang="en-US" dirty="0">
                <a:latin typeface="Arial" charset="0"/>
              </a:rPr>
              <a:t> load balance could be driven periodically by kernel.</a:t>
            </a:r>
          </a:p>
          <a:p>
            <a:r>
              <a:rPr lang="en-US" dirty="0">
                <a:latin typeface="Arial" charset="0"/>
              </a:rPr>
              <a:t>Avoid tasks migration to get better localities</a:t>
            </a:r>
          </a:p>
          <a:p>
            <a:pPr lvl="1"/>
            <a:r>
              <a:rPr lang="en-US" dirty="0">
                <a:latin typeface="Arial" charset="0"/>
              </a:rPr>
              <a:t>Bind kernel thread to a specific CPU</a:t>
            </a:r>
          </a:p>
          <a:p>
            <a:pPr lvl="2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Arial" charset="0"/>
              </a:rPr>
              <a:t>kthread_create_cpu</a:t>
            </a:r>
            <a:r>
              <a:rPr lang="en-US" dirty="0">
                <a:latin typeface="Arial" charset="0"/>
              </a:rPr>
              <a:t> instead of </a:t>
            </a:r>
            <a:r>
              <a:rPr lang="en-US" dirty="0" err="1">
                <a:latin typeface="Arial" charset="0"/>
              </a:rPr>
              <a:t>kthread_create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Bind user processes to a specific CPU</a:t>
            </a:r>
          </a:p>
          <a:p>
            <a:pPr lvl="2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Arial" charset="0"/>
              </a:rPr>
              <a:t>mbind</a:t>
            </a:r>
            <a:r>
              <a:rPr lang="en-US" dirty="0">
                <a:latin typeface="Arial" charset="0"/>
              </a:rPr>
              <a:t>() and </a:t>
            </a:r>
            <a:r>
              <a:rPr lang="en-US" dirty="0" err="1">
                <a:latin typeface="Arial" charset="0"/>
              </a:rPr>
              <a:t>set_mempolicy</a:t>
            </a:r>
            <a:r>
              <a:rPr lang="en-US" dirty="0">
                <a:latin typeface="Arial" charset="0"/>
              </a:rPr>
              <a:t>() system call </a:t>
            </a:r>
          </a:p>
        </p:txBody>
      </p:sp>
    </p:spTree>
    <p:extLst>
      <p:ext uri="{BB962C8B-B14F-4D97-AF65-F5344CB8AC3E}">
        <p14:creationId xmlns:p14="http://schemas.microsoft.com/office/powerpoint/2010/main" val="163817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</a:rPr>
              <a:t>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585913"/>
            <a:ext cx="8410575" cy="432117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Major NUMA features are available</a:t>
            </a:r>
          </a:p>
          <a:p>
            <a:pPr lvl="1"/>
            <a:r>
              <a:rPr lang="en-US" dirty="0">
                <a:latin typeface="Arial" charset="0"/>
              </a:rPr>
              <a:t>Kernel APIs are NUMA aware</a:t>
            </a:r>
          </a:p>
          <a:p>
            <a:pPr lvl="1"/>
            <a:r>
              <a:rPr lang="en-US" dirty="0">
                <a:latin typeface="Arial" charset="0"/>
              </a:rPr>
              <a:t>Core kernel services are NUMA aware</a:t>
            </a:r>
          </a:p>
          <a:p>
            <a:r>
              <a:rPr lang="en-US" dirty="0">
                <a:latin typeface="Arial" charset="0"/>
              </a:rPr>
              <a:t>There are some gaps…</a:t>
            </a:r>
          </a:p>
          <a:p>
            <a:pPr lvl="1"/>
            <a:r>
              <a:rPr lang="en-US" dirty="0">
                <a:latin typeface="Arial" charset="0"/>
              </a:rPr>
              <a:t>Performance profiling tools</a:t>
            </a:r>
          </a:p>
          <a:p>
            <a:pPr lvl="1"/>
            <a:r>
              <a:rPr lang="en-US" dirty="0">
                <a:latin typeface="Arial" charset="0"/>
              </a:rPr>
              <a:t>Micro-benchmarks</a:t>
            </a:r>
          </a:p>
          <a:p>
            <a:pPr lvl="2"/>
            <a:r>
              <a:rPr lang="en-US" dirty="0">
                <a:latin typeface="Arial" charset="0"/>
              </a:rPr>
              <a:t>Throughput VS. Latency</a:t>
            </a:r>
          </a:p>
          <a:p>
            <a:pPr lvl="1"/>
            <a:r>
              <a:rPr lang="en-US" dirty="0">
                <a:latin typeface="Arial" charset="0"/>
              </a:rPr>
              <a:t>Had a NUMA mechanism in kernel, but lack of </a:t>
            </a:r>
            <a:r>
              <a:rPr lang="en-US" dirty="0" smtClean="0">
                <a:latin typeface="Arial" charset="0"/>
              </a:rPr>
              <a:t>end-to-end affinity </a:t>
            </a:r>
            <a:r>
              <a:rPr lang="en-US" dirty="0" smtClean="0">
                <a:latin typeface="Arial" charset="0"/>
              </a:rPr>
              <a:t>from kernel to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user space</a:t>
            </a:r>
          </a:p>
          <a:p>
            <a:pPr lvl="2"/>
            <a:r>
              <a:rPr lang="en-US" dirty="0" smtClean="0">
                <a:latin typeface="Arial" charset="0"/>
              </a:rPr>
              <a:t>DMA </a:t>
            </a:r>
            <a:r>
              <a:rPr lang="en-US" dirty="0">
                <a:latin typeface="Arial" charset="0"/>
              </a:rPr>
              <a:t>buffer </a:t>
            </a:r>
            <a:r>
              <a:rPr lang="en-US" dirty="0" smtClean="0">
                <a:latin typeface="Arial" charset="0"/>
              </a:rPr>
              <a:t>affinity</a:t>
            </a:r>
          </a:p>
          <a:p>
            <a:pPr lvl="2"/>
            <a:r>
              <a:rPr lang="en-US" dirty="0" smtClean="0">
                <a:latin typeface="Arial" charset="0"/>
              </a:rPr>
              <a:t>Interrupt affinity</a:t>
            </a:r>
          </a:p>
          <a:p>
            <a:pPr lvl="2"/>
            <a:r>
              <a:rPr lang="en-US" dirty="0" smtClean="0">
                <a:latin typeface="Arial" charset="0"/>
              </a:rPr>
              <a:t>Kernel threads affinity (CPU/Cache/Memory)</a:t>
            </a:r>
          </a:p>
          <a:p>
            <a:pPr lvl="2"/>
            <a:r>
              <a:rPr lang="en-US" dirty="0" smtClean="0">
                <a:latin typeface="Arial" charset="0"/>
              </a:rPr>
              <a:t>Application threads affinity (CPU/Cache/Memory)</a:t>
            </a:r>
            <a:endParaRPr lang="en-US" dirty="0">
              <a:latin typeface="Arial" charset="0"/>
            </a:endParaRPr>
          </a:p>
          <a:p>
            <a:pPr marL="365760" lvl="1" indent="0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57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</a:rPr>
              <a:t>Overview</a:t>
            </a:r>
          </a:p>
          <a:p>
            <a:r>
              <a:rPr lang="en-US" sz="2400">
                <a:latin typeface="Arial" charset="0"/>
              </a:rPr>
              <a:t>Kernel Facilities</a:t>
            </a:r>
          </a:p>
          <a:p>
            <a:r>
              <a:rPr lang="en-US" sz="2400">
                <a:solidFill>
                  <a:srgbClr val="FF0000"/>
                </a:solidFill>
                <a:latin typeface="Arial" charset="0"/>
              </a:rPr>
              <a:t>Known Gaps</a:t>
            </a:r>
          </a:p>
          <a:p>
            <a:r>
              <a:rPr lang="en-US" sz="2400">
                <a:latin typeface="Arial" charset="0"/>
              </a:rPr>
              <a:t>Opportunities</a:t>
            </a:r>
          </a:p>
        </p:txBody>
      </p:sp>
      <p:sp>
        <p:nvSpPr>
          <p:cNvPr id="20484" name="PB"/>
          <p:cNvSpPr>
            <a:spLocks noChangeArrowheads="1"/>
          </p:cNvSpPr>
          <p:nvPr/>
        </p:nvSpPr>
        <p:spPr bwMode="auto">
          <a:xfrm>
            <a:off x="0" y="0"/>
            <a:ext cx="1016000" cy="25400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1944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0"/>
                <a:cs typeface="宋体" charset="0"/>
              </a:rPr>
              <a:t>How To Identify Gaps</a:t>
            </a:r>
            <a:endParaRPr lang="en-US">
              <a:latin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00213"/>
            <a:ext cx="8410575" cy="4321175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Arial" charset="0"/>
              </a:rPr>
              <a:t>Full stack efforts, need check </a:t>
            </a:r>
            <a:r>
              <a:rPr lang="en-US" dirty="0" smtClean="0">
                <a:latin typeface="Arial" charset="0"/>
              </a:rPr>
              <a:t>OS </a:t>
            </a:r>
            <a:r>
              <a:rPr lang="en-US" dirty="0">
                <a:latin typeface="Arial" charset="0"/>
              </a:rPr>
              <a:t>whole data path </a:t>
            </a:r>
          </a:p>
          <a:p>
            <a:pPr lvl="1"/>
            <a:r>
              <a:rPr lang="en-US" dirty="0">
                <a:latin typeface="Arial" charset="0"/>
              </a:rPr>
              <a:t>Hardware</a:t>
            </a:r>
          </a:p>
          <a:p>
            <a:pPr lvl="2"/>
            <a:r>
              <a:rPr lang="en-US" dirty="0">
                <a:latin typeface="Arial" charset="0"/>
              </a:rPr>
              <a:t>SLIC placements vs. QPI/</a:t>
            </a:r>
            <a:r>
              <a:rPr lang="en-US" dirty="0" err="1">
                <a:latin typeface="Arial" charset="0"/>
              </a:rPr>
              <a:t>PCIe</a:t>
            </a:r>
            <a:r>
              <a:rPr lang="en-US" dirty="0">
                <a:latin typeface="Arial" charset="0"/>
              </a:rPr>
              <a:t> bandwidth</a:t>
            </a:r>
          </a:p>
          <a:p>
            <a:pPr lvl="1"/>
            <a:r>
              <a:rPr lang="en-US" dirty="0">
                <a:latin typeface="Arial" charset="0"/>
              </a:rPr>
              <a:t>Firmware</a:t>
            </a:r>
          </a:p>
          <a:p>
            <a:pPr lvl="2"/>
            <a:r>
              <a:rPr lang="en-US" dirty="0">
                <a:latin typeface="Arial" charset="0"/>
              </a:rPr>
              <a:t>Key ACPI tables</a:t>
            </a:r>
          </a:p>
          <a:p>
            <a:pPr lvl="3"/>
            <a:r>
              <a:rPr lang="en-US" dirty="0">
                <a:latin typeface="Arial" charset="0"/>
              </a:rPr>
              <a:t>ACPI SRAT for CPU affinity information</a:t>
            </a:r>
          </a:p>
          <a:p>
            <a:pPr lvl="3"/>
            <a:r>
              <a:rPr lang="en-US" dirty="0">
                <a:latin typeface="Arial" charset="0"/>
              </a:rPr>
              <a:t>ACPI SLIT for NUMA domain information</a:t>
            </a:r>
          </a:p>
          <a:p>
            <a:pPr lvl="3"/>
            <a:r>
              <a:rPr lang="en-US" dirty="0">
                <a:latin typeface="Arial" charset="0"/>
              </a:rPr>
              <a:t>ACPI DSDT table for device affinity information</a:t>
            </a:r>
          </a:p>
          <a:p>
            <a:pPr lvl="1"/>
            <a:r>
              <a:rPr lang="en-US" dirty="0">
                <a:latin typeface="Arial" charset="0"/>
              </a:rPr>
              <a:t>Kernel &amp; Drivers</a:t>
            </a:r>
          </a:p>
          <a:p>
            <a:pPr lvl="2"/>
            <a:r>
              <a:rPr lang="en-US" dirty="0">
                <a:latin typeface="Arial" charset="0"/>
              </a:rPr>
              <a:t>DMA affinity</a:t>
            </a:r>
          </a:p>
          <a:p>
            <a:pPr lvl="2"/>
            <a:r>
              <a:rPr lang="en-US" dirty="0">
                <a:latin typeface="Arial" charset="0"/>
              </a:rPr>
              <a:t>Interrupt affinity</a:t>
            </a:r>
          </a:p>
          <a:p>
            <a:pPr lvl="2"/>
            <a:r>
              <a:rPr lang="en-US" dirty="0">
                <a:latin typeface="Arial" charset="0"/>
              </a:rPr>
              <a:t>Kernel threads affinity</a:t>
            </a:r>
          </a:p>
          <a:p>
            <a:pPr lvl="3"/>
            <a:r>
              <a:rPr lang="en-US" dirty="0">
                <a:latin typeface="Arial" charset="0"/>
              </a:rPr>
              <a:t>Thread modeling</a:t>
            </a:r>
          </a:p>
          <a:p>
            <a:pPr lvl="3"/>
            <a:r>
              <a:rPr lang="en-US" dirty="0">
                <a:latin typeface="Arial" charset="0"/>
              </a:rPr>
              <a:t>Threads </a:t>
            </a:r>
            <a:r>
              <a:rPr lang="en-US" dirty="0" smtClean="0">
                <a:latin typeface="Arial" charset="0"/>
              </a:rPr>
              <a:t>migrations</a:t>
            </a:r>
          </a:p>
          <a:p>
            <a:pPr lvl="2"/>
            <a:r>
              <a:rPr lang="en-US" dirty="0" smtClean="0">
                <a:latin typeface="Arial" charset="0"/>
              </a:rPr>
              <a:t>Memory allocation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Application</a:t>
            </a:r>
          </a:p>
          <a:p>
            <a:pPr lvl="2"/>
            <a:r>
              <a:rPr lang="en-US" dirty="0">
                <a:latin typeface="Arial" charset="0"/>
              </a:rPr>
              <a:t>User process affinity</a:t>
            </a:r>
          </a:p>
          <a:p>
            <a:pPr lvl="3"/>
            <a:r>
              <a:rPr lang="en-US" dirty="0">
                <a:latin typeface="Arial" charset="0"/>
              </a:rPr>
              <a:t>Thread modeling</a:t>
            </a:r>
          </a:p>
          <a:p>
            <a:pPr lvl="3"/>
            <a:r>
              <a:rPr lang="en-US" dirty="0">
                <a:latin typeface="Arial" charset="0"/>
              </a:rPr>
              <a:t>Threads </a:t>
            </a:r>
            <a:r>
              <a:rPr lang="en-US" dirty="0" smtClean="0">
                <a:latin typeface="Arial" charset="0"/>
              </a:rPr>
              <a:t>migrations</a:t>
            </a:r>
          </a:p>
          <a:p>
            <a:pPr lvl="2"/>
            <a:r>
              <a:rPr lang="en-US" dirty="0" smtClean="0">
                <a:latin typeface="Arial" charset="0"/>
              </a:rPr>
              <a:t>Memory allocation</a:t>
            </a:r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3775075"/>
            <a:ext cx="48672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25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8045450" cy="863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Full 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Stack View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63300637"/>
              </p:ext>
            </p:extLst>
          </p:nvPr>
        </p:nvGraphicFramePr>
        <p:xfrm>
          <a:off x="1000366" y="1816004"/>
          <a:ext cx="6855233" cy="449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61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</a:rPr>
              <a:t>Kernel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585913"/>
            <a:ext cx="8410575" cy="4321175"/>
          </a:xfrm>
        </p:spPr>
        <p:txBody>
          <a:bodyPr>
            <a:normAutofit fontScale="62500" lnSpcReduction="20000"/>
          </a:bodyPr>
          <a:lstStyle/>
          <a:p>
            <a:r>
              <a:rPr lang="en-US">
                <a:latin typeface="Arial" charset="0"/>
              </a:rPr>
              <a:t>Device affinity</a:t>
            </a:r>
          </a:p>
          <a:p>
            <a:pPr lvl="1"/>
            <a:r>
              <a:rPr lang="en-US">
                <a:latin typeface="Arial" charset="0"/>
              </a:rPr>
              <a:t>Interrupt affinity</a:t>
            </a:r>
          </a:p>
          <a:p>
            <a:pPr lvl="2"/>
            <a:r>
              <a:rPr lang="en-US">
                <a:latin typeface="Arial" charset="0"/>
              </a:rPr>
              <a:t>Current irqbalance are not good enough.</a:t>
            </a:r>
          </a:p>
          <a:p>
            <a:pPr lvl="3"/>
            <a:r>
              <a:rPr lang="en-US">
                <a:latin typeface="Arial" charset="0"/>
              </a:rPr>
              <a:t>How can it work with TCP flow and GUTs</a:t>
            </a:r>
          </a:p>
          <a:p>
            <a:pPr lvl="1"/>
            <a:r>
              <a:rPr lang="en-US">
                <a:latin typeface="Arial" charset="0"/>
              </a:rPr>
              <a:t>DMA affinity</a:t>
            </a:r>
          </a:p>
          <a:p>
            <a:pPr lvl="2"/>
            <a:r>
              <a:rPr lang="en-US">
                <a:latin typeface="Arial" charset="0"/>
              </a:rPr>
              <a:t>Had the bug in DMA buffer affinity code path.</a:t>
            </a:r>
          </a:p>
          <a:p>
            <a:pPr lvl="2"/>
            <a:r>
              <a:rPr lang="en-US">
                <a:latin typeface="Arial" charset="0"/>
              </a:rPr>
              <a:t>Need evaluate DMA buffer affinity perf differences on Apollo</a:t>
            </a:r>
          </a:p>
          <a:p>
            <a:pPr lvl="2"/>
            <a:r>
              <a:rPr lang="en-US">
                <a:latin typeface="Arial" charset="0"/>
              </a:rPr>
              <a:t>DMA affinity can be determined by user space </a:t>
            </a:r>
          </a:p>
          <a:p>
            <a:r>
              <a:rPr lang="en-US">
                <a:latin typeface="Arial" charset="0"/>
              </a:rPr>
              <a:t>CPU affinity</a:t>
            </a:r>
          </a:p>
          <a:p>
            <a:pPr lvl="1"/>
            <a:r>
              <a:rPr lang="en-US">
                <a:latin typeface="Arial" charset="0"/>
              </a:rPr>
              <a:t>Kernel memory management</a:t>
            </a:r>
          </a:p>
          <a:p>
            <a:pPr lvl="2"/>
            <a:r>
              <a:rPr lang="en-US">
                <a:latin typeface="Arial" charset="0"/>
              </a:rPr>
              <a:t>Need investigate recent NUMA scheduling features in mainline</a:t>
            </a:r>
          </a:p>
          <a:p>
            <a:pPr lvl="1"/>
            <a:r>
              <a:rPr lang="en-US">
                <a:latin typeface="Arial" charset="0"/>
              </a:rPr>
              <a:t>Scheduling</a:t>
            </a:r>
          </a:p>
          <a:p>
            <a:pPr lvl="2"/>
            <a:r>
              <a:rPr lang="en-US">
                <a:latin typeface="Arial" charset="0"/>
              </a:rPr>
              <a:t>Need investigate thread migration features in mainline</a:t>
            </a:r>
          </a:p>
          <a:p>
            <a:r>
              <a:rPr lang="en-US">
                <a:latin typeface="Arial" charset="0"/>
              </a:rPr>
              <a:t>Profiling tools</a:t>
            </a:r>
          </a:p>
          <a:p>
            <a:pPr lvl="1"/>
            <a:r>
              <a:rPr lang="en-US">
                <a:latin typeface="Arial" charset="0"/>
              </a:rPr>
              <a:t>Need port some tools: NUMAtop/Some perf event features/IRQstat etc.</a:t>
            </a:r>
          </a:p>
          <a:p>
            <a:pPr lvl="1"/>
            <a:r>
              <a:rPr lang="en-US">
                <a:latin typeface="Arial" charset="0"/>
              </a:rPr>
              <a:t>Need investigate how to leverage tracepoints</a:t>
            </a:r>
          </a:p>
          <a:p>
            <a:pPr lvl="2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6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FF0000"/>
                </a:solidFill>
                <a:latin typeface="Arial" charset="0"/>
              </a:rPr>
              <a:t>Overview</a:t>
            </a:r>
          </a:p>
          <a:p>
            <a:r>
              <a:rPr lang="en-US" sz="2400">
                <a:latin typeface="Arial" charset="0"/>
              </a:rPr>
              <a:t>Kernel Facilities</a:t>
            </a:r>
          </a:p>
          <a:p>
            <a:r>
              <a:rPr lang="en-US" sz="2400">
                <a:latin typeface="Arial" charset="0"/>
              </a:rPr>
              <a:t>Known Gaps</a:t>
            </a:r>
          </a:p>
          <a:p>
            <a:r>
              <a:rPr lang="en-US" sz="2400">
                <a:latin typeface="Arial" charset="0"/>
              </a:rPr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232896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00213"/>
            <a:ext cx="8410575" cy="432117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</a:rPr>
              <a:t>Device affinity</a:t>
            </a:r>
          </a:p>
          <a:p>
            <a:pPr lvl="1"/>
            <a:r>
              <a:rPr lang="en-US" dirty="0">
                <a:latin typeface="Arial" charset="0"/>
              </a:rPr>
              <a:t>There is a trade-off between CPU availabilities and DMA buffer affinity</a:t>
            </a:r>
          </a:p>
          <a:p>
            <a:pPr lvl="2"/>
            <a:r>
              <a:rPr lang="en-US" dirty="0">
                <a:latin typeface="Arial" charset="0"/>
              </a:rPr>
              <a:t>Not all device drivers are optimized for DMA buffer affinity.</a:t>
            </a:r>
          </a:p>
          <a:p>
            <a:pPr lvl="3"/>
            <a:r>
              <a:rPr lang="en-US" dirty="0">
                <a:latin typeface="Arial" charset="0"/>
              </a:rPr>
              <a:t>For example, </a:t>
            </a:r>
            <a:r>
              <a:rPr lang="en-US" dirty="0" err="1">
                <a:latin typeface="Arial" charset="0"/>
              </a:rPr>
              <a:t>ixgbe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doesn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support, but bnx2x support</a:t>
            </a:r>
          </a:p>
          <a:p>
            <a:pPr lvl="2"/>
            <a:r>
              <a:rPr lang="en-US" dirty="0">
                <a:latin typeface="Arial" charset="0"/>
              </a:rPr>
              <a:t>How to set interrupts affinity when enable multiple device queues</a:t>
            </a:r>
          </a:p>
          <a:p>
            <a:pPr lvl="3"/>
            <a:r>
              <a:rPr lang="en-US" dirty="0">
                <a:latin typeface="Arial" charset="0"/>
              </a:rPr>
              <a:t>Stop using old </a:t>
            </a:r>
            <a:r>
              <a:rPr lang="en-US" dirty="0" err="1">
                <a:latin typeface="Arial" charset="0"/>
              </a:rPr>
              <a:t>irqbalance</a:t>
            </a:r>
            <a:r>
              <a:rPr lang="en-US" dirty="0">
                <a:latin typeface="Arial" charset="0"/>
              </a:rPr>
              <a:t>.</a:t>
            </a:r>
          </a:p>
          <a:p>
            <a:r>
              <a:rPr lang="en-US" dirty="0">
                <a:latin typeface="Arial" charset="0"/>
              </a:rPr>
              <a:t>CPU affinity</a:t>
            </a:r>
          </a:p>
          <a:p>
            <a:pPr lvl="1"/>
            <a:r>
              <a:rPr lang="en-US" dirty="0">
                <a:latin typeface="Arial" charset="0"/>
              </a:rPr>
              <a:t>Very big gap for data copy between kernel and user space</a:t>
            </a:r>
          </a:p>
          <a:p>
            <a:pPr lvl="2"/>
            <a:r>
              <a:rPr lang="en-US" dirty="0">
                <a:latin typeface="Arial" charset="0"/>
              </a:rPr>
              <a:t>Kernel buffer and user buffer might be on different NUMA nodes</a:t>
            </a:r>
          </a:p>
          <a:p>
            <a:pPr lvl="2"/>
            <a:r>
              <a:rPr lang="en-US" dirty="0">
                <a:latin typeface="Arial" charset="0"/>
              </a:rPr>
              <a:t>Following </a:t>
            </a:r>
            <a:r>
              <a:rPr lang="en-US" dirty="0" smtClean="0">
                <a:latin typeface="Arial" charset="0"/>
              </a:rPr>
              <a:t>kernel features </a:t>
            </a:r>
            <a:r>
              <a:rPr lang="en-US" dirty="0">
                <a:latin typeface="Arial" charset="0"/>
              </a:rPr>
              <a:t>need to be investigated,</a:t>
            </a:r>
          </a:p>
          <a:p>
            <a:pPr lvl="3"/>
            <a:r>
              <a:rPr lang="en-US" dirty="0">
                <a:latin typeface="Arial" charset="0"/>
              </a:rPr>
              <a:t>Flow Steering support</a:t>
            </a:r>
          </a:p>
          <a:p>
            <a:pPr lvl="4"/>
            <a:r>
              <a:rPr lang="en-US" dirty="0">
                <a:latin typeface="Arial" charset="0"/>
              </a:rPr>
              <a:t>RFS: Receive Flow Steering</a:t>
            </a:r>
          </a:p>
          <a:p>
            <a:pPr lvl="4"/>
            <a:r>
              <a:rPr lang="en-US" dirty="0">
                <a:latin typeface="Arial" charset="0"/>
              </a:rPr>
              <a:t>Flow director support in NICs (with multiple queues/interrupts)</a:t>
            </a:r>
          </a:p>
          <a:p>
            <a:pPr lvl="2"/>
            <a:r>
              <a:rPr lang="en-US" dirty="0" smtClean="0">
                <a:latin typeface="Arial" charset="0"/>
              </a:rPr>
              <a:t>Scheduler </a:t>
            </a:r>
            <a:r>
              <a:rPr lang="en-US" dirty="0">
                <a:latin typeface="Arial" charset="0"/>
              </a:rPr>
              <a:t>tuning might be required.</a:t>
            </a:r>
          </a:p>
          <a:p>
            <a:pPr lvl="3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Of Receive Flow Steering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CPU on which transmits for a flow occur is “remembered” </a:t>
            </a:r>
          </a:p>
          <a:p>
            <a:r>
              <a:rPr lang="en-US" dirty="0"/>
              <a:t>On receive for that flow, remembered </a:t>
            </a:r>
            <a:r>
              <a:rPr lang="en-US" dirty="0" err="1"/>
              <a:t>cpu</a:t>
            </a:r>
            <a:r>
              <a:rPr lang="en-US" dirty="0"/>
              <a:t> is looked up and packet steered to that </a:t>
            </a:r>
            <a:r>
              <a:rPr lang="en-US" dirty="0" smtClean="0"/>
              <a:t>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8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433388"/>
            <a:ext cx="9785350" cy="8636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charset="0"/>
              </a:rPr>
              <a:t>Network – Flow Director On Intel NIC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4" y="1485658"/>
            <a:ext cx="6152416" cy="5372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05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</a:rPr>
              <a:t>Overview</a:t>
            </a:r>
          </a:p>
          <a:p>
            <a:r>
              <a:rPr lang="en-US" sz="2400">
                <a:latin typeface="Arial" charset="0"/>
              </a:rPr>
              <a:t>Kernel Facilities</a:t>
            </a:r>
          </a:p>
          <a:p>
            <a:r>
              <a:rPr lang="en-US" sz="2400">
                <a:latin typeface="Arial" charset="0"/>
              </a:rPr>
              <a:t>Known Gaps</a:t>
            </a:r>
          </a:p>
          <a:p>
            <a:r>
              <a:rPr lang="en-US" sz="2400">
                <a:solidFill>
                  <a:srgbClr val="FF0000"/>
                </a:solidFill>
                <a:latin typeface="Arial" charset="0"/>
              </a:rPr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36078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8337550" cy="863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宋体" charset="0"/>
                <a:cs typeface="宋体" charset="0"/>
              </a:rPr>
              <a:t>Kernel Investigations – NUMA tools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00213"/>
            <a:ext cx="8410575" cy="43211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NUMA profiling tools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numactl</a:t>
            </a:r>
            <a:r>
              <a:rPr lang="en-US" dirty="0">
                <a:latin typeface="Arial" charset="0"/>
              </a:rPr>
              <a:t> </a:t>
            </a:r>
          </a:p>
          <a:p>
            <a:pPr lvl="1"/>
            <a:r>
              <a:rPr lang="en-US" dirty="0" err="1">
                <a:latin typeface="Arial" charset="0"/>
              </a:rPr>
              <a:t>numastat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numad</a:t>
            </a:r>
            <a:r>
              <a:rPr lang="en-US" dirty="0">
                <a:latin typeface="Arial" charset="0"/>
              </a:rPr>
              <a:t> </a:t>
            </a:r>
          </a:p>
          <a:p>
            <a:pPr lvl="1"/>
            <a:r>
              <a:rPr lang="en-US" dirty="0" err="1">
                <a:latin typeface="Arial" charset="0"/>
              </a:rPr>
              <a:t>Sysfs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Lstopo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NUMAtop</a:t>
            </a:r>
            <a:r>
              <a:rPr lang="en-US" dirty="0">
                <a:latin typeface="Arial" charset="0"/>
              </a:rPr>
              <a:t>: </a:t>
            </a:r>
            <a:r>
              <a:rPr lang="en-US" dirty="0">
                <a:latin typeface="Arial" charset="0"/>
                <a:hlinkClick r:id="rId2"/>
              </a:rPr>
              <a:t>https://01.org/numatop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Top(NUMA version): </a:t>
            </a:r>
            <a:r>
              <a:rPr lang="en-US" dirty="0">
                <a:latin typeface="Arial" charset="0"/>
                <a:hlinkClick r:id="rId3"/>
              </a:rPr>
              <a:t>https://gitorious.org/procps/procps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Irqstat</a:t>
            </a:r>
            <a:r>
              <a:rPr lang="en-US" dirty="0">
                <a:latin typeface="Arial" charset="0"/>
              </a:rPr>
              <a:t>: </a:t>
            </a:r>
            <a:r>
              <a:rPr lang="en-US" dirty="0">
                <a:latin typeface="Arial" charset="0"/>
                <a:hlinkClick r:id="rId4"/>
              </a:rPr>
              <a:t>https://github.com/lanceshelton/irqstat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perf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mem</a:t>
            </a:r>
            <a:r>
              <a:rPr lang="en-US" dirty="0">
                <a:latin typeface="Arial" charset="0"/>
              </a:rPr>
              <a:t>-loads event – available in 3.10 kernel</a:t>
            </a:r>
          </a:p>
          <a:p>
            <a:pPr lvl="1"/>
            <a:r>
              <a:rPr lang="en-US" dirty="0">
                <a:latin typeface="Arial" charset="0"/>
              </a:rPr>
              <a:t>c2c data-sharing tool(c2c ==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cache to cache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)</a:t>
            </a: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1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  <a:ea typeface="宋体" charset="0"/>
                <a:cs typeface="宋体" charset="0"/>
              </a:rPr>
              <a:t>NUMA Top</a:t>
            </a:r>
            <a:endParaRPr lang="en-US" altLang="zh-CN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816100"/>
            <a:ext cx="8467725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94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06388"/>
            <a:ext cx="8180388" cy="863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Nodes, Sockets, Cores, Threads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73250"/>
            <a:ext cx="843756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06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0"/>
                <a:cs typeface="宋体" charset="0"/>
              </a:rPr>
              <a:t>2/4/8 Sockets Servers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989138"/>
            <a:ext cx="778351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18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CPU </a:t>
            </a:r>
            <a:r>
              <a:rPr lang="en-US" dirty="0" smtClean="0">
                <a:latin typeface="Arial" charset="0"/>
              </a:rPr>
              <a:t>NUMA Affinity</a:t>
            </a:r>
            <a:endParaRPr lang="en-US" dirty="0">
              <a:latin typeface="Arial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x86 changes since Nehalem</a:t>
            </a:r>
          </a:p>
          <a:p>
            <a:pPr lvl="1"/>
            <a:r>
              <a:rPr lang="en-US">
                <a:latin typeface="Arial" charset="0"/>
              </a:rPr>
              <a:t>Memory controller is integrated in die</a:t>
            </a:r>
          </a:p>
          <a:p>
            <a:pPr lvl="1"/>
            <a:r>
              <a:rPr lang="en-US">
                <a:latin typeface="Arial" charset="0"/>
              </a:rPr>
              <a:t>Has local and remote memory access</a:t>
            </a:r>
          </a:p>
          <a:p>
            <a:r>
              <a:rPr lang="en-US">
                <a:latin typeface="Arial" charset="0"/>
              </a:rPr>
              <a:t>Worst case NUMA-node relative latency</a:t>
            </a:r>
          </a:p>
          <a:p>
            <a:pPr lvl="1"/>
            <a:r>
              <a:rPr lang="en-US">
                <a:latin typeface="Arial" charset="0"/>
              </a:rPr>
              <a:t>Intel 4 socket / 4 node: 1.5x</a:t>
            </a:r>
          </a:p>
          <a:p>
            <a:pPr lvl="1"/>
            <a:r>
              <a:rPr lang="en-US">
                <a:latin typeface="Arial" charset="0"/>
              </a:rPr>
              <a:t>AMD 4 socket / 8 node: 2.7x</a:t>
            </a:r>
          </a:p>
          <a:p>
            <a:pPr lvl="1"/>
            <a:r>
              <a:rPr lang="en-US">
                <a:latin typeface="Arial" charset="0"/>
              </a:rPr>
              <a:t>8 socket / 8 node: 2.8x</a:t>
            </a:r>
          </a:p>
          <a:p>
            <a:pPr lvl="1"/>
            <a:r>
              <a:rPr lang="en-US">
                <a:latin typeface="Arial" charset="0"/>
              </a:rPr>
              <a:t>32 node blade system: 5.5x</a:t>
            </a:r>
          </a:p>
        </p:txBody>
      </p:sp>
    </p:spTree>
    <p:extLst>
      <p:ext uri="{BB962C8B-B14F-4D97-AF65-F5344CB8AC3E}">
        <p14:creationId xmlns:p14="http://schemas.microsoft.com/office/powerpoint/2010/main" val="242711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Device </a:t>
            </a:r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NUMA Affinity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36" y="1603260"/>
            <a:ext cx="4418012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66713" y="1603260"/>
            <a:ext cx="77200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8600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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Changes after the Sandy Bridge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Font typeface="Arial" charset="0"/>
              <a:buChar char="–"/>
              <a:defRPr/>
            </a:pPr>
            <a:r>
              <a:rPr lang="en-US" sz="1600" kern="0" dirty="0">
                <a:latin typeface="+mn-lt"/>
                <a:ea typeface="+mn-ea"/>
              </a:rPr>
              <a:t>No I/O hubs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Font typeface="Arial" charset="0"/>
              <a:buChar char="–"/>
              <a:defRPr/>
            </a:pPr>
            <a:r>
              <a:rPr lang="en-US" sz="1600" kern="0" dirty="0">
                <a:latin typeface="+mn-lt"/>
                <a:ea typeface="+mn-ea"/>
              </a:rPr>
              <a:t>PCIe Root-Complex is in the die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Font typeface="Arial" charset="0"/>
              <a:buChar char="–"/>
              <a:defRPr/>
            </a:pPr>
            <a:r>
              <a:rPr lang="en-US" sz="1600" kern="0" dirty="0">
                <a:latin typeface="+mn-lt"/>
                <a:ea typeface="+mn-ea"/>
              </a:rPr>
              <a:t>Devices connected to CPU directly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53" y="3859620"/>
            <a:ext cx="5944010" cy="263621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92598" y="2989936"/>
            <a:ext cx="3346737" cy="375726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NUMA Node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7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0"/>
                <a:cs typeface="宋体" charset="0"/>
              </a:rPr>
              <a:t>Why NUMA Affinities?</a:t>
            </a:r>
          </a:p>
        </p:txBody>
      </p:sp>
      <p:pic>
        <p:nvPicPr>
          <p:cNvPr id="10243" name="Picture 5" descr="NU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00213"/>
            <a:ext cx="8440738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4" name="Elbow Connector 7"/>
          <p:cNvCxnSpPr>
            <a:cxnSpLocks noChangeShapeType="1"/>
          </p:cNvCxnSpPr>
          <p:nvPr/>
        </p:nvCxnSpPr>
        <p:spPr bwMode="auto">
          <a:xfrm flipV="1">
            <a:off x="3765550" y="3198813"/>
            <a:ext cx="2938463" cy="806450"/>
          </a:xfrm>
          <a:prstGeom prst="bentConnector3">
            <a:avLst>
              <a:gd name="adj1" fmla="val -431"/>
            </a:avLst>
          </a:prstGeom>
          <a:noFill/>
          <a:ln w="50800">
            <a:solidFill>
              <a:srgbClr val="C00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5" name="Straight Arrow Connector 71"/>
          <p:cNvCxnSpPr>
            <a:cxnSpLocks noChangeShapeType="1"/>
          </p:cNvCxnSpPr>
          <p:nvPr/>
        </p:nvCxnSpPr>
        <p:spPr bwMode="auto">
          <a:xfrm>
            <a:off x="3708400" y="2909888"/>
            <a:ext cx="2995613" cy="0"/>
          </a:xfrm>
          <a:prstGeom prst="straightConnector1">
            <a:avLst/>
          </a:prstGeom>
          <a:noFill/>
          <a:ln w="50800">
            <a:solidFill>
              <a:schemeClr val="tx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TextBox 81"/>
          <p:cNvSpPr txBox="1">
            <a:spLocks noChangeArrowheads="1"/>
          </p:cNvSpPr>
          <p:nvPr/>
        </p:nvSpPr>
        <p:spPr bwMode="auto">
          <a:xfrm>
            <a:off x="6300788" y="3255963"/>
            <a:ext cx="863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</a:rPr>
              <a:t>1. DMA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98725" y="3141663"/>
            <a:ext cx="9794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ea typeface="+mn-ea"/>
              </a:rPr>
              <a:t>2.Interrupt</a:t>
            </a:r>
          </a:p>
        </p:txBody>
      </p:sp>
      <p:cxnSp>
        <p:nvCxnSpPr>
          <p:cNvPr id="87" name="Straight Arrow Connector 86"/>
          <p:cNvCxnSpPr/>
          <p:nvPr/>
        </p:nvCxnSpPr>
        <p:spPr bwMode="auto">
          <a:xfrm flipV="1">
            <a:off x="3419475" y="3141663"/>
            <a:ext cx="0" cy="863600"/>
          </a:xfrm>
          <a:prstGeom prst="straightConnector1">
            <a:avLst/>
          </a:prstGeom>
          <a:solidFill>
            <a:schemeClr val="tx2"/>
          </a:solidFill>
          <a:ln w="508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stealth"/>
          </a:ln>
          <a:effectLst/>
        </p:spPr>
      </p:cxnSp>
      <p:sp>
        <p:nvSpPr>
          <p:cNvPr id="10249" name="TextBox 88"/>
          <p:cNvSpPr txBox="1">
            <a:spLocks noChangeArrowheads="1"/>
          </p:cNvSpPr>
          <p:nvPr/>
        </p:nvSpPr>
        <p:spPr bwMode="auto">
          <a:xfrm>
            <a:off x="4111625" y="2565400"/>
            <a:ext cx="1150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3. Mem Read</a:t>
            </a:r>
          </a:p>
        </p:txBody>
      </p:sp>
      <p:cxnSp>
        <p:nvCxnSpPr>
          <p:cNvPr id="10250" name="Straight Arrow Connector 98"/>
          <p:cNvCxnSpPr>
            <a:cxnSpLocks noChangeShapeType="1"/>
          </p:cNvCxnSpPr>
          <p:nvPr/>
        </p:nvCxnSpPr>
        <p:spPr bwMode="auto">
          <a:xfrm>
            <a:off x="1922463" y="2909888"/>
            <a:ext cx="1785937" cy="0"/>
          </a:xfrm>
          <a:prstGeom prst="straightConnector1">
            <a:avLst/>
          </a:prstGeom>
          <a:noFill/>
          <a:ln w="50800">
            <a:solidFill>
              <a:srgbClr val="7030A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1" name="TextBox 101"/>
          <p:cNvSpPr txBox="1">
            <a:spLocks noChangeArrowheads="1"/>
          </p:cNvSpPr>
          <p:nvPr/>
        </p:nvSpPr>
        <p:spPr bwMode="auto">
          <a:xfrm>
            <a:off x="2325688" y="2506663"/>
            <a:ext cx="10937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4. Mem Write</a:t>
            </a:r>
          </a:p>
        </p:txBody>
      </p:sp>
    </p:spTree>
    <p:extLst>
      <p:ext uri="{BB962C8B-B14F-4D97-AF65-F5344CB8AC3E}">
        <p14:creationId xmlns:p14="http://schemas.microsoft.com/office/powerpoint/2010/main" val="287464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</a:rPr>
              <a:t>Overview</a:t>
            </a:r>
          </a:p>
          <a:p>
            <a:r>
              <a:rPr lang="en-US" sz="2400">
                <a:solidFill>
                  <a:srgbClr val="FF0000"/>
                </a:solidFill>
                <a:latin typeface="Arial" charset="0"/>
              </a:rPr>
              <a:t>Kernel Facilities</a:t>
            </a:r>
          </a:p>
          <a:p>
            <a:r>
              <a:rPr lang="en-US" sz="2400">
                <a:latin typeface="Arial" charset="0"/>
              </a:rPr>
              <a:t>Known Gaps</a:t>
            </a:r>
          </a:p>
          <a:p>
            <a:r>
              <a:rPr lang="en-US" sz="2400">
                <a:latin typeface="Arial" charset="0"/>
              </a:rPr>
              <a:t>Opportunities</a:t>
            </a:r>
          </a:p>
        </p:txBody>
      </p:sp>
      <p:sp>
        <p:nvSpPr>
          <p:cNvPr id="12292" name="PB"/>
          <p:cNvSpPr>
            <a:spLocks noChangeArrowheads="1"/>
          </p:cNvSpPr>
          <p:nvPr/>
        </p:nvSpPr>
        <p:spPr bwMode="auto">
          <a:xfrm>
            <a:off x="0" y="0"/>
            <a:ext cx="1016000" cy="25400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1703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  <a:ea typeface="宋体" charset="0"/>
                <a:cs typeface="宋体" charset="0"/>
              </a:rPr>
              <a:t>Key Requirements</a:t>
            </a:r>
            <a:endParaRPr lang="en-US">
              <a:latin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00213"/>
            <a:ext cx="8410575" cy="4321175"/>
          </a:xfrm>
        </p:spPr>
        <p:txBody>
          <a:bodyPr>
            <a:normAutofit fontScale="77500" lnSpcReduction="20000"/>
          </a:bodyPr>
          <a:lstStyle/>
          <a:p>
            <a:r>
              <a:rPr lang="en-US">
                <a:latin typeface="Arial" charset="0"/>
              </a:rPr>
              <a:t>Device affinity</a:t>
            </a:r>
          </a:p>
          <a:p>
            <a:pPr lvl="1"/>
            <a:r>
              <a:rPr lang="en-US">
                <a:latin typeface="Arial" charset="0"/>
              </a:rPr>
              <a:t>DMA Memory locality</a:t>
            </a:r>
          </a:p>
          <a:p>
            <a:pPr lvl="2"/>
            <a:r>
              <a:rPr lang="en-US">
                <a:latin typeface="Arial" charset="0"/>
              </a:rPr>
              <a:t>Are DMA buffers close to the devices?</a:t>
            </a:r>
          </a:p>
          <a:p>
            <a:pPr lvl="1"/>
            <a:r>
              <a:rPr lang="en-US">
                <a:latin typeface="Arial" charset="0"/>
              </a:rPr>
              <a:t>Interrupt locality</a:t>
            </a:r>
          </a:p>
          <a:p>
            <a:pPr lvl="2"/>
            <a:r>
              <a:rPr lang="en-US">
                <a:latin typeface="Arial" charset="0"/>
              </a:rPr>
              <a:t>Are interrupts close to DMA buffers?</a:t>
            </a:r>
          </a:p>
          <a:p>
            <a:r>
              <a:rPr lang="en-US">
                <a:latin typeface="Arial" charset="0"/>
              </a:rPr>
              <a:t>CPU affinity</a:t>
            </a:r>
          </a:p>
          <a:p>
            <a:pPr lvl="1"/>
            <a:r>
              <a:rPr lang="en-US">
                <a:latin typeface="Arial" charset="0"/>
              </a:rPr>
              <a:t>Host Memory locality</a:t>
            </a:r>
          </a:p>
          <a:p>
            <a:pPr lvl="2"/>
            <a:r>
              <a:rPr lang="en-US">
                <a:latin typeface="Arial" charset="0"/>
              </a:rPr>
              <a:t>Are memory buffers close to the running threads on the processors?</a:t>
            </a:r>
          </a:p>
          <a:p>
            <a:pPr lvl="1"/>
            <a:r>
              <a:rPr lang="en-US">
                <a:latin typeface="Arial" charset="0"/>
              </a:rPr>
              <a:t>Scheduling locality</a:t>
            </a:r>
          </a:p>
          <a:p>
            <a:pPr lvl="2"/>
            <a:r>
              <a:rPr lang="en-US">
                <a:latin typeface="Arial" charset="0"/>
              </a:rPr>
              <a:t>Are processes/threads close to its memory buffers?</a:t>
            </a:r>
          </a:p>
          <a:p>
            <a:pPr lvl="1"/>
            <a:r>
              <a:rPr lang="en-US">
                <a:latin typeface="Arial" charset="0"/>
              </a:rPr>
              <a:t>Protocols stacks (Network/IO etc..) locality</a:t>
            </a:r>
          </a:p>
          <a:p>
            <a:pPr lvl="2"/>
            <a:r>
              <a:rPr lang="en-US">
                <a:latin typeface="Arial" charset="0"/>
              </a:rPr>
              <a:t>Are data locality could be kept in the same NUMA nodes in the stack?  </a:t>
            </a:r>
          </a:p>
        </p:txBody>
      </p:sp>
    </p:spTree>
    <p:extLst>
      <p:ext uri="{BB962C8B-B14F-4D97-AF65-F5344CB8AC3E}">
        <p14:creationId xmlns:p14="http://schemas.microsoft.com/office/powerpoint/2010/main" val="40280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172</TotalTime>
  <Words>1289</Words>
  <Application>Microsoft Macintosh PowerPoint</Application>
  <PresentationFormat>On-screen Show (4:3)</PresentationFormat>
  <Paragraphs>424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Linux NUMA Optimization TOI </vt:lpstr>
      <vt:lpstr>Agenda</vt:lpstr>
      <vt:lpstr>Nodes, Sockets, Cores, Threads</vt:lpstr>
      <vt:lpstr>2/4/8 Sockets Servers</vt:lpstr>
      <vt:lpstr>CPU NUMA Affinity</vt:lpstr>
      <vt:lpstr>Device NUMA Affinity</vt:lpstr>
      <vt:lpstr>Why NUMA Affinities?</vt:lpstr>
      <vt:lpstr>Agenda</vt:lpstr>
      <vt:lpstr>Key Requirements</vt:lpstr>
      <vt:lpstr>DMA Memory Locality</vt:lpstr>
      <vt:lpstr>Interrupt Locality</vt:lpstr>
      <vt:lpstr>Host Memory Locality</vt:lpstr>
      <vt:lpstr>NUMA Aware Kernel Memory Allocator</vt:lpstr>
      <vt:lpstr>Scheduling Locality</vt:lpstr>
      <vt:lpstr>Summary</vt:lpstr>
      <vt:lpstr>Agenda</vt:lpstr>
      <vt:lpstr>How To Identify Gaps</vt:lpstr>
      <vt:lpstr>Full Stack View</vt:lpstr>
      <vt:lpstr>Kernel</vt:lpstr>
      <vt:lpstr>Network</vt:lpstr>
      <vt:lpstr>Idea Of Receive Flow Steering</vt:lpstr>
      <vt:lpstr>Network – Flow Director On Intel NIC</vt:lpstr>
      <vt:lpstr>Agenda</vt:lpstr>
      <vt:lpstr>Kernel Investigations – NUMA tools</vt:lpstr>
      <vt:lpstr>NUMA Top</vt:lpstr>
    </vt:vector>
  </TitlesOfParts>
  <Company>EMC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NUMA Optimization TOI </dc:title>
  <dc:creator>Corporate User</dc:creator>
  <cp:lastModifiedBy>Corporate User</cp:lastModifiedBy>
  <cp:revision>17</cp:revision>
  <dcterms:created xsi:type="dcterms:W3CDTF">2016-02-06T04:20:38Z</dcterms:created>
  <dcterms:modified xsi:type="dcterms:W3CDTF">2016-05-13T17:03:20Z</dcterms:modified>
</cp:coreProperties>
</file>