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73" r:id="rId9"/>
    <p:sldId id="275" r:id="rId10"/>
    <p:sldId id="277" r:id="rId11"/>
    <p:sldId id="278" r:id="rId12"/>
    <p:sldId id="271" r:id="rId13"/>
    <p:sldId id="279" r:id="rId14"/>
    <p:sldId id="266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75"/>
  </p:normalViewPr>
  <p:slideViewPr>
    <p:cSldViewPr snapToGrid="0" snapToObjects="1">
      <p:cViewPr>
        <p:scale>
          <a:sx n="108" d="100"/>
          <a:sy n="108" d="100"/>
        </p:scale>
        <p:origin x="8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R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  <dgm:t>
        <a:bodyPr/>
        <a:lstStyle/>
        <a:p>
          <a:endParaRPr lang="en-US"/>
        </a:p>
      </dgm:t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A468-AECB-5145-81CB-3A3F8A68C2DB}" type="pres">
      <dgm:prSet presAssocID="{F36CCF77-2CB2-D54A-AFD8-CE95434CDA05}" presName="circ2" presStyleLbl="vennNode1" presStyleIdx="1" presStyleCnt="3"/>
      <dgm:spPr/>
      <dgm:t>
        <a:bodyPr/>
        <a:lstStyle/>
        <a:p>
          <a:endParaRPr lang="en-US"/>
        </a:p>
      </dgm:t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3EBE-3ABE-7D41-A76F-4A62D02DB67E}" type="pres">
      <dgm:prSet presAssocID="{629E1B1C-65B8-B445-ABAB-0F056E9E939D}" presName="circ3" presStyleLbl="vennNode1" presStyleIdx="2" presStyleCnt="3"/>
      <dgm:spPr/>
      <dgm:t>
        <a:bodyPr/>
        <a:lstStyle/>
        <a:p>
          <a:endParaRPr lang="en-US"/>
        </a:p>
      </dgm:t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5F8DB-0A93-E742-A344-FE75E2D749C6}" type="presOf" srcId="{629E1B1C-65B8-B445-ABAB-0F056E9E939D}" destId="{9359F898-391F-1040-BCD9-E9D88C208EB9}" srcOrd="1" destOrd="0" presId="urn:microsoft.com/office/officeart/2005/8/layout/venn1"/>
    <dgm:cxn modelId="{2262FA45-819B-8446-A951-30BD7246529C}" type="presOf" srcId="{F36CCF77-2CB2-D54A-AFD8-CE95434CDA05}" destId="{F14EEBB8-7E7B-FC4A-9B4B-143DA39CAA9F}" srcOrd="1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DE1D929E-3ED6-8B48-8EF8-85F58A634A5D}" type="presOf" srcId="{F36CCF77-2CB2-D54A-AFD8-CE95434CDA05}" destId="{CAA5A468-AECB-5145-81CB-3A3F8A68C2DB}" srcOrd="0" destOrd="0" presId="urn:microsoft.com/office/officeart/2005/8/layout/venn1"/>
    <dgm:cxn modelId="{97C8B0D3-0754-9940-8E40-1C64FBD5BB9A}" type="presOf" srcId="{0279F204-0F2B-4F4A-B8A6-B305101486AE}" destId="{78837087-7B8C-0146-8879-6253650A5A69}" srcOrd="0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6D993C3-A0B9-EC46-ACB1-AFC426495574}" type="presOf" srcId="{0279F204-0F2B-4F4A-B8A6-B305101486AE}" destId="{B331DE54-2B02-3542-9EE1-4762A3108198}" srcOrd="1" destOrd="0" presId="urn:microsoft.com/office/officeart/2005/8/layout/venn1"/>
    <dgm:cxn modelId="{3DBB9420-8120-164B-B5A9-7656C532E3D6}" type="presOf" srcId="{629E1B1C-65B8-B445-ABAB-0F056E9E939D}" destId="{E7FD3EBE-3ABE-7D41-A76F-4A62D02DB67E}" srcOrd="0" destOrd="0" presId="urn:microsoft.com/office/officeart/2005/8/layout/venn1"/>
    <dgm:cxn modelId="{FFF8C4CD-278B-0C41-BEA0-B2D2F139B790}" type="presOf" srcId="{F58C2C3A-9184-E942-8884-7A1258361068}" destId="{5BD87C89-D733-0642-9DDB-D027F1421273}" srcOrd="0" destOrd="0" presId="urn:microsoft.com/office/officeart/2005/8/layout/venn1"/>
    <dgm:cxn modelId="{86B6CC1F-9722-7943-B099-8E747CBBD10F}" type="presParOf" srcId="{5BD87C89-D733-0642-9DDB-D027F1421273}" destId="{78837087-7B8C-0146-8879-6253650A5A69}" srcOrd="0" destOrd="0" presId="urn:microsoft.com/office/officeart/2005/8/layout/venn1"/>
    <dgm:cxn modelId="{060142E2-33DB-A24D-9DD6-941D91F9AB68}" type="presParOf" srcId="{5BD87C89-D733-0642-9DDB-D027F1421273}" destId="{B331DE54-2B02-3542-9EE1-4762A3108198}" srcOrd="1" destOrd="0" presId="urn:microsoft.com/office/officeart/2005/8/layout/venn1"/>
    <dgm:cxn modelId="{7174943C-08E3-D042-9F58-7FF782639D1F}" type="presParOf" srcId="{5BD87C89-D733-0642-9DDB-D027F1421273}" destId="{CAA5A468-AECB-5145-81CB-3A3F8A68C2DB}" srcOrd="2" destOrd="0" presId="urn:microsoft.com/office/officeart/2005/8/layout/venn1"/>
    <dgm:cxn modelId="{43349558-2343-D046-9017-A49F5963D8F7}" type="presParOf" srcId="{5BD87C89-D733-0642-9DDB-D027F1421273}" destId="{F14EEBB8-7E7B-FC4A-9B4B-143DA39CAA9F}" srcOrd="3" destOrd="0" presId="urn:microsoft.com/office/officeart/2005/8/layout/venn1"/>
    <dgm:cxn modelId="{51DF0DE7-1183-3F47-8E6D-E158CD376E49}" type="presParOf" srcId="{5BD87C89-D733-0642-9DDB-D027F1421273}" destId="{E7FD3EBE-3ABE-7D41-A76F-4A62D02DB67E}" srcOrd="4" destOrd="0" presId="urn:microsoft.com/office/officeart/2005/8/layout/venn1"/>
    <dgm:cxn modelId="{A833F494-B7F9-6F40-83E2-14C7B6335775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V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  <dgm:t>
        <a:bodyPr/>
        <a:lstStyle/>
        <a:p>
          <a:endParaRPr lang="en-US"/>
        </a:p>
      </dgm:t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A468-AECB-5145-81CB-3A3F8A68C2DB}" type="pres">
      <dgm:prSet presAssocID="{F36CCF77-2CB2-D54A-AFD8-CE95434CDA05}" presName="circ2" presStyleLbl="vennNode1" presStyleIdx="1" presStyleCnt="3"/>
      <dgm:spPr/>
      <dgm:t>
        <a:bodyPr/>
        <a:lstStyle/>
        <a:p>
          <a:endParaRPr lang="en-US"/>
        </a:p>
      </dgm:t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3EBE-3ABE-7D41-A76F-4A62D02DB67E}" type="pres">
      <dgm:prSet presAssocID="{629E1B1C-65B8-B445-ABAB-0F056E9E939D}" presName="circ3" presStyleLbl="vennNode1" presStyleIdx="2" presStyleCnt="3"/>
      <dgm:spPr/>
      <dgm:t>
        <a:bodyPr/>
        <a:lstStyle/>
        <a:p>
          <a:endParaRPr lang="en-US"/>
        </a:p>
      </dgm:t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F5E14-4F1E-2C4F-88F9-EEECB2F3FF2D}" type="presOf" srcId="{F58C2C3A-9184-E942-8884-7A1258361068}" destId="{5BD87C89-D733-0642-9DDB-D027F1421273}" srcOrd="0" destOrd="0" presId="urn:microsoft.com/office/officeart/2005/8/layout/venn1"/>
    <dgm:cxn modelId="{98C95E05-9369-6C4D-96DA-1F24E6822A77}" type="presOf" srcId="{0279F204-0F2B-4F4A-B8A6-B305101486AE}" destId="{B331DE54-2B02-3542-9EE1-4762A3108198}" srcOrd="1" destOrd="0" presId="urn:microsoft.com/office/officeart/2005/8/layout/venn1"/>
    <dgm:cxn modelId="{00FDD701-AE82-FB43-B175-BE97AD6FF229}" type="presOf" srcId="{629E1B1C-65B8-B445-ABAB-0F056E9E939D}" destId="{E7FD3EBE-3ABE-7D41-A76F-4A62D02DB67E}" srcOrd="0" destOrd="0" presId="urn:microsoft.com/office/officeart/2005/8/layout/venn1"/>
    <dgm:cxn modelId="{2E6ECC33-6B6C-6E4D-A353-E9DF26B2951D}" type="presOf" srcId="{0279F204-0F2B-4F4A-B8A6-B305101486AE}" destId="{78837087-7B8C-0146-8879-6253650A5A69}" srcOrd="0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42A06F03-5EFE-CE4C-8E79-3B775C1D8FDB}" type="presOf" srcId="{F36CCF77-2CB2-D54A-AFD8-CE95434CDA05}" destId="{CAA5A468-AECB-5145-81CB-3A3F8A68C2DB}" srcOrd="0" destOrd="0" presId="urn:microsoft.com/office/officeart/2005/8/layout/venn1"/>
    <dgm:cxn modelId="{BC4DDF53-69B1-A646-BFA8-6BB97EF5A78F}" type="presOf" srcId="{629E1B1C-65B8-B445-ABAB-0F056E9E939D}" destId="{9359F898-391F-1040-BCD9-E9D88C208EB9}" srcOrd="1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840688E-8D64-0349-AD84-5A6C202C405C}" type="presOf" srcId="{F36CCF77-2CB2-D54A-AFD8-CE95434CDA05}" destId="{F14EEBB8-7E7B-FC4A-9B4B-143DA39CAA9F}" srcOrd="1" destOrd="0" presId="urn:microsoft.com/office/officeart/2005/8/layout/venn1"/>
    <dgm:cxn modelId="{603C9A8E-AFF2-BA46-95A9-D44A9B04032B}" type="presParOf" srcId="{5BD87C89-D733-0642-9DDB-D027F1421273}" destId="{78837087-7B8C-0146-8879-6253650A5A69}" srcOrd="0" destOrd="0" presId="urn:microsoft.com/office/officeart/2005/8/layout/venn1"/>
    <dgm:cxn modelId="{68959E29-1ED7-9B4B-9D8C-BDA91A21EA85}" type="presParOf" srcId="{5BD87C89-D733-0642-9DDB-D027F1421273}" destId="{B331DE54-2B02-3542-9EE1-4762A3108198}" srcOrd="1" destOrd="0" presId="urn:microsoft.com/office/officeart/2005/8/layout/venn1"/>
    <dgm:cxn modelId="{4FB1B8AA-411C-9247-992A-C24ECAD7845B}" type="presParOf" srcId="{5BD87C89-D733-0642-9DDB-D027F1421273}" destId="{CAA5A468-AECB-5145-81CB-3A3F8A68C2DB}" srcOrd="2" destOrd="0" presId="urn:microsoft.com/office/officeart/2005/8/layout/venn1"/>
    <dgm:cxn modelId="{85F22E1F-2B31-004F-BA34-CD2C19B2C66D}" type="presParOf" srcId="{5BD87C89-D733-0642-9DDB-D027F1421273}" destId="{F14EEBB8-7E7B-FC4A-9B4B-143DA39CAA9F}" srcOrd="3" destOrd="0" presId="urn:microsoft.com/office/officeart/2005/8/layout/venn1"/>
    <dgm:cxn modelId="{EC0EDD00-F171-CD44-BAED-5459A31DE295}" type="presParOf" srcId="{5BD87C89-D733-0642-9DDB-D027F1421273}" destId="{E7FD3EBE-3ABE-7D41-A76F-4A62D02DB67E}" srcOrd="4" destOrd="0" presId="urn:microsoft.com/office/officeart/2005/8/layout/venn1"/>
    <dgm:cxn modelId="{54DEC495-B3C5-FD4D-B1D4-9EACA4D96F94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R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V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&#24085;&#37329;&#26862;&#29795;&#30862;&#23450;&#29702;" TargetMode="External"/><Relationship Id="rId4" Type="http://schemas.openxmlformats.org/officeDocument/2006/relationships/hyperlink" Target="https://en.wikipedia.org/wiki/The_7_Habits_of_Highly_Effective_People" TargetMode="External"/><Relationship Id="rId5" Type="http://schemas.openxmlformats.org/officeDocument/2006/relationships/hyperlink" Target="https://en.wikipedia.org/wiki/Stephen_Covey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&#24085;&#37329;&#26862;&#23450;&#29702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inciples.com/#Principles" TargetMode="External"/><Relationship Id="rId3" Type="http://schemas.openxmlformats.org/officeDocument/2006/relationships/hyperlink" Target="https://en.wikipedia.org/wiki/Ray_Dal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digm" TargetMode="External"/><Relationship Id="rId4" Type="http://schemas.openxmlformats.org/officeDocument/2006/relationships/hyperlink" Target="https://en.wikipedia.org/wiki/Metacogni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eter_princip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职业发展</a:t>
            </a:r>
            <a:r>
              <a:rPr lang="zh-CN" altLang="en-US" sz="3600" dirty="0" smtClean="0"/>
              <a:t>与自我成长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我的个人经验与认知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76709" y="4508825"/>
            <a:ext cx="568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2017</a:t>
            </a:r>
            <a:r>
              <a:rPr lang="zh-CN" altLang="en-US" dirty="0" smtClean="0"/>
              <a:t> 年 </a:t>
            </a:r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</a:t>
            </a:r>
            <a:r>
              <a:rPr lang="zh-CN" altLang="en-US" dirty="0" smtClean="0"/>
              <a:t> 日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ttp://oliveryang.net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关爱</a:t>
            </a:r>
            <a:r>
              <a:rPr lang="zh-CN" altLang="en-US" dirty="0" smtClean="0"/>
              <a:t>自己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理解 </a:t>
            </a:r>
            <a:r>
              <a:rPr lang="zh-CN" altLang="en-US" dirty="0" smtClean="0">
                <a:hlinkClick r:id="rId2"/>
              </a:rPr>
              <a:t>帕金森定律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hlinkClick r:id="rId3"/>
              </a:rPr>
              <a:t>帕金森琐碎定律</a:t>
            </a:r>
            <a:endParaRPr lang="en-US" altLang="zh-CN" dirty="0" smtClean="0"/>
          </a:p>
          <a:p>
            <a:r>
              <a:rPr lang="zh-CN" altLang="en-US" dirty="0" smtClean="0"/>
              <a:t>留出时间关爱自己，做对自己真正重要的事情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理想：选择和决策的方向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现实：选择和决策的正确性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落地：习惯和行动的效率</a:t>
            </a:r>
            <a:endParaRPr lang="en-US" altLang="zh-CN" dirty="0"/>
          </a:p>
          <a:p>
            <a:r>
              <a:rPr lang="zh-CN" altLang="en-US" dirty="0" smtClean="0"/>
              <a:t>案例：</a:t>
            </a:r>
            <a:r>
              <a:rPr lang="zh-CN" altLang="en-US" dirty="0"/>
              <a:t>以法则为中心的</a:t>
            </a:r>
            <a:r>
              <a:rPr lang="zh-CN" altLang="en-US" dirty="0" smtClean="0"/>
              <a:t>价值观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500" dirty="0" smtClean="0"/>
              <a:t>推荐阅读：</a:t>
            </a:r>
            <a:r>
              <a:rPr lang="en-US" altLang="zh-CN" sz="1500" dirty="0" smtClean="0">
                <a:hlinkClick r:id="rId4"/>
              </a:rPr>
              <a:t>The </a:t>
            </a:r>
            <a:r>
              <a:rPr lang="en-US" altLang="zh-CN" sz="1500" dirty="0">
                <a:hlinkClick r:id="rId4"/>
              </a:rPr>
              <a:t>7 Habits of Highly Effective People</a:t>
            </a:r>
            <a:r>
              <a:rPr lang="zh-CN" altLang="en-US" sz="1500" dirty="0"/>
              <a:t> </a:t>
            </a:r>
            <a:r>
              <a:rPr lang="en-US" altLang="zh-CN" sz="1500" dirty="0"/>
              <a:t>by </a:t>
            </a:r>
            <a:r>
              <a:rPr lang="en-US" altLang="zh-CN" sz="1500" dirty="0">
                <a:hlinkClick r:id="rId5"/>
              </a:rPr>
              <a:t>Stephen Covey</a:t>
            </a:r>
            <a:endParaRPr lang="en-US" altLang="zh-CN" sz="1500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7" y="1932607"/>
            <a:ext cx="4000912" cy="39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践行</a:t>
            </a:r>
            <a:r>
              <a:rPr lang="zh-CN" altLang="en-US" dirty="0" smtClean="0"/>
              <a:t>法则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关于选择的法则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离开舒适区，处理好痛苦，而不是逃避痛苦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对自己诚实，直面现实，而不逃避现实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抛开面子，追求好的目标，而不是好的表现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平衡短期与长期，基于长期效益做决策，而不是只看短期利益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对自己负责，对自己做事的结果负责，而不是将责任推给他人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以上法则摘自 </a:t>
            </a:r>
            <a:r>
              <a:rPr lang="en-US" altLang="zh-CN" dirty="0" smtClean="0"/>
              <a:t>《</a:t>
            </a:r>
            <a:r>
              <a:rPr lang="en-US" altLang="zh-CN" dirty="0" smtClean="0">
                <a:hlinkClick r:id="rId2"/>
              </a:rPr>
              <a:t>PRINCIPLES</a:t>
            </a:r>
            <a:r>
              <a:rPr lang="en-US" altLang="zh-CN" dirty="0" smtClean="0"/>
              <a:t>》 by </a:t>
            </a:r>
            <a:r>
              <a:rPr lang="en-US" altLang="zh-CN" dirty="0" smtClean="0">
                <a:hlinkClick r:id="rId3"/>
              </a:rPr>
              <a:t>Ray </a:t>
            </a:r>
            <a:r>
              <a:rPr lang="en-US" altLang="zh-CN" dirty="0" err="1" smtClean="0">
                <a:hlinkClick r:id="rId3"/>
              </a:rPr>
              <a:t>Dalio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2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交付</a:t>
            </a:r>
            <a:r>
              <a:rPr lang="zh-CN" altLang="en-US" dirty="0" smtClean="0"/>
              <a:t>价值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87476" cy="398130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架构师</a:t>
            </a:r>
            <a:r>
              <a:rPr lang="en-US" altLang="zh-CN" dirty="0" smtClean="0"/>
              <a:t> (Architect) </a:t>
            </a:r>
            <a:r>
              <a:rPr lang="zh-CN" altLang="en-US" dirty="0" smtClean="0"/>
              <a:t>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技术深度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继续保持深入到细节的能力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帮助团队解决实际问题的能力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技术高度和广度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做软件</a:t>
            </a:r>
            <a:r>
              <a:rPr lang="zh-CN" altLang="en-US" dirty="0"/>
              <a:t>架构的</a:t>
            </a:r>
            <a:r>
              <a:rPr lang="zh-CN" altLang="en-US" dirty="0" smtClean="0"/>
              <a:t>主人，规则和秩序的建立者和维护者</a:t>
            </a:r>
            <a:endParaRPr lang="en-US" altLang="zh-CN" dirty="0" smtClean="0"/>
          </a:p>
          <a:p>
            <a:pPr lvl="2"/>
            <a:r>
              <a:rPr lang="zh-CN" altLang="en-US" dirty="0"/>
              <a:t>拥有战略思考能力，把握行业和领域的发展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做产品的主人，产品发展和竞争力的规划者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对所属技术团队的影响力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管理层的影响力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与其它公司，客户，销售，市场，产品经理，技术支持，其它技术团队等不同背景的人高效沟通的能力</a:t>
            </a:r>
            <a:endParaRPr lang="en-US" altLang="zh-CN" dirty="0" smtClean="0"/>
          </a:p>
          <a:p>
            <a:r>
              <a:rPr lang="zh-CN" altLang="en-US" dirty="0"/>
              <a:t>个人贡献者</a:t>
            </a:r>
            <a:r>
              <a:rPr lang="en-US" altLang="zh-CN" dirty="0"/>
              <a:t> (Individual Contributor) </a:t>
            </a:r>
            <a:r>
              <a:rPr lang="zh-CN" altLang="en-US" dirty="0"/>
              <a:t>的价值</a:t>
            </a:r>
            <a:endParaRPr lang="en-US" altLang="zh-CN" dirty="0"/>
          </a:p>
          <a:p>
            <a:pPr lvl="1"/>
            <a:r>
              <a:rPr lang="zh-CN" altLang="en-US" dirty="0" smtClean="0"/>
              <a:t>你写的代码的价值在哪里？领域知识？算法？</a:t>
            </a:r>
            <a:endParaRPr lang="en-US" altLang="zh-CN" dirty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4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升级</a:t>
            </a:r>
            <a:r>
              <a:rPr lang="zh-CN" altLang="en-US" dirty="0" smtClean="0"/>
              <a:t>我的职场方法论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58727" cy="38150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CPV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自我升级的能力</a:t>
            </a:r>
            <a:endParaRPr lang="en-US" altLang="zh-CN" dirty="0"/>
          </a:p>
          <a:p>
            <a:pPr lvl="2"/>
            <a:r>
              <a:rPr lang="zh-CN" altLang="en-US" dirty="0" smtClean="0"/>
              <a:t>为他人提供价值的能力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让自我驱动成为刚需</a:t>
            </a:r>
            <a:endParaRPr lang="en-US" altLang="zh-CN" dirty="0"/>
          </a:p>
          <a:p>
            <a:pPr lvl="2"/>
            <a:r>
              <a:rPr lang="zh-CN" altLang="en-US" dirty="0" smtClean="0"/>
              <a:t>热衷于通过改变自己而影响世界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</a:p>
          <a:p>
            <a:pPr lvl="2"/>
            <a:r>
              <a:rPr lang="zh-CN" altLang="en-US" dirty="0" smtClean="0"/>
              <a:t>个人价值的实现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他人价值的实现</a:t>
            </a:r>
            <a:endParaRPr lang="en-US" altLang="zh-CN" dirty="0" smtClean="0"/>
          </a:p>
          <a:p>
            <a:r>
              <a:rPr lang="zh-CN" altLang="en-US" dirty="0" smtClean="0"/>
              <a:t>为什么 </a:t>
            </a:r>
            <a:r>
              <a:rPr lang="en-US" altLang="zh-CN" dirty="0" smtClean="0"/>
              <a:t>CPR</a:t>
            </a:r>
            <a:r>
              <a:rPr lang="zh-CN" altLang="en-US" dirty="0" smtClean="0"/>
              <a:t> 被 </a:t>
            </a:r>
            <a:r>
              <a:rPr lang="en-US" altLang="zh-CN" dirty="0" smtClean="0"/>
              <a:t>CPV</a:t>
            </a:r>
            <a:r>
              <a:rPr lang="zh-CN" altLang="en-US" dirty="0" smtClean="0"/>
              <a:t> 所取代？</a:t>
            </a:r>
            <a:endParaRPr lang="en-US" altLang="zh-CN" dirty="0"/>
          </a:p>
          <a:p>
            <a:pPr lvl="1"/>
            <a:r>
              <a:rPr lang="zh-CN" altLang="en-US" dirty="0" smtClean="0"/>
              <a:t>自我成长的责任是自己，不能为取悦他人而放弃自己的责任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获得认可，但不具有价值的产出，经不起时间的检验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6547449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5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未来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困境是</a:t>
            </a:r>
            <a:r>
              <a:rPr lang="zh-CN" altLang="en-US" dirty="0" smtClean="0">
                <a:solidFill>
                  <a:srgbClr val="FF0000"/>
                </a:solidFill>
              </a:rPr>
              <a:t>必然 </a:t>
            </a:r>
            <a:r>
              <a:rPr lang="zh-CN" altLang="en-US" dirty="0" smtClean="0"/>
              <a:t>－ </a:t>
            </a:r>
            <a:r>
              <a:rPr lang="zh-CN" altLang="en-US" dirty="0" smtClean="0">
                <a:hlinkClick r:id="rId2"/>
              </a:rPr>
              <a:t>彼得原理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818104" cy="392193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我们所</a:t>
            </a:r>
            <a:r>
              <a:rPr lang="zh-CN" altLang="en-US" dirty="0" smtClean="0"/>
              <a:t>面临困境</a:t>
            </a:r>
            <a:r>
              <a:rPr lang="zh-CN" altLang="en-US" dirty="0"/>
              <a:t>，通常是我们既有</a:t>
            </a:r>
            <a:r>
              <a:rPr lang="zh-CN" altLang="en-US" dirty="0" smtClean="0"/>
              <a:t>思维范式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3"/>
              </a:rPr>
              <a:t>Paradigm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做事习惯的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以我的困境为例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对自己的价值观缺少深入思考和总结，导致</a:t>
            </a:r>
            <a:r>
              <a:rPr lang="zh-CN" altLang="en-US" dirty="0"/>
              <a:t>价值观</a:t>
            </a:r>
            <a:r>
              <a:rPr lang="zh-CN" altLang="en-US" dirty="0" smtClean="0"/>
              <a:t>混乱。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出现</a:t>
            </a:r>
            <a:r>
              <a:rPr lang="zh-CN" altLang="en-US" dirty="0"/>
              <a:t>重大选择时</a:t>
            </a:r>
            <a:r>
              <a:rPr lang="zh-CN" altLang="en-US" dirty="0" smtClean="0"/>
              <a:t>，反复地处于矛盾和纠结。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没有笃信或者坚持自己生活中的法则，跟着感觉走，相信</a:t>
            </a:r>
            <a:r>
              <a:rPr lang="en-US" altLang="zh-CN" dirty="0" smtClean="0"/>
              <a:t> follow your heart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做出重大选择时，经常被现实打脸。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重要的习惯没有养成：读书，反省和行动。</a:t>
            </a:r>
            <a:endParaRPr lang="en-US" altLang="zh-CN" dirty="0"/>
          </a:p>
          <a:p>
            <a:pPr lvl="2"/>
            <a:r>
              <a:rPr lang="zh-CN" altLang="en-US" dirty="0" smtClean="0"/>
              <a:t>缺少</a:t>
            </a:r>
            <a:r>
              <a:rPr lang="zh-CN" altLang="en-US" dirty="0" smtClean="0">
                <a:hlinkClick r:id="rId4"/>
              </a:rPr>
              <a:t>元认知</a:t>
            </a:r>
            <a:r>
              <a:rPr lang="en-US" altLang="zh-CN" dirty="0" smtClean="0">
                <a:hlinkClick r:id="rId4"/>
              </a:rPr>
              <a:t> (Metacongnition)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能力，不能</a:t>
            </a:r>
            <a:r>
              <a:rPr lang="zh-CN" altLang="en-US" smtClean="0"/>
              <a:t>做自己的</a:t>
            </a:r>
            <a:r>
              <a:rPr lang="zh-CN" altLang="en-US" dirty="0" smtClean="0"/>
              <a:t>主人。</a:t>
            </a:r>
            <a:endParaRPr lang="en-US" altLang="zh-CN" dirty="0"/>
          </a:p>
          <a:p>
            <a:r>
              <a:rPr lang="zh-CN" altLang="en-US" dirty="0" smtClean="0"/>
              <a:t>结论：仅仅靠努力和坚持没有意义，首先需要升级自己的思维范式，提升元认知能力。</a:t>
            </a:r>
            <a:endParaRPr lang="en-US" altLang="zh-CN" dirty="0" smtClean="0"/>
          </a:p>
          <a:p>
            <a:pPr lvl="1"/>
            <a:r>
              <a:rPr lang="zh-CN" altLang="en-US" dirty="0"/>
              <a:t>改变我们的思考方式方法，即</a:t>
            </a:r>
            <a:r>
              <a:rPr lang="zh-CN" altLang="en-US" dirty="0" smtClean="0"/>
              <a:t>个人范式 </a:t>
            </a:r>
            <a:r>
              <a:rPr lang="en-US" altLang="zh-CN" dirty="0"/>
              <a:t>(Personal Paradigm)</a:t>
            </a:r>
            <a:r>
              <a:rPr lang="zh-CN" altLang="en-US" dirty="0"/>
              <a:t>，建立以法则 </a:t>
            </a:r>
            <a:r>
              <a:rPr lang="en-US" altLang="zh-CN" dirty="0"/>
              <a:t>(Principle) </a:t>
            </a:r>
            <a:r>
              <a:rPr lang="zh-CN" altLang="en-US" dirty="0"/>
              <a:t>为中心的个人范式</a:t>
            </a:r>
          </a:p>
          <a:p>
            <a:pPr lvl="1"/>
            <a:r>
              <a:rPr lang="zh-CN" altLang="en-US" dirty="0"/>
              <a:t>改变我们的性格 </a:t>
            </a:r>
            <a:r>
              <a:rPr lang="en-US" altLang="zh-CN" dirty="0"/>
              <a:t>(Character)</a:t>
            </a:r>
            <a:r>
              <a:rPr lang="zh-CN" altLang="en-US" dirty="0"/>
              <a:t>，基于法则 </a:t>
            </a:r>
            <a:r>
              <a:rPr lang="en-US" altLang="zh-CN" dirty="0"/>
              <a:t>(Principle) </a:t>
            </a:r>
            <a:r>
              <a:rPr lang="zh-CN" altLang="en-US" dirty="0"/>
              <a:t>去塑造优秀的品质和习惯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结束语：职业发展是自我成长的一部分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Live as if you were to die tomorrow. Learn as if you were to live forever</a:t>
            </a:r>
            <a:r>
              <a:rPr lang="en-US" dirty="0" smtClean="0"/>
              <a:t>. 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</a:t>
            </a:r>
            <a:r>
              <a:rPr lang="zh-CN" altLang="en-US" dirty="0" smtClean="0"/>
              <a:t>              </a:t>
            </a:r>
            <a:r>
              <a:rPr lang="zh-CN" altLang="en-US" dirty="0" smtClean="0"/>
              <a:t>－</a:t>
            </a:r>
            <a:r>
              <a:rPr lang="en-US" dirty="0" smtClean="0"/>
              <a:t>Mahatma Gandh</a:t>
            </a:r>
            <a:r>
              <a:rPr lang="en-US" altLang="zh-CN" dirty="0" smtClean="0"/>
              <a:t>i</a:t>
            </a:r>
          </a:p>
          <a:p>
            <a:r>
              <a:rPr lang="en-US" dirty="0"/>
              <a:t>God grant me the serenity to accept the things I cannot change, Courage to change the things I can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wisdom to know the </a:t>
            </a:r>
            <a:r>
              <a:rPr lang="en-US" dirty="0" smtClean="0"/>
              <a:t>difference.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zh-CN" altLang="en-US" dirty="0" smtClean="0"/>
              <a:t>－</a:t>
            </a:r>
            <a:r>
              <a:rPr lang="en-US" dirty="0" smtClean="0"/>
              <a:t>From serenity </a:t>
            </a:r>
            <a:r>
              <a:rPr lang="en-US" dirty="0"/>
              <a:t>prayer by Reinhold </a:t>
            </a:r>
            <a:r>
              <a:rPr lang="en-US" dirty="0" smtClean="0"/>
              <a:t>Niebuhr</a:t>
            </a:r>
          </a:p>
        </p:txBody>
      </p:sp>
    </p:spTree>
    <p:extLst>
      <p:ext uri="{BB962C8B-B14F-4D97-AF65-F5344CB8AC3E}">
        <p14:creationId xmlns:p14="http://schemas.microsoft.com/office/powerpoint/2010/main" val="3334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过去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我的经历</a:t>
            </a:r>
            <a:r>
              <a:rPr lang="en-US" altLang="zh-CN" dirty="0" smtClean="0"/>
              <a:t> (1999 – 2017)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Unix/Linux </a:t>
            </a:r>
            <a:r>
              <a:rPr lang="zh-CN" altLang="en-US" dirty="0" smtClean="0"/>
              <a:t>软件开发</a:t>
            </a:r>
            <a:r>
              <a:rPr lang="zh-CN" altLang="en-US" dirty="0"/>
              <a:t> </a:t>
            </a:r>
            <a:r>
              <a:rPr lang="zh-CN" altLang="en-US" dirty="0" smtClean="0"/>
              <a:t>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/>
          </a:p>
          <a:p>
            <a:pPr lvl="1"/>
            <a:r>
              <a:rPr lang="zh-CN" altLang="en-US" dirty="0" smtClean="0"/>
              <a:t>开发</a:t>
            </a:r>
            <a:r>
              <a:rPr lang="en-US" altLang="zh-CN" dirty="0"/>
              <a:t> </a:t>
            </a:r>
            <a:r>
              <a:rPr lang="zh-CN" altLang="en-US" dirty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开发／售前工程师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 部门经理</a:t>
            </a:r>
            <a:endParaRPr lang="en-US" altLang="zh-CN" dirty="0" smtClean="0"/>
          </a:p>
          <a:p>
            <a:r>
              <a:rPr lang="en-US" altLang="zh-CN" dirty="0" smtClean="0"/>
              <a:t>Unix 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8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 － 开发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 － 开发</a:t>
            </a:r>
            <a:endParaRPr lang="en-US" altLang="zh-CN" dirty="0" smtClean="0"/>
          </a:p>
          <a:p>
            <a:r>
              <a:rPr lang="zh-CN" altLang="en-US" dirty="0" smtClean="0"/>
              <a:t>存储 －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自我回顾 </a:t>
            </a:r>
            <a:r>
              <a:rPr lang="en-US" altLang="zh-CN" dirty="0"/>
              <a:t>(1999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关键字：布朗运动 ＋ 贪婪算法</a:t>
            </a:r>
            <a:endParaRPr lang="en-US" altLang="zh-CN" dirty="0" smtClean="0"/>
          </a:p>
          <a:p>
            <a:r>
              <a:rPr lang="zh-CN" altLang="en-US" dirty="0" smtClean="0"/>
              <a:t>中间 </a:t>
            </a:r>
            <a:r>
              <a:rPr lang="en-US" altLang="zh-CN" dirty="0" smtClean="0"/>
              <a:t>8</a:t>
            </a:r>
            <a:r>
              <a:rPr lang="zh-CN" altLang="en-US" dirty="0" smtClean="0"/>
              <a:t> ＋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/>
              <a:t>关键字：兴趣 </a:t>
            </a:r>
            <a:r>
              <a:rPr lang="zh-CN" altLang="en-US" dirty="0" smtClean="0"/>
              <a:t>＋ 理想</a:t>
            </a:r>
            <a:endParaRPr lang="en-US" altLang="zh-CN" dirty="0" smtClean="0"/>
          </a:p>
          <a:p>
            <a:r>
              <a:rPr lang="zh-CN" altLang="en-US" dirty="0" smtClean="0"/>
              <a:t>最后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/>
              <a:t>关键字：迷失 </a:t>
            </a:r>
            <a:r>
              <a:rPr lang="zh-CN" altLang="en-US" dirty="0" smtClean="0"/>
              <a:t>＋ 重塑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11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我的职场方法论 </a:t>
            </a:r>
            <a:r>
              <a:rPr lang="en-US" altLang="zh-CN" dirty="0" smtClean="0"/>
              <a:t>(</a:t>
            </a:r>
            <a:r>
              <a:rPr lang="en-US" altLang="zh-CN" dirty="0"/>
              <a:t>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CPR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不断提高自己的能力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自我驱动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Recognition</a:t>
            </a:r>
          </a:p>
          <a:p>
            <a:pPr lvl="2"/>
            <a:r>
              <a:rPr lang="zh-CN" altLang="en-US" dirty="0" smtClean="0"/>
              <a:t>获得组织和领导的认可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6824054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</a:t>
            </a:r>
            <a:r>
              <a:rPr lang="zh-CN" altLang="en-US" dirty="0"/>
              <a:t>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现在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zh-CN" altLang="en-US" dirty="0" smtClean="0"/>
              <a:t>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职位要求是含混的，变化的，且经常出现误解，因此需要和老板不断地沟通</a:t>
            </a:r>
            <a:endParaRPr lang="en-US" altLang="zh-CN" dirty="0" smtClean="0"/>
          </a:p>
          <a:p>
            <a:r>
              <a:rPr lang="zh-CN" altLang="en-US" dirty="0" smtClean="0"/>
              <a:t>沟通的角度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endParaRPr lang="en-US" altLang="zh-CN" dirty="0"/>
          </a:p>
          <a:p>
            <a:pPr lvl="2"/>
            <a:r>
              <a:rPr lang="zh-CN" altLang="en-US" dirty="0" smtClean="0"/>
              <a:t>这个职位的工作价值在那里，应该把</a:t>
            </a:r>
            <a:r>
              <a:rPr lang="zh-CN" altLang="en-US" dirty="0" smtClean="0">
                <a:solidFill>
                  <a:srgbClr val="FF0000"/>
                </a:solidFill>
              </a:rPr>
              <a:t>注意力</a:t>
            </a:r>
            <a:r>
              <a:rPr lang="zh-CN" altLang="en-US" dirty="0" smtClean="0"/>
              <a:t>放在哪里</a:t>
            </a:r>
            <a:endParaRPr lang="en-US" altLang="zh-CN" dirty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2"/>
            <a:r>
              <a:rPr lang="zh-CN" altLang="en-US" dirty="0" smtClean="0"/>
              <a:t>这个职位日常工作的时间分配是如何</a:t>
            </a:r>
            <a:r>
              <a:rPr lang="zh-CN" altLang="en-US" dirty="0" smtClean="0">
                <a:solidFill>
                  <a:srgbClr val="FF0000"/>
                </a:solidFill>
              </a:rPr>
              <a:t>向工作价值倾斜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Skill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2"/>
            <a:r>
              <a:rPr lang="zh-CN" altLang="en-US" dirty="0" smtClean="0"/>
              <a:t>这个职位具体承担什么</a:t>
            </a:r>
            <a:r>
              <a:rPr lang="zh-CN" altLang="en-US" dirty="0" smtClean="0">
                <a:solidFill>
                  <a:srgbClr val="FF0000"/>
                </a:solidFill>
              </a:rPr>
              <a:t>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这个职位具体的</a:t>
            </a:r>
            <a:r>
              <a:rPr lang="zh-CN" altLang="en-US" dirty="0" smtClean="0">
                <a:solidFill>
                  <a:srgbClr val="FF0000"/>
                </a:solidFill>
              </a:rPr>
              <a:t>能力</a:t>
            </a:r>
            <a:r>
              <a:rPr lang="zh-CN" altLang="en-US" dirty="0" smtClean="0"/>
              <a:t>要求是如何的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硬技能 － 领域知识，编码能力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软技能 － 英语听说读写，写作能力，团队协作，沟通能力，演讲能力，谈判能力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定期</a:t>
            </a:r>
            <a:r>
              <a:rPr lang="zh-CN" altLang="en-US" dirty="0" smtClean="0">
                <a:solidFill>
                  <a:srgbClr val="FF0000"/>
                </a:solidFill>
              </a:rPr>
              <a:t>评估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88434"/>
              </p:ext>
            </p:extLst>
          </p:nvPr>
        </p:nvGraphicFramePr>
        <p:xfrm>
          <a:off x="1450975" y="2016125"/>
          <a:ext cx="96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/>
                <a:gridCol w="2401094"/>
                <a:gridCol w="2401094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表现 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下一个级别</a:t>
                      </a:r>
                      <a:r>
                        <a:rPr lang="en-US" altLang="zh-CN" dirty="0" smtClean="0"/>
                        <a:t> (Turn)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成长 </a:t>
                      </a:r>
                      <a:r>
                        <a:rPr lang="en-US" altLang="zh-CN" dirty="0" smtClean="0"/>
                        <a:t>(Growth)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</a:t>
                      </a:r>
                      <a:r>
                        <a:rPr lang="en-US" altLang="zh-CN" dirty="0" smtClean="0"/>
                        <a:t> (mastery)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超出期望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升职或被低估而离职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胜任但需提高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低于期望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不胜任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他人的障碍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0975" y="3661856"/>
            <a:ext cx="86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红色 － 职场亮起红灯，因对团队有负面影响，可能有工作安全问题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黄色 － 被督促的对象，</a:t>
            </a:r>
            <a:r>
              <a:rPr lang="zh-CN" altLang="en-US" dirty="0"/>
              <a:t>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黑色 － 团队中的大多数，要避免自己停留在这个位置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绿色 － 团队中的佼佼者，要努力进入到这些位置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紫色 － 团队上升空间有限，需要立即采取行动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8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习惯</a:t>
            </a:r>
            <a:r>
              <a:rPr lang="zh-CN" altLang="en-US" dirty="0" smtClean="0"/>
              <a:t>做第一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－ 所有的注意力，影响力，资源，都是向第一倾斜的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正态分布</a:t>
            </a:r>
            <a:r>
              <a:rPr lang="zh-CN" altLang="en-US" dirty="0"/>
              <a:t> </a:t>
            </a:r>
            <a:r>
              <a:rPr lang="zh-CN" altLang="en-US" dirty="0" smtClean="0"/>
              <a:t>或 二八原理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人们喜欢比较，但却不善于发现别人</a:t>
            </a:r>
            <a:r>
              <a:rPr lang="zh-CN" altLang="en-US" dirty="0"/>
              <a:t>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第一名可以带来巨大的成就感和正反馈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－ 若做不到第一，就努力先做细分领域的第一</a:t>
            </a:r>
            <a:endParaRPr lang="en-US" altLang="zh-CN" dirty="0" smtClean="0"/>
          </a:p>
          <a:p>
            <a:pPr lvl="1"/>
            <a:r>
              <a:rPr lang="zh-CN" altLang="en-US" dirty="0"/>
              <a:t>既然无法避免与他人比较，不如把主要精力放在提升自己上</a:t>
            </a:r>
            <a:endParaRPr lang="en-US" altLang="zh-CN" dirty="0"/>
          </a:p>
          <a:p>
            <a:pPr lvl="1"/>
            <a:r>
              <a:rPr lang="zh-CN" altLang="en-US" dirty="0" smtClean="0"/>
              <a:t>发现和培养自己的第一，就是自己找到，并且让他人了解到</a:t>
            </a:r>
            <a:r>
              <a:rPr lang="zh-CN" altLang="en-US" dirty="0"/>
              <a:t>自己独特的价值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一些例子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我是内核组最懂文件系统的，我是内核组最懂数据库的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我是我们部门工程师里最擅长演讲的，我是我们部门工程师里最懂沟通的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注意不要为了做第一而悖离了自己的目标，第一不是目标而是习惯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744</TotalTime>
  <Words>1150</Words>
  <Application>Microsoft Macintosh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Gill Sans MT</vt:lpstr>
      <vt:lpstr>等线</vt:lpstr>
      <vt:lpstr>等线 Light</vt:lpstr>
      <vt:lpstr>Arial</vt:lpstr>
      <vt:lpstr>Gallery</vt:lpstr>
      <vt:lpstr>职业发展与自我成长</vt:lpstr>
      <vt:lpstr>我的认知</vt:lpstr>
      <vt:lpstr>我的经历 (1999 – 2017)</vt:lpstr>
      <vt:lpstr>自我回顾 (1999 – 2017)</vt:lpstr>
      <vt:lpstr>我的职场方法论 (1999 – 2017)</vt:lpstr>
      <vt:lpstr>我的认知</vt:lpstr>
      <vt:lpstr>理解需求</vt:lpstr>
      <vt:lpstr>定期评估</vt:lpstr>
      <vt:lpstr>习惯做第一</vt:lpstr>
      <vt:lpstr>关爱自己</vt:lpstr>
      <vt:lpstr>践行法则</vt:lpstr>
      <vt:lpstr>交付价值</vt:lpstr>
      <vt:lpstr>升级我的职场方法论</vt:lpstr>
      <vt:lpstr>我的认知</vt:lpstr>
      <vt:lpstr>困境是必然 － 彼得原理</vt:lpstr>
      <vt:lpstr>结束语：职业发展是自我成长的一部分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自我成长与职业发展</dc:title>
  <dc:creator>oliver yang</dc:creator>
  <cp:lastModifiedBy>oliver yang</cp:lastModifiedBy>
  <cp:revision>115</cp:revision>
  <dcterms:created xsi:type="dcterms:W3CDTF">2017-01-02T03:02:00Z</dcterms:created>
  <dcterms:modified xsi:type="dcterms:W3CDTF">2017-01-06T02:20:59Z</dcterms:modified>
</cp:coreProperties>
</file>