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8" r:id="rId1"/>
  </p:sldMasterIdLst>
  <p:notesMasterIdLst>
    <p:notesMasterId r:id="rId31"/>
  </p:notesMasterIdLst>
  <p:sldIdLst>
    <p:sldId id="306" r:id="rId2"/>
    <p:sldId id="444" r:id="rId3"/>
    <p:sldId id="456" r:id="rId4"/>
    <p:sldId id="455" r:id="rId5"/>
    <p:sldId id="458" r:id="rId6"/>
    <p:sldId id="457" r:id="rId7"/>
    <p:sldId id="468" r:id="rId8"/>
    <p:sldId id="469" r:id="rId9"/>
    <p:sldId id="470" r:id="rId10"/>
    <p:sldId id="484" r:id="rId11"/>
    <p:sldId id="471" r:id="rId12"/>
    <p:sldId id="475" r:id="rId13"/>
    <p:sldId id="482" r:id="rId14"/>
    <p:sldId id="472" r:id="rId15"/>
    <p:sldId id="473" r:id="rId16"/>
    <p:sldId id="483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76" r:id="rId25"/>
    <p:sldId id="480" r:id="rId26"/>
    <p:sldId id="481" r:id="rId27"/>
    <p:sldId id="478" r:id="rId28"/>
    <p:sldId id="479" r:id="rId29"/>
    <p:sldId id="27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1" autoAdjust="0"/>
    <p:restoredTop sz="79217" autoAdjust="0"/>
  </p:normalViewPr>
  <p:slideViewPr>
    <p:cSldViewPr>
      <p:cViewPr varScale="1">
        <p:scale>
          <a:sx n="90" d="100"/>
          <a:sy n="90" d="100"/>
        </p:scale>
        <p:origin x="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26" cy="76226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9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8B765A-B4C8-4081-A28D-7EFAD458A63E}" type="datetime1">
              <a:rPr lang="en-US"/>
              <a:pPr/>
              <a:t>7/30/16</a:t>
            </a:fld>
            <a:endParaRPr lang="en-US"/>
          </a:p>
        </p:txBody>
      </p:sp>
      <p:sp>
        <p:nvSpPr>
          <p:cNvPr id="410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en-US" sz="1200"/>
              <a:t>Click to edit Master text styles</a:t>
            </a:r>
            <a:endParaRPr lang="en-US" altLang="en-US" sz="1200"/>
          </a:p>
          <a:p>
            <a:pPr defTabSz="0" eaLnBrk="0" hangingPunct="0">
              <a:spcBef>
                <a:spcPct val="30000"/>
              </a:spcBef>
            </a:pPr>
            <a:r>
              <a:rPr lang="en-US" sz="1200"/>
              <a:t>Second level</a:t>
            </a:r>
            <a:endParaRPr lang="en-US" altLang="en-US" sz="1200"/>
          </a:p>
          <a:p>
            <a:pPr defTabSz="0" eaLnBrk="0" hangingPunct="0">
              <a:spcBef>
                <a:spcPct val="30000"/>
              </a:spcBef>
            </a:pPr>
            <a:r>
              <a:rPr lang="en-US" sz="1200"/>
              <a:t>Third level</a:t>
            </a:r>
            <a:endParaRPr lang="en-US" altLang="en-US" sz="1200"/>
          </a:p>
          <a:p>
            <a:pPr defTabSz="0" eaLnBrk="0" hangingPunct="0">
              <a:spcBef>
                <a:spcPct val="30000"/>
              </a:spcBef>
            </a:pPr>
            <a:r>
              <a:rPr lang="en-US" sz="1200"/>
              <a:t>Fourth level</a:t>
            </a:r>
            <a:endParaRPr lang="en-US" altLang="en-US" sz="1200"/>
          </a:p>
          <a:p>
            <a:pPr defTabSz="0" eaLnBrk="0" hangingPunct="0">
              <a:spcBef>
                <a:spcPct val="30000"/>
              </a:spcBef>
            </a:pPr>
            <a:r>
              <a:rPr lang="en-US" sz="1200"/>
              <a:t>Fifth level</a:t>
            </a:r>
          </a:p>
        </p:txBody>
      </p:sp>
      <p:sp>
        <p:nvSpPr>
          <p:cNvPr id="4102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C0A7E1-56F1-4D4F-AFA3-0B69710E0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09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0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3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1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9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0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12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22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9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2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B56BFD0-4E6C-2E4B-958D-6E580A6FCA2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42" r:id="rId4"/>
    <p:sldLayoutId id="2147484643" r:id="rId5"/>
    <p:sldLayoutId id="2147484644" r:id="rId6"/>
    <p:sldLayoutId id="2147484645" r:id="rId7"/>
    <p:sldLayoutId id="2147484646" r:id="rId8"/>
    <p:sldLayoutId id="2147484647" r:id="rId9"/>
    <p:sldLayoutId id="2147484648" r:id="rId10"/>
    <p:sldLayoutId id="214748464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0892" y="2406702"/>
            <a:ext cx="8079956" cy="1174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r>
              <a:rPr lang="en-US" sz="3600" dirty="0" smtClean="0"/>
              <a:t>Kernel Memory Corruption </a:t>
            </a:r>
            <a:r>
              <a:rPr lang="en-US" sz="3600" dirty="0" smtClean="0"/>
              <a:t>Debug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>Based On SLAB Implementation</a:t>
            </a:r>
            <a:endParaRPr lang="en-US" sz="1800" dirty="0"/>
          </a:p>
        </p:txBody>
      </p:sp>
      <p:sp>
        <p:nvSpPr>
          <p:cNvPr id="5123" name="Subtitle 2"/>
          <p:cNvSpPr>
            <a:spLocks noChangeArrowheads="1"/>
          </p:cNvSpPr>
          <p:nvPr/>
        </p:nvSpPr>
        <p:spPr bwMode="auto">
          <a:xfrm>
            <a:off x="1633538" y="4062413"/>
            <a:ext cx="60483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altLang="en-US" dirty="0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</a:rPr>
              <a:t>Oliver Yang</a:t>
            </a:r>
            <a:endParaRPr lang="en-US" altLang="en-US" dirty="0">
              <a:solidFill>
                <a:srgbClr val="5F5F5F"/>
              </a:solidFill>
              <a:latin typeface="Calibri" pitchFamily="34" charset="0"/>
              <a:sym typeface="Calibri" pitchFamily="34" charset="0"/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dirty="0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</a:rPr>
              <a:t>Jan 15</a:t>
            </a:r>
            <a:r>
              <a:rPr lang="en-US" dirty="0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</a:rPr>
              <a:t>, 2014</a:t>
            </a:r>
          </a:p>
          <a:p>
            <a:pPr algn="ctr">
              <a:spcBef>
                <a:spcPct val="20000"/>
              </a:spcBef>
              <a:buClr>
                <a:srgbClr val="2C95DD"/>
              </a:buClr>
            </a:pPr>
            <a:endParaRPr lang="en-US" dirty="0">
              <a:solidFill>
                <a:srgbClr val="5F5F5F"/>
              </a:solidFill>
              <a:latin typeface="Calibri" pitchFamily="34" charset="0"/>
              <a:sym typeface="Calibri" pitchFamily="34" charset="0"/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dirty="0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  <a:hlinkClick r:id="rId2"/>
              </a:rPr>
              <a:t>http://</a:t>
            </a:r>
            <a:r>
              <a:rPr lang="en-US" dirty="0" err="1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  <a:hlinkClick r:id="rId2"/>
              </a:rPr>
              <a:t>oliveryang.net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 677"/>
          <p:cNvSpPr/>
          <p:nvPr/>
        </p:nvSpPr>
        <p:spPr bwMode="auto">
          <a:xfrm>
            <a:off x="303344" y="1370898"/>
            <a:ext cx="8122586" cy="109453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/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 CPU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Cache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Layer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7" name="Rectangle 676"/>
          <p:cNvSpPr/>
          <p:nvPr/>
        </p:nvSpPr>
        <p:spPr bwMode="auto">
          <a:xfrm>
            <a:off x="303344" y="2465431"/>
            <a:ext cx="8122586" cy="2073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/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Slab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Layer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6" name="Rectangle 675"/>
          <p:cNvSpPr/>
          <p:nvPr/>
        </p:nvSpPr>
        <p:spPr bwMode="auto">
          <a:xfrm>
            <a:off x="303345" y="4251248"/>
            <a:ext cx="8122586" cy="207385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Page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 Allocator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dirty="0" smtClean="0"/>
              <a:t>Slab - Layered Design</a:t>
            </a:r>
          </a:p>
        </p:txBody>
      </p:sp>
      <p:grpSp>
        <p:nvGrpSpPr>
          <p:cNvPr id="2" name="Group 380"/>
          <p:cNvGrpSpPr/>
          <p:nvPr/>
        </p:nvGrpSpPr>
        <p:grpSpPr>
          <a:xfrm>
            <a:off x="1109842" y="4366462"/>
            <a:ext cx="3514027" cy="1901031"/>
            <a:chOff x="1288401" y="4523533"/>
            <a:chExt cx="3225993" cy="1728210"/>
          </a:xfrm>
        </p:grpSpPr>
        <p:sp>
          <p:nvSpPr>
            <p:cNvPr id="304" name="Rectangle 303"/>
            <p:cNvSpPr/>
            <p:nvPr/>
          </p:nvSpPr>
          <p:spPr bwMode="auto">
            <a:xfrm>
              <a:off x="1288401" y="4523533"/>
              <a:ext cx="3225993" cy="1728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  </a:t>
              </a:r>
              <a:r>
                <a:rPr lang="en-US" sz="800" dirty="0" err="1" smtClean="0"/>
                <a:t>Numa</a:t>
              </a:r>
              <a:r>
                <a:rPr lang="en-US" sz="800" dirty="0" smtClean="0"/>
                <a:t> node 0</a:t>
              </a:r>
            </a:p>
            <a:p>
              <a:pPr algn="ctr"/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endParaRPr lang="en-US" sz="2000" dirty="0" smtClean="0"/>
            </a:p>
            <a:p>
              <a:pPr algn="ctr"/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endParaRPr lang="en-US" sz="2000" dirty="0" smtClean="0"/>
            </a:p>
            <a:p>
              <a:pPr algn="ctr"/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oup 364"/>
            <p:cNvGrpSpPr/>
            <p:nvPr/>
          </p:nvGrpSpPr>
          <p:grpSpPr>
            <a:xfrm>
              <a:off x="1576436" y="4869175"/>
              <a:ext cx="2822743" cy="1267354"/>
              <a:chOff x="1346008" y="5214817"/>
              <a:chExt cx="2419493" cy="979319"/>
            </a:xfrm>
          </p:grpSpPr>
          <p:grpSp>
            <p:nvGrpSpPr>
              <p:cNvPr id="4" name="Group 302"/>
              <p:cNvGrpSpPr/>
              <p:nvPr/>
            </p:nvGrpSpPr>
            <p:grpSpPr>
              <a:xfrm>
                <a:off x="1346008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302" name="Straight Connector 301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0" name="Straight Connector 299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9" name="Straight Connector 298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8" name="Straight Connector 297"/>
                <p:cNvCxnSpPr>
                  <a:endCxn id="258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5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6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239" name="Rectangle 238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44" name="Rectangle 243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47" name="Rectangle 246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36" name="Rectangle 235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254" name="Rectangle 253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258" name="Rectangle 257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59" name="Rectangle 258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0" name="Rectangle 259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9" name="Group 324"/>
              <p:cNvGrpSpPr/>
              <p:nvPr/>
            </p:nvGrpSpPr>
            <p:grpSpPr>
              <a:xfrm>
                <a:off x="2210113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326" name="Straight Connector 325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7" name="Straight Connector 326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8" name="Straight Connector 327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9" name="Straight Connector 328"/>
                <p:cNvCxnSpPr>
                  <a:endCxn id="336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0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1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342" name="Rectangle 341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3" name="Rectangle 342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4" name="Rectangle 343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332" name="Rectangle 331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2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339" name="Rectangle 338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0" name="Rectangle 339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1" name="Rectangle 340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37" name="Rectangle 336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38" name="Rectangle 337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4" name="Group 344"/>
              <p:cNvGrpSpPr/>
              <p:nvPr/>
            </p:nvGrpSpPr>
            <p:grpSpPr>
              <a:xfrm>
                <a:off x="3016611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346" name="Straight Connector 345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Straight Connector 346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8" name="Straight Connector 347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9" name="Straight Connector 348"/>
                <p:cNvCxnSpPr>
                  <a:endCxn id="356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6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362" name="Rectangle 361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3" name="Rectangle 362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4" name="Rectangle 363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352" name="Rectangle 351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353" name="Rectangle 352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8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359" name="Rectangle 358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9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356" name="Rectangle 355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57" name="Rectangle 356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58" name="Rectangle 357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609"/>
          <p:cNvGrpSpPr/>
          <p:nvPr/>
        </p:nvGrpSpPr>
        <p:grpSpPr>
          <a:xfrm>
            <a:off x="4796690" y="4366462"/>
            <a:ext cx="3514027" cy="1901031"/>
            <a:chOff x="1288401" y="4523533"/>
            <a:chExt cx="3225993" cy="1728210"/>
          </a:xfrm>
        </p:grpSpPr>
        <p:sp>
          <p:nvSpPr>
            <p:cNvPr id="611" name="Rectangle 610"/>
            <p:cNvSpPr/>
            <p:nvPr/>
          </p:nvSpPr>
          <p:spPr bwMode="auto">
            <a:xfrm>
              <a:off x="1288401" y="4523533"/>
              <a:ext cx="3225993" cy="1728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  </a:t>
              </a:r>
              <a:r>
                <a:rPr lang="en-US" sz="800" dirty="0" err="1" smtClean="0"/>
                <a:t>Numa</a:t>
              </a:r>
              <a:r>
                <a:rPr lang="en-US" sz="800" dirty="0" smtClean="0"/>
                <a:t> node 1</a:t>
              </a:r>
            </a:p>
            <a:p>
              <a:pPr algn="ctr"/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endParaRPr lang="en-US" sz="2000" dirty="0" smtClean="0"/>
            </a:p>
            <a:p>
              <a:pPr algn="ctr"/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endParaRPr lang="en-US" sz="2000" dirty="0" smtClean="0"/>
            </a:p>
            <a:p>
              <a:pPr algn="ctr"/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1" name="Group 364"/>
            <p:cNvGrpSpPr/>
            <p:nvPr/>
          </p:nvGrpSpPr>
          <p:grpSpPr>
            <a:xfrm>
              <a:off x="1576436" y="4869175"/>
              <a:ext cx="2822743" cy="1267354"/>
              <a:chOff x="1346008" y="5214817"/>
              <a:chExt cx="2419493" cy="979319"/>
            </a:xfrm>
          </p:grpSpPr>
          <p:grpSp>
            <p:nvGrpSpPr>
              <p:cNvPr id="22" name="Group 302"/>
              <p:cNvGrpSpPr/>
              <p:nvPr/>
            </p:nvGrpSpPr>
            <p:grpSpPr>
              <a:xfrm>
                <a:off x="1346008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654" name="Straight Connector 653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5" name="Straight Connector 654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6" name="Straight Connector 655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7" name="Straight Connector 656"/>
                <p:cNvCxnSpPr>
                  <a:endCxn id="664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23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24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70" name="Rectangle 669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60" name="Rectangle 659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661" name="Rectangle 660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5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67" name="Rectangle 666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26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664" name="Rectangle 663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27" name="Group 324"/>
              <p:cNvGrpSpPr/>
              <p:nvPr/>
            </p:nvGrpSpPr>
            <p:grpSpPr>
              <a:xfrm>
                <a:off x="2210113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635" name="Straight Connector 634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6" name="Straight Connector 635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7" name="Straight Connector 636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8" name="Straight Connector 637"/>
                <p:cNvCxnSpPr>
                  <a:endCxn id="645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28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29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51" name="Rectangle 650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3" name="Rectangle 652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41" name="Rectangle 640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642" name="Rectangle 641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30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48" name="Rectangle 647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0" name="Rectangle 649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31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645" name="Rectangle 644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6" name="Rectangle 645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3312" name="Group 344"/>
              <p:cNvGrpSpPr/>
              <p:nvPr/>
            </p:nvGrpSpPr>
            <p:grpSpPr>
              <a:xfrm>
                <a:off x="3016611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616" name="Straight Connector 615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7" name="Straight Connector 616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8" name="Straight Connector 617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9" name="Straight Connector 618"/>
                <p:cNvCxnSpPr>
                  <a:endCxn id="626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3313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3315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32" name="Rectangle 631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22" name="Rectangle 621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623" name="Rectangle 622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316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29" name="Rectangle 628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30" name="Rectangle 629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17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626" name="Rectangle 625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27" name="Rectangle 626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28" name="Rectangle 627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3318" name="Group 679"/>
          <p:cNvGrpSpPr/>
          <p:nvPr/>
        </p:nvGrpSpPr>
        <p:grpSpPr>
          <a:xfrm>
            <a:off x="1109841" y="1428506"/>
            <a:ext cx="1670604" cy="2765136"/>
            <a:chOff x="1452220" y="1758397"/>
            <a:chExt cx="2131458" cy="2765136"/>
          </a:xfrm>
        </p:grpSpPr>
        <p:sp>
          <p:nvSpPr>
            <p:cNvPr id="679" name="Rectangle 678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  </a:t>
              </a:r>
              <a:endParaRPr lang="en-US" sz="800" dirty="0" smtClean="0"/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b="1" dirty="0"/>
                <a:t> </a:t>
              </a:r>
              <a:r>
                <a:rPr lang="en-US" sz="800" b="1" dirty="0" smtClean="0"/>
                <a:t> 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b="1" dirty="0"/>
                <a:t> </a:t>
              </a:r>
              <a:r>
                <a:rPr lang="en-US" sz="800" b="1" dirty="0" smtClean="0"/>
                <a:t> k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mem_cache0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319" name="Group 378"/>
            <p:cNvGrpSpPr/>
            <p:nvPr/>
          </p:nvGrpSpPr>
          <p:grpSpPr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1288401" y="1816004"/>
                <a:ext cx="1901031" cy="7488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1"/>
                <a:r>
                  <a:rPr lang="en-US" sz="800" dirty="0" smtClean="0"/>
                  <a:t>Socket 0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320" name="Group 377"/>
              <p:cNvGrpSpPr/>
              <p:nvPr/>
            </p:nvGrpSpPr>
            <p:grpSpPr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3321" name="Group 43"/>
                <p:cNvGrpSpPr/>
                <p:nvPr/>
              </p:nvGrpSpPr>
              <p:grpSpPr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1336716" y="2197093"/>
                    <a:ext cx="886404" cy="131610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0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3322" name="Group 15"/>
                  <p:cNvGrpSpPr/>
                  <p:nvPr/>
                </p:nvGrpSpPr>
                <p:grpSpPr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22" name="Rectangle 16"/>
                    <p:cNvSpPr/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23" name="Straight Connector 122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5" name="Straight Connector 124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6" name="Straight Connector 125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" name="Straight Connector 127"/>
                    <p:cNvCxnSpPr/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9" name="Straight Connector 128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323" name="Group 376"/>
                <p:cNvGrpSpPr/>
                <p:nvPr/>
              </p:nvGrpSpPr>
              <p:grpSpPr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2498148" y="1988825"/>
                    <a:ext cx="518463" cy="51846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1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3324" name="Group 15"/>
                  <p:cNvGrpSpPr/>
                  <p:nvPr/>
                </p:nvGrpSpPr>
                <p:grpSpPr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12" name="Rectangle 111"/>
                    <p:cNvSpPr/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13" name="Straight Connector 112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5" name="Straight Connector 114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13325" name="Group 379"/>
            <p:cNvGrpSpPr/>
            <p:nvPr/>
          </p:nvGrpSpPr>
          <p:grpSpPr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1160809" y="2680108"/>
                <a:ext cx="2419494" cy="17282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  <a:r>
                  <a:rPr lang="en-US" sz="800" dirty="0" err="1" smtClean="0"/>
                  <a:t>Numa</a:t>
                </a:r>
                <a:r>
                  <a:rPr lang="en-US" sz="800" dirty="0" smtClean="0"/>
                  <a:t> node 0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326" name="Group 226"/>
              <p:cNvGrpSpPr/>
              <p:nvPr/>
            </p:nvGrpSpPr>
            <p:grpSpPr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3327" name="Group 177"/>
                <p:cNvGrpSpPr/>
                <p:nvPr/>
              </p:nvGrpSpPr>
              <p:grpSpPr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3328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32" name="Rectangle 13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29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0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40" name="Rectangle 13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1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2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46" name="Rectangle 14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55" name="Straight Arrow Connector 154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68" name="Straight Arrow Connector 167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69" name="Straight Arrow Connector 168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0" name="Straight Arrow Connector 169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1" name="Straight Arrow Connector 170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5" name="Straight Arrow Connector 174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6" name="Straight Arrow Connector 175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7" name="Straight Arrow Connector 176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3333" name="Group 178"/>
                <p:cNvGrpSpPr/>
                <p:nvPr/>
              </p:nvGrpSpPr>
              <p:grpSpPr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3334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01" name="Rectangle 20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02" name="Rectangle 20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5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99" name="Rectangle 19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00" name="Rectangle 19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6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98" name="Rectangle 19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7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95" name="Rectangle 19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96" name="Rectangle 19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8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93" name="Rectangle 19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85" name="Straight Arrow Connector 184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86" name="Straight Arrow Connector 185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87" name="Straight Arrow Connector 186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88" name="Straight Arrow Connector 187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89" name="Straight Arrow Connector 188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0" name="Straight Arrow Connector 189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1" name="Straight Arrow Connector 190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2" name="Straight Arrow Connector 191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3339" name="Group 202"/>
                <p:cNvGrpSpPr/>
                <p:nvPr/>
              </p:nvGrpSpPr>
              <p:grpSpPr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3340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25" name="Rectangle 22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26" name="Rectangle 22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41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24" name="Rectangle 22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42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21" name="Rectangle 22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22" name="Rectangle 22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43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19" name="Rectangle 21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20" name="Rectangle 21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6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17" name="Rectangle 21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18" name="Rectangle 21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209" name="Straight Arrow Connector 208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0" name="Straight Arrow Connector 209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1" name="Straight Arrow Connector 210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2" name="Straight Arrow Connector 211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3" name="Straight Arrow Connector 212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4" name="Straight Arrow Connector 213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5" name="Straight Arrow Connector 214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6" name="Straight Arrow Connector 215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</p:grpSp>
        </p:grpSp>
      </p:grpSp>
      <p:grpSp>
        <p:nvGrpSpPr>
          <p:cNvPr id="97" name="Group 885"/>
          <p:cNvGrpSpPr/>
          <p:nvPr/>
        </p:nvGrpSpPr>
        <p:grpSpPr>
          <a:xfrm>
            <a:off x="2895659" y="1428505"/>
            <a:ext cx="1670604" cy="2765136"/>
            <a:chOff x="1452220" y="1758397"/>
            <a:chExt cx="2131458" cy="2765136"/>
          </a:xfrm>
        </p:grpSpPr>
        <p:sp>
          <p:nvSpPr>
            <p:cNvPr id="887" name="Rectangle 886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  </a:t>
              </a:r>
              <a:r>
                <a:rPr lang="en-US" sz="800" b="1" dirty="0" smtClean="0"/>
                <a:t>k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mem_cache1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8" name="Group 378"/>
            <p:cNvGrpSpPr/>
            <p:nvPr/>
          </p:nvGrpSpPr>
          <p:grpSpPr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964" name="Rectangle 963"/>
              <p:cNvSpPr/>
              <p:nvPr/>
            </p:nvSpPr>
            <p:spPr bwMode="auto">
              <a:xfrm>
                <a:off x="1288401" y="1816004"/>
                <a:ext cx="1901031" cy="7488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Socket 0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99" name="Group 377"/>
              <p:cNvGrpSpPr/>
              <p:nvPr/>
            </p:nvGrpSpPr>
            <p:grpSpPr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00" name="Group 43"/>
                <p:cNvGrpSpPr/>
                <p:nvPr/>
              </p:nvGrpSpPr>
              <p:grpSpPr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978" name="Rectangle 977"/>
                  <p:cNvSpPr/>
                  <p:nvPr/>
                </p:nvSpPr>
                <p:spPr bwMode="auto">
                  <a:xfrm>
                    <a:off x="1336716" y="2197093"/>
                    <a:ext cx="886404" cy="131610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0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01" name="Group 15"/>
                  <p:cNvGrpSpPr/>
                  <p:nvPr/>
                </p:nvGrpSpPr>
                <p:grpSpPr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980" name="Rectangle 16"/>
                    <p:cNvSpPr/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981" name="Straight Connector 980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2" name="Straight Connector 981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4" name="Straight Connector 983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6" name="Straight Connector 985"/>
                    <p:cNvCxnSpPr/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2" name="Group 376"/>
                <p:cNvGrpSpPr/>
                <p:nvPr/>
              </p:nvGrpSpPr>
              <p:grpSpPr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968" name="Rectangle 967"/>
                  <p:cNvSpPr/>
                  <p:nvPr/>
                </p:nvSpPr>
                <p:spPr bwMode="auto">
                  <a:xfrm>
                    <a:off x="2498148" y="1988825"/>
                    <a:ext cx="518463" cy="51846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1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03" name="Group 15"/>
                  <p:cNvGrpSpPr/>
                  <p:nvPr/>
                </p:nvGrpSpPr>
                <p:grpSpPr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970" name="Rectangle 969"/>
                    <p:cNvSpPr/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971" name="Straight Connector 970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2" name="Straight Connector 971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3" name="Straight Connector 972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4" name="Straight Connector 973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5" name="Straight Connector 974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6" name="Straight Connector 975"/>
                    <p:cNvCxnSpPr/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7" name="Straight Connector 976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104" name="Group 379"/>
            <p:cNvGrpSpPr/>
            <p:nvPr/>
          </p:nvGrpSpPr>
          <p:grpSpPr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890" name="Rectangle 889"/>
              <p:cNvSpPr/>
              <p:nvPr/>
            </p:nvSpPr>
            <p:spPr bwMode="auto">
              <a:xfrm>
                <a:off x="1160809" y="2680108"/>
                <a:ext cx="2419494" cy="17282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  <a:r>
                  <a:rPr lang="en-US" sz="800" dirty="0" err="1" smtClean="0"/>
                  <a:t>Numa</a:t>
                </a:r>
                <a:r>
                  <a:rPr lang="en-US" sz="800" dirty="0" smtClean="0"/>
                  <a:t> node 0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05" name="Group 226"/>
              <p:cNvGrpSpPr/>
              <p:nvPr/>
            </p:nvGrpSpPr>
            <p:grpSpPr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06" name="Group 177"/>
                <p:cNvGrpSpPr/>
                <p:nvPr/>
              </p:nvGrpSpPr>
              <p:grpSpPr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08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62" name="Rectangle 96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63" name="Rectangle 96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09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60" name="Rectangle 95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61" name="Rectangle 96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10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58" name="Rectangle 95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59" name="Rectangle 95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11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56" name="Rectangle 95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57" name="Rectangle 95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21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54" name="Rectangle 95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55" name="Rectangle 95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946" name="Straight Arrow Connector 945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47" name="Straight Arrow Connector 946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48" name="Straight Arrow Connector 947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49" name="Straight Arrow Connector 948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50" name="Straight Arrow Connector 949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51" name="Straight Arrow Connector 950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52" name="Straight Arrow Connector 951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53" name="Straight Arrow Connector 952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864" name="Group 178"/>
                <p:cNvGrpSpPr/>
                <p:nvPr/>
              </p:nvGrpSpPr>
              <p:grpSpPr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65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9" name="Rectangle 93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40" name="Rectangle 93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66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7" name="Rectangle 93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8" name="Rectangle 93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67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5" name="Rectangle 93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6" name="Rectangle 93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68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3" name="Rectangle 93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69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1" name="Rectangle 93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923" name="Straight Arrow Connector 922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4" name="Straight Arrow Connector 923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5" name="Straight Arrow Connector 924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6" name="Straight Arrow Connector 925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7" name="Straight Arrow Connector 926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8" name="Straight Arrow Connector 927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9" name="Straight Arrow Connector 928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30" name="Straight Arrow Connector 929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870" name="Group 202"/>
                <p:cNvGrpSpPr/>
                <p:nvPr/>
              </p:nvGrpSpPr>
              <p:grpSpPr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71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16" name="Rectangle 91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17" name="Rectangle 91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72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14" name="Rectangle 91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15" name="Rectangle 91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73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12" name="Rectangle 91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13" name="Rectangle 91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74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10" name="Rectangle 90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11" name="Rectangle 91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75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08" name="Rectangle 90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09" name="Rectangle 90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900" name="Straight Arrow Connector 899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1" name="Straight Arrow Connector 900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2" name="Straight Arrow Connector 901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3" name="Straight Arrow Connector 902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4" name="Straight Arrow Connector 903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5" name="Straight Arrow Connector 904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6" name="Straight Arrow Connector 905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7" name="Straight Arrow Connector 906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</p:grpSp>
        </p:grpSp>
      </p:grpSp>
      <p:grpSp>
        <p:nvGrpSpPr>
          <p:cNvPr id="876" name="Group 987"/>
          <p:cNvGrpSpPr/>
          <p:nvPr/>
        </p:nvGrpSpPr>
        <p:grpSpPr>
          <a:xfrm>
            <a:off x="4796690" y="1428505"/>
            <a:ext cx="1670604" cy="2765136"/>
            <a:chOff x="1452220" y="1758397"/>
            <a:chExt cx="2131458" cy="2765136"/>
          </a:xfrm>
        </p:grpSpPr>
        <p:sp>
          <p:nvSpPr>
            <p:cNvPr id="989" name="Rectangle 988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  </a:t>
              </a:r>
              <a:r>
                <a:rPr lang="en-US" sz="800" b="1" dirty="0" smtClean="0"/>
                <a:t>k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mem_cache0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877" name="Group 378"/>
            <p:cNvGrpSpPr/>
            <p:nvPr/>
          </p:nvGrpSpPr>
          <p:grpSpPr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066" name="Rectangle 1065"/>
              <p:cNvSpPr/>
              <p:nvPr/>
            </p:nvSpPr>
            <p:spPr bwMode="auto">
              <a:xfrm>
                <a:off x="1288401" y="1816004"/>
                <a:ext cx="1901031" cy="7488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Socket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878" name="Group 377"/>
              <p:cNvGrpSpPr/>
              <p:nvPr/>
            </p:nvGrpSpPr>
            <p:grpSpPr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879" name="Group 43"/>
                <p:cNvGrpSpPr/>
                <p:nvPr/>
              </p:nvGrpSpPr>
              <p:grpSpPr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080" name="Rectangle 1079"/>
                  <p:cNvSpPr/>
                  <p:nvPr/>
                </p:nvSpPr>
                <p:spPr bwMode="auto">
                  <a:xfrm>
                    <a:off x="1336716" y="2197093"/>
                    <a:ext cx="886404" cy="131610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2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880" name="Group 15"/>
                  <p:cNvGrpSpPr/>
                  <p:nvPr/>
                </p:nvGrpSpPr>
                <p:grpSpPr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082" name="Rectangle 16"/>
                    <p:cNvSpPr/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083" name="Straight Connector 1082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4" name="Straight Connector 1083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5" name="Straight Connector 1084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6" name="Straight Connector 1085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7" name="Straight Connector 1086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8" name="Straight Connector 1087"/>
                    <p:cNvCxnSpPr/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9" name="Straight Connector 1088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81" name="Group 376"/>
                <p:cNvGrpSpPr/>
                <p:nvPr/>
              </p:nvGrpSpPr>
              <p:grpSpPr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1070" name="Rectangle 1069"/>
                  <p:cNvSpPr/>
                  <p:nvPr/>
                </p:nvSpPr>
                <p:spPr bwMode="auto">
                  <a:xfrm>
                    <a:off x="2498148" y="1988825"/>
                    <a:ext cx="518463" cy="51846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3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882" name="Group 15"/>
                  <p:cNvGrpSpPr/>
                  <p:nvPr/>
                </p:nvGrpSpPr>
                <p:grpSpPr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072" name="Rectangle 1071"/>
                    <p:cNvSpPr/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073" name="Straight Connector 1072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4" name="Straight Connector 1073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5" name="Straight Connector 1074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6" name="Straight Connector 1075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7" name="Straight Connector 1076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8" name="Straight Connector 1077"/>
                    <p:cNvCxnSpPr/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9" name="Straight Connector 1078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883" name="Group 379"/>
            <p:cNvGrpSpPr/>
            <p:nvPr/>
          </p:nvGrpSpPr>
          <p:grpSpPr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992" name="Rectangle 991"/>
              <p:cNvSpPr/>
              <p:nvPr/>
            </p:nvSpPr>
            <p:spPr bwMode="auto">
              <a:xfrm>
                <a:off x="1160809" y="2680108"/>
                <a:ext cx="2419494" cy="17282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  <a:r>
                  <a:rPr lang="en-US" sz="800" dirty="0" err="1" smtClean="0"/>
                  <a:t>Numa</a:t>
                </a:r>
                <a:r>
                  <a:rPr lang="en-US" sz="800" dirty="0" smtClean="0"/>
                  <a:t> node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884" name="Group 226"/>
              <p:cNvGrpSpPr/>
              <p:nvPr/>
            </p:nvGrpSpPr>
            <p:grpSpPr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885" name="Group 177"/>
                <p:cNvGrpSpPr/>
                <p:nvPr/>
              </p:nvGrpSpPr>
              <p:grpSpPr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86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64" name="Rectangle 106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88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89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60" name="Rectangle 105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61" name="Rectangle 106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1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58" name="Rectangle 105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59" name="Rectangle 105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2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56" name="Rectangle 105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57" name="Rectangle 105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048" name="Straight Arrow Connector 1047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49" name="Straight Arrow Connector 1048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0" name="Straight Arrow Connector 1049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1" name="Straight Arrow Connector 1050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2" name="Straight Arrow Connector 1051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3" name="Straight Arrow Connector 1052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4" name="Straight Arrow Connector 1053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5" name="Straight Arrow Connector 1054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893" name="Group 178"/>
                <p:cNvGrpSpPr/>
                <p:nvPr/>
              </p:nvGrpSpPr>
              <p:grpSpPr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94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41" name="Rectangle 104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42" name="Rectangle 104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5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39" name="Rectangle 103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40" name="Rectangle 103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1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37" name="Rectangle 103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38" name="Rectangle 103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35" name="Rectangle 103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36" name="Rectangle 103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4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33" name="Rectangle 103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34" name="Rectangle 103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025" name="Straight Arrow Connector 1024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26" name="Straight Arrow Connector 1025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27" name="Straight Arrow Connector 1026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28" name="Straight Arrow Connector 1027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29" name="Straight Arrow Connector 1028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30" name="Straight Arrow Connector 1029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31" name="Straight Arrow Connector 1030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32" name="Straight Arrow Connector 1031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35" name="Group 202"/>
                <p:cNvGrpSpPr/>
                <p:nvPr/>
              </p:nvGrpSpPr>
              <p:grpSpPr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36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8" name="Rectangle 101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9" name="Rectangle 101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9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6" name="Rectangle 101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7" name="Rectangle 101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42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4" name="Rectangle 101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5" name="Rectangle 101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45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2" name="Rectangle 101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3" name="Rectangle 101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48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0" name="Rectangle 100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1" name="Rectangle 101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002" name="Straight Arrow Connector 1001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3" name="Straight Arrow Connector 1002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4" name="Straight Arrow Connector 1003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5" name="Straight Arrow Connector 1004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6" name="Straight Arrow Connector 1005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7" name="Straight Arrow Connector 1006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8" name="Straight Arrow Connector 1007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9" name="Straight Arrow Connector 1008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</p:grpSp>
        </p:grpSp>
      </p:grpSp>
      <p:grpSp>
        <p:nvGrpSpPr>
          <p:cNvPr id="149" name="Group 1089"/>
          <p:cNvGrpSpPr/>
          <p:nvPr/>
        </p:nvGrpSpPr>
        <p:grpSpPr>
          <a:xfrm>
            <a:off x="6640113" y="1428505"/>
            <a:ext cx="1670604" cy="2765136"/>
            <a:chOff x="1452218" y="1758397"/>
            <a:chExt cx="2131458" cy="2765136"/>
          </a:xfrm>
        </p:grpSpPr>
        <p:sp>
          <p:nvSpPr>
            <p:cNvPr id="1091" name="Rectangle 1090"/>
            <p:cNvSpPr/>
            <p:nvPr/>
          </p:nvSpPr>
          <p:spPr bwMode="auto">
            <a:xfrm>
              <a:off x="1452218" y="1758397"/>
              <a:ext cx="2131458" cy="2765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  </a:t>
              </a:r>
              <a:r>
                <a:rPr lang="en-US" sz="800" b="1" dirty="0" smtClean="0"/>
                <a:t>k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mem_cache1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0" name="Group 378"/>
            <p:cNvGrpSpPr/>
            <p:nvPr/>
          </p:nvGrpSpPr>
          <p:grpSpPr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168" name="Rectangle 1167"/>
              <p:cNvSpPr/>
              <p:nvPr/>
            </p:nvSpPr>
            <p:spPr bwMode="auto">
              <a:xfrm>
                <a:off x="1288401" y="1816004"/>
                <a:ext cx="1901031" cy="7488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Socket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51" name="Group 377"/>
              <p:cNvGrpSpPr/>
              <p:nvPr/>
            </p:nvGrpSpPr>
            <p:grpSpPr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52" name="Group 43"/>
                <p:cNvGrpSpPr/>
                <p:nvPr/>
              </p:nvGrpSpPr>
              <p:grpSpPr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182" name="Rectangle 1181"/>
                  <p:cNvSpPr/>
                  <p:nvPr/>
                </p:nvSpPr>
                <p:spPr bwMode="auto">
                  <a:xfrm>
                    <a:off x="1336716" y="2197093"/>
                    <a:ext cx="886404" cy="131610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2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53" name="Group 15"/>
                  <p:cNvGrpSpPr/>
                  <p:nvPr/>
                </p:nvGrpSpPr>
                <p:grpSpPr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184" name="Rectangle 16"/>
                    <p:cNvSpPr/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185" name="Straight Connector 1184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7" name="Straight Connector 1186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9" name="Straight Connector 1188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90" name="Straight Connector 1189"/>
                    <p:cNvCxnSpPr/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91" name="Straight Connector 1190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54" name="Group 376"/>
                <p:cNvGrpSpPr/>
                <p:nvPr/>
              </p:nvGrpSpPr>
              <p:grpSpPr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1172" name="Rectangle 1171"/>
                  <p:cNvSpPr/>
                  <p:nvPr/>
                </p:nvSpPr>
                <p:spPr bwMode="auto">
                  <a:xfrm>
                    <a:off x="2498148" y="1988825"/>
                    <a:ext cx="518463" cy="51846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3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56" name="Group 15"/>
                  <p:cNvGrpSpPr/>
                  <p:nvPr/>
                </p:nvGrpSpPr>
                <p:grpSpPr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174" name="Rectangle 1173"/>
                    <p:cNvSpPr/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175" name="Straight Connector 1174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7" name="Straight Connector 1176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9" name="Straight Connector 1178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1" name="Straight Connector 1180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157" name="Group 379"/>
            <p:cNvGrpSpPr/>
            <p:nvPr/>
          </p:nvGrpSpPr>
          <p:grpSpPr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1094" name="Rectangle 1093"/>
              <p:cNvSpPr/>
              <p:nvPr/>
            </p:nvSpPr>
            <p:spPr bwMode="auto">
              <a:xfrm>
                <a:off x="1160809" y="2680108"/>
                <a:ext cx="2419494" cy="17282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  <a:r>
                  <a:rPr lang="en-US" sz="800" dirty="0" err="1" smtClean="0"/>
                  <a:t>Numa</a:t>
                </a:r>
                <a:r>
                  <a:rPr lang="en-US" sz="800" dirty="0" smtClean="0"/>
                  <a:t> node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58" name="Group 226"/>
              <p:cNvGrpSpPr/>
              <p:nvPr/>
            </p:nvGrpSpPr>
            <p:grpSpPr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59" name="Group 177"/>
                <p:cNvGrpSpPr/>
                <p:nvPr/>
              </p:nvGrpSpPr>
              <p:grpSpPr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96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66" name="Rectangle 116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67" name="Rectangle 116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7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64" name="Rectangle 116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65" name="Rectangle 116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8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62" name="Rectangle 116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63" name="Rectangle 116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9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60" name="Rectangle 115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61" name="Rectangle 116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18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58" name="Rectangle 115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150" name="Straight Arrow Connector 1149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1" name="Straight Arrow Connector 1150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2" name="Straight Arrow Connector 1151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3" name="Straight Arrow Connector 1152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4" name="Straight Arrow Connector 1153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5" name="Straight Arrow Connector 1154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6" name="Straight Arrow Connector 1155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7" name="Straight Arrow Connector 1156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919" name="Group 178"/>
                <p:cNvGrpSpPr/>
                <p:nvPr/>
              </p:nvGrpSpPr>
              <p:grpSpPr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920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43" name="Rectangle 114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44" name="Rectangle 114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21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41" name="Rectangle 114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42" name="Rectangle 114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22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39" name="Rectangle 113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40" name="Rectangle 113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0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37" name="Rectangle 113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38" name="Rectangle 113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1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35" name="Rectangle 113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36" name="Rectangle 113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127" name="Straight Arrow Connector 1126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28" name="Straight Arrow Connector 1127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29" name="Straight Arrow Connector 1128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0" name="Straight Arrow Connector 1129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1" name="Straight Arrow Connector 1130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2" name="Straight Arrow Connector 1131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3" name="Straight Arrow Connector 1132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4" name="Straight Arrow Connector 1133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62" name="Group 202"/>
                <p:cNvGrpSpPr/>
                <p:nvPr/>
              </p:nvGrpSpPr>
              <p:grpSpPr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63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20" name="Rectangle 111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21" name="Rectangle 112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4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18" name="Rectangle 111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5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16" name="Rectangle 111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6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14" name="Rectangle 111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15" name="Rectangle 111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7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12" name="Rectangle 111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104" name="Straight Arrow Connector 1103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5" name="Straight Arrow Connector 1104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6" name="Straight Arrow Connector 1105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7" name="Straight Arrow Connector 1106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8" name="Straight Arrow Connector 1107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9" name="Straight Arrow Connector 1108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10" name="Straight Arrow Connector 1109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11" name="Straight Arrow Connector 1110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</p:grpSp>
        </p:grpSp>
      </p:grpSp>
      <p:cxnSp>
        <p:nvCxnSpPr>
          <p:cNvPr id="1193" name="Straight Connector 1192"/>
          <p:cNvCxnSpPr/>
          <p:nvPr/>
        </p:nvCxnSpPr>
        <p:spPr bwMode="auto">
          <a:xfrm>
            <a:off x="303344" y="2465431"/>
            <a:ext cx="8122587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97" name="Curved Connector 1196"/>
          <p:cNvCxnSpPr/>
          <p:nvPr/>
        </p:nvCxnSpPr>
        <p:spPr bwMode="auto">
          <a:xfrm rot="16200000" flipV="1">
            <a:off x="1218063" y="4431062"/>
            <a:ext cx="1432492" cy="727221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38100" cap="flat" cmpd="sng" algn="ctr">
            <a:solidFill>
              <a:srgbClr val="FFC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1200" name="Curved Connector 1199"/>
          <p:cNvCxnSpPr/>
          <p:nvPr/>
        </p:nvCxnSpPr>
        <p:spPr bwMode="auto">
          <a:xfrm rot="5400000" flipH="1" flipV="1">
            <a:off x="1399641" y="2060418"/>
            <a:ext cx="819793" cy="592892"/>
          </a:xfrm>
          <a:prstGeom prst="curvedConnector3">
            <a:avLst>
              <a:gd name="adj1" fmla="val 112393"/>
            </a:avLst>
          </a:prstGeom>
          <a:solidFill>
            <a:schemeClr val="tx2"/>
          </a:solidFill>
          <a:ln w="38100" cap="flat" cmpd="sng" algn="ctr">
            <a:solidFill>
              <a:srgbClr val="00B05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1206" name="Curved Connector 1205"/>
          <p:cNvCxnSpPr>
            <a:stCxn id="217" idx="2"/>
            <a:endCxn id="336" idx="0"/>
          </p:cNvCxnSpPr>
          <p:nvPr/>
        </p:nvCxnSpPr>
        <p:spPr bwMode="auto">
          <a:xfrm rot="16200000" flipH="1">
            <a:off x="2243149" y="4386598"/>
            <a:ext cx="1484914" cy="768724"/>
          </a:xfrm>
          <a:prstGeom prst="curvedConnector3">
            <a:avLst>
              <a:gd name="adj1" fmla="val 38596"/>
            </a:avLst>
          </a:prstGeom>
          <a:solidFill>
            <a:schemeClr val="tx2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1210" name="Curved Connector 1209"/>
          <p:cNvCxnSpPr/>
          <p:nvPr/>
        </p:nvCxnSpPr>
        <p:spPr bwMode="auto">
          <a:xfrm>
            <a:off x="2607624" y="2829508"/>
            <a:ext cx="12700" cy="442421"/>
          </a:xfrm>
          <a:prstGeom prst="curvedConnector3">
            <a:avLst>
              <a:gd name="adj1" fmla="val 1800000"/>
            </a:avLst>
          </a:prstGeom>
          <a:solidFill>
            <a:schemeClr val="tx2"/>
          </a:solidFill>
          <a:ln w="38100" cap="flat" cmpd="sng" algn="ctr">
            <a:solidFill>
              <a:srgbClr val="FFC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memory layout</a:t>
            </a:r>
            <a:endParaRPr lang="en-US" dirty="0"/>
          </a:p>
        </p:txBody>
      </p:sp>
      <p:pic>
        <p:nvPicPr>
          <p:cNvPr id="4" name="Content Placeholder 3" descr="slab layo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3152" y="2731644"/>
            <a:ext cx="7247221" cy="4051300"/>
          </a:xfrm>
        </p:spPr>
      </p:pic>
      <p:pic>
        <p:nvPicPr>
          <p:cNvPr id="5" name="Picture 4" descr="slab_layou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9599" y="1599576"/>
            <a:ext cx="5429354" cy="175319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097531" y="2438998"/>
            <a:ext cx="1981876" cy="11433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59791" y="2438998"/>
            <a:ext cx="3430170" cy="11433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62029" y="2438998"/>
            <a:ext cx="838486" cy="10671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SLAB debugging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96" y="1904480"/>
            <a:ext cx="8537312" cy="52595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Use-after-free</a:t>
            </a:r>
          </a:p>
          <a:p>
            <a:pPr lvl="1"/>
            <a:r>
              <a:rPr lang="en-US" sz="1600" dirty="0" smtClean="0"/>
              <a:t>Poison, check at next </a:t>
            </a:r>
            <a:r>
              <a:rPr lang="en-US" sz="1600" dirty="0" err="1" smtClean="0"/>
              <a:t>alloc</a:t>
            </a:r>
            <a:endParaRPr lang="en-US" sz="1600" dirty="0" smtClean="0"/>
          </a:p>
          <a:p>
            <a:pPr lvl="1"/>
            <a:r>
              <a:rPr lang="en-US" sz="1600" dirty="0" smtClean="0"/>
              <a:t>If </a:t>
            </a:r>
            <a:r>
              <a:rPr lang="en-US" sz="1600" dirty="0" err="1" smtClean="0"/>
              <a:t>off_slab</a:t>
            </a:r>
            <a:r>
              <a:rPr lang="en-US" sz="1600" dirty="0" smtClean="0"/>
              <a:t> and </a:t>
            </a:r>
            <a:r>
              <a:rPr lang="en-US" sz="1600" dirty="0" err="1" smtClean="0"/>
              <a:t>nPAGEs</a:t>
            </a:r>
            <a:r>
              <a:rPr lang="en-US" sz="1600" dirty="0" smtClean="0"/>
              <a:t>, record the call stack of last free, then </a:t>
            </a:r>
            <a:r>
              <a:rPr lang="en-US" sz="1600" dirty="0" err="1" smtClean="0"/>
              <a:t>unmap</a:t>
            </a:r>
            <a:r>
              <a:rPr lang="en-US" sz="1600" dirty="0" smtClean="0"/>
              <a:t> the slab page</a:t>
            </a:r>
          </a:p>
          <a:p>
            <a:r>
              <a:rPr lang="en-US" sz="2400" dirty="0" smtClean="0"/>
              <a:t>Use-before-initialization</a:t>
            </a:r>
          </a:p>
          <a:p>
            <a:pPr lvl="1"/>
            <a:r>
              <a:rPr lang="en-US" sz="1600" dirty="0" smtClean="0"/>
              <a:t>Poison, check at debugging time</a:t>
            </a:r>
            <a:endParaRPr lang="en-US" sz="2400" dirty="0" smtClean="0"/>
          </a:p>
          <a:p>
            <a:r>
              <a:rPr lang="en-US" sz="2400" dirty="0" smtClean="0"/>
              <a:t>Double free, check the memory outside of object</a:t>
            </a:r>
          </a:p>
          <a:p>
            <a:pPr lvl="1"/>
            <a:r>
              <a:rPr lang="en-US" sz="1600" dirty="0" err="1" smtClean="0"/>
              <a:t>Redzone</a:t>
            </a:r>
            <a:r>
              <a:rPr lang="en-US" sz="1600" dirty="0" smtClean="0"/>
              <a:t>, mark INACTIVE at free time</a:t>
            </a:r>
          </a:p>
          <a:p>
            <a:pPr lvl="1"/>
            <a:r>
              <a:rPr lang="en-US" sz="1600" dirty="0" err="1" smtClean="0"/>
              <a:t>Bufctl</a:t>
            </a:r>
            <a:r>
              <a:rPr lang="en-US" sz="1600" dirty="0" smtClean="0"/>
              <a:t>, mark FREE at free time</a:t>
            </a:r>
          </a:p>
          <a:p>
            <a:r>
              <a:rPr lang="en-US" sz="2400" dirty="0" smtClean="0"/>
              <a:t>Buffer overflow</a:t>
            </a:r>
          </a:p>
          <a:p>
            <a:pPr lvl="1"/>
            <a:r>
              <a:rPr lang="en-US" sz="1600" dirty="0" err="1" smtClean="0"/>
              <a:t>Redzone</a:t>
            </a:r>
            <a:r>
              <a:rPr lang="en-US" sz="1600" dirty="0" smtClean="0"/>
              <a:t>, check </a:t>
            </a:r>
            <a:r>
              <a:rPr lang="en-US" sz="1600" dirty="0" err="1" smtClean="0"/>
              <a:t>redzone</a:t>
            </a:r>
            <a:r>
              <a:rPr lang="en-US" sz="1600" dirty="0" smtClean="0"/>
              <a:t> at free</a:t>
            </a:r>
          </a:p>
          <a:p>
            <a:r>
              <a:rPr lang="en-US" sz="2400" dirty="0" smtClean="0"/>
              <a:t>Memory Leak</a:t>
            </a:r>
          </a:p>
          <a:p>
            <a:pPr lvl="1"/>
            <a:r>
              <a:rPr lang="en-US" sz="1600" dirty="0" smtClean="0"/>
              <a:t>Traverse all the slab, and aggregate the callers (STORE_USER)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layout for debugging</a:t>
            </a:r>
            <a:endParaRPr lang="en-US" dirty="0"/>
          </a:p>
        </p:txBody>
      </p:sp>
      <p:pic>
        <p:nvPicPr>
          <p:cNvPr id="20" name="Content Placeholder 3" descr="slab layo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8389" y="2531283"/>
            <a:ext cx="7247221" cy="4051300"/>
          </a:xfrm>
        </p:spPr>
      </p:pic>
      <p:sp>
        <p:nvSpPr>
          <p:cNvPr id="9" name="Left Brace 8"/>
          <p:cNvSpPr/>
          <p:nvPr/>
        </p:nvSpPr>
        <p:spPr>
          <a:xfrm>
            <a:off x="760700" y="3610705"/>
            <a:ext cx="304904" cy="2896588"/>
          </a:xfrm>
          <a:prstGeom prst="leftBrace">
            <a:avLst>
              <a:gd name="adj1" fmla="val 43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5604" y="2133158"/>
            <a:ext cx="7165244" cy="914712"/>
            <a:chOff x="913152" y="1523350"/>
            <a:chExt cx="7165244" cy="914712"/>
          </a:xfrm>
        </p:grpSpPr>
        <p:sp>
          <p:nvSpPr>
            <p:cNvPr id="4" name="Rectangle 3"/>
            <p:cNvSpPr/>
            <p:nvPr/>
          </p:nvSpPr>
          <p:spPr>
            <a:xfrm>
              <a:off x="913152" y="1523350"/>
              <a:ext cx="6479210" cy="91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13152" y="1523350"/>
              <a:ext cx="1143390" cy="9147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redzone1</a:t>
              </a:r>
            </a:p>
            <a:p>
              <a:pPr algn="ctr"/>
              <a:r>
                <a:rPr lang="en-US" sz="1600" b="1" dirty="0" smtClean="0"/>
                <a:t>8 bytes</a:t>
              </a:r>
              <a:endParaRPr lang="en-US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2554" y="1523350"/>
              <a:ext cx="1295842" cy="9147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caller IP</a:t>
              </a:r>
            </a:p>
            <a:p>
              <a:pPr algn="ctr"/>
              <a:r>
                <a:rPr lang="en-US" sz="1600" b="1" dirty="0" smtClean="0"/>
                <a:t>8 bytes</a:t>
              </a:r>
              <a:endParaRPr lang="en-US" sz="16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9164" y="1523350"/>
              <a:ext cx="1143390" cy="9147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redzone2</a:t>
              </a:r>
            </a:p>
            <a:p>
              <a:pPr algn="ctr"/>
              <a:r>
                <a:rPr lang="en-US" sz="1600" b="1" dirty="0" smtClean="0"/>
                <a:t>8 bytes</a:t>
              </a:r>
              <a:endParaRPr lang="en-US" sz="1600" b="1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1065604" y="3047870"/>
            <a:ext cx="2515458" cy="2286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81808" y="3047870"/>
            <a:ext cx="3049040" cy="2286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44" y="1980706"/>
            <a:ext cx="8229600" cy="68603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600" dirty="0" smtClean="0"/>
              <a:t>#define RED_INACTIVE    0x09F911029D74E35BULL   /* when </a:t>
            </a:r>
            <a:r>
              <a:rPr lang="en-US" sz="1600" dirty="0" err="1" smtClean="0"/>
              <a:t>obj</a:t>
            </a:r>
            <a:r>
              <a:rPr lang="en-US" sz="1600" dirty="0" smtClean="0"/>
              <a:t> is inactive */</a:t>
            </a:r>
          </a:p>
          <a:p>
            <a:pPr>
              <a:buNone/>
            </a:pPr>
            <a:r>
              <a:rPr lang="en-US" sz="1600" dirty="0" smtClean="0"/>
              <a:t>#define RED_ACTIVE      0xD84156C5635688C0ULL   /* when </a:t>
            </a:r>
            <a:r>
              <a:rPr lang="en-US" sz="1600" dirty="0" err="1" smtClean="0"/>
              <a:t>obj</a:t>
            </a:r>
            <a:r>
              <a:rPr lang="en-US" sz="1600" dirty="0" smtClean="0"/>
              <a:t> is active */</a:t>
            </a:r>
          </a:p>
          <a:p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455796" y="2696389"/>
            <a:ext cx="8156182" cy="3934103"/>
            <a:chOff x="227118" y="2209384"/>
            <a:chExt cx="8156182" cy="3934103"/>
          </a:xfrm>
        </p:grpSpPr>
        <p:sp>
          <p:nvSpPr>
            <p:cNvPr id="9" name="TextBox 8"/>
            <p:cNvSpPr txBox="1"/>
            <p:nvPr/>
          </p:nvSpPr>
          <p:spPr>
            <a:xfrm>
              <a:off x="227118" y="3505226"/>
              <a:ext cx="2363006" cy="129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Initialization</a:t>
              </a:r>
            </a:p>
            <a:p>
              <a:pPr marL="342900" indent="-342900"/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set </a:t>
              </a:r>
              <a:r>
                <a:rPr lang="en-US" sz="1400" dirty="0" err="1" smtClean="0"/>
                <a:t>redzone</a:t>
              </a:r>
              <a:r>
                <a:rPr lang="en-US" sz="1400" dirty="0" smtClean="0"/>
                <a:t> INACTIVE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err="1" smtClean="0"/>
                <a:t>ctor</a:t>
              </a:r>
              <a:r>
                <a:rPr lang="en-US" sz="1400" dirty="0" smtClean="0"/>
                <a:t>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>
                  <a:solidFill>
                    <a:srgbClr val="FF0000"/>
                  </a:solidFill>
                </a:rPr>
                <a:t>! INACTIVE. (X)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9932" y="2209384"/>
              <a:ext cx="2210554" cy="1077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Allocation</a:t>
              </a:r>
            </a:p>
            <a:p>
              <a:pPr marL="342900" indent="-342900"/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>
                  <a:solidFill>
                    <a:srgbClr val="FF0000"/>
                  </a:solidFill>
                </a:rPr>
                <a:t>! INACTIVE. (X)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set </a:t>
              </a:r>
              <a:r>
                <a:rPr lang="en-US" sz="1400" dirty="0" err="1" smtClean="0"/>
                <a:t>redzone</a:t>
              </a:r>
              <a:r>
                <a:rPr lang="en-US" sz="1400" dirty="0" smtClean="0"/>
                <a:t> ACTIVE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8802" y="4419938"/>
              <a:ext cx="2972814" cy="172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err="1" smtClean="0"/>
                <a:t>Deallocation</a:t>
              </a:r>
              <a:endParaRPr lang="en-US" dirty="0" smtClean="0"/>
            </a:p>
            <a:p>
              <a:pPr marL="342900" indent="-342900"/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check </a:t>
              </a:r>
              <a:r>
                <a:rPr lang="en-US" sz="1400" dirty="0" err="1" smtClean="0"/>
                <a:t>redzone</a:t>
              </a:r>
              <a:endParaRPr lang="en-US" sz="1400" dirty="0" smtClean="0"/>
            </a:p>
            <a:p>
              <a:pPr marL="800100" lvl="1" indent="-342900">
                <a:buFont typeface="Arial" pitchFamily="34" charset="0"/>
                <a:buChar char="•"/>
              </a:pPr>
              <a:r>
                <a:rPr lang="en-US" sz="1400" dirty="0" smtClean="0"/>
                <a:t>ACTIVE. Y</a:t>
              </a:r>
            </a:p>
            <a:p>
              <a:pPr marL="800100" lvl="1" indent="-342900"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rgbClr val="FF0000"/>
                  </a:solidFill>
                </a:rPr>
                <a:t>INACTIVE (double free)</a:t>
              </a:r>
            </a:p>
            <a:p>
              <a:pPr marL="800100" lvl="1" indent="-342900"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rgbClr val="FF0000"/>
                  </a:solidFill>
                </a:rPr>
                <a:t>else, overwritten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set </a:t>
              </a:r>
              <a:r>
                <a:rPr lang="en-US" sz="1400" dirty="0" err="1" smtClean="0"/>
                <a:t>redzone</a:t>
              </a:r>
              <a:r>
                <a:rPr lang="en-US" sz="1400" dirty="0" smtClean="0"/>
                <a:t> INACTIVE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0294" y="3581452"/>
              <a:ext cx="2363006" cy="8617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Destroy</a:t>
              </a:r>
            </a:p>
            <a:p>
              <a:pPr marL="342900" indent="-342900"/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>
                  <a:solidFill>
                    <a:srgbClr val="FF0000"/>
                  </a:solidFill>
                </a:rPr>
                <a:t>! INACTIVE. (X)</a:t>
              </a:r>
            </a:p>
          </p:txBody>
        </p:sp>
        <p:cxnSp>
          <p:nvCxnSpPr>
            <p:cNvPr id="14" name="Curved Connector 13"/>
            <p:cNvCxnSpPr>
              <a:stCxn id="9" idx="3"/>
              <a:endCxn id="10" idx="1"/>
            </p:cNvCxnSpPr>
            <p:nvPr/>
          </p:nvCxnSpPr>
          <p:spPr>
            <a:xfrm flipV="1">
              <a:off x="2590124" y="2747993"/>
              <a:ext cx="609808" cy="140356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>
              <a:off x="3238045" y="3695792"/>
              <a:ext cx="1143390" cy="3049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1" idx="0"/>
            </p:cNvCxnSpPr>
            <p:nvPr/>
          </p:nvCxnSpPr>
          <p:spPr>
            <a:xfrm rot="5400000" flipH="1" flipV="1">
              <a:off x="3866910" y="3714847"/>
              <a:ext cx="1143390" cy="26679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1" idx="3"/>
              <a:endCxn id="12" idx="2"/>
            </p:cNvCxnSpPr>
            <p:nvPr/>
          </p:nvCxnSpPr>
          <p:spPr>
            <a:xfrm flipV="1">
              <a:off x="5791616" y="4443226"/>
              <a:ext cx="1410181" cy="83848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330"/>
            <a:ext cx="8229600" cy="8378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dirty="0" smtClean="0"/>
              <a:t>#define POISON_INUSE    0x5a    /* for use-</a:t>
            </a:r>
            <a:r>
              <a:rPr lang="en-US" sz="1400" dirty="0" err="1" smtClean="0"/>
              <a:t>uninitialised</a:t>
            </a:r>
            <a:r>
              <a:rPr lang="en-US" sz="1400" dirty="0" smtClean="0"/>
              <a:t> poisoning */</a:t>
            </a:r>
          </a:p>
          <a:p>
            <a:pPr>
              <a:buNone/>
            </a:pPr>
            <a:r>
              <a:rPr lang="en-US" sz="1400" dirty="0" smtClean="0"/>
              <a:t>#define POISON_FREE     0x6b    /* for use-after-free poisoning */</a:t>
            </a:r>
          </a:p>
          <a:p>
            <a:pPr>
              <a:buNone/>
            </a:pPr>
            <a:r>
              <a:rPr lang="en-US" sz="1400" dirty="0" smtClean="0"/>
              <a:t>#define POISON_END      0xa5    /* end-byte of poisoning */</a:t>
            </a:r>
          </a:p>
          <a:p>
            <a:endParaRPr lang="en-US" dirty="0"/>
          </a:p>
        </p:txBody>
      </p:sp>
      <p:grpSp>
        <p:nvGrpSpPr>
          <p:cNvPr id="8" name="Group 22"/>
          <p:cNvGrpSpPr/>
          <p:nvPr/>
        </p:nvGrpSpPr>
        <p:grpSpPr>
          <a:xfrm>
            <a:off x="532022" y="2857766"/>
            <a:ext cx="7775052" cy="3544048"/>
            <a:chOff x="532022" y="2256576"/>
            <a:chExt cx="7775052" cy="3544048"/>
          </a:xfrm>
        </p:grpSpPr>
        <p:sp>
          <p:nvSpPr>
            <p:cNvPr id="4" name="TextBox 3"/>
            <p:cNvSpPr txBox="1"/>
            <p:nvPr/>
          </p:nvSpPr>
          <p:spPr>
            <a:xfrm>
              <a:off x="684474" y="3352774"/>
              <a:ext cx="1829424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Initialization</a:t>
              </a:r>
            </a:p>
            <a:p>
              <a:endParaRPr lang="en-US" dirty="0" smtClean="0"/>
            </a:p>
            <a:p>
              <a:r>
                <a:rPr lang="en-US" dirty="0" smtClean="0"/>
                <a:t>6b </a:t>
              </a:r>
              <a:r>
                <a:rPr lang="en-US" dirty="0" err="1" smtClean="0"/>
                <a:t>6b</a:t>
              </a:r>
              <a:r>
                <a:rPr lang="en-US" dirty="0" smtClean="0"/>
                <a:t> … 6b a5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3706" y="2256576"/>
              <a:ext cx="2363006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Allocation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FF0000"/>
                  </a:solidFill>
                </a:rPr>
                <a:t>! (6b </a:t>
              </a:r>
              <a:r>
                <a:rPr lang="en-US" dirty="0" err="1" smtClean="0">
                  <a:solidFill>
                    <a:srgbClr val="FF0000"/>
                  </a:solidFill>
                </a:rPr>
                <a:t>6b</a:t>
              </a:r>
              <a:r>
                <a:rPr lang="en-US" dirty="0" smtClean="0">
                  <a:solidFill>
                    <a:srgbClr val="FF0000"/>
                  </a:solidFill>
                </a:rPr>
                <a:t> … 6b 5a) (X)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ctor</a:t>
              </a:r>
              <a:r>
                <a:rPr lang="en-US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5a </a:t>
              </a:r>
              <a:r>
                <a:rPr lang="en-US" dirty="0" err="1" smtClean="0">
                  <a:solidFill>
                    <a:schemeClr val="tx1"/>
                  </a:solidFill>
                </a:rPr>
                <a:t>5a</a:t>
              </a:r>
              <a:r>
                <a:rPr lang="en-US" dirty="0" smtClean="0">
                  <a:solidFill>
                    <a:schemeClr val="tx1"/>
                  </a:solidFill>
                </a:rPr>
                <a:t> … 5a a5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3706" y="4496164"/>
              <a:ext cx="2363006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Deallocation</a:t>
              </a:r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6b </a:t>
              </a:r>
              <a:r>
                <a:rPr lang="en-US" dirty="0" err="1" smtClean="0"/>
                <a:t>6b</a:t>
              </a:r>
              <a:r>
                <a:rPr lang="en-US" dirty="0" smtClean="0"/>
                <a:t> … 6b a5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4068" y="3429000"/>
              <a:ext cx="2363006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Destroy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FF0000"/>
                  </a:solidFill>
                </a:rPr>
                <a:t>! (6b </a:t>
              </a:r>
              <a:r>
                <a:rPr lang="en-US" dirty="0" err="1" smtClean="0">
                  <a:solidFill>
                    <a:srgbClr val="FF0000"/>
                  </a:solidFill>
                </a:rPr>
                <a:t>6b</a:t>
              </a:r>
              <a:r>
                <a:rPr lang="en-US" dirty="0" smtClean="0">
                  <a:solidFill>
                    <a:srgbClr val="FF0000"/>
                  </a:solidFill>
                </a:rPr>
                <a:t> … 6b a5) (X)</a:t>
              </a:r>
            </a:p>
          </p:txBody>
        </p:sp>
        <p:cxnSp>
          <p:nvCxnSpPr>
            <p:cNvPr id="9" name="Curved Connector 8"/>
            <p:cNvCxnSpPr>
              <a:stCxn id="4" idx="3"/>
              <a:endCxn id="5" idx="1"/>
            </p:cNvCxnSpPr>
            <p:nvPr/>
          </p:nvCxnSpPr>
          <p:spPr>
            <a:xfrm flipV="1">
              <a:off x="2513898" y="2995240"/>
              <a:ext cx="609808" cy="819199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5400000">
              <a:off x="3466723" y="4000695"/>
              <a:ext cx="762260" cy="2286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0"/>
            </p:cNvCxnSpPr>
            <p:nvPr/>
          </p:nvCxnSpPr>
          <p:spPr>
            <a:xfrm rot="5400000" flipH="1" flipV="1">
              <a:off x="4019361" y="4019752"/>
              <a:ext cx="762260" cy="19056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3"/>
              <a:endCxn id="7" idx="2"/>
            </p:cNvCxnSpPr>
            <p:nvPr/>
          </p:nvCxnSpPr>
          <p:spPr>
            <a:xfrm flipV="1">
              <a:off x="5486712" y="4352330"/>
              <a:ext cx="1638859" cy="60549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2022" y="4877294"/>
              <a:ext cx="1981876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Panic</a:t>
              </a:r>
            </a:p>
            <a:p>
              <a:endParaRPr lang="en-US" dirty="0" smtClean="0"/>
            </a:p>
            <a:p>
              <a:r>
                <a:rPr lang="en-US" dirty="0" smtClean="0"/>
                <a:t>NN </a:t>
              </a:r>
              <a:r>
                <a:rPr lang="en-US" dirty="0" smtClean="0">
                  <a:solidFill>
                    <a:srgbClr val="FF0000"/>
                  </a:solidFill>
                </a:rPr>
                <a:t>5a</a:t>
              </a:r>
              <a:r>
                <a:rPr lang="en-US" dirty="0" smtClean="0"/>
                <a:t> … NN a5</a:t>
              </a:r>
              <a:endParaRPr lang="en-US" dirty="0"/>
            </a:p>
          </p:txBody>
        </p:sp>
        <p:cxnSp>
          <p:nvCxnSpPr>
            <p:cNvPr id="18" name="Curved Connector 17"/>
            <p:cNvCxnSpPr/>
            <p:nvPr/>
          </p:nvCxnSpPr>
          <p:spPr>
            <a:xfrm rot="5400000">
              <a:off x="2285220" y="3962582"/>
              <a:ext cx="1143390" cy="68603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Debug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0755"/>
            <a:ext cx="8229600" cy="4525963"/>
          </a:xfrm>
        </p:spPr>
        <p:txBody>
          <a:bodyPr/>
          <a:lstStyle/>
          <a:p>
            <a:r>
              <a:rPr lang="en-US" dirty="0" smtClean="0"/>
              <a:t>Save caller IP</a:t>
            </a:r>
          </a:p>
          <a:p>
            <a:r>
              <a:rPr lang="en-US" dirty="0" smtClean="0"/>
              <a:t>State for management array tacking</a:t>
            </a:r>
          </a:p>
          <a:p>
            <a:pPr lvl="1"/>
            <a:r>
              <a:rPr lang="en-US" dirty="0" smtClean="0"/>
              <a:t>BUFCTL_END</a:t>
            </a:r>
          </a:p>
          <a:p>
            <a:pPr lvl="1"/>
            <a:r>
              <a:rPr lang="en-US" dirty="0" smtClean="0"/>
              <a:t>BUFCTL_FREE</a:t>
            </a:r>
          </a:p>
          <a:p>
            <a:pPr lvl="1"/>
            <a:r>
              <a:rPr lang="en-US" dirty="0" smtClean="0"/>
              <a:t>BUFCTL_ACTIVE</a:t>
            </a:r>
          </a:p>
          <a:p>
            <a:pPr lvl="1"/>
            <a:r>
              <a:rPr lang="en-US" dirty="0" smtClean="0"/>
              <a:t>SLAB_LIMIT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Debugging methods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</a:t>
            </a:r>
            <a:r>
              <a:rPr lang="en-US" dirty="0" smtClean="0"/>
              <a:t>C</a:t>
            </a:r>
            <a:r>
              <a:rPr lang="en-US" dirty="0" smtClean="0"/>
              <a:t>ore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corruption location</a:t>
            </a:r>
          </a:p>
          <a:p>
            <a:r>
              <a:rPr lang="en-US" dirty="0" smtClean="0"/>
              <a:t>Confirm corruption pattern</a:t>
            </a:r>
          </a:p>
          <a:p>
            <a:r>
              <a:rPr lang="en-US" dirty="0" smtClean="0"/>
              <a:t>Search potential culprit</a:t>
            </a:r>
          </a:p>
          <a:p>
            <a:r>
              <a:rPr lang="en-US" dirty="0" smtClean="0"/>
              <a:t>N</a:t>
            </a:r>
            <a:r>
              <a:rPr lang="en-US" dirty="0" smtClean="0"/>
              <a:t>ail </a:t>
            </a:r>
            <a:r>
              <a:rPr lang="en-US" dirty="0" smtClean="0"/>
              <a:t>down </a:t>
            </a:r>
            <a:r>
              <a:rPr lang="en-US" dirty="0" smtClean="0"/>
              <a:t>issue by code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 smtClean="0"/>
              <a:t>corruption </a:t>
            </a:r>
            <a:r>
              <a:rPr lang="en-US" dirty="0" smtClean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82" y="2104529"/>
            <a:ext cx="8229600" cy="4525963"/>
          </a:xfrm>
        </p:spPr>
        <p:txBody>
          <a:bodyPr/>
          <a:lstStyle/>
          <a:p>
            <a:r>
              <a:rPr lang="en-US" dirty="0" smtClean="0"/>
              <a:t>Understand </a:t>
            </a:r>
            <a:r>
              <a:rPr lang="en-US" dirty="0" smtClean="0"/>
              <a:t>the scenario</a:t>
            </a:r>
          </a:p>
          <a:p>
            <a:r>
              <a:rPr lang="en-US" dirty="0" smtClean="0"/>
              <a:t>Study the source code</a:t>
            </a:r>
          </a:p>
          <a:p>
            <a:r>
              <a:rPr lang="en-US" dirty="0" smtClean="0"/>
              <a:t>Verified the scenario in kernel core files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Debugging methods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Confirm C</a:t>
            </a:r>
            <a:r>
              <a:rPr lang="en-US" dirty="0" smtClean="0"/>
              <a:t>orruption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</a:t>
            </a:r>
            <a:r>
              <a:rPr lang="en-US" dirty="0" smtClean="0"/>
              <a:t>to familiar with the corrupted data structure</a:t>
            </a:r>
          </a:p>
          <a:p>
            <a:pPr lvl="1"/>
            <a:r>
              <a:rPr lang="en-US" dirty="0" smtClean="0"/>
              <a:t>Learn related data structure and source code</a:t>
            </a:r>
          </a:p>
          <a:p>
            <a:r>
              <a:rPr lang="en-US" dirty="0" smtClean="0"/>
              <a:t>Jump out the box - dump the raw memory pages</a:t>
            </a:r>
          </a:p>
          <a:p>
            <a:pPr lvl="1"/>
            <a:r>
              <a:rPr lang="en-US" dirty="0" smtClean="0"/>
              <a:t>Basic knowledge of kernel memory allocators</a:t>
            </a:r>
          </a:p>
          <a:p>
            <a:pPr lvl="2"/>
            <a:r>
              <a:rPr lang="en-US" dirty="0" smtClean="0"/>
              <a:t>Slab/</a:t>
            </a:r>
            <a:r>
              <a:rPr lang="en-US" dirty="0" err="1" smtClean="0"/>
              <a:t>Slub</a:t>
            </a:r>
            <a:r>
              <a:rPr lang="en-US" dirty="0" smtClean="0"/>
              <a:t>/</a:t>
            </a:r>
            <a:r>
              <a:rPr lang="en-US" dirty="0" err="1" smtClean="0"/>
              <a:t>vmalloc</a:t>
            </a:r>
            <a:r>
              <a:rPr lang="en-US" dirty="0" smtClean="0"/>
              <a:t>/</a:t>
            </a:r>
            <a:r>
              <a:rPr lang="en-US" dirty="0" err="1" smtClean="0"/>
              <a:t>ioremap</a:t>
            </a:r>
            <a:r>
              <a:rPr lang="en-US" dirty="0" smtClean="0"/>
              <a:t>/page allocators</a:t>
            </a:r>
          </a:p>
          <a:p>
            <a:r>
              <a:rPr lang="en-US" dirty="0" smtClean="0"/>
              <a:t>Are they similar with any known corruption patterns?</a:t>
            </a:r>
          </a:p>
          <a:p>
            <a:pPr lvl="1"/>
            <a:r>
              <a:rPr lang="en-US" dirty="0" smtClean="0"/>
              <a:t>Is it a possible corruption pattern caused by HW error?</a:t>
            </a:r>
          </a:p>
          <a:p>
            <a:pPr lvl="2"/>
            <a:r>
              <a:rPr lang="en-US" dirty="0" smtClean="0"/>
              <a:t>If yes, confirm from BIOS SEL logs</a:t>
            </a:r>
          </a:p>
          <a:p>
            <a:pPr lvl="1"/>
            <a:r>
              <a:rPr lang="en-US" dirty="0" smtClean="0"/>
              <a:t>For patterns caused by SW bugs, please refer to page 5.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potential culprit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 smtClean="0"/>
              <a:t>the pointer if culprit owns the pointer</a:t>
            </a:r>
          </a:p>
          <a:p>
            <a:pPr lvl="1"/>
            <a:r>
              <a:rPr lang="en-US" dirty="0" smtClean="0"/>
              <a:t>Per corruption pattern, determine possible pointer address</a:t>
            </a:r>
          </a:p>
          <a:p>
            <a:pPr lvl="1"/>
            <a:r>
              <a:rPr lang="en-US" dirty="0" smtClean="0"/>
              <a:t>Run search -k &lt;pointer address&gt; to get all references</a:t>
            </a:r>
          </a:p>
          <a:p>
            <a:pPr lvl="1"/>
            <a:r>
              <a:rPr lang="en-US" dirty="0" smtClean="0"/>
              <a:t>Using kmem and rd to determine the references owners</a:t>
            </a:r>
          </a:p>
          <a:p>
            <a:r>
              <a:rPr lang="en-US" dirty="0" smtClean="0"/>
              <a:t>Search the corruption data if culprit owns that pattern</a:t>
            </a:r>
          </a:p>
          <a:p>
            <a:pPr lvl="1"/>
            <a:r>
              <a:rPr lang="en-US" dirty="0" smtClean="0"/>
              <a:t>Per corruption pattern, determine the basic corrupted data</a:t>
            </a:r>
          </a:p>
          <a:p>
            <a:pPr lvl="1"/>
            <a:r>
              <a:rPr lang="en-US" dirty="0" smtClean="0"/>
              <a:t>Run search -k &lt;data pattern&gt; to get all references</a:t>
            </a:r>
          </a:p>
          <a:p>
            <a:pPr lvl="1"/>
            <a:r>
              <a:rPr lang="en-US" dirty="0" smtClean="0"/>
              <a:t>Using kmem and rd to confirm the references owners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Nail down issue by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</a:t>
            </a:r>
            <a:r>
              <a:rPr lang="en-US" dirty="0" smtClean="0"/>
              <a:t>down the source code in possible culprit</a:t>
            </a:r>
          </a:p>
          <a:p>
            <a:pPr lvl="1"/>
            <a:r>
              <a:rPr lang="en-US" dirty="0" smtClean="0"/>
              <a:t>Per corruption pattern, determine data structure</a:t>
            </a:r>
          </a:p>
          <a:p>
            <a:pPr lvl="1"/>
            <a:r>
              <a:rPr lang="en-US" dirty="0" smtClean="0"/>
              <a:t>Per corruption pattern, determine the related memory API</a:t>
            </a:r>
          </a:p>
          <a:p>
            <a:pPr lvl="1"/>
            <a:r>
              <a:rPr lang="en-US" dirty="0" smtClean="0"/>
              <a:t>Find the memory signature if possible</a:t>
            </a:r>
          </a:p>
          <a:p>
            <a:r>
              <a:rPr lang="en-US" dirty="0" smtClean="0"/>
              <a:t>Any debug code could be enabled for catching bugs?</a:t>
            </a:r>
          </a:p>
          <a:p>
            <a:pPr lvl="1"/>
            <a:r>
              <a:rPr lang="en-US" dirty="0" smtClean="0"/>
              <a:t>Run the testing with debug code enabled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Debugging methods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study</a:t>
            </a:r>
          </a:p>
          <a:p>
            <a:r>
              <a:rPr lang="en-US" dirty="0" smtClean="0"/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Slab corruption bug -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the corruption location</a:t>
            </a:r>
          </a:p>
          <a:p>
            <a:pPr lvl="1"/>
            <a:r>
              <a:rPr lang="en-US" dirty="0" smtClean="0"/>
              <a:t>Get the back trace, and find the panic location</a:t>
            </a:r>
          </a:p>
          <a:p>
            <a:pPr lvl="2"/>
            <a:r>
              <a:rPr lang="en-US" dirty="0" smtClean="0"/>
              <a:t>cache_alloc_refill+0x17b</a:t>
            </a:r>
          </a:p>
          <a:p>
            <a:pPr lvl="1"/>
            <a:r>
              <a:rPr lang="en-US" dirty="0" smtClean="0"/>
              <a:t>Dump the corrupted memory</a:t>
            </a:r>
          </a:p>
          <a:p>
            <a:pPr lvl="2">
              <a:buNone/>
            </a:pPr>
            <a:r>
              <a:rPr lang="en-US" sz="1400" dirty="0" smtClean="0"/>
              <a:t>crash&gt; slab ffff810262bf5040</a:t>
            </a:r>
          </a:p>
          <a:p>
            <a:pPr lvl="2">
              <a:buNone/>
            </a:pPr>
            <a:r>
              <a:rPr lang="en-US" sz="1400" dirty="0" smtClean="0"/>
              <a:t>struct slab {</a:t>
            </a:r>
          </a:p>
          <a:p>
            <a:pPr lvl="2">
              <a:buNone/>
            </a:pPr>
            <a:r>
              <a:rPr lang="en-US" sz="1400" dirty="0" smtClean="0"/>
              <a:t>  list = {</a:t>
            </a:r>
          </a:p>
          <a:p>
            <a:pPr lvl="2">
              <a:buNone/>
            </a:pPr>
            <a:r>
              <a:rPr lang="en-US" sz="1400" dirty="0" smtClean="0"/>
              <a:t>    next = 0x20a00150463, &lt;====== bad pointer</a:t>
            </a:r>
          </a:p>
          <a:p>
            <a:pPr lvl="2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prev</a:t>
            </a:r>
            <a:r>
              <a:rPr lang="en-US" sz="1400" dirty="0" smtClean="0"/>
              <a:t> = 0xffff810c0ec002c0</a:t>
            </a:r>
          </a:p>
          <a:p>
            <a:pPr lvl="2">
              <a:buNone/>
            </a:pPr>
            <a:r>
              <a:rPr lang="en-US" sz="1400" dirty="0" smtClean="0"/>
              <a:t>  },</a:t>
            </a:r>
          </a:p>
          <a:p>
            <a:pPr lvl="2">
              <a:buNone/>
            </a:pPr>
            <a:r>
              <a:rPr lang="en-US" sz="1400" dirty="0" smtClean="0"/>
              <a:t>……………………………..</a:t>
            </a:r>
          </a:p>
          <a:p>
            <a:pPr lvl="1"/>
            <a:r>
              <a:rPr lang="en-US" dirty="0" smtClean="0"/>
              <a:t>Understand why the corruption cause the panic</a:t>
            </a:r>
          </a:p>
          <a:p>
            <a:pPr lvl="2"/>
            <a:r>
              <a:rPr lang="en-US" dirty="0" smtClean="0"/>
              <a:t> </a:t>
            </a:r>
            <a:r>
              <a:rPr lang="en-US" sz="1800" dirty="0" smtClean="0"/>
              <a:t>Unable to handle kernel paging request at 0000020a0015046b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Slab corruption bug -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 the corruption pattern</a:t>
            </a:r>
          </a:p>
          <a:p>
            <a:pPr lvl="1"/>
            <a:r>
              <a:rPr lang="en-US" dirty="0" smtClean="0"/>
              <a:t>Get to familiar with the corrupted data structure</a:t>
            </a:r>
          </a:p>
          <a:p>
            <a:pPr lvl="2"/>
            <a:r>
              <a:rPr lang="en-US" dirty="0" smtClean="0"/>
              <a:t>Slab struct is at or close to the page boundary</a:t>
            </a:r>
          </a:p>
          <a:p>
            <a:pPr lvl="1"/>
            <a:r>
              <a:rPr lang="en-US" dirty="0" smtClean="0"/>
              <a:t>Jump out the box - dump the raw memory pages</a:t>
            </a:r>
          </a:p>
          <a:p>
            <a:pPr lvl="2"/>
            <a:r>
              <a:rPr lang="en-US" dirty="0" smtClean="0"/>
              <a:t>Not only check the slab, but also dump the adjacent pages</a:t>
            </a:r>
          </a:p>
          <a:p>
            <a:pPr lvl="1"/>
            <a:r>
              <a:rPr lang="en-US" dirty="0" smtClean="0"/>
              <a:t>Are they similar with any known corruption patterns?</a:t>
            </a:r>
          </a:p>
          <a:p>
            <a:pPr lvl="2"/>
            <a:r>
              <a:rPr lang="en-US" dirty="0" smtClean="0"/>
              <a:t>Shouldn’t be HW bug, as the corruption pattern had the significant pattern</a:t>
            </a:r>
          </a:p>
          <a:p>
            <a:pPr lvl="2"/>
            <a:r>
              <a:rPr lang="en-US" dirty="0" smtClean="0"/>
              <a:t>It looked like the buffer overflow bug.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Slab corruption bug -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Correlate corruption with potential culprit</a:t>
            </a:r>
          </a:p>
          <a:p>
            <a:pPr lvl="1"/>
            <a:r>
              <a:rPr lang="en-US" dirty="0" smtClean="0"/>
              <a:t>Search the pointer if culprit owns the pointer</a:t>
            </a:r>
          </a:p>
          <a:p>
            <a:pPr lvl="2"/>
            <a:r>
              <a:rPr lang="en-US" dirty="0" smtClean="0"/>
              <a:t>The pointer address might be ffff810262bf4000 because,</a:t>
            </a:r>
          </a:p>
          <a:p>
            <a:pPr lvl="3"/>
            <a:r>
              <a:rPr lang="en-US" dirty="0" smtClean="0"/>
              <a:t>the corruption pattern seemed to start here.</a:t>
            </a:r>
          </a:p>
          <a:p>
            <a:pPr lvl="3"/>
            <a:r>
              <a:rPr lang="en-US" dirty="0" smtClean="0"/>
              <a:t>the kmem ffff810262bf4000 indicated it is not allocated by slab</a:t>
            </a:r>
          </a:p>
          <a:p>
            <a:pPr lvl="3"/>
            <a:r>
              <a:rPr lang="en-US" dirty="0" smtClean="0"/>
              <a:t>Search who reference the pointer?</a:t>
            </a:r>
          </a:p>
          <a:p>
            <a:pPr lvl="4"/>
            <a:r>
              <a:rPr lang="en-US" dirty="0" smtClean="0"/>
              <a:t>crash&gt; search -k ffff810262bf4000</a:t>
            </a:r>
          </a:p>
          <a:p>
            <a:pPr lvl="4"/>
            <a:r>
              <a:rPr lang="en-US" dirty="0" smtClean="0"/>
              <a:t>ffff810262f03928: ffff810262bf4000</a:t>
            </a:r>
          </a:p>
          <a:p>
            <a:pPr lvl="2"/>
            <a:r>
              <a:rPr lang="en-US" dirty="0" smtClean="0"/>
              <a:t>Who is the owner of ffff810262f03928?</a:t>
            </a:r>
          </a:p>
          <a:p>
            <a:pPr lvl="3"/>
            <a:r>
              <a:rPr lang="en-US" dirty="0" smtClean="0"/>
              <a:t>crash&gt; rd ffff810262f03920 -64 128</a:t>
            </a:r>
          </a:p>
          <a:p>
            <a:pPr lvl="3"/>
            <a:r>
              <a:rPr lang="en-US" dirty="0" smtClean="0"/>
              <a:t>Found the signature: qla2xxx_ts_11 and QLE2562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Debugging methods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Improvements for memory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96" y="210452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debug kernel in…</a:t>
            </a:r>
          </a:p>
          <a:p>
            <a:pPr lvl="1"/>
            <a:r>
              <a:rPr lang="en-US" dirty="0" smtClean="0"/>
              <a:t>Kernel/Driver unit testing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elease testing</a:t>
            </a:r>
            <a:endParaRPr lang="en-US" dirty="0" smtClean="0"/>
          </a:p>
          <a:p>
            <a:r>
              <a:rPr lang="en-US" dirty="0" smtClean="0"/>
              <a:t>Increase the </a:t>
            </a:r>
            <a:r>
              <a:rPr lang="en-US" dirty="0" err="1" smtClean="0"/>
              <a:t>debuggability</a:t>
            </a:r>
            <a:r>
              <a:rPr lang="en-US" dirty="0" smtClean="0"/>
              <a:t> for kernel/driver</a:t>
            </a:r>
          </a:p>
          <a:p>
            <a:pPr lvl="1"/>
            <a:r>
              <a:rPr lang="en-US" dirty="0" smtClean="0"/>
              <a:t>Avoid to use the page allocator if SLUB/SLAB allocation is possible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 smtClean="0"/>
              <a:t>to implement some debug features</a:t>
            </a:r>
          </a:p>
          <a:p>
            <a:pPr lvl="2"/>
            <a:r>
              <a:rPr lang="en-US" dirty="0" smtClean="0"/>
              <a:t>Create module/driver </a:t>
            </a:r>
            <a:r>
              <a:rPr lang="en-US" dirty="0" smtClean="0"/>
              <a:t>unique memory signature</a:t>
            </a:r>
          </a:p>
          <a:p>
            <a:pPr lvl="2"/>
            <a:r>
              <a:rPr lang="en-US" dirty="0" smtClean="0"/>
              <a:t>Introduce </a:t>
            </a:r>
            <a:r>
              <a:rPr lang="en-US" dirty="0" smtClean="0"/>
              <a:t>the </a:t>
            </a:r>
            <a:r>
              <a:rPr lang="en-US" dirty="0" err="1" smtClean="0"/>
              <a:t>redzone</a:t>
            </a:r>
            <a:r>
              <a:rPr lang="en-US" dirty="0" smtClean="0"/>
              <a:t> and </a:t>
            </a:r>
            <a:r>
              <a:rPr lang="en-US" dirty="0" err="1" smtClean="0"/>
              <a:t>posion</a:t>
            </a:r>
            <a:r>
              <a:rPr lang="en-US" dirty="0" smtClean="0"/>
              <a:t> code </a:t>
            </a:r>
            <a:r>
              <a:rPr lang="en-US" dirty="0" smtClean="0"/>
              <a:t>in module/driver</a:t>
            </a:r>
          </a:p>
          <a:p>
            <a:pPr lvl="1"/>
            <a:r>
              <a:rPr lang="en-US" dirty="0" smtClean="0"/>
              <a:t>Replace Slab with </a:t>
            </a:r>
            <a:r>
              <a:rPr lang="en-US" dirty="0" err="1" smtClean="0"/>
              <a:t>Slub</a:t>
            </a:r>
            <a:r>
              <a:rPr lang="en-US" dirty="0"/>
              <a:t> </a:t>
            </a:r>
            <a:r>
              <a:rPr lang="en-US" dirty="0" smtClean="0"/>
              <a:t>which has more debug features</a:t>
            </a:r>
          </a:p>
          <a:p>
            <a:pPr lvl="2"/>
            <a:r>
              <a:rPr lang="en-US" dirty="0" smtClean="0"/>
              <a:t>Production mode debug features</a:t>
            </a:r>
          </a:p>
          <a:p>
            <a:pPr lvl="2"/>
            <a:r>
              <a:rPr lang="en-US" dirty="0" smtClean="0"/>
              <a:t>Per </a:t>
            </a:r>
            <a:r>
              <a:rPr lang="en-US" dirty="0" err="1" smtClean="0"/>
              <a:t>kmem</a:t>
            </a:r>
            <a:r>
              <a:rPr lang="en-US" dirty="0" smtClean="0"/>
              <a:t> cache granularity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2728913" y="1200150"/>
            <a:ext cx="6048375" cy="148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indent="0"/>
            <a:r>
              <a:rPr lang="en-US" sz="440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Q</a:t>
            </a:r>
            <a:r>
              <a:rPr lang="en-US" sz="360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&amp;</a:t>
            </a:r>
            <a:r>
              <a:rPr lang="en-US" sz="440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A</a:t>
            </a:r>
            <a:endParaRPr lang="en-US"/>
          </a:p>
        </p:txBody>
      </p:sp>
      <p:pic>
        <p:nvPicPr>
          <p:cNvPr id="47107" name="Picture Placeholder 6" descr="question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 l="75" r="75"/>
          <a:stretch>
            <a:fillRect/>
          </a:stretch>
        </p:blipFill>
        <p:spPr bwMode="auto">
          <a:xfrm>
            <a:off x="0" y="1355725"/>
            <a:ext cx="2073275" cy="1323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47108" name="TextBox 4"/>
          <p:cNvSpPr>
            <a:spLocks noChangeArrowheads="1"/>
          </p:cNvSpPr>
          <p:nvPr/>
        </p:nvSpPr>
        <p:spPr bwMode="auto">
          <a:xfrm>
            <a:off x="2439988" y="4408488"/>
            <a:ext cx="3687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Thank you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!</a:t>
            </a:r>
            <a:endParaRPr lang="en-US" altLang="en-US" sz="2800" dirty="0">
              <a:solidFill>
                <a:schemeClr val="tx2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concepts</a:t>
            </a:r>
          </a:p>
          <a:p>
            <a:r>
              <a:rPr lang="en-US" dirty="0" smtClean="0"/>
              <a:t>Debugging methods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corruption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bugs</a:t>
            </a:r>
          </a:p>
          <a:p>
            <a:pPr lvl="1"/>
            <a:r>
              <a:rPr lang="en-US" dirty="0" smtClean="0"/>
              <a:t>X86 Machine Check errors</a:t>
            </a:r>
          </a:p>
          <a:p>
            <a:pPr lvl="2"/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DIMM</a:t>
            </a:r>
          </a:p>
          <a:p>
            <a:pPr lvl="2"/>
            <a:r>
              <a:rPr lang="en-US" dirty="0" smtClean="0"/>
              <a:t>QPI</a:t>
            </a:r>
          </a:p>
          <a:p>
            <a:pPr lvl="1"/>
            <a:r>
              <a:rPr lang="en-US" dirty="0" smtClean="0"/>
              <a:t>PCIe errors</a:t>
            </a:r>
          </a:p>
          <a:p>
            <a:r>
              <a:rPr lang="en-US" dirty="0" smtClean="0"/>
              <a:t>Some legacy or low end x86 box’s RAS protection had the big gaps</a:t>
            </a:r>
          </a:p>
          <a:p>
            <a:pPr marL="914400" lvl="1" indent="-457200"/>
            <a:r>
              <a:rPr lang="en-US" dirty="0" smtClean="0"/>
              <a:t>Lots of CFDs caused by DIMM UEs and CPU errors</a:t>
            </a:r>
          </a:p>
          <a:p>
            <a:pPr marL="914400" lvl="1" indent="-457200"/>
            <a:r>
              <a:rPr lang="en-US" dirty="0" smtClean="0"/>
              <a:t>Platform SEL logs might not have debug information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corruption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bugs</a:t>
            </a:r>
          </a:p>
          <a:p>
            <a:pPr lvl="1"/>
            <a:r>
              <a:rPr lang="en-US" dirty="0" smtClean="0"/>
              <a:t>Using uninitialized memory</a:t>
            </a:r>
          </a:p>
          <a:p>
            <a:pPr lvl="2"/>
            <a:r>
              <a:rPr lang="en-US" dirty="0" smtClean="0"/>
              <a:t>Wild pointer</a:t>
            </a:r>
          </a:p>
          <a:p>
            <a:pPr lvl="2"/>
            <a:r>
              <a:rPr lang="en-US" dirty="0" smtClean="0"/>
              <a:t>Use after free</a:t>
            </a:r>
          </a:p>
          <a:p>
            <a:pPr lvl="1"/>
            <a:r>
              <a:rPr lang="en-US" dirty="0" smtClean="0"/>
              <a:t>Using un-owned or beyond allocated memory</a:t>
            </a:r>
          </a:p>
          <a:p>
            <a:pPr lvl="2"/>
            <a:r>
              <a:rPr lang="en-US" dirty="0" smtClean="0"/>
              <a:t>Buffer overflow</a:t>
            </a:r>
          </a:p>
          <a:p>
            <a:pPr lvl="2"/>
            <a:r>
              <a:rPr lang="en-US" dirty="0" smtClean="0"/>
              <a:t>Stack overflow</a:t>
            </a:r>
          </a:p>
          <a:p>
            <a:pPr lvl="2"/>
            <a:r>
              <a:rPr lang="en-US" dirty="0" smtClean="0"/>
              <a:t>Race conditions on memory modifications</a:t>
            </a:r>
          </a:p>
          <a:p>
            <a:pPr lvl="1"/>
            <a:r>
              <a:rPr lang="en-US" dirty="0" smtClean="0"/>
              <a:t>Faulty heap memory management</a:t>
            </a:r>
          </a:p>
          <a:p>
            <a:pPr lvl="2"/>
            <a:r>
              <a:rPr lang="en-US" dirty="0" smtClean="0"/>
              <a:t>Double free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345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corruption: one of most intractable issues</a:t>
            </a:r>
          </a:p>
          <a:p>
            <a:pPr lvl="1"/>
            <a:r>
              <a:rPr lang="en-US" dirty="0" smtClean="0"/>
              <a:t>Hard to get root causes by a core dump file</a:t>
            </a:r>
          </a:p>
          <a:p>
            <a:pPr lvl="2"/>
            <a:r>
              <a:rPr lang="en-US" dirty="0" smtClean="0"/>
              <a:t>The source of the memory corruption and its manifestation may be far apart, making it hard to correlate the cause and the effect.</a:t>
            </a:r>
          </a:p>
          <a:p>
            <a:pPr lvl="1"/>
            <a:r>
              <a:rPr lang="en-US" dirty="0" smtClean="0"/>
              <a:t>Difficult to reproduce</a:t>
            </a:r>
          </a:p>
          <a:p>
            <a:pPr lvl="2"/>
            <a:r>
              <a:rPr lang="en-US" dirty="0" smtClean="0"/>
              <a:t>Symptoms appear under unusual conditions, making it hard to consistently reproduce the error</a:t>
            </a:r>
          </a:p>
          <a:p>
            <a:r>
              <a:rPr lang="en-US" dirty="0" smtClean="0"/>
              <a:t>Kernel memory debugging is more difficulty</a:t>
            </a:r>
          </a:p>
          <a:p>
            <a:pPr lvl="1"/>
            <a:r>
              <a:rPr lang="en-US" dirty="0" smtClean="0"/>
              <a:t>Difficult to triage due to cross component boundary</a:t>
            </a:r>
          </a:p>
          <a:p>
            <a:pPr lvl="1"/>
            <a:r>
              <a:rPr lang="en-US" dirty="0" smtClean="0"/>
              <a:t>Lack of debugging facilities and tools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memory APIs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124" y="5334650"/>
            <a:ext cx="3735074" cy="6098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Buddy System (pages)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796" y="4038808"/>
            <a:ext cx="2134328" cy="53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get_user_pages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158" y="4038808"/>
            <a:ext cx="2134328" cy="533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SLAB allocator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520" y="4038808"/>
            <a:ext cx="2210554" cy="68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alloc_pages</a:t>
            </a:r>
            <a:r>
              <a:rPr lang="en-US" dirty="0" smtClean="0"/>
              <a:t> __</a:t>
            </a:r>
            <a:r>
              <a:rPr lang="en-US" dirty="0" err="1" smtClean="0"/>
              <a:t>get_free_pages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99932" y="2742966"/>
            <a:ext cx="2286780" cy="68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kmalloc</a:t>
            </a:r>
            <a:endParaRPr lang="en-US" dirty="0" smtClean="0"/>
          </a:p>
          <a:p>
            <a:pPr algn="ctr"/>
            <a:r>
              <a:rPr lang="en-US" dirty="0" err="1" smtClean="0"/>
              <a:t>kmem_cache_alloc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746" y="1828254"/>
            <a:ext cx="2134328" cy="53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vmalloc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2022" y="1828254"/>
            <a:ext cx="2134328" cy="53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io_remap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4343322" y="3429000"/>
            <a:ext cx="0" cy="60980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4343322" y="4572390"/>
            <a:ext cx="0" cy="76226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1675412" y="2361836"/>
            <a:ext cx="1524520" cy="72414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86712" y="2361836"/>
            <a:ext cx="1448294" cy="53358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 flipH="1">
            <a:off x="7201797" y="2361836"/>
            <a:ext cx="38113" cy="167697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8294" y="4572390"/>
            <a:ext cx="1751638" cy="686034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562938" y="4724842"/>
            <a:ext cx="1524520" cy="53358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Intro</a:t>
            </a:r>
            <a:endParaRPr lang="en-US" dirty="0"/>
          </a:p>
        </p:txBody>
      </p:sp>
      <p:pic>
        <p:nvPicPr>
          <p:cNvPr id="5" name="Content Placeholder 4" descr="figure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300" y="2774950"/>
            <a:ext cx="5105400" cy="27432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Structure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989378" y="2297408"/>
            <a:ext cx="7165244" cy="3125266"/>
            <a:chOff x="760700" y="1904480"/>
            <a:chExt cx="7165244" cy="3125266"/>
          </a:xfrm>
        </p:grpSpPr>
        <p:sp>
          <p:nvSpPr>
            <p:cNvPr id="4" name="TextBox 3"/>
            <p:cNvSpPr txBox="1"/>
            <p:nvPr/>
          </p:nvSpPr>
          <p:spPr>
            <a:xfrm>
              <a:off x="760700" y="3364572"/>
              <a:ext cx="160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kmem_cache</a:t>
              </a:r>
              <a:endParaRPr lang="en-US" dirty="0"/>
            </a:p>
          </p:txBody>
        </p:sp>
        <p:sp>
          <p:nvSpPr>
            <p:cNvPr id="5" name="Left Brace 4"/>
            <p:cNvSpPr/>
            <p:nvPr/>
          </p:nvSpPr>
          <p:spPr>
            <a:xfrm>
              <a:off x="2361446" y="1904480"/>
              <a:ext cx="304904" cy="2896588"/>
            </a:xfrm>
            <a:prstGeom prst="leftBrace">
              <a:avLst>
                <a:gd name="adj1" fmla="val 4361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6350" y="1980706"/>
              <a:ext cx="274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array_cache</a:t>
              </a:r>
              <a:r>
                <a:rPr lang="en-US" dirty="0" smtClean="0"/>
                <a:t>[N_CPUS]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6350" y="3886356"/>
              <a:ext cx="259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kmem_list3[N_NODES]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5258033" y="2514288"/>
              <a:ext cx="228679" cy="2515458"/>
            </a:xfrm>
            <a:prstGeom prst="leftBrace">
              <a:avLst>
                <a:gd name="adj1" fmla="val 8948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712" y="4115034"/>
              <a:ext cx="182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slabs_full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712" y="3657678"/>
              <a:ext cx="182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slabs_partial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86712" y="4648616"/>
              <a:ext cx="182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slabs_free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712" y="2285610"/>
              <a:ext cx="243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array_cache</a:t>
              </a:r>
              <a:r>
                <a:rPr lang="en-US" dirty="0" smtClean="0"/>
                <a:t> *shared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712" y="2666740"/>
              <a:ext cx="243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array_cache</a:t>
              </a:r>
              <a:r>
                <a:rPr lang="en-US" dirty="0" smtClean="0"/>
                <a:t> *alien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55796" y="3517024"/>
            <a:ext cx="83086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570" y="2754764"/>
            <a:ext cx="30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Per-CPU local cache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570" y="4877294"/>
            <a:ext cx="26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Global Slab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796" y="5880030"/>
            <a:ext cx="198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Page allocator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5796" y="5651352"/>
            <a:ext cx="83086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3993D0"/>
      </a:accent1>
      <a:accent2>
        <a:srgbClr val="49A942"/>
      </a:accent2>
      <a:accent3>
        <a:srgbClr val="FFFFFF"/>
      </a:accent3>
      <a:accent4>
        <a:srgbClr val="000000"/>
      </a:accent4>
      <a:accent5>
        <a:srgbClr val="AEC8E4"/>
      </a:accent5>
      <a:accent6>
        <a:srgbClr val="41993B"/>
      </a:accent6>
      <a:hlink>
        <a:srgbClr val="007DC3"/>
      </a:hlink>
      <a:folHlink>
        <a:srgbClr val="49A9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4329</TotalTime>
  <Pages>0</Pages>
  <Words>1184</Words>
  <Characters>0</Characters>
  <Application>Microsoft Macintosh PowerPoint</Application>
  <DocSecurity>0</DocSecurity>
  <PresentationFormat>On-screen Show (4:3)</PresentationFormat>
  <Lines>0</Lines>
  <Paragraphs>410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Bookman Old Style</vt:lpstr>
      <vt:lpstr>Calibri</vt:lpstr>
      <vt:lpstr>Century Gothic</vt:lpstr>
      <vt:lpstr>Rockwell Extra Bold</vt:lpstr>
      <vt:lpstr>Wingdings</vt:lpstr>
      <vt:lpstr>宋体</vt:lpstr>
      <vt:lpstr>Arial</vt:lpstr>
      <vt:lpstr>Wood Type</vt:lpstr>
      <vt:lpstr>Kernel Memory Corruption Debug  Based On SLAB Implementation</vt:lpstr>
      <vt:lpstr>Agenda</vt:lpstr>
      <vt:lpstr>Agenda</vt:lpstr>
      <vt:lpstr>Memory corruption causes</vt:lpstr>
      <vt:lpstr>Memory corruption causes</vt:lpstr>
      <vt:lpstr>Challenges</vt:lpstr>
      <vt:lpstr>Kernel memory APIs</vt:lpstr>
      <vt:lpstr>SLAB Intro</vt:lpstr>
      <vt:lpstr>Slab Structure</vt:lpstr>
      <vt:lpstr>Slab - Layered Design</vt:lpstr>
      <vt:lpstr>Slab memory layout</vt:lpstr>
      <vt:lpstr>SLAB debugging use cases</vt:lpstr>
      <vt:lpstr>Object layout for debugging</vt:lpstr>
      <vt:lpstr>Redzone</vt:lpstr>
      <vt:lpstr>Poison</vt:lpstr>
      <vt:lpstr>Other Debug Features</vt:lpstr>
      <vt:lpstr>Agenda</vt:lpstr>
      <vt:lpstr>Kernel Core Analysis</vt:lpstr>
      <vt:lpstr>Identify corruption location</vt:lpstr>
      <vt:lpstr>Confirm Corruption Pattern</vt:lpstr>
      <vt:lpstr>Search potential culprit</vt:lpstr>
      <vt:lpstr>Nail down issue by code</vt:lpstr>
      <vt:lpstr>Agenda</vt:lpstr>
      <vt:lpstr>A Slab corruption bug - 1</vt:lpstr>
      <vt:lpstr>A Slab corruption bug - 2</vt:lpstr>
      <vt:lpstr>A Slab corruption bug - 3</vt:lpstr>
      <vt:lpstr>Agenda</vt:lpstr>
      <vt:lpstr>Improvements for memory corruption</vt:lpstr>
      <vt:lpstr>Q&amp;A</vt:lpstr>
    </vt:vector>
  </TitlesOfParts>
  <Company>Data Domain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wuj22</dc:creator>
  <cp:lastModifiedBy>oliver yang</cp:lastModifiedBy>
  <cp:revision>1237</cp:revision>
  <dcterms:created xsi:type="dcterms:W3CDTF">2012-03-27T09:01:00Z</dcterms:created>
  <dcterms:modified xsi:type="dcterms:W3CDTF">2016-07-30T13:14:52Z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