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6"/>
  </p:notesMasterIdLst>
  <p:handoutMasterIdLst>
    <p:handoutMasterId r:id="rId3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7556500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17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523" y="832310"/>
            <a:ext cx="4475460" cy="1878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Name of Conference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524" y="13190640"/>
            <a:ext cx="2256812" cy="1565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0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Presentor’s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9842" y="13190640"/>
            <a:ext cx="771437" cy="3130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0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Page</a:t>
            </a:r>
            <a:r>
              <a:rPr lang="en-US" sz="1000" b="0" i="0" u="none" strike="noStrike">
                <a:ln>
                  <a:noFill/>
                </a:ln>
                <a:solidFill>
                  <a:srgbClr val="FFFFFF"/>
                </a:solidFill>
                <a:latin typeface="SunSans-Regular" pitchFamily="18"/>
                <a:ea typeface="HG Mincho Light J" pitchFamily="2"/>
                <a:cs typeface="Arial Unicode MS" pitchFamily="2"/>
              </a:rPr>
              <a:t> </a:t>
            </a:r>
            <a:fld id="{ED8A8AAD-11D2-439A-80D9-1B0F7149F01F}" type="slidenum">
              <a:t>‹#›</a:t>
            </a:fld>
            <a:r>
              <a:rPr lang="en-US" sz="1000" b="0" i="0" u="none" strike="noStrike">
                <a:ln>
                  <a:noFill/>
                </a:ln>
                <a:solidFill>
                  <a:srgbClr val="FFFFFF"/>
                </a:solidFill>
                <a:latin typeface="SunSans-Regular" pitchFamily="18"/>
                <a:ea typeface="HG Mincho Light J" pitchFamily="2"/>
                <a:cs typeface="Arial Unicode MS" pitchFamily="2"/>
              </a:rPr>
              <a:t>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50394" y="5639742"/>
            <a:ext cx="1900862" cy="2987963"/>
            <a:chOff x="4174560" y="3985920"/>
            <a:chExt cx="2689560" cy="2111760"/>
          </a:xfrm>
        </p:grpSpPr>
        <p:sp>
          <p:nvSpPr>
            <p:cNvPr id="10" name="Straight Connector 9"/>
            <p:cNvSpPr/>
            <p:nvPr/>
          </p:nvSpPr>
          <p:spPr>
            <a:xfrm>
              <a:off x="4174560" y="398592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4174560" y="428760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4174560" y="4589279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4174560" y="489096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174560" y="519264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174560" y="549432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4174560" y="579600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4174560" y="609768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0494" y="1291761"/>
            <a:ext cx="1900862" cy="2987964"/>
            <a:chOff x="4203000" y="912959"/>
            <a:chExt cx="2689560" cy="2111761"/>
          </a:xfrm>
        </p:grpSpPr>
        <p:sp>
          <p:nvSpPr>
            <p:cNvPr id="19" name="Straight Connector 18"/>
            <p:cNvSpPr/>
            <p:nvPr/>
          </p:nvSpPr>
          <p:spPr>
            <a:xfrm>
              <a:off x="4203000" y="912959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4203000" y="1214639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4203000" y="151632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4203000" y="181800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203000" y="211968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4203000" y="242136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4203000" y="2723039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4203000" y="3024720"/>
              <a:ext cx="26895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56500" y="9938314"/>
            <a:ext cx="1900863" cy="2987963"/>
            <a:chOff x="4183199" y="7023960"/>
            <a:chExt cx="2689561" cy="2111760"/>
          </a:xfrm>
        </p:grpSpPr>
        <p:sp>
          <p:nvSpPr>
            <p:cNvPr id="28" name="Straight Connector 27"/>
            <p:cNvSpPr/>
            <p:nvPr/>
          </p:nvSpPr>
          <p:spPr>
            <a:xfrm>
              <a:off x="4183199" y="702396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4183199" y="732564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4183199" y="762732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4183199" y="7928999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4183199" y="823068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4183199" y="853236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4183199" y="883404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4183199" y="9135720"/>
              <a:ext cx="26895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72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SunSans-Demi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45" cy="536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0334" y="0"/>
            <a:ext cx="3273922" cy="536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8C257-A232-4B58-A136-DD6AA482387B}" type="datetimeFigureOut">
              <a:rPr lang="en-US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4977"/>
            <a:ext cx="3275045" cy="5368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0334" y="10154977"/>
            <a:ext cx="3273922" cy="5368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DE6BA-319D-45EC-B62C-F8C3EDC89C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542D3-9D05-4CBB-B8B6-C43A9A6AB497}" type="datetimeFigureOut">
              <a:rPr lang="en-US"/>
              <a:t>7/31/16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5238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C234C-A655-49E2-8CFF-4381AC45DF88}" type="slidenum"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45600" y="731519"/>
            <a:ext cx="5294879" cy="396863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864719" y="5328720"/>
            <a:ext cx="5919840" cy="4009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the notes format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9919" y="4788360"/>
            <a:ext cx="1617120" cy="237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000" b="0" i="0" u="none" strike="noStrike">
                <a:ln>
                  <a:noFill/>
                </a:ln>
                <a:solidFill>
                  <a:srgbClr val="000000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Page </a:t>
            </a:r>
            <a:fld id="{CA72F33F-9F29-4C63-9B4A-1C95F06E43FC}" type="slidenum">
              <a:t>‹#›</a:t>
            </a:fld>
            <a:endParaRPr lang="en-US" sz="1000" b="0" i="0" u="none" strike="noStrike">
              <a:ln>
                <a:noFill/>
              </a:ln>
              <a:solidFill>
                <a:srgbClr val="000000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7920" y="4788360"/>
            <a:ext cx="1671119" cy="237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000" b="0" i="0" u="none" strike="noStrike">
                <a:ln>
                  <a:noFill/>
                </a:ln>
                <a:solidFill>
                  <a:srgbClr val="000000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Speaker Name/Event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8879" y="4788360"/>
            <a:ext cx="640080" cy="2926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000" b="0" i="0" u="none" strike="noStrike">
                <a:ln>
                  <a:noFill/>
                </a:ln>
                <a:solidFill>
                  <a:srgbClr val="000000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00/00/2002</a:t>
            </a:r>
          </a:p>
        </p:txBody>
      </p:sp>
    </p:spTree>
    <p:extLst>
      <p:ext uri="{BB962C8B-B14F-4D97-AF65-F5344CB8AC3E}">
        <p14:creationId xmlns:p14="http://schemas.microsoft.com/office/powerpoint/2010/main" val="144849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rtl="0" hangingPunct="0">
      <a:buNone/>
      <a:tabLst/>
      <a:defRPr lang="en-US" sz="1400" b="0" i="0" u="none" strike="noStrike">
        <a:ln>
          <a:noFill/>
        </a:ln>
        <a:solidFill>
          <a:srgbClr val="000000"/>
        </a:solidFill>
        <a:latin typeface="SunSans-Regular" pitchFamily="18"/>
        <a:ea typeface="HG Mincho Light J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1CB8-1D65-484C-A968-9696CD1C5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19200" y="5524560"/>
            <a:ext cx="6388199" cy="5164920"/>
          </a:xfr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ts val="720"/>
              </a:spcBef>
            </a:pPr>
            <a:endParaRPr lang="en-US" sz="100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8366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43EE-1032-457A-B2EE-B2BA955ABB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85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D157D-6686-48F8-B7FF-5BCAEDE4A9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6459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765784-3C3E-4454-A93F-4C26392D86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1280" y="21564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7478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C56BB-AD9E-4410-B5ED-E1AAC258A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1280" y="21564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21558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63339E-9751-4F98-9F18-233C639B7B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9096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22948-F487-4CE5-B411-1CD97D68BA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4897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895CB3-4F10-4F46-B325-65184A1787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4004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BA901-EA8B-4FAF-A68C-A9699DA74B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8325" y="215900"/>
            <a:ext cx="6429375" cy="48228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65367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F949E-8C0A-4D93-A407-60BB39B5D4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70062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91B1E-45C1-46E3-9457-0C1B6B02CD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743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FC33EC-4D94-4F77-9687-432FEFD5E7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1280" y="21564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7939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D629E-09EE-4056-A0BB-E711B4D117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6650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0B1BE-49E8-4E41-8646-08707F8BA9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4313"/>
            <a:ext cx="6432550" cy="48244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1720" y="552600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41562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CD830-6B20-48D5-9EDF-2A1B3919A6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8159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54A51-7EFE-419F-8859-6201F8E38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7780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B6390-E0F8-4636-AEB5-B29F6BBAFA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27167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69DE9-64AF-4D96-A1E1-A2660E7617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47065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36FFD8-CAFB-41BD-9C22-5483944DFA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5400" y="889000"/>
            <a:ext cx="5181600" cy="3886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43799" y="5174280"/>
            <a:ext cx="5347800" cy="4163400"/>
          </a:xfr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70868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76A8B-A734-4163-8620-4C0F47FA95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3813" y="887413"/>
            <a:ext cx="5181600" cy="3886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43440" y="5173920"/>
            <a:ext cx="5347800" cy="4163400"/>
          </a:xfr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14381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E9E5B-E7DE-4B7F-AE47-A75E33D790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4313"/>
            <a:ext cx="6432550" cy="48244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1720" y="552600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02151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483DB-49A8-4DCC-9E2A-2C4BD2701D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5400" y="889000"/>
            <a:ext cx="5181600" cy="3886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44520" y="5175000"/>
            <a:ext cx="5347800" cy="4163400"/>
          </a:xfr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1860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2FC29F-ED17-48B4-A6A2-CBDBC6C916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04523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35C73-E68B-44C9-A18A-43F30D27DB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320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720"/>
              </a:spcBef>
            </a:pPr>
            <a:endParaRPr lang="en-US" sz="100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2343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EA1A2-D507-496D-8DF0-D4B6B8183A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1280" y="21564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983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7EF1F-6CA3-478E-AD55-CDB8402962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64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490FE7-B4F2-4A10-8B31-3F3A6C4CC1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920" y="21528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084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0250B9-4D56-4FEA-91D8-A33BB9223F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10560" y="214920"/>
            <a:ext cx="6344280" cy="4824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1720" y="552600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040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BE7575-A615-4C52-BFAC-7E6FAEA78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6738" y="215900"/>
            <a:ext cx="6432550" cy="4824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440" y="552672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9972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79900" y="0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542D3-9D05-4CBB-B8B6-C43A9A6AB4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4279900" y="10155238"/>
            <a:ext cx="3275013" cy="5365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A3642-EBFC-46CC-9D4A-834593EF3F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68325" y="215900"/>
            <a:ext cx="6429375" cy="48228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2080" y="5526360"/>
            <a:ext cx="6388199" cy="5164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60"/>
              </a:spcBef>
            </a:pPr>
            <a:endParaRPr lang="en-US" sz="1000" b="1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5806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4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799" y="604440"/>
            <a:ext cx="7857000" cy="132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1759" y="1905120"/>
            <a:ext cx="7792200" cy="4677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6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604838"/>
            <a:ext cx="1981200" cy="5978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1388" y="604838"/>
            <a:ext cx="5791200" cy="5978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252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85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60" y="569160"/>
            <a:ext cx="780840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760" y="1906200"/>
            <a:ext cx="7808400" cy="43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95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72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60" y="569160"/>
            <a:ext cx="780840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906588"/>
            <a:ext cx="3827462" cy="4319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906588"/>
            <a:ext cx="3829050" cy="4319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13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63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60" y="569160"/>
            <a:ext cx="780840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63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912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5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799" y="604440"/>
            <a:ext cx="7857000" cy="132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759" y="1905120"/>
            <a:ext cx="7792200" cy="4677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476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172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60" y="569160"/>
            <a:ext cx="780840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760" y="1906200"/>
            <a:ext cx="7808400" cy="4320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72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569913"/>
            <a:ext cx="1951037" cy="5656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5475" cy="56562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01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186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00" y="4672800"/>
            <a:ext cx="6032520" cy="134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103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417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3" y="4672013"/>
            <a:ext cx="2940050" cy="1343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3313" y="4672013"/>
            <a:ext cx="2940050" cy="1343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174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693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1839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4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625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380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98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800" y="4672800"/>
            <a:ext cx="6032520" cy="1342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7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3650" y="3217863"/>
            <a:ext cx="1509713" cy="2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3217863"/>
            <a:ext cx="4379912" cy="2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014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6221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99" y="748800"/>
            <a:ext cx="8302319" cy="635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40" y="1568879"/>
            <a:ext cx="8148960" cy="4626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5048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149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99" y="748800"/>
            <a:ext cx="8302319" cy="635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700" y="1568450"/>
            <a:ext cx="3997325" cy="4627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3425" y="1568450"/>
            <a:ext cx="3998913" cy="4627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989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803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99" y="748800"/>
            <a:ext cx="8302319" cy="635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0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799" y="604440"/>
            <a:ext cx="7857000" cy="132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1388" y="1905000"/>
            <a:ext cx="3819525" cy="467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905000"/>
            <a:ext cx="3821112" cy="467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956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35853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36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22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99" y="748800"/>
            <a:ext cx="8302319" cy="635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840" y="1568879"/>
            <a:ext cx="8148960" cy="46267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214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749300"/>
            <a:ext cx="2090738" cy="5446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700" y="749300"/>
            <a:ext cx="6124575" cy="54467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2168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48220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8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40" y="4672440"/>
            <a:ext cx="6032520" cy="122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92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0083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8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3" y="4672013"/>
            <a:ext cx="2940050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3313" y="4672013"/>
            <a:ext cx="2940050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7749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50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945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8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0796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646289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5077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5660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80" y="3218400"/>
            <a:ext cx="4991400" cy="114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40" y="4672440"/>
            <a:ext cx="6032520" cy="12297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7062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3650" y="3217863"/>
            <a:ext cx="1509713" cy="2684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217863"/>
            <a:ext cx="4381500" cy="26844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7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799" y="604440"/>
            <a:ext cx="7857000" cy="1325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11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160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05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gif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009799" y="604440"/>
            <a:ext cx="785700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41759" y="1905120"/>
            <a:ext cx="7792200" cy="467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SunSans-regular 36pt</a:t>
            </a:r>
          </a:p>
          <a:p>
            <a:pPr lvl="1"/>
            <a:r>
              <a:rPr lang="en-US"/>
              <a:t>SunSans-regular 28pt</a:t>
            </a:r>
          </a:p>
          <a:p>
            <a:pPr lvl="2"/>
            <a:r>
              <a:rPr lang="en-US"/>
              <a:t>SunSans-regular 22pt</a:t>
            </a:r>
          </a:p>
          <a:p>
            <a:pPr lvl="3"/>
            <a:r>
              <a:rPr lang="en-US"/>
              <a:t>SunSans-regular 22pt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480" y="6520320"/>
            <a:ext cx="5057640" cy="338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9999"/>
                </a:solidFill>
                <a:latin typeface="SunSans-Demi" pitchFamily="18"/>
                <a:ea typeface="HG Mincho Light J" pitchFamily="2"/>
                <a:cs typeface="Arial Unicode MS" pitchFamily="2"/>
              </a:rPr>
              <a:t>Sun Proprietary/Confidential: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spcBef>
          <a:spcPts val="360"/>
        </a:spcBef>
        <a:spcAft>
          <a:spcPts val="360"/>
        </a:spcAft>
        <a:buNone/>
        <a:tabLst/>
        <a:defRPr lang="en-US" sz="4000" b="0" i="0" u="none" strike="noStrike">
          <a:ln>
            <a:noFill/>
          </a:ln>
          <a:solidFill>
            <a:srgbClr val="594FBF"/>
          </a:solidFill>
          <a:latin typeface="SunSans-Demi" pitchFamily="18"/>
          <a:ea typeface="HG Mincho Light J" pitchFamily="2"/>
          <a:cs typeface="Arial Unicode MS" pitchFamily="2"/>
        </a:defRPr>
      </a:lvl1pPr>
    </p:titleStyle>
    <p:bodyStyle>
      <a:lvl1pPr marL="0" marR="0" lvl="0" indent="0" algn="l" rtl="0" hangingPunct="0">
        <a:lnSpc>
          <a:spcPct val="150000"/>
        </a:lnSpc>
        <a:spcBef>
          <a:spcPts val="0"/>
        </a:spcBef>
        <a:spcAft>
          <a:spcPts val="244"/>
        </a:spcAft>
        <a:buClr>
          <a:srgbClr val="000000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000000"/>
          </a:solidFill>
          <a:latin typeface="SunSans-Regular" pitchFamily="18"/>
          <a:ea typeface="HG Mincho Light J" pitchFamily="2"/>
          <a:cs typeface="Arial Unicode MS" pitchFamily="2"/>
        </a:defRPr>
      </a:lvl1pPr>
      <a:lvl2pPr marL="432000" marR="0" lvl="1" indent="-216000" algn="l" rtl="0" hangingPunct="0">
        <a:lnSpc>
          <a:spcPct val="150000"/>
        </a:lnSpc>
        <a:spcBef>
          <a:spcPts val="0"/>
        </a:spcBef>
        <a:spcAft>
          <a:spcPts val="244"/>
        </a:spcAft>
        <a:buClr>
          <a:srgbClr val="000000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000000"/>
          </a:solidFill>
          <a:latin typeface="SunSans-Regular" pitchFamily="18"/>
          <a:ea typeface="HG Mincho Light J" pitchFamily="2"/>
          <a:cs typeface="Arial Unicode MS" pitchFamily="2"/>
        </a:defRPr>
      </a:lvl2pPr>
      <a:lvl3pPr marL="648000" marR="0" lvl="2" indent="-216000" algn="l" rtl="0" hangingPunct="0">
        <a:lnSpc>
          <a:spcPct val="150000"/>
        </a:lnSpc>
        <a:spcBef>
          <a:spcPts val="0"/>
        </a:spcBef>
        <a:spcAft>
          <a:spcPts val="244"/>
        </a:spcAft>
        <a:buClr>
          <a:srgbClr val="000000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000000"/>
          </a:solidFill>
          <a:latin typeface="SunSans-Regular" pitchFamily="18"/>
          <a:ea typeface="HG Mincho Light J" pitchFamily="2"/>
          <a:cs typeface="Arial Unicode MS" pitchFamily="2"/>
        </a:defRPr>
      </a:lvl3pPr>
      <a:lvl4pPr marL="864000" marR="0" lvl="3" indent="-216000" algn="l" rtl="0" hangingPunct="0">
        <a:lnSpc>
          <a:spcPct val="150000"/>
        </a:lnSpc>
        <a:spcBef>
          <a:spcPts val="0"/>
        </a:spcBef>
        <a:spcAft>
          <a:spcPts val="244"/>
        </a:spcAft>
        <a:buClr>
          <a:srgbClr val="000000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000000"/>
          </a:solidFill>
          <a:latin typeface="SunSans-Regular" pitchFamily="18"/>
          <a:ea typeface="HG Mincho Light J" pitchFamily="2"/>
          <a:cs typeface="Arial Unicode MS" pitchFamily="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671760" y="569160"/>
            <a:ext cx="78084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71760" y="1906200"/>
            <a:ext cx="7808400" cy="43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buNone/>
        <a:tabLst/>
        <a:defRPr lang="en-US" sz="4800" b="0" i="0" u="none" strike="noStrike">
          <a:ln>
            <a:noFill/>
          </a:ln>
          <a:solidFill>
            <a:srgbClr val="FBE249"/>
          </a:solidFill>
          <a:latin typeface="SunSans-Demi" pitchFamily="18"/>
          <a:cs typeface="Arial Unicode MS" pitchFamily="2"/>
        </a:defRPr>
      </a:lvl1pPr>
    </p:titleStyle>
    <p:bodyStyle>
      <a:lvl1pPr marL="432000" marR="0" indent="-324000" algn="l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FFFFFF"/>
          </a:solidFill>
          <a:latin typeface="SunSans-Regular" pitchFamily="18"/>
          <a:cs typeface="Arial Unicode M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41800" y="3218400"/>
            <a:ext cx="499140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50800" y="4672800"/>
            <a:ext cx="6032520" cy="13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/>
              <a:t>Presenter’s Name</a:t>
            </a:r>
          </a:p>
          <a:p>
            <a:pPr lvl="1"/>
            <a:r>
              <a:rPr lang="en-US"/>
              <a:t>Presenter’s Title</a:t>
            </a:r>
          </a:p>
          <a:p>
            <a:pPr lvl="2"/>
            <a:r>
              <a:rPr lang="en-US"/>
              <a:t>Presenter’s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rtl="0" hangingPunct="0">
        <a:lnSpc>
          <a:spcPct val="90000"/>
        </a:lnSpc>
        <a:buNone/>
        <a:tabLst/>
        <a:defRPr lang="en-US" sz="3600" b="1" i="0" u="none" strike="noStrike" kern="1200" spc="-60">
          <a:ln>
            <a:noFill/>
          </a:ln>
          <a:solidFill>
            <a:srgbClr val="FFFFFF"/>
          </a:solidFill>
          <a:latin typeface="Arial" pitchFamily="34"/>
          <a:ea typeface="HG Mincho Light J" pitchFamily="2"/>
          <a:cs typeface="Arial Unicode MS" pitchFamily="2"/>
        </a:defRPr>
      </a:lvl1pPr>
    </p:titleStyle>
    <p:bodyStyle>
      <a:lvl1pPr marL="0" marR="0" lvl="0" indent="0" algn="l" rtl="0" hangingPunct="0">
        <a:lnSpc>
          <a:spcPct val="85000"/>
        </a:lnSpc>
        <a:spcBef>
          <a:spcPts val="0"/>
        </a:spcBef>
        <a:spcAft>
          <a:spcPts val="575"/>
        </a:spcAft>
        <a:buNone/>
        <a:tabLst/>
        <a:defRPr lang="en-US" sz="2600" b="1" i="0" u="none" strike="noStrike">
          <a:ln>
            <a:noFill/>
          </a:ln>
          <a:solidFill>
            <a:srgbClr val="000000"/>
          </a:solidFill>
          <a:latin typeface="Arial Narrow" pitchFamily="34"/>
          <a:ea typeface="HG Mincho Light J" pitchFamily="2"/>
          <a:cs typeface="Arial Unicode MS" pitchFamily="2"/>
        </a:defRPr>
      </a:lvl1pPr>
      <a:lvl2pPr marL="0" marR="0" lvl="1" indent="0" algn="l" rtl="0" hangingPunct="0">
        <a:lnSpc>
          <a:spcPct val="85000"/>
        </a:lnSpc>
        <a:spcBef>
          <a:spcPts val="0"/>
        </a:spcBef>
        <a:spcAft>
          <a:spcPts val="575"/>
        </a:spcAft>
        <a:buNone/>
        <a:tabLst/>
        <a:defRPr lang="en-US" sz="2600" b="1" i="0" u="none" strike="noStrike">
          <a:ln>
            <a:noFill/>
          </a:ln>
          <a:solidFill>
            <a:srgbClr val="000000"/>
          </a:solidFill>
          <a:latin typeface="Arial Narrow" pitchFamily="34"/>
          <a:ea typeface="HG Mincho Light J" pitchFamily="2"/>
          <a:cs typeface="Arial Unicode MS" pitchFamily="2"/>
        </a:defRPr>
      </a:lvl2pPr>
      <a:lvl3pPr marL="0" marR="0" lvl="2" indent="0" algn="l" rtl="0" hangingPunct="0">
        <a:lnSpc>
          <a:spcPct val="85000"/>
        </a:lnSpc>
        <a:spcBef>
          <a:spcPts val="0"/>
        </a:spcBef>
        <a:spcAft>
          <a:spcPts val="575"/>
        </a:spcAft>
        <a:buNone/>
        <a:tabLst/>
        <a:defRPr lang="en-US" sz="2600" b="1" i="0" u="none" strike="noStrike">
          <a:ln>
            <a:noFill/>
          </a:ln>
          <a:solidFill>
            <a:srgbClr val="000000"/>
          </a:solidFill>
          <a:latin typeface="Arial Narrow" pitchFamily="34"/>
          <a:ea typeface="HG Mincho Light J" pitchFamily="2"/>
          <a:cs typeface="Arial Unicode MS" pitchFamily="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8999" y="748800"/>
            <a:ext cx="8302319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93840" y="1568879"/>
            <a:ext cx="8148960" cy="462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45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rtl="0" hangingPunct="0">
        <a:lnSpc>
          <a:spcPct val="90000"/>
        </a:lnSpc>
        <a:buNone/>
        <a:tabLst/>
        <a:defRPr lang="en-US" sz="3800" b="1" i="0" u="none" strike="noStrike" kern="1200" spc="-71">
          <a:ln>
            <a:noFill/>
          </a:ln>
          <a:solidFill>
            <a:srgbClr val="5382A1"/>
          </a:solidFill>
          <a:latin typeface="Arial" pitchFamily="34"/>
          <a:ea typeface="HG Mincho Light J" pitchFamily="2"/>
          <a:cs typeface="Arial Unicode MS" pitchFamily="2"/>
        </a:defRPr>
      </a:lvl1pPr>
    </p:titleStyle>
    <p:bodyStyle>
      <a:lvl1pPr marL="411480" marR="0" lvl="0" indent="-292680" algn="l" rtl="0" hangingPunct="0">
        <a:lnSpc>
          <a:spcPct val="85000"/>
        </a:lnSpc>
        <a:spcBef>
          <a:spcPts val="1295"/>
        </a:spcBef>
        <a:spcAft>
          <a:spcPts val="0"/>
        </a:spcAft>
        <a:buClr>
          <a:srgbClr val="E76F00"/>
        </a:buClr>
        <a:buSzPct val="100000"/>
        <a:buFont typeface="Arial" pitchFamily="34"/>
        <a:buChar char="•"/>
        <a:tabLst/>
        <a:defRPr lang="en-US" sz="3200" b="0" i="0" u="none" strike="noStrike" kern="0" spc="0" baseline="0">
          <a:ln>
            <a:noFill/>
          </a:ln>
          <a:solidFill>
            <a:srgbClr val="000000"/>
          </a:solidFill>
          <a:latin typeface="Arial Narrow" pitchFamily="34"/>
          <a:ea typeface="HG Mincho Light J" pitchFamily="2"/>
          <a:cs typeface="Arial Unicode MS" pitchFamily="2"/>
        </a:defRPr>
      </a:lvl1pPr>
      <a:lvl2pPr marL="768240" marR="0" lvl="1" indent="-301680" algn="l" rtl="0" hangingPunct="0">
        <a:lnSpc>
          <a:spcPct val="85000"/>
        </a:lnSpc>
        <a:spcBef>
          <a:spcPts val="1295"/>
        </a:spcBef>
        <a:spcAft>
          <a:spcPts val="0"/>
        </a:spcAft>
        <a:buClr>
          <a:srgbClr val="E76F00"/>
        </a:buClr>
        <a:buSzPct val="90000"/>
        <a:buFont typeface="Arial" pitchFamily="34"/>
        <a:buChar char="&gt;"/>
        <a:tabLst/>
        <a:defRPr lang="en-US" sz="3200" b="0" i="0" u="none" strike="noStrike" kern="0" spc="0" baseline="0">
          <a:ln>
            <a:noFill/>
          </a:ln>
          <a:solidFill>
            <a:srgbClr val="000000"/>
          </a:solidFill>
          <a:latin typeface="Arial Narrow" pitchFamily="34"/>
          <a:ea typeface="HG Mincho Light J" pitchFamily="2"/>
          <a:cs typeface="Arial Unicode MS" pitchFamily="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39280" y="3218400"/>
            <a:ext cx="499140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50440" y="4672440"/>
            <a:ext cx="6032520" cy="1229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/>
              <a:t>Presenter’s Name</a:t>
            </a:r>
          </a:p>
          <a:p>
            <a:pPr lvl="1"/>
            <a:r>
              <a:rPr lang="en-US"/>
              <a:t>Presenter’s Title</a:t>
            </a:r>
          </a:p>
          <a:p>
            <a:pPr lvl="2"/>
            <a:r>
              <a:rPr lang="en-US"/>
              <a:t>Presenter’s Company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78E97F1-40D6-4A73-AAD5-A4CDC7B15C2E}" type="slidenum">
              <a:t>‹#›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l" rtl="0" hangingPunct="0">
        <a:lnSpc>
          <a:spcPct val="90000"/>
        </a:lnSpc>
        <a:buNone/>
        <a:tabLst/>
        <a:defRPr lang="en-US" sz="3600" b="1" i="0" u="none" strike="noStrike" kern="1200" spc="-60">
          <a:ln>
            <a:noFill/>
          </a:ln>
          <a:solidFill>
            <a:srgbClr val="FFFFFF"/>
          </a:solidFill>
          <a:latin typeface="Arial" pitchFamily="34"/>
          <a:ea typeface="HG Mincho Light J" pitchFamily="2"/>
          <a:cs typeface="Arial Unicode MS" pitchFamily="2"/>
        </a:defRPr>
      </a:lvl1pPr>
    </p:titleStyle>
    <p:bodyStyle>
      <a:lvl1pPr marL="0" marR="0" lvl="0" indent="0" algn="l" rtl="0" hangingPunct="0">
        <a:lnSpc>
          <a:spcPct val="85000"/>
        </a:lnSpc>
        <a:spcBef>
          <a:spcPts val="0"/>
        </a:spcBef>
        <a:spcAft>
          <a:spcPts val="575"/>
        </a:spcAft>
        <a:buNone/>
        <a:tabLst/>
        <a:defRPr lang="en-US" sz="2800" b="1" i="0" u="none" strike="noStrike" kern="0" spc="0" baseline="0">
          <a:ln>
            <a:noFill/>
          </a:ln>
          <a:solidFill>
            <a:srgbClr val="FFFFFF"/>
          </a:solidFill>
          <a:latin typeface="Arial Narrow" pitchFamily="34"/>
          <a:ea typeface="Andale Sans UI" pitchFamily="2"/>
          <a:cs typeface="Tahoma" pitchFamily="2"/>
        </a:defRPr>
      </a:lvl1pPr>
      <a:lvl2pPr marL="0" marR="0" lvl="1" indent="0" algn="l" rtl="0" hangingPunct="0">
        <a:lnSpc>
          <a:spcPct val="85000"/>
        </a:lnSpc>
        <a:spcBef>
          <a:spcPts val="0"/>
        </a:spcBef>
        <a:spcAft>
          <a:spcPts val="575"/>
        </a:spcAft>
        <a:buNone/>
        <a:tabLst/>
        <a:defRPr lang="en-US" sz="2800" b="1" i="0" u="none" strike="noStrike" kern="0" spc="0" baseline="0">
          <a:ln>
            <a:noFill/>
          </a:ln>
          <a:solidFill>
            <a:srgbClr val="FFFFFF"/>
          </a:solidFill>
          <a:latin typeface="Arial Narrow" pitchFamily="34"/>
          <a:ea typeface="Andale Sans UI" pitchFamily="2"/>
          <a:cs typeface="Tahoma" pitchFamily="2"/>
        </a:defRPr>
      </a:lvl2pPr>
      <a:lvl3pPr marL="0" marR="0" lvl="2" indent="0" algn="l" rtl="0" hangingPunct="0">
        <a:lnSpc>
          <a:spcPct val="85000"/>
        </a:lnSpc>
        <a:spcBef>
          <a:spcPts val="0"/>
        </a:spcBef>
        <a:spcAft>
          <a:spcPts val="575"/>
        </a:spcAft>
        <a:buNone/>
        <a:tabLst/>
        <a:defRPr lang="en-US" sz="2800" b="1" i="0" u="none" strike="noStrike" kern="0" spc="0" baseline="0">
          <a:ln>
            <a:noFill/>
          </a:ln>
          <a:solidFill>
            <a:srgbClr val="FFFFFF"/>
          </a:solidFill>
          <a:latin typeface="Arial Narrow" pitchFamily="34"/>
          <a:ea typeface="Andale Sans UI" pitchFamily="2"/>
          <a:cs typeface="Tahoma" pitchFamily="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oliveryang.net/" TargetMode="External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log.ccw.com.cn/blog-htm-do-showone-itemid-12139-type-blog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log.csdn.net/yayo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laris.org/os/community/documentation/files/book.pdf" TargetMode="External"/><Relationship Id="rId4" Type="http://schemas.openxmlformats.org/officeDocument/2006/relationships/hyperlink" Target="http://www.solarisinternals.com/wiki/index.php/Solaris_Internals" TargetMode="External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un.com/eschrock/entry/kernel_debugging_part_1_kmdb" TargetMode="External"/><Relationship Id="rId4" Type="http://schemas.openxmlformats.org/officeDocument/2006/relationships/hyperlink" Target="http://blogs.sun.com/esaxe/entry/debugging_solaris_scheduling_problems_and" TargetMode="External"/><Relationship Id="rId5" Type="http://schemas.openxmlformats.org/officeDocument/2006/relationships/hyperlink" Target="http://blog.ccw.com.cn/blog-htm-do-showone-itemid-12139-type-blog.html" TargetMode="External"/><Relationship Id="rId6" Type="http://schemas.openxmlformats.org/officeDocument/2006/relationships/hyperlink" Target="http://blog.csdn.net/yayong/archive/2007/03/04/1520604.aspx" TargetMode="External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mailto:Oliver.Yang@sun.com" TargetMode="External"/><Relationship Id="rId5" Type="http://schemas.openxmlformats.org/officeDocument/2006/relationships/hyperlink" Target="http://oliveryang.net/" TargetMode="External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0440" y="4672440"/>
            <a:ext cx="6032520" cy="1695849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Oliver </a:t>
            </a:r>
            <a:r>
              <a:rPr lang="en-US" dirty="0" smtClean="0"/>
              <a:t>Yang</a:t>
            </a:r>
            <a:endParaRPr lang="en-US" dirty="0"/>
          </a:p>
          <a:p>
            <a:pPr lvl="1"/>
            <a:r>
              <a:rPr lang="en-US" dirty="0"/>
              <a:t>Jun 25, 2007</a:t>
            </a:r>
          </a:p>
          <a:p>
            <a:pPr lvl="2"/>
            <a:r>
              <a:rPr lang="en-US" dirty="0"/>
              <a:t>Sun </a:t>
            </a:r>
            <a:r>
              <a:rPr lang="en-US" dirty="0" smtClean="0"/>
              <a:t>Microsystem</a:t>
            </a:r>
          </a:p>
          <a:p>
            <a:pPr lvl="2"/>
            <a:r>
              <a:rPr lang="en-US" dirty="0">
                <a:hlinkClick r:id="rId4"/>
              </a:rPr>
              <a:t>http://oliveryang.net</a:t>
            </a:r>
            <a:endParaRPr lang="en-US" dirty="0" smtClean="0"/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541800" y="2930399"/>
            <a:ext cx="4991400" cy="1433160"/>
          </a:xfrm>
        </p:spPr>
        <p:txBody>
          <a:bodyPr>
            <a:spAutoFit/>
          </a:bodyPr>
          <a:lstStyle/>
          <a:p>
            <a:pPr lvl="0"/>
            <a:r>
              <a:rPr lang="en-US"/>
              <a:t>Debugging System Hangs on Solaris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9760" y="659088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7EC49201-CAAA-45FF-BE53-CA67A2A2970B}" type="slidenum">
              <a:t>1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61243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Live debugging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544834"/>
          </a:xfrm>
        </p:spPr>
        <p:txBody>
          <a:bodyPr>
            <a:spAutoFit/>
          </a:bodyPr>
          <a:lstStyle/>
          <a:p>
            <a:pPr lvl="0"/>
            <a:r>
              <a:rPr lang="en-US" sz="2000" dirty="0"/>
              <a:t>For special circumstance...</a:t>
            </a:r>
          </a:p>
          <a:p>
            <a:pPr lvl="1"/>
            <a:r>
              <a:rPr lang="en-US" sz="2000" dirty="0"/>
              <a:t>Can't save crash dump</a:t>
            </a:r>
          </a:p>
          <a:p>
            <a:pPr lvl="1"/>
            <a:r>
              <a:rPr lang="en-US" sz="2000" dirty="0"/>
              <a:t>System hangs occurred during system boot.</a:t>
            </a:r>
          </a:p>
          <a:p>
            <a:pPr lvl="0"/>
            <a:r>
              <a:rPr lang="en-US" sz="2000" dirty="0"/>
              <a:t>System hang happened during boot</a:t>
            </a:r>
          </a:p>
          <a:p>
            <a:pPr lvl="1"/>
            <a:r>
              <a:rPr lang="en-US" sz="2000" dirty="0"/>
              <a:t>Boot </a:t>
            </a:r>
            <a:r>
              <a:rPr lang="en-US" sz="2000" dirty="0" err="1"/>
              <a:t>kmdb</a:t>
            </a:r>
            <a:r>
              <a:rPr lang="en-US" sz="2000" dirty="0"/>
              <a:t> with the -</a:t>
            </a:r>
            <a:r>
              <a:rPr lang="en-US" sz="2000" dirty="0" err="1"/>
              <a:t>kd</a:t>
            </a:r>
            <a:r>
              <a:rPr lang="en-US" sz="2000" dirty="0"/>
              <a:t> options</a:t>
            </a:r>
          </a:p>
          <a:p>
            <a:pPr lvl="1"/>
            <a:r>
              <a:rPr lang="en-US" sz="2000" dirty="0"/>
              <a:t>Set necessary variables for debugging: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moddebug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/W 0x80000000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snooping/W 0x1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kmem_flags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/W 0xf</a:t>
            </a:r>
          </a:p>
          <a:p>
            <a:pPr lvl="1"/>
            <a:r>
              <a:rPr lang="en-US" sz="2000" dirty="0"/>
              <a:t>Set break point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Using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fullly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qualified symbol name - 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bp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bge`bge_attach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961B2A0-308B-4581-BD24-08637724FDF9}" type="slidenum">
              <a:t>10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Crash dump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806444"/>
          </a:xfrm>
        </p:spPr>
        <p:txBody>
          <a:bodyPr>
            <a:spAutoFit/>
          </a:bodyPr>
          <a:lstStyle/>
          <a:p>
            <a:pPr lvl="0"/>
            <a:r>
              <a:rPr lang="en-US" sz="2000" dirty="0"/>
              <a:t>Using </a:t>
            </a:r>
            <a:r>
              <a:rPr lang="en-US" sz="2000" dirty="0" err="1"/>
              <a:t>mdb</a:t>
            </a:r>
            <a:r>
              <a:rPr lang="en-US" sz="2000" dirty="0"/>
              <a:t>/</a:t>
            </a:r>
            <a:r>
              <a:rPr lang="en-US" sz="2000" dirty="0" err="1"/>
              <a:t>kmdb</a:t>
            </a:r>
            <a:r>
              <a:rPr lang="en-US" sz="2000" dirty="0"/>
              <a:t> and reading relevant source code</a:t>
            </a:r>
          </a:p>
          <a:p>
            <a:pPr lvl="1"/>
            <a:r>
              <a:rPr lang="en-US" sz="2000" dirty="0"/>
              <a:t>To identify the set of kernel threads in deadlock</a:t>
            </a:r>
          </a:p>
          <a:p>
            <a:pPr lvl="1"/>
            <a:r>
              <a:rPr lang="en-US" sz="2000" dirty="0"/>
              <a:t>To investigate how system hangs took place</a:t>
            </a:r>
          </a:p>
          <a:p>
            <a:pPr lvl="0"/>
            <a:r>
              <a:rPr lang="en-US" sz="2000" dirty="0"/>
              <a:t>Checking crash dump files...</a:t>
            </a:r>
          </a:p>
          <a:p>
            <a:pPr lvl="1"/>
            <a:r>
              <a:rPr lang="en-US" sz="2000" dirty="0"/>
              <a:t>System status checking</a:t>
            </a:r>
          </a:p>
          <a:p>
            <a:pPr lvl="1"/>
            <a:r>
              <a:rPr lang="en-US" sz="2000" dirty="0"/>
              <a:t>Kernel threads checking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CPU and dispatch queue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User processes and kernel threads status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Check the stack trace of suspicious threads: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 - Function name related to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mutex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(9F)/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rwlock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(9F)/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condvar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(9F)/semaphore(9F)/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biowait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 - Running into an infinite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5D5776A4-24EF-4248-AE90-24E1B1E39858}" type="slidenum">
              <a:t>11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mdb - frequently used ::dcmds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System status checking</a:t>
            </a:r>
          </a:p>
          <a:p>
            <a:pPr lvl="1"/>
            <a:r>
              <a:rPr lang="en-US"/>
              <a:t>System messages - ::msgbuf</a:t>
            </a:r>
          </a:p>
          <a:p>
            <a:pPr lvl="1"/>
            <a:r>
              <a:rPr lang="en-US"/>
              <a:t>Clock interrupt - ::cycinfo</a:t>
            </a:r>
          </a:p>
          <a:p>
            <a:pPr lvl="1"/>
            <a:r>
              <a:rPr lang="en-US"/>
              <a:t>Physical memory - ::memstat</a:t>
            </a:r>
          </a:p>
          <a:p>
            <a:pPr lvl="1"/>
            <a:r>
              <a:rPr lang="en-US"/>
              <a:t>Cache/vmem allocation - ::kmastat</a:t>
            </a:r>
          </a:p>
          <a:p>
            <a:pPr lvl="1"/>
            <a:r>
              <a:rPr lang="en-US"/>
              <a:t>Checking any necessary global variables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kmem_flags/X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snooping/X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7180BB63-1782-49A8-A824-24AF8E1FEC74}" type="slidenum">
              <a:t>12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mdb - frequently used ::dcmds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Kernel threads checking</a:t>
            </a:r>
          </a:p>
          <a:p>
            <a:pPr lvl="1"/>
            <a:r>
              <a:rPr lang="en-US"/>
              <a:t>::cpuinfo</a:t>
            </a:r>
          </a:p>
          <a:p>
            <a:pPr lvl="1"/>
            <a:r>
              <a:rPr lang="en-US"/>
              <a:t>::threadlist</a:t>
            </a:r>
          </a:p>
          <a:p>
            <a:pPr lvl="1"/>
            <a:r>
              <a:rPr lang="en-US"/>
              <a:t>::thread</a:t>
            </a:r>
          </a:p>
          <a:p>
            <a:pPr lvl="1"/>
            <a:r>
              <a:rPr lang="en-US"/>
              <a:t>::findstack</a:t>
            </a:r>
          </a:p>
          <a:p>
            <a:pPr lvl="1"/>
            <a:r>
              <a:rPr lang="en-US"/>
              <a:t>::mutex</a:t>
            </a:r>
          </a:p>
          <a:p>
            <a:pPr lvl="1"/>
            <a:r>
              <a:rPr lang="en-US"/>
              <a:t>::rwlock</a:t>
            </a:r>
          </a:p>
          <a:p>
            <a:pPr lvl="1"/>
            <a:r>
              <a:rPr lang="en-US"/>
              <a:t>::wchaninfo</a:t>
            </a:r>
          </a:p>
          <a:p>
            <a:pPr lvl="1"/>
            <a:r>
              <a:rPr lang="en-US"/>
              <a:t>::whatthread(Nevada only) or ::kgrep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8D2C2E0A-920A-4894-AA9B-C035517EFDC8}" type="slidenum">
              <a:t>13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Other crash dump analysis tools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ACT - Automated Crash Tool</a:t>
            </a:r>
          </a:p>
          <a:p>
            <a:pPr lvl="1"/>
            <a:r>
              <a:rPr lang="en-US"/>
              <a:t>A complete list of threads with function arguments</a:t>
            </a:r>
          </a:p>
          <a:p>
            <a:pPr lvl="1"/>
            <a:r>
              <a:rPr lang="en-US"/>
              <a:t>Detailed system setting and resource summary</a:t>
            </a:r>
          </a:p>
          <a:p>
            <a:pPr lvl="1"/>
            <a:r>
              <a:rPr lang="en-US"/>
              <a:t>Deadlock detection - mutex and rwlocks only</a:t>
            </a:r>
          </a:p>
          <a:p>
            <a:pPr lvl="1"/>
            <a:r>
              <a:rPr lang="en-US"/>
              <a:t>Threads blocked in either getblk() or biowait()</a:t>
            </a:r>
          </a:p>
          <a:p>
            <a:pPr lvl="0"/>
            <a:r>
              <a:rPr lang="en-US"/>
              <a:t>SCAT - Solaris Crash Analysis Tool</a:t>
            </a:r>
          </a:p>
          <a:p>
            <a:pPr lvl="0"/>
            <a:r>
              <a:rPr lang="en-US"/>
              <a:t>Download from http://sunsolve.sun.com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E92F3B2E-4DD5-49D0-BF51-DEDDCDF96F3E}" type="slidenum">
              <a:t>14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a system hang?</a:t>
            </a:r>
          </a:p>
          <a:p>
            <a:pPr lvl="0"/>
            <a:r>
              <a:rPr lang="en-US"/>
              <a:t>Debugging system hangs with kmdb/mdb</a:t>
            </a:r>
          </a:p>
          <a:p>
            <a:pPr lvl="0"/>
            <a:r>
              <a:rPr lang="en-US" b="1">
                <a:solidFill>
                  <a:srgbClr val="FF0000"/>
                </a:solidFill>
              </a:rPr>
              <a:t>Case Analysis</a:t>
            </a:r>
          </a:p>
          <a:p>
            <a:pPr lvl="1"/>
            <a:r>
              <a:rPr lang="en-US"/>
              <a:t>Reverse locking order</a:t>
            </a:r>
          </a:p>
          <a:p>
            <a:pPr lvl="1"/>
            <a:r>
              <a:rPr lang="en-US"/>
              <a:t>Infinite loop</a:t>
            </a:r>
          </a:p>
          <a:p>
            <a:pPr lvl="1"/>
            <a:r>
              <a:rPr lang="en-US"/>
              <a:t>The constraints of current context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166A9116-EE29-474A-A8F5-41ECC92C0FCD}" type="slidenum">
              <a:t>15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Reverse locking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080604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Multiple threads deadlocks on multiple locks</a:t>
            </a:r>
          </a:p>
          <a:p>
            <a:pPr lvl="1"/>
            <a:r>
              <a:rPr lang="en-US" sz="2400" dirty="0"/>
              <a:t>To avoid the dead lock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2400" kern="0" dirty="0">
                <a:solidFill>
                  <a:srgbClr val="FF0000"/>
                </a:solidFill>
                <a:latin typeface="Arial Narrow" pitchFamily="34"/>
                <a:cs typeface="Arial Unicode MS" pitchFamily="2"/>
              </a:rPr>
              <a:t>Must always lock in the same order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2400" kern="0" dirty="0">
                <a:solidFill>
                  <a:srgbClr val="FF0000"/>
                </a:solidFill>
                <a:latin typeface="Arial Narrow" pitchFamily="34"/>
                <a:cs typeface="Arial Unicode MS" pitchFamily="2"/>
              </a:rPr>
              <a:t>Must always release in reverse order of locking</a:t>
            </a:r>
          </a:p>
          <a:p>
            <a:pPr lvl="1"/>
            <a:r>
              <a:rPr lang="en-US" sz="2400" dirty="0"/>
              <a:t>Two threads acquiring two locks with reverse order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Thread 1 ---&gt; acquire Lock A  ---&gt; sleep and wait for Lock B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Thread 2 ---&gt; acquire Lock B  ---&gt; sleep and wait for Lock A</a:t>
            </a:r>
          </a:p>
          <a:p>
            <a:pPr lvl="1"/>
            <a:r>
              <a:rPr lang="en-US" sz="2400" dirty="0"/>
              <a:t>See an example: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1600" kern="0" dirty="0">
                <a:solidFill>
                  <a:srgbClr val="000000"/>
                </a:solidFill>
                <a:latin typeface="Arial Narrow" pitchFamily="34"/>
                <a:cs typeface="Arial Unicode MS" pitchFamily="2"/>
                <a:hlinkClick r:id="rId3"/>
              </a:rPr>
              <a:t>http://blog.ccw.com.cn/blog-htm-do-showone-itemid-12139-type-blog.html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96622953-349E-477D-8B58-7A8F63B52374}" type="slidenum">
              <a:t>16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Infinite loop - kmdb debugging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365480"/>
            <a:ext cx="8147160" cy="4897751"/>
          </a:xfrm>
        </p:spPr>
        <p:txBody>
          <a:bodyPr>
            <a:spAutoFit/>
          </a:bodyPr>
          <a:lstStyle/>
          <a:p>
            <a:pPr lvl="0"/>
            <a:r>
              <a:rPr lang="en-US" sz="2800" dirty="0"/>
              <a:t>Threads running into an infinite loop</a:t>
            </a:r>
          </a:p>
          <a:p>
            <a:pPr lvl="0">
              <a:buNone/>
            </a:pPr>
            <a:r>
              <a:rPr lang="en-US" sz="1200" b="1" dirty="0"/>
              <a:t>&gt;::</a:t>
            </a:r>
            <a:r>
              <a:rPr lang="en-US" sz="1200" b="1" dirty="0" err="1"/>
              <a:t>cpuinfo</a:t>
            </a:r>
            <a:r>
              <a:rPr lang="en-US" sz="1200" b="1" dirty="0"/>
              <a:t>  -v</a:t>
            </a:r>
          </a:p>
          <a:p>
            <a:pPr lvl="0">
              <a:buNone/>
            </a:pPr>
            <a:r>
              <a:rPr lang="en-US" sz="1200" dirty="0"/>
              <a:t> ID ADDR        FLG NRUN BSPL PRI RNRN KRNRN SWITCH THREAD      PROC</a:t>
            </a:r>
          </a:p>
          <a:p>
            <a:pPr lvl="0">
              <a:buNone/>
            </a:pPr>
            <a:r>
              <a:rPr lang="en-US" sz="1200" dirty="0"/>
              <a:t>  0 0000180c000  1d    0        0     0       yes        no     </a:t>
            </a:r>
            <a:r>
              <a:rPr lang="en-US" sz="1200" b="1" dirty="0">
                <a:solidFill>
                  <a:srgbClr val="FF0000"/>
                </a:solidFill>
              </a:rPr>
              <a:t> t-301817</a:t>
            </a:r>
            <a:r>
              <a:rPr lang="en-US" sz="1200" dirty="0"/>
              <a:t> 30002e6e380 </a:t>
            </a:r>
            <a:r>
              <a:rPr lang="en-US" sz="1200" dirty="0" err="1"/>
              <a:t>ifconfig</a:t>
            </a:r>
            <a:endParaRPr lang="en-US" sz="1200" dirty="0"/>
          </a:p>
          <a:p>
            <a:pPr lvl="0">
              <a:buNone/>
            </a:pPr>
            <a:r>
              <a:rPr lang="en-US" sz="1200" dirty="0"/>
              <a:t>                              |    </a:t>
            </a:r>
          </a:p>
          <a:p>
            <a:pPr lvl="0">
              <a:buNone/>
            </a:pPr>
            <a:r>
              <a:rPr lang="en-US" sz="1200" dirty="0"/>
              <a:t>       RUNNING &lt;--+    </a:t>
            </a:r>
          </a:p>
          <a:p>
            <a:pPr lvl="0">
              <a:buNone/>
            </a:pPr>
            <a:r>
              <a:rPr lang="en-US" sz="1200" dirty="0"/>
              <a:t>      QUIESCED         </a:t>
            </a:r>
          </a:p>
          <a:p>
            <a:pPr lvl="0">
              <a:buNone/>
            </a:pPr>
            <a:r>
              <a:rPr lang="en-US" sz="1200" dirty="0"/>
              <a:t>        EXISTS         </a:t>
            </a:r>
          </a:p>
          <a:p>
            <a:pPr lvl="0">
              <a:buNone/>
            </a:pPr>
            <a:r>
              <a:rPr lang="en-US" sz="1200" dirty="0"/>
              <a:t>        ENABLE         </a:t>
            </a:r>
          </a:p>
          <a:p>
            <a:pPr lvl="0">
              <a:buNone/>
            </a:pPr>
            <a:r>
              <a:rPr lang="en-US" sz="1200" b="1" dirty="0"/>
              <a:t>&gt; 30002e6e380::</a:t>
            </a:r>
            <a:r>
              <a:rPr lang="en-US" sz="1200" b="1" dirty="0" err="1"/>
              <a:t>findstack</a:t>
            </a:r>
            <a:r>
              <a:rPr lang="en-US" sz="1200" b="1" dirty="0"/>
              <a:t> -v</a:t>
            </a:r>
          </a:p>
          <a:p>
            <a:pPr lvl="0">
              <a:buNone/>
            </a:pPr>
            <a:r>
              <a:rPr lang="en-US" sz="1200" dirty="0"/>
              <a:t>stack pointer for thread 30002e6e380: 2a101d04391</a:t>
            </a:r>
          </a:p>
          <a:p>
            <a:pPr lvl="0">
              <a:buNone/>
            </a:pPr>
            <a:r>
              <a:rPr lang="en-US" sz="1200" dirty="0"/>
              <a:t> 000002a101d04431 i_mod_hash_find_nosync+0x34(3000090bb40, 600042e5b58, 2a101d04e40, 1, 3000090bbb8, 98)</a:t>
            </a:r>
          </a:p>
          <a:p>
            <a:pPr lvl="0">
              <a:buNone/>
            </a:pPr>
            <a:r>
              <a:rPr lang="en-US" sz="1200" dirty="0"/>
              <a:t> 000002a101d044e1 mod_hash_find+0x18(3000090bb40, 600042e5b58, 2a101d04e40, 53 , 30002e6e384, 0)</a:t>
            </a:r>
          </a:p>
          <a:p>
            <a:pPr lvl="0">
              <a:buNone/>
            </a:pPr>
            <a:r>
              <a:rPr lang="en-US" sz="1200" dirty="0"/>
              <a:t> 000002a101d04591 mac_open+0xf8(600042e5b58, 1, 600042e5c60, 70051800, 70057c00 , 0)</a:t>
            </a:r>
          </a:p>
          <a:p>
            <a:pPr lvl="0">
              <a:buNone/>
            </a:pPr>
            <a:r>
              <a:rPr lang="en-US" sz="1200" dirty="0"/>
              <a:t> 000002a101d04751 dls_mac_hold+0x24(600042e5b58, 2a101d05350, 2a101d051c8, 1, 600042e5cc0, 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0BADFFC9-6802-422A-AF0C-D08CBCE963D7}" type="slidenum">
              <a:t>17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Infinite loop - look into the code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10560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 b="1"/>
              <a:t>The infinite loop between L239 and L250</a:t>
            </a:r>
          </a:p>
          <a:p>
            <a:pPr lvl="0">
              <a:buNone/>
            </a:pPr>
            <a:r>
              <a:rPr lang="en-US"/>
              <a:t>  </a:t>
            </a:r>
            <a:r>
              <a:rPr lang="en-US" sz="1600"/>
              <a:t>196 int</a:t>
            </a:r>
          </a:p>
          <a:p>
            <a:pPr lvl="0">
              <a:buNone/>
            </a:pPr>
            <a:r>
              <a:rPr lang="en-US" sz="1600"/>
              <a:t>    197 mac_open(const char *macname, uint_t ddi_instance, mac_handle_t *mhp)</a:t>
            </a:r>
          </a:p>
          <a:p>
            <a:pPr lvl="0">
              <a:buNone/>
            </a:pPr>
            <a:r>
              <a:rPr lang="en-US" sz="1600"/>
              <a:t>    198 {</a:t>
            </a:r>
          </a:p>
          <a:p>
            <a:pPr lvl="0">
              <a:buNone/>
            </a:pPr>
            <a:r>
              <a:rPr lang="en-US" sz="1600"/>
              <a:t>    ...</a:t>
            </a:r>
          </a:p>
          <a:p>
            <a:pPr lvl="0">
              <a:buNone/>
            </a:pPr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239 again:</a:t>
            </a:r>
          </a:p>
          <a:p>
            <a:pPr lvl="0">
              <a:buNone/>
            </a:pPr>
            <a:r>
              <a:rPr lang="en-US" sz="1600"/>
              <a:t>    240         rw_enter(&amp;i_mac_impl_lock, RW_WRITER);  </a:t>
            </a:r>
          </a:p>
          <a:p>
            <a:pPr lvl="0">
              <a:buNone/>
            </a:pPr>
            <a:r>
              <a:rPr lang="en-US" sz="1600"/>
              <a:t>    ...</a:t>
            </a:r>
          </a:p>
          <a:p>
            <a:pPr lvl="0">
              <a:buNone/>
            </a:pPr>
            <a:r>
              <a:rPr lang="en-US" sz="1600"/>
              <a:t>    248         if (</a:t>
            </a:r>
            <a:r>
              <a:rPr lang="en-US" sz="1600">
                <a:solidFill>
                  <a:srgbClr val="0000FF"/>
                </a:solidFill>
              </a:rPr>
              <a:t>mip-&gt;mi_destroying</a:t>
            </a:r>
            <a:r>
              <a:rPr lang="en-US" sz="1600"/>
              <a:t>) {</a:t>
            </a:r>
          </a:p>
          <a:p>
            <a:pPr lvl="0">
              <a:buNone/>
            </a:pPr>
            <a:r>
              <a:rPr lang="en-US" sz="1600"/>
              <a:t>    249                 rw_exit(&amp;i_mac_impl_lock);</a:t>
            </a:r>
          </a:p>
          <a:p>
            <a:pPr lvl="0">
              <a:buNone/>
            </a:pPr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250                 goto again;</a:t>
            </a:r>
          </a:p>
          <a:p>
            <a:pPr lvl="0">
              <a:buNone/>
            </a:pPr>
            <a:r>
              <a:rPr lang="en-US" sz="1600"/>
              <a:t>    251 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CAA335FE-77C3-4DE6-9C82-1541C5F4643C}" type="slidenum">
              <a:t>18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The constraints of current context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1079" y="1365840"/>
            <a:ext cx="8147160" cy="4453527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Know the constraints of current context...</a:t>
            </a:r>
          </a:p>
          <a:p>
            <a:pPr lvl="1"/>
            <a:r>
              <a:rPr lang="en-US" sz="2400" dirty="0"/>
              <a:t>Learn the constraints of current context. For example, high-level interrupt, interrupts threads, soft-interrupts, timeout(9F), etc...</a:t>
            </a:r>
          </a:p>
          <a:p>
            <a:pPr lvl="1"/>
            <a:r>
              <a:rPr lang="en-US" sz="2400" dirty="0"/>
              <a:t>The lock usage should follow the constraints of current context, sometimes you have to use </a:t>
            </a:r>
            <a:r>
              <a:rPr lang="en-US" sz="2400" dirty="0" err="1"/>
              <a:t>taskq</a:t>
            </a:r>
            <a:r>
              <a:rPr lang="en-US" sz="2400" dirty="0"/>
              <a:t>(9F) when you can't block in current context</a:t>
            </a:r>
          </a:p>
          <a:p>
            <a:pPr lvl="0"/>
            <a:r>
              <a:rPr lang="en-US" sz="2400" dirty="0"/>
              <a:t>The constraints of interrupt context</a:t>
            </a:r>
          </a:p>
          <a:p>
            <a:pPr lvl="1"/>
            <a:r>
              <a:rPr lang="en-US" sz="2400" dirty="0"/>
              <a:t>Only spin </a:t>
            </a:r>
            <a:r>
              <a:rPr lang="en-US" sz="2400" dirty="0" err="1"/>
              <a:t>mutex</a:t>
            </a:r>
            <a:r>
              <a:rPr lang="en-US" sz="2400" dirty="0"/>
              <a:t> used in high-level interrupt(PIL&gt;10)</a:t>
            </a:r>
          </a:p>
          <a:p>
            <a:pPr lvl="1"/>
            <a:r>
              <a:rPr lang="en-US" sz="2400" dirty="0"/>
              <a:t>Interrupt thread(PIL&lt;10) is a special context, be careful to use following functions in an interrupt context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24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mutex</a:t>
            </a: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(9F)/</a:t>
            </a:r>
            <a:r>
              <a:rPr lang="en-US" sz="24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rwlock</a:t>
            </a: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(9F)/</a:t>
            </a:r>
            <a:r>
              <a:rPr lang="en-US" sz="24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condvar</a:t>
            </a: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(9F)/semaphore(9F)</a:t>
            </a:r>
            <a:r>
              <a:rPr lang="en-US" sz="2400" kern="0" dirty="0">
                <a:solidFill>
                  <a:srgbClr val="FF0000"/>
                </a:solidFill>
                <a:latin typeface="Arial Narrow" pitchFamily="34"/>
                <a:cs typeface="Arial Unicode MS" pitchFamily="2"/>
              </a:rPr>
              <a:t>/</a:t>
            </a:r>
            <a:r>
              <a:rPr lang="en-US" sz="2400" kern="0" dirty="0" err="1">
                <a:solidFill>
                  <a:srgbClr val="FF0000"/>
                </a:solidFill>
                <a:latin typeface="Arial Narrow" pitchFamily="34"/>
                <a:cs typeface="Arial Unicode MS" pitchFamily="2"/>
              </a:rPr>
              <a:t>biowait</a:t>
            </a:r>
            <a:r>
              <a:rPr lang="en-US" sz="2400" kern="0" dirty="0">
                <a:solidFill>
                  <a:srgbClr val="FF0000"/>
                </a:solidFill>
                <a:latin typeface="Arial Narrow" pitchFamily="34"/>
                <a:cs typeface="Arial Unicode MS" pitchFamily="2"/>
              </a:rPr>
              <a:t>(9F)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A9C0B7B8-1CFA-475C-A851-80C02B16F0D7}" type="slidenum">
              <a:t>19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a system hang?</a:t>
            </a:r>
          </a:p>
          <a:p>
            <a:pPr lvl="0"/>
            <a:r>
              <a:rPr lang="en-US"/>
              <a:t>Debugging system hangs with kmdb/mdb</a:t>
            </a:r>
          </a:p>
          <a:p>
            <a:pPr lvl="0"/>
            <a:r>
              <a:rPr lang="en-US"/>
              <a:t>Case Analysis</a:t>
            </a:r>
          </a:p>
          <a:p>
            <a:pPr lvl="0"/>
            <a:r>
              <a:rPr lang="en-US"/>
              <a:t>References</a:t>
            </a:r>
          </a:p>
          <a:p>
            <a:pPr lvl="0"/>
            <a:r>
              <a:rPr lang="en-US"/>
              <a:t>Appendix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91C17CE2-EAB6-418B-B8EF-A02F5FB97335}" type="slidenum">
              <a:t>2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The constraints of current context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445039"/>
            <a:ext cx="8147160" cy="5227560"/>
          </a:xfrm>
        </p:spPr>
        <p:txBody>
          <a:bodyPr>
            <a:spAutoFit/>
          </a:bodyPr>
          <a:lstStyle/>
          <a:p>
            <a:pPr lvl="0"/>
            <a:r>
              <a:rPr lang="en-US"/>
              <a:t>Self-Deadlock in an interrupt context</a:t>
            </a:r>
          </a:p>
          <a:p>
            <a:pPr lvl="1"/>
            <a:r>
              <a:rPr lang="en-US"/>
              <a:t>An simple example: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Drivers must call biodone(9F) when the transfer is complete to notify the thread blocked by biowait(9F). biodone(9F) is usually called in the interrupt routine.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Call biowait(9F) in an interrupt thread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But biodone(9F) only is called by the same interrupt 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340B53D-DA0D-41B3-A2FE-4C34D28ACA9E}" type="slidenum">
              <a:t>20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880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The constraints of current context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040" y="1444680"/>
            <a:ext cx="8147160" cy="4914679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The implicit constraints of timeout(9F)</a:t>
            </a:r>
          </a:p>
          <a:p>
            <a:pPr lvl="1"/>
            <a:r>
              <a:rPr lang="en-US" sz="2400" dirty="0"/>
              <a:t>See my blog: </a:t>
            </a:r>
            <a:r>
              <a:rPr lang="en-US" sz="2400" dirty="0">
                <a:hlinkClick r:id="rId3"/>
              </a:rPr>
              <a:t>http://blog.csdn.net/yayong</a:t>
            </a:r>
          </a:p>
          <a:p>
            <a:pPr lvl="1"/>
            <a:r>
              <a:rPr lang="en-US" sz="2400" dirty="0"/>
              <a:t>The clock interrupt thread trigger a </a:t>
            </a:r>
            <a:r>
              <a:rPr lang="en-US" sz="2400" dirty="0" err="1"/>
              <a:t>taskq</a:t>
            </a:r>
            <a:r>
              <a:rPr lang="en-US" sz="2400" dirty="0"/>
              <a:t> thread. That </a:t>
            </a:r>
            <a:r>
              <a:rPr lang="en-US" sz="2400" dirty="0" err="1"/>
              <a:t>taskq</a:t>
            </a:r>
            <a:r>
              <a:rPr lang="en-US" sz="2400" dirty="0"/>
              <a:t> thread ran into </a:t>
            </a:r>
            <a:r>
              <a:rPr lang="en-US" sz="2400" dirty="0" err="1"/>
              <a:t>callout_execute</a:t>
            </a:r>
            <a:r>
              <a:rPr lang="en-US" sz="2400" dirty="0"/>
              <a:t>() by holding the </a:t>
            </a:r>
            <a:r>
              <a:rPr lang="en-US" sz="2400" dirty="0" err="1"/>
              <a:t>mutex</a:t>
            </a:r>
            <a:r>
              <a:rPr lang="en-US" sz="2400" dirty="0"/>
              <a:t> of callout table, then called the driver timeout handler registered by timeout(9F) routine</a:t>
            </a:r>
          </a:p>
          <a:p>
            <a:pPr lvl="1"/>
            <a:r>
              <a:rPr lang="en-US" sz="2400" dirty="0"/>
              <a:t>The driver timeout handler blocked on a </a:t>
            </a:r>
            <a:r>
              <a:rPr lang="en-US" sz="2400" dirty="0" err="1"/>
              <a:t>rwlock</a:t>
            </a:r>
            <a:r>
              <a:rPr lang="en-US" sz="2400" dirty="0"/>
              <a:t> waiting for the </a:t>
            </a:r>
            <a:r>
              <a:rPr lang="en-US" sz="2400" dirty="0" err="1"/>
              <a:t>rwlock</a:t>
            </a:r>
            <a:r>
              <a:rPr lang="en-US" sz="2400" dirty="0"/>
              <a:t> owner releasing the </a:t>
            </a:r>
            <a:r>
              <a:rPr lang="en-US" sz="2400" dirty="0" err="1"/>
              <a:t>rwlock</a:t>
            </a:r>
            <a:endParaRPr lang="en-US" sz="2400" dirty="0"/>
          </a:p>
          <a:p>
            <a:pPr lvl="1"/>
            <a:r>
              <a:rPr lang="en-US" sz="2400" dirty="0"/>
              <a:t>At the same time, the owner of that </a:t>
            </a:r>
            <a:r>
              <a:rPr lang="en-US" sz="2400" dirty="0" err="1"/>
              <a:t>rwlock</a:t>
            </a:r>
            <a:r>
              <a:rPr lang="en-US" sz="2400" dirty="0"/>
              <a:t> was blocked on </a:t>
            </a:r>
            <a:r>
              <a:rPr lang="en-US" sz="2400" dirty="0" err="1"/>
              <a:t>cv_timedwait</a:t>
            </a:r>
            <a:r>
              <a:rPr lang="en-US" sz="2400" dirty="0"/>
              <a:t>, and it has to wait for following clock interrupt to wake up it by calling </a:t>
            </a:r>
            <a:r>
              <a:rPr lang="en-US" sz="2400" dirty="0" err="1"/>
              <a:t>callout_execute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But the following </a:t>
            </a:r>
            <a:r>
              <a:rPr lang="en-US" sz="2400" dirty="0" err="1"/>
              <a:t>callout_execute</a:t>
            </a:r>
            <a:r>
              <a:rPr lang="en-US" sz="2400" dirty="0"/>
              <a:t>() can't be done unless the previous </a:t>
            </a:r>
            <a:r>
              <a:rPr lang="en-US" sz="2400" dirty="0" err="1"/>
              <a:t>callout_execute</a:t>
            </a:r>
            <a:r>
              <a:rPr lang="en-US" sz="2400" dirty="0"/>
              <a:t>() completed.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200" y="562176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9760" y="659088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E46F0751-0587-412D-947E-EB5463A571E9}" type="slidenum">
              <a:t>21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a system hang?</a:t>
            </a:r>
          </a:p>
          <a:p>
            <a:pPr lvl="0"/>
            <a:r>
              <a:rPr lang="en-US"/>
              <a:t>Debugging system hangs with kmdb/mdb</a:t>
            </a:r>
          </a:p>
          <a:p>
            <a:pPr lvl="0"/>
            <a:r>
              <a:rPr lang="en-US"/>
              <a:t>Case Analysis</a:t>
            </a:r>
          </a:p>
          <a:p>
            <a:pPr lvl="0"/>
            <a:r>
              <a:rPr lang="en-US" b="1">
                <a:solidFill>
                  <a:srgbClr val="FF0000"/>
                </a:solidFill>
              </a:rPr>
              <a:t>References</a:t>
            </a:r>
          </a:p>
          <a:p>
            <a:pPr lvl="1"/>
            <a:r>
              <a:rPr lang="en-US"/>
              <a:t>Books</a:t>
            </a:r>
          </a:p>
          <a:p>
            <a:pPr lvl="1"/>
            <a:r>
              <a:rPr lang="en-US"/>
              <a:t>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A15598B0-B4EB-4722-89A7-37DF4A9739C1}" type="slidenum">
              <a:t>22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Books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499180"/>
          </a:xfrm>
        </p:spPr>
        <p:txBody>
          <a:bodyPr>
            <a:spAutoFit/>
          </a:bodyPr>
          <a:lstStyle/>
          <a:p>
            <a:pPr lvl="0"/>
            <a:r>
              <a:rPr lang="en-US" sz="2800" dirty="0"/>
              <a:t>Solaris x86 Crash dump Analysis</a:t>
            </a:r>
          </a:p>
          <a:p>
            <a:pPr lvl="1"/>
            <a:r>
              <a:rPr lang="en-US" sz="2800" dirty="0"/>
              <a:t>By </a:t>
            </a:r>
            <a:r>
              <a:rPr lang="en-US" sz="2800" dirty="0" err="1"/>
              <a:t>Frank.Hofmann</a:t>
            </a:r>
            <a:r>
              <a:rPr lang="en-US" sz="2800" dirty="0"/>
              <a:t> (2003-2005)</a:t>
            </a:r>
          </a:p>
          <a:p>
            <a:pPr lvl="1"/>
            <a:r>
              <a:rPr lang="en-US" sz="2800" dirty="0"/>
              <a:t>Free download with Creative Commons Deed</a:t>
            </a:r>
          </a:p>
          <a:p>
            <a:pPr lvl="1"/>
            <a:r>
              <a:rPr lang="en-US" sz="1800" dirty="0">
                <a:hlinkClick r:id="rId3"/>
              </a:rPr>
              <a:t>http://opensolaris.org/os/community/documentation/files/book.pdf</a:t>
            </a:r>
          </a:p>
          <a:p>
            <a:pPr lvl="0"/>
            <a:r>
              <a:rPr lang="en-US" sz="2800" dirty="0"/>
              <a:t>Solaris Internals</a:t>
            </a:r>
          </a:p>
          <a:p>
            <a:pPr lvl="1"/>
            <a:r>
              <a:rPr lang="en-US" sz="2800" dirty="0"/>
              <a:t>By Jim Mauro, Richard McDougall and Brendan Gregg</a:t>
            </a:r>
          </a:p>
          <a:p>
            <a:pPr lvl="1"/>
            <a:r>
              <a:rPr lang="en-US" sz="2800" dirty="0"/>
              <a:t>2nd Edition (July 10, 2006, ISBN 0131482092)</a:t>
            </a:r>
          </a:p>
          <a:p>
            <a:pPr lvl="1"/>
            <a:r>
              <a:rPr lang="en-US" sz="2800" dirty="0"/>
              <a:t>Chinese edition have been published</a:t>
            </a:r>
          </a:p>
          <a:p>
            <a:pPr lvl="1"/>
            <a:r>
              <a:rPr lang="en-US" sz="1800" dirty="0">
                <a:hlinkClick r:id="rId4"/>
              </a:rPr>
              <a:t>http://www.solarisinternals.com/wiki/index.php/Solaris_Internals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BF1164D8-53E2-40B1-B9C3-DB6880D007E0}" type="slidenum">
              <a:t>23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Blogs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Kernel debugging part 1 kmdb</a:t>
            </a:r>
          </a:p>
          <a:p>
            <a:pPr lvl="1"/>
            <a:r>
              <a:rPr lang="en-US" sz="2000">
                <a:hlinkClick r:id="rId3"/>
              </a:rPr>
              <a:t>http://blogs.sun.com/eschrock/entry/kernel_debugging_part_1_kmdb</a:t>
            </a:r>
          </a:p>
          <a:p>
            <a:pPr lvl="0"/>
            <a:r>
              <a:rPr lang="en-US"/>
              <a:t>Debugging Solaris scheduling problems</a:t>
            </a:r>
          </a:p>
          <a:p>
            <a:pPr lvl="1"/>
            <a:r>
              <a:rPr lang="en-US" sz="2000">
                <a:hlinkClick r:id="rId4"/>
              </a:rPr>
              <a:t>http://blogs.sun.com/esaxe/entry/debugging_solaris_scheduling_problems_and</a:t>
            </a:r>
          </a:p>
          <a:p>
            <a:pPr lvl="0"/>
            <a:r>
              <a:rPr lang="en-US"/>
              <a:t>A R/W deadlock of aggregation in GLD code</a:t>
            </a:r>
          </a:p>
          <a:p>
            <a:pPr lvl="1"/>
            <a:r>
              <a:rPr lang="en-US" sz="2000">
                <a:hlinkClick r:id="rId5"/>
              </a:rPr>
              <a:t>http://blog.ccw.com.cn/blog-htm-do-showone-itemid-12139-type-blog.html</a:t>
            </a:r>
          </a:p>
          <a:p>
            <a:pPr lvl="0"/>
            <a:r>
              <a:rPr lang="en-US"/>
              <a:t>Solaris learning journal(6)</a:t>
            </a:r>
          </a:p>
          <a:p>
            <a:pPr lvl="1"/>
            <a:r>
              <a:rPr lang="en-US" sz="2000">
                <a:hlinkClick r:id="rId6"/>
              </a:rPr>
              <a:t>http://blog.csdn.net/yayong/archive/2007/03/04/1520604.aspx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3347E147-8DC7-4F03-96CF-494FAD0F2D61}" type="slidenum">
              <a:t>24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a system hang?</a:t>
            </a:r>
          </a:p>
          <a:p>
            <a:pPr lvl="0"/>
            <a:r>
              <a:rPr lang="en-US"/>
              <a:t>Debugging system hangs with kmdb/mdb</a:t>
            </a:r>
          </a:p>
          <a:p>
            <a:pPr lvl="0"/>
            <a:r>
              <a:rPr lang="en-US"/>
              <a:t>Case Analysis</a:t>
            </a:r>
          </a:p>
          <a:p>
            <a:pPr lvl="0"/>
            <a:r>
              <a:rPr lang="en-US"/>
              <a:t>References</a:t>
            </a:r>
          </a:p>
          <a:p>
            <a:pPr lvl="0"/>
            <a:r>
              <a:rPr lang="en-US" b="1">
                <a:solidFill>
                  <a:srgbClr val="FF0000"/>
                </a:solidFill>
              </a:rPr>
              <a:t>Appendix</a:t>
            </a:r>
          </a:p>
          <a:p>
            <a:pPr lvl="1"/>
            <a:r>
              <a:rPr lang="en-US"/>
              <a:t>Crash dump basics</a:t>
            </a:r>
          </a:p>
          <a:p>
            <a:pPr lvl="1"/>
            <a:r>
              <a:rPr lang="en-US"/>
              <a:t>Modular Debugger – mdb(1)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9760" y="659088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BC224B26-733D-4D91-92E1-15EDA656600B}" type="slidenum">
              <a:t>25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8279" y="748080"/>
            <a:ext cx="8302319" cy="635400"/>
          </a:xfrm>
        </p:spPr>
        <p:txBody>
          <a:bodyPr>
            <a:spAutoFit/>
          </a:bodyPr>
          <a:lstStyle/>
          <a:p>
            <a:pPr lvl="0"/>
            <a:r>
              <a:rPr lang="en-US"/>
              <a:t>Crash dump basics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3120" y="1568160"/>
            <a:ext cx="8148960" cy="4724883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It's similar with application core dumps, but...</a:t>
            </a:r>
          </a:p>
          <a:p>
            <a:pPr lvl="1"/>
            <a:r>
              <a:rPr lang="en-US" sz="2400" dirty="0"/>
              <a:t>Dump system wide pages whereas a application core dump just contains the 1 specific process's pages</a:t>
            </a:r>
          </a:p>
          <a:p>
            <a:pPr lvl="1"/>
            <a:r>
              <a:rPr lang="en-US" sz="2400" dirty="0"/>
              <a:t>It can be debugged by </a:t>
            </a:r>
            <a:r>
              <a:rPr lang="en-US" sz="2400" dirty="0" err="1"/>
              <a:t>mdb</a:t>
            </a:r>
            <a:r>
              <a:rPr lang="en-US" sz="2400" dirty="0"/>
              <a:t> whereas application code dumps can be debugged by </a:t>
            </a:r>
            <a:r>
              <a:rPr lang="en-US" sz="2400" dirty="0" err="1"/>
              <a:t>dbx</a:t>
            </a:r>
            <a:r>
              <a:rPr lang="en-US" sz="2400" dirty="0"/>
              <a:t>/</a:t>
            </a:r>
            <a:r>
              <a:rPr lang="en-US" sz="2400" dirty="0" err="1"/>
              <a:t>gdb</a:t>
            </a:r>
            <a:r>
              <a:rPr lang="en-US" sz="2400" dirty="0"/>
              <a:t>/</a:t>
            </a:r>
            <a:r>
              <a:rPr lang="en-US" sz="2400" dirty="0" err="1"/>
              <a:t>mdb</a:t>
            </a:r>
            <a:endParaRPr lang="en-US" sz="2400" dirty="0"/>
          </a:p>
          <a:p>
            <a:pPr lvl="1"/>
            <a:r>
              <a:rPr lang="en-US" sz="2400" dirty="0"/>
              <a:t>Managed by </a:t>
            </a:r>
            <a:r>
              <a:rPr lang="en-US" sz="2400" dirty="0" err="1"/>
              <a:t>dumpadm</a:t>
            </a:r>
            <a:r>
              <a:rPr lang="en-US" sz="2400" dirty="0"/>
              <a:t>(1M) whereas application code dumps are managed by </a:t>
            </a:r>
            <a:r>
              <a:rPr lang="en-US" sz="2400" dirty="0" err="1"/>
              <a:t>coreadm</a:t>
            </a:r>
            <a:r>
              <a:rPr lang="en-US" sz="2400" dirty="0"/>
              <a:t>(1M)</a:t>
            </a:r>
          </a:p>
          <a:p>
            <a:pPr lvl="0"/>
            <a:r>
              <a:rPr lang="en-US" sz="2400" dirty="0" err="1"/>
              <a:t>dumpadm</a:t>
            </a:r>
            <a:r>
              <a:rPr lang="en-US" sz="2400" dirty="0"/>
              <a:t>(1M)</a:t>
            </a:r>
          </a:p>
          <a:p>
            <a:pPr lvl="1"/>
            <a:r>
              <a:rPr lang="en-US" sz="2400" dirty="0"/>
              <a:t>Dump content - kernel pages by default</a:t>
            </a:r>
          </a:p>
          <a:p>
            <a:pPr lvl="1"/>
            <a:r>
              <a:rPr lang="en-US" sz="2400" dirty="0"/>
              <a:t>Dump device - /dev/</a:t>
            </a:r>
            <a:r>
              <a:rPr lang="en-US" sz="2400" dirty="0" err="1"/>
              <a:t>dsk</a:t>
            </a:r>
            <a:r>
              <a:rPr lang="en-US" sz="2400" dirty="0"/>
              <a:t>/c0t0d0s1 (swap)</a:t>
            </a:r>
          </a:p>
          <a:p>
            <a:pPr lvl="1"/>
            <a:r>
              <a:rPr lang="en-US" sz="2400" dirty="0" err="1"/>
              <a:t>Savecore</a:t>
            </a:r>
            <a:r>
              <a:rPr lang="en-US" sz="2400" dirty="0"/>
              <a:t> directory - /</a:t>
            </a:r>
            <a:r>
              <a:rPr lang="en-US" sz="2400" dirty="0" err="1"/>
              <a:t>var</a:t>
            </a:r>
            <a:r>
              <a:rPr lang="en-US" sz="2400" dirty="0"/>
              <a:t>/crash/&lt;hostname</a:t>
            </a:r>
            <a:r>
              <a:rPr lang="en-US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9040" y="659016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B652C5AF-2957-4B69-8B6B-78E14739CFF4}" type="slidenum">
              <a:t>26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920" y="747720"/>
            <a:ext cx="8302319" cy="635400"/>
          </a:xfrm>
        </p:spPr>
        <p:txBody>
          <a:bodyPr>
            <a:spAutoFit/>
          </a:bodyPr>
          <a:lstStyle/>
          <a:p>
            <a:pPr lvl="0"/>
            <a:r>
              <a:rPr lang="en-US"/>
              <a:t>Crash dump basics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67799"/>
            <a:ext cx="8148960" cy="4306307"/>
          </a:xfrm>
        </p:spPr>
        <p:txBody>
          <a:bodyPr>
            <a:spAutoFit/>
          </a:bodyPr>
          <a:lstStyle/>
          <a:p>
            <a:pPr lvl="0"/>
            <a:r>
              <a:rPr lang="en-US" sz="2400" dirty="0" err="1"/>
              <a:t>savecore</a:t>
            </a:r>
            <a:r>
              <a:rPr lang="en-US" sz="2400" dirty="0"/>
              <a:t>(1M)</a:t>
            </a:r>
          </a:p>
          <a:p>
            <a:pPr lvl="1"/>
            <a:r>
              <a:rPr lang="en-US" sz="2400" dirty="0"/>
              <a:t>When the system is rebooted, </a:t>
            </a:r>
            <a:r>
              <a:rPr lang="en-US" sz="2400" dirty="0" err="1"/>
              <a:t>savecore</a:t>
            </a:r>
            <a:r>
              <a:rPr lang="en-US" sz="2400" dirty="0"/>
              <a:t> can be run to retrieve the image from the dump device and archive it to a disk file</a:t>
            </a:r>
          </a:p>
          <a:p>
            <a:pPr lvl="0"/>
            <a:r>
              <a:rPr lang="en-US" sz="2400" dirty="0"/>
              <a:t>About crash dump files...</a:t>
            </a:r>
          </a:p>
          <a:p>
            <a:pPr lvl="1"/>
            <a:r>
              <a:rPr lang="en-US" sz="2400" dirty="0" err="1"/>
              <a:t>unix.X</a:t>
            </a:r>
            <a:r>
              <a:rPr lang="en-US" sz="2400" dirty="0"/>
              <a:t> - Symbol tables</a:t>
            </a:r>
          </a:p>
          <a:p>
            <a:pPr lvl="1"/>
            <a:r>
              <a:rPr lang="en-US" sz="2400" dirty="0" err="1"/>
              <a:t>vmunix.X</a:t>
            </a:r>
            <a:r>
              <a:rPr lang="en-US" sz="2400" dirty="0"/>
              <a:t> – Memory dump</a:t>
            </a:r>
          </a:p>
          <a:p>
            <a:pPr lvl="1"/>
            <a:r>
              <a:rPr lang="en-US" sz="2400" dirty="0"/>
              <a:t>bounds  - contains the sequence number to use for the next execution of </a:t>
            </a:r>
            <a:r>
              <a:rPr lang="en-US" sz="2400" dirty="0" err="1"/>
              <a:t>savecore</a:t>
            </a:r>
            <a:endParaRPr lang="en-US" sz="2400" dirty="0"/>
          </a:p>
          <a:p>
            <a:pPr lvl="1"/>
            <a:r>
              <a:rPr lang="en-US" sz="2400" dirty="0"/>
              <a:t>Check with </a:t>
            </a:r>
            <a:r>
              <a:rPr lang="en-US" sz="2400" dirty="0" err="1"/>
              <a:t>mdb</a:t>
            </a:r>
            <a:r>
              <a:rPr lang="en-US" sz="2400" dirty="0"/>
              <a:t> X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sz="24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eg</a:t>
            </a: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. </a:t>
            </a:r>
            <a:r>
              <a:rPr lang="en-US" sz="24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mdb</a:t>
            </a: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8680" y="658980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DF11A13A-2206-47AA-AF91-17740D58C0B2}" type="slidenum">
              <a:t>27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880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Modular Debugger - mdb(1)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040" y="1571759"/>
            <a:ext cx="8147160" cy="470180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 </a:t>
            </a:r>
            <a:r>
              <a:rPr lang="en-US" sz="2000" dirty="0" err="1"/>
              <a:t>mdb</a:t>
            </a:r>
            <a:r>
              <a:rPr lang="en-US" sz="2000" dirty="0"/>
              <a:t>(1) basics</a:t>
            </a:r>
          </a:p>
          <a:p>
            <a:pPr lvl="1"/>
            <a:r>
              <a:rPr lang="en-US" sz="2000" dirty="0"/>
              <a:t>commands (</a:t>
            </a:r>
            <a:r>
              <a:rPr lang="en-US" sz="2000" dirty="0" err="1"/>
              <a:t>dcmd</a:t>
            </a:r>
            <a:r>
              <a:rPr lang="en-US" sz="2000" dirty="0"/>
              <a:t>)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dcmds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 for a list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expression::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dcmd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-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eg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: cbd7bad8::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ps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::help 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dcmd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- ::help 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ps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lvl="1"/>
            <a:r>
              <a:rPr lang="en-US" sz="2000" dirty="0"/>
              <a:t>walkers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::walkers for a list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expression::walk &lt;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walker_name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&gt;  - e.g. ::walk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cpu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lvl="1"/>
            <a:r>
              <a:rPr lang="en-US" sz="2000" dirty="0"/>
              <a:t>macros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$M for a list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$&lt;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threadlist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8200" y="562176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9400" y="659052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6A2E5135-B9E0-49D3-97AD-63ABC66164D0}" type="slidenum">
              <a:t>28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8999" y="748800"/>
            <a:ext cx="8302319" cy="635400"/>
          </a:xfrm>
        </p:spPr>
        <p:txBody>
          <a:bodyPr>
            <a:spAutoFit/>
          </a:bodyPr>
          <a:lstStyle/>
          <a:p>
            <a:pPr lvl="0"/>
            <a:r>
              <a:rPr lang="en-US"/>
              <a:t>Modular Debugger - mdb(1)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3840" y="1568879"/>
            <a:ext cx="8148960" cy="4544834"/>
          </a:xfrm>
        </p:spPr>
        <p:txBody>
          <a:bodyPr>
            <a:spAutoFit/>
          </a:bodyPr>
          <a:lstStyle/>
          <a:p>
            <a:pPr lvl="0"/>
            <a:r>
              <a:rPr lang="en-US" sz="2000" dirty="0"/>
              <a:t>Symbols and typed data</a:t>
            </a:r>
          </a:p>
          <a:p>
            <a:pPr lvl="1"/>
            <a:r>
              <a:rPr lang="en-US" sz="2000" dirty="0"/>
              <a:t>address::print (for symbol)</a:t>
            </a:r>
          </a:p>
          <a:p>
            <a:pPr lvl="1"/>
            <a:r>
              <a:rPr lang="en-US" sz="2000" dirty="0"/>
              <a:t>address::print &lt;type&gt;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eg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. &lt;address&gt;::print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cpu_t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eg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. 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sizeof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cpu_t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lvl="0"/>
            <a:r>
              <a:rPr lang="en-US" sz="2000" dirty="0"/>
              <a:t>Pipelines</a:t>
            </a:r>
          </a:p>
          <a:p>
            <a:pPr lvl="1"/>
            <a:r>
              <a:rPr lang="en-US" sz="2000" dirty="0"/>
              <a:t>expression, </a:t>
            </a:r>
            <a:r>
              <a:rPr lang="en-US" sz="2000" dirty="0" err="1"/>
              <a:t>dcmd</a:t>
            </a:r>
            <a:r>
              <a:rPr lang="en-US" sz="2000" dirty="0"/>
              <a:t> or walk can be piped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::walk &lt;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walk_name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&gt; | 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dcmd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e.g. ::walk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cpu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| ::print 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cpu_t</a:t>
            </a:r>
            <a:endParaRPr lang="en-US" kern="0" dirty="0">
              <a:solidFill>
                <a:srgbClr val="000000"/>
              </a:solidFill>
              <a:latin typeface="Arial Narrow" pitchFamily="34"/>
              <a:cs typeface="Arial Unicode MS" pitchFamily="2"/>
            </a:endParaRPr>
          </a:p>
          <a:p>
            <a:pPr lvl="1"/>
            <a:r>
              <a:rPr lang="en-US" sz="2000" dirty="0" err="1"/>
              <a:t>dcmd</a:t>
            </a:r>
            <a:r>
              <a:rPr lang="en-US" sz="2000" dirty="0"/>
              <a:t> or walk can be piped with shell (</a:t>
            </a:r>
            <a:r>
              <a:rPr lang="en-US" sz="2000" dirty="0" err="1"/>
              <a:t>mdb</a:t>
            </a:r>
            <a:r>
              <a:rPr lang="en-US" sz="2000" dirty="0"/>
              <a:t> only)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Clr>
                <a:srgbClr val="E76F00"/>
              </a:buClr>
              <a:buSzPct val="100000"/>
              <a:buFont typeface="Arial" pitchFamily="34"/>
              <a:buChar char="&gt;"/>
            </a:pP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eg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. ::</a:t>
            </a:r>
            <a:r>
              <a:rPr lang="en-US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ps</a:t>
            </a:r>
            <a:r>
              <a:rPr lang="en-US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! grep bash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9760" y="659088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A9C9D9A6-7BBA-43A4-8F6C-2707689A6D8F}" type="slidenum">
              <a:t>29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What is a system hang?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176D8C51-AF5E-448F-8CEA-52CB26C73E05}" type="slidenum">
              <a:t>3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39280" y="2930399"/>
            <a:ext cx="4991400" cy="143316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Q &amp;A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50440" y="4672440"/>
            <a:ext cx="6032520" cy="1252651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Oliver.Yang</a:t>
            </a:r>
            <a:endParaRPr lang="en-US" dirty="0"/>
          </a:p>
          <a:p>
            <a:pPr lvl="1"/>
            <a:r>
              <a:rPr lang="en-US" dirty="0" err="1" smtClean="0"/>
              <a:t>Oliver.Yang@sun.com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oliveryang.net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9760" y="659088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AD78B82F-F911-46D3-B2EB-9D45F25C54C2}" type="slidenum">
              <a:t>30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a system hang?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System...</a:t>
            </a:r>
          </a:p>
          <a:p>
            <a:pPr lvl="1"/>
            <a:r>
              <a:rPr lang="en-US"/>
              <a:t>has no response</a:t>
            </a:r>
          </a:p>
          <a:p>
            <a:pPr lvl="1"/>
            <a:r>
              <a:rPr lang="en-US"/>
              <a:t>is no longer usable</a:t>
            </a:r>
          </a:p>
          <a:p>
            <a:pPr lvl="0">
              <a:buNone/>
            </a:pPr>
            <a:endParaRPr lang="en-US"/>
          </a:p>
          <a:p>
            <a:pPr lvl="0"/>
            <a:r>
              <a:rPr lang="en-US"/>
              <a:t>What conditions cause hangs?</a:t>
            </a:r>
          </a:p>
          <a:p>
            <a:pPr lvl="1"/>
            <a:r>
              <a:rPr lang="en-US"/>
              <a:t>Deadlock</a:t>
            </a:r>
          </a:p>
          <a:p>
            <a:pPr lvl="1"/>
            <a:r>
              <a:rPr lang="en-US"/>
              <a:t>Resources exhaustion</a:t>
            </a:r>
          </a:p>
          <a:p>
            <a:pPr lvl="1"/>
            <a:r>
              <a:rPr lang="en-US"/>
              <a:t>Hardware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627B9D36-1F5F-4D44-99AD-C531015D27C5}" type="slidenum">
              <a:t>4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725796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When system hangs happen...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What you should do?</a:t>
            </a:r>
          </a:p>
          <a:p>
            <a:pPr lvl="1"/>
            <a:r>
              <a:rPr lang="en-US"/>
              <a:t>Try a ping - reachable?</a:t>
            </a:r>
          </a:p>
          <a:p>
            <a:pPr lvl="1"/>
            <a:r>
              <a:rPr lang="en-US"/>
              <a:t>Access network services - ssh/rsh/telnet... ?</a:t>
            </a:r>
          </a:p>
          <a:p>
            <a:pPr lvl="1"/>
            <a:r>
              <a:rPr lang="en-US"/>
              <a:t>See console messages - any err/warn/fail ?  </a:t>
            </a:r>
          </a:p>
          <a:p>
            <a:pPr lvl="1"/>
            <a:r>
              <a:rPr lang="en-US"/>
              <a:t>System console status - no response?</a:t>
            </a:r>
          </a:p>
          <a:p>
            <a:pPr lvl="1"/>
            <a:r>
              <a:rPr lang="en-US" sz="2800"/>
              <a:t>Try to force a system crash dump</a:t>
            </a:r>
          </a:p>
          <a:p>
            <a:pPr lvl="1"/>
            <a:r>
              <a:rPr lang="en-US" sz="2800"/>
              <a:t>Check system logs and test journals after system boot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B311A0D9-C1EE-417B-9A14-CC09B4DE7978}" type="slidenum">
              <a:t>5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a system hang?</a:t>
            </a:r>
          </a:p>
          <a:p>
            <a:pPr lvl="0"/>
            <a:r>
              <a:rPr lang="en-US" b="1">
                <a:solidFill>
                  <a:srgbClr val="FF0000"/>
                </a:solidFill>
              </a:rPr>
              <a:t>Debugging system hangs with kmdb/mdb</a:t>
            </a:r>
          </a:p>
          <a:p>
            <a:pPr lvl="1"/>
            <a:r>
              <a:rPr lang="en-US"/>
              <a:t>Loading kmdb</a:t>
            </a:r>
          </a:p>
          <a:p>
            <a:pPr lvl="1"/>
            <a:r>
              <a:rPr lang="en-US"/>
              <a:t>Forcing a crash dump</a:t>
            </a:r>
          </a:p>
          <a:p>
            <a:pPr lvl="1"/>
            <a:r>
              <a:rPr lang="en-US"/>
              <a:t>Live debugging</a:t>
            </a:r>
          </a:p>
          <a:p>
            <a:pPr lvl="1"/>
            <a:r>
              <a:rPr lang="en-US"/>
              <a:t>Crash dump analysis</a:t>
            </a:r>
          </a:p>
          <a:p>
            <a:pPr lvl="1"/>
            <a:r>
              <a:rPr lang="en-US"/>
              <a:t>Other crash dump analysis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E681EF8A-D9D6-4C33-A5E9-4376E33AA129}" type="slidenum">
              <a:t>6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8800"/>
            <a:ext cx="725796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Loading kmdb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040" y="1571759"/>
            <a:ext cx="8147160" cy="4900320"/>
          </a:xfrm>
        </p:spPr>
        <p:txBody>
          <a:bodyPr>
            <a:spAutoFit/>
          </a:bodyPr>
          <a:lstStyle/>
          <a:p>
            <a:pPr lvl="0"/>
            <a:r>
              <a:rPr lang="en-US"/>
              <a:t>Boot-time Loading</a:t>
            </a:r>
          </a:p>
          <a:p>
            <a:pPr lvl="1"/>
            <a:r>
              <a:rPr lang="en-US"/>
              <a:t>x86 - grub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kernel /platform/i86pc/multiboot -k</a:t>
            </a:r>
          </a:p>
          <a:p>
            <a:pPr lvl="1"/>
            <a:r>
              <a:rPr lang="en-US"/>
              <a:t>SPARC - OBP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3200" kern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boot -k</a:t>
            </a:r>
          </a:p>
          <a:p>
            <a:pPr lvl="0"/>
            <a:r>
              <a:rPr lang="en-US"/>
              <a:t>Runtime Loading</a:t>
            </a:r>
          </a:p>
          <a:p>
            <a:pPr lvl="1"/>
            <a:r>
              <a:rPr lang="en-US"/>
              <a:t>mdb -K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200" y="562176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290F1537-A668-46CD-921A-F5F42DE66377}" type="slidenum">
              <a:t>7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52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Forcing a crash dump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760" y="1572479"/>
            <a:ext cx="8147160" cy="4639732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General hangs</a:t>
            </a:r>
          </a:p>
          <a:p>
            <a:pPr lvl="1"/>
            <a:r>
              <a:rPr lang="en-US" sz="2400" dirty="0"/>
              <a:t>Drop into </a:t>
            </a:r>
            <a:r>
              <a:rPr lang="en-US" sz="2400" dirty="0" err="1"/>
              <a:t>kmdb</a:t>
            </a:r>
            <a:r>
              <a:rPr lang="en-US" sz="2400" dirty="0"/>
              <a:t> or OBP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Keyboard  -  </a:t>
            </a:r>
            <a:r>
              <a:rPr lang="en-US" sz="24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Stop+A</a:t>
            </a: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or F1+A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Remote Console - Send a BREAK</a:t>
            </a:r>
          </a:p>
          <a:p>
            <a:pPr lvl="1"/>
            <a:r>
              <a:rPr lang="en-US" sz="2400" dirty="0"/>
              <a:t>$&lt;</a:t>
            </a:r>
            <a:r>
              <a:rPr lang="en-US" sz="2400" dirty="0" err="1"/>
              <a:t>systemdump</a:t>
            </a:r>
            <a:r>
              <a:rPr lang="en-US" sz="2400" dirty="0"/>
              <a:t> (all platforms, if </a:t>
            </a:r>
            <a:r>
              <a:rPr lang="en-US" sz="2400" dirty="0" err="1"/>
              <a:t>kmdb</a:t>
            </a:r>
            <a:r>
              <a:rPr lang="en-US" sz="2400" dirty="0"/>
              <a:t> loaded)</a:t>
            </a:r>
          </a:p>
          <a:p>
            <a:pPr lvl="1"/>
            <a:r>
              <a:rPr lang="en-US" sz="2400" dirty="0"/>
              <a:t>sync (OBP, SPARC only)</a:t>
            </a:r>
          </a:p>
          <a:p>
            <a:pPr lvl="0"/>
            <a:r>
              <a:rPr lang="en-US" sz="2400" dirty="0"/>
              <a:t>Hard hangs</a:t>
            </a:r>
          </a:p>
          <a:p>
            <a:pPr lvl="1"/>
            <a:r>
              <a:rPr lang="en-US" sz="2400" dirty="0"/>
              <a:t>You can't enter </a:t>
            </a:r>
            <a:r>
              <a:rPr lang="en-US" sz="2400" dirty="0" err="1"/>
              <a:t>kmdb</a:t>
            </a:r>
            <a:r>
              <a:rPr lang="en-US" sz="2400" dirty="0"/>
              <a:t> when running into hard hangs</a:t>
            </a:r>
          </a:p>
          <a:p>
            <a:pPr lvl="1"/>
            <a:r>
              <a:rPr lang="en-US" sz="2400" dirty="0"/>
              <a:t>Enable </a:t>
            </a:r>
            <a:r>
              <a:rPr lang="en-US" sz="2400" dirty="0" err="1"/>
              <a:t>deadman</a:t>
            </a:r>
            <a:r>
              <a:rPr lang="en-US" sz="2400" dirty="0"/>
              <a:t> timer in /</a:t>
            </a:r>
            <a:r>
              <a:rPr lang="en-US" sz="2400" dirty="0" err="1"/>
              <a:t>etc</a:t>
            </a:r>
            <a:r>
              <a:rPr lang="en-US" sz="2400" dirty="0"/>
              <a:t>/system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set snooping=1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92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920" y="5622479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772B1AAB-3A3D-4679-9C2D-DFE0458D782E}" type="slidenum">
              <a:t>8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749160"/>
            <a:ext cx="8302680" cy="631440"/>
          </a:xfrm>
        </p:spPr>
        <p:txBody>
          <a:bodyPr>
            <a:spAutoFit/>
          </a:bodyPr>
          <a:lstStyle/>
          <a:p>
            <a:pPr lvl="0"/>
            <a:r>
              <a:rPr lang="en-US"/>
              <a:t>Deadman panic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400" y="1572119"/>
            <a:ext cx="8147160" cy="4620239"/>
          </a:xfrm>
        </p:spPr>
        <p:txBody>
          <a:bodyPr>
            <a:spAutoFit/>
          </a:bodyPr>
          <a:lstStyle/>
          <a:p>
            <a:pPr lvl="0"/>
            <a:r>
              <a:rPr lang="en-US" sz="2800" dirty="0"/>
              <a:t>Why panic?</a:t>
            </a:r>
          </a:p>
          <a:p>
            <a:pPr lvl="1"/>
            <a:r>
              <a:rPr lang="en-US" sz="2800" dirty="0"/>
              <a:t>Setting in /</a:t>
            </a:r>
            <a:r>
              <a:rPr lang="en-US" sz="2800" dirty="0" err="1"/>
              <a:t>etc</a:t>
            </a:r>
            <a:r>
              <a:rPr lang="en-US" sz="2800" dirty="0"/>
              <a:t>/system file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28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set snooping=1</a:t>
            </a:r>
          </a:p>
          <a:p>
            <a:pPr lvl="1"/>
            <a:r>
              <a:rPr lang="en-US" sz="2800" dirty="0"/>
              <a:t>Deadman timer will trigger a panic if clock interrupt was inactive about 5000 ticks (1tick=10ms)</a:t>
            </a:r>
          </a:p>
          <a:p>
            <a:pPr lvl="1"/>
            <a:r>
              <a:rPr lang="en-US" sz="2800" dirty="0"/>
              <a:t>We can change the default timer to other </a:t>
            </a:r>
            <a:r>
              <a:rPr lang="en-US" sz="2800" dirty="0" err="1"/>
              <a:t>vaules</a:t>
            </a:r>
            <a:r>
              <a:rPr lang="en-US" sz="2800" dirty="0"/>
              <a:t>(</a:t>
            </a:r>
            <a:r>
              <a:rPr lang="en-US" sz="2800" dirty="0" err="1"/>
              <a:t>eg</a:t>
            </a:r>
            <a:r>
              <a:rPr lang="en-US" sz="2800" dirty="0"/>
              <a:t>, 90s)</a:t>
            </a:r>
          </a:p>
          <a:p>
            <a:pPr marL="1115640" lvl="2" hangingPunct="0">
              <a:lnSpc>
                <a:spcPct val="85000"/>
              </a:lnSpc>
              <a:spcBef>
                <a:spcPts val="1295"/>
              </a:spcBef>
              <a:buNone/>
            </a:pPr>
            <a:r>
              <a:rPr lang="en-US" sz="28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set </a:t>
            </a:r>
            <a:r>
              <a:rPr lang="en-US" sz="2800" kern="0" dirty="0" err="1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snoop_interval</a:t>
            </a:r>
            <a:r>
              <a:rPr lang="en-US" sz="2800" kern="0" dirty="0">
                <a:solidFill>
                  <a:srgbClr val="000000"/>
                </a:solidFill>
                <a:latin typeface="Arial Narrow" pitchFamily="34"/>
                <a:cs typeface="Arial Unicode MS" pitchFamily="2"/>
              </a:rPr>
              <a:t> = 90000000</a:t>
            </a:r>
          </a:p>
          <a:p>
            <a:pPr lvl="0"/>
            <a:r>
              <a:rPr lang="en-US" sz="2800" dirty="0"/>
              <a:t>What we should do?</a:t>
            </a:r>
          </a:p>
          <a:p>
            <a:pPr lvl="1"/>
            <a:r>
              <a:rPr lang="en-US" sz="2800" dirty="0"/>
              <a:t>Find out why clock interrupt become inactive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560" y="6263640"/>
            <a:ext cx="1721160" cy="17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r>
              <a:rPr lang="en-US" sz="1200" b="0" i="0" u="none" strike="noStrike">
                <a:ln>
                  <a:noFill/>
                </a:ln>
                <a:solidFill>
                  <a:srgbClr val="FFFFFF"/>
                </a:solidFill>
                <a:latin typeface="Arial" pitchFamily="34"/>
                <a:ea typeface="HG Mincho Light J" pitchFamily="2"/>
                <a:cs typeface="Arial Unicode MS" pitchFamily="2"/>
              </a:rPr>
              <a:t>Footnote position, 12 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560" y="5622120"/>
            <a:ext cx="10080" cy="383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endParaRPr lang="en-US" sz="4400" b="0" i="0" u="none" strike="noStrike">
              <a:ln>
                <a:noFill/>
              </a:ln>
              <a:solidFill>
                <a:srgbClr val="FFFFFF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0120" y="6591240"/>
            <a:ext cx="593640" cy="26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None/>
              <a:tabLst/>
            </a:pPr>
            <a:fld id="{C44E020F-4BAD-4B9C-BF8C-07E6FBFDC098}" type="slidenum">
              <a:t>9</a:t>
            </a:fld>
            <a:endParaRPr lang="en-US" sz="800" b="0" i="0" u="none" strike="noStrike">
              <a:ln>
                <a:noFill/>
              </a:ln>
              <a:solidFill>
                <a:srgbClr val="333333"/>
              </a:solidFill>
              <a:latin typeface="SunSans-Demi" pitchFamily="18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roffice_white_0520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n_CorpTemp_2005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Pag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Pag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68847</TotalTime>
  <Words>1714</Words>
  <Application>Microsoft Macintosh PowerPoint</Application>
  <PresentationFormat>On-screen Show (4:3)</PresentationFormat>
  <Paragraphs>373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Andale Sans UI</vt:lpstr>
      <vt:lpstr>Arial Narrow</vt:lpstr>
      <vt:lpstr>Arial Unicode MS</vt:lpstr>
      <vt:lpstr>Calibri</vt:lpstr>
      <vt:lpstr>HG Mincho Light J</vt:lpstr>
      <vt:lpstr>StarSymbol</vt:lpstr>
      <vt:lpstr>SunSans-Demi</vt:lpstr>
      <vt:lpstr>SunSans-Regular</vt:lpstr>
      <vt:lpstr>Tahoma</vt:lpstr>
      <vt:lpstr>Arial</vt:lpstr>
      <vt:lpstr>Home</vt:lpstr>
      <vt:lpstr>staroffice_white_052002</vt:lpstr>
      <vt:lpstr>Sun_CorpTemp_2005_v2</vt:lpstr>
      <vt:lpstr>Text Page Master</vt:lpstr>
      <vt:lpstr>Title Page Master</vt:lpstr>
      <vt:lpstr>Debugging System Hangs on Solaris</vt:lpstr>
      <vt:lpstr>Agenda</vt:lpstr>
      <vt:lpstr>Agenda</vt:lpstr>
      <vt:lpstr>What is a system hang?</vt:lpstr>
      <vt:lpstr>When system hangs happen...</vt:lpstr>
      <vt:lpstr>Agenda</vt:lpstr>
      <vt:lpstr>Loading kmdb</vt:lpstr>
      <vt:lpstr>Forcing a crash dump</vt:lpstr>
      <vt:lpstr>Deadman panic</vt:lpstr>
      <vt:lpstr>Live debugging</vt:lpstr>
      <vt:lpstr>Crash dump analysis</vt:lpstr>
      <vt:lpstr>mdb - frequently used ::dcmds</vt:lpstr>
      <vt:lpstr>mdb - frequently used ::dcmds</vt:lpstr>
      <vt:lpstr>Other crash dump analysis tools</vt:lpstr>
      <vt:lpstr>Agenda</vt:lpstr>
      <vt:lpstr>Reverse locking order</vt:lpstr>
      <vt:lpstr>Infinite loop - kmdb debugging</vt:lpstr>
      <vt:lpstr>Infinite loop - look into the code  </vt:lpstr>
      <vt:lpstr>The constraints of current context</vt:lpstr>
      <vt:lpstr>The constraints of current context</vt:lpstr>
      <vt:lpstr>The constraints of current context</vt:lpstr>
      <vt:lpstr>Agenda</vt:lpstr>
      <vt:lpstr>Books</vt:lpstr>
      <vt:lpstr>Blogs</vt:lpstr>
      <vt:lpstr>Agenda</vt:lpstr>
      <vt:lpstr>Crash dump basics</vt:lpstr>
      <vt:lpstr>Crash dump basics</vt:lpstr>
      <vt:lpstr>Modular Debugger - mdb(1)</vt:lpstr>
      <vt:lpstr>Modular Debugger - mdb(1)</vt:lpstr>
      <vt:lpstr>Q 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System Hangs on Solaris</dc:title>
  <cp:lastModifiedBy>oliver yang</cp:lastModifiedBy>
  <cp:revision>899</cp:revision>
  <cp:lastPrinted>2006-05-11T09:07:36Z</cp:lastPrinted>
  <dcterms:created xsi:type="dcterms:W3CDTF">2002-10-07T20:10:46Z</dcterms:created>
  <dcterms:modified xsi:type="dcterms:W3CDTF">2016-07-31T14:03:29Z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