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8" r:id="rId1"/>
  </p:sldMasterIdLst>
  <p:notesMasterIdLst>
    <p:notesMasterId r:id="rId22"/>
  </p:notesMasterIdLst>
  <p:sldIdLst>
    <p:sldId id="256" r:id="rId2"/>
    <p:sldId id="258" r:id="rId3"/>
    <p:sldId id="263" r:id="rId4"/>
    <p:sldId id="262" r:id="rId5"/>
    <p:sldId id="261" r:id="rId6"/>
    <p:sldId id="279" r:id="rId7"/>
    <p:sldId id="259" r:id="rId8"/>
    <p:sldId id="276" r:id="rId9"/>
    <p:sldId id="281" r:id="rId10"/>
    <p:sldId id="282" r:id="rId11"/>
    <p:sldId id="283" r:id="rId12"/>
    <p:sldId id="288" r:id="rId13"/>
    <p:sldId id="289" r:id="rId14"/>
    <p:sldId id="290" r:id="rId15"/>
    <p:sldId id="265" r:id="rId16"/>
    <p:sldId id="268" r:id="rId17"/>
    <p:sldId id="284" r:id="rId18"/>
    <p:sldId id="280" r:id="rId19"/>
    <p:sldId id="285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92" autoAdjust="0"/>
  </p:normalViewPr>
  <p:slideViewPr>
    <p:cSldViewPr>
      <p:cViewPr varScale="1">
        <p:scale>
          <a:sx n="99" d="100"/>
          <a:sy n="99" d="100"/>
        </p:scale>
        <p:origin x="-6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C1784-FAFD-4514-B885-ADA3471B74F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7F03A4D-51D4-4BA5-9B54-D9E2BE29A8AD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Hyperscale</a:t>
          </a:r>
          <a:endParaRPr lang="en-US" dirty="0"/>
        </a:p>
      </dgm:t>
    </dgm:pt>
    <dgm:pt modelId="{89A950B4-768A-4E82-9E09-0D9DB137507A}" type="parTrans" cxnId="{2DCA71BF-92F9-47D9-BE50-C09DC5747E7E}">
      <dgm:prSet/>
      <dgm:spPr/>
      <dgm:t>
        <a:bodyPr/>
        <a:lstStyle/>
        <a:p>
          <a:endParaRPr lang="en-US"/>
        </a:p>
      </dgm:t>
    </dgm:pt>
    <dgm:pt modelId="{6F366DEB-6DE7-41BA-A2BD-1564A445400B}" type="sibTrans" cxnId="{2DCA71BF-92F9-47D9-BE50-C09DC5747E7E}">
      <dgm:prSet/>
      <dgm:spPr/>
      <dgm:t>
        <a:bodyPr/>
        <a:lstStyle/>
        <a:p>
          <a:endParaRPr lang="en-US"/>
        </a:p>
      </dgm:t>
    </dgm:pt>
    <dgm:pt modelId="{A264BBCB-1C4A-4053-ABD1-35A3C404CE3A}">
      <dgm:prSet phldrT="[Text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n-US" sz="3200" dirty="0" smtClean="0"/>
            <a:t>Flash</a:t>
          </a:r>
          <a:endParaRPr lang="en-US" sz="3600" dirty="0"/>
        </a:p>
      </dgm:t>
    </dgm:pt>
    <dgm:pt modelId="{A02FFF9C-9751-48F7-80DE-C3DE897FFFA7}" type="parTrans" cxnId="{A725164A-E5C5-4B14-8972-F4BA8ED49C8F}">
      <dgm:prSet/>
      <dgm:spPr/>
      <dgm:t>
        <a:bodyPr/>
        <a:lstStyle/>
        <a:p>
          <a:endParaRPr lang="en-US"/>
        </a:p>
      </dgm:t>
    </dgm:pt>
    <dgm:pt modelId="{87A07E9F-6FAB-4CB7-B20D-10C608D80BA5}" type="sibTrans" cxnId="{A725164A-E5C5-4B14-8972-F4BA8ED49C8F}">
      <dgm:prSet/>
      <dgm:spPr/>
      <dgm:t>
        <a:bodyPr/>
        <a:lstStyle/>
        <a:p>
          <a:endParaRPr lang="en-US"/>
        </a:p>
      </dgm:t>
    </dgm:pt>
    <dgm:pt modelId="{816B9920-F1D1-418C-8739-7148E0B14154}">
      <dgm:prSet phldrT="[Text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dirty="0" smtClean="0"/>
            <a:t>Software-Defined</a:t>
          </a:r>
        </a:p>
        <a:p>
          <a:r>
            <a:rPr lang="en-US" dirty="0" smtClean="0"/>
            <a:t>Storage</a:t>
          </a:r>
          <a:endParaRPr lang="en-US" dirty="0"/>
        </a:p>
      </dgm:t>
    </dgm:pt>
    <dgm:pt modelId="{ED95D0EA-62D5-406F-9DCE-919B43129DB8}" type="parTrans" cxnId="{23EAA5E1-0E59-499F-A976-81B460F1188F}">
      <dgm:prSet/>
      <dgm:spPr/>
      <dgm:t>
        <a:bodyPr/>
        <a:lstStyle/>
        <a:p>
          <a:endParaRPr lang="en-US"/>
        </a:p>
      </dgm:t>
    </dgm:pt>
    <dgm:pt modelId="{B335E58F-2C92-474C-832B-BCA2A08C6D23}" type="sibTrans" cxnId="{23EAA5E1-0E59-499F-A976-81B460F1188F}">
      <dgm:prSet/>
      <dgm:spPr/>
      <dgm:t>
        <a:bodyPr/>
        <a:lstStyle/>
        <a:p>
          <a:endParaRPr lang="en-US"/>
        </a:p>
      </dgm:t>
    </dgm:pt>
    <dgm:pt modelId="{2EC6FDE5-D888-46DC-A78A-19A7023EDFB4}" type="pres">
      <dgm:prSet presAssocID="{4F6C1784-FAFD-4514-B885-ADA3471B74FE}" presName="compositeShape" presStyleCnt="0">
        <dgm:presLayoutVars>
          <dgm:chMax val="7"/>
          <dgm:dir/>
          <dgm:resizeHandles val="exact"/>
        </dgm:presLayoutVars>
      </dgm:prSet>
      <dgm:spPr/>
    </dgm:pt>
    <dgm:pt modelId="{8CE97DBF-7CCF-4506-88D8-70004FBD5C50}" type="pres">
      <dgm:prSet presAssocID="{07F03A4D-51D4-4BA5-9B54-D9E2BE29A8AD}" presName="circ1" presStyleLbl="vennNode1" presStyleIdx="0" presStyleCnt="3"/>
      <dgm:spPr/>
      <dgm:t>
        <a:bodyPr/>
        <a:lstStyle/>
        <a:p>
          <a:endParaRPr lang="en-US"/>
        </a:p>
      </dgm:t>
    </dgm:pt>
    <dgm:pt modelId="{7D747444-3DB5-4B5B-B74C-1F48528EFAA1}" type="pres">
      <dgm:prSet presAssocID="{07F03A4D-51D4-4BA5-9B54-D9E2BE29A8A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1C77F-093B-4236-BF44-D794CF470D36}" type="pres">
      <dgm:prSet presAssocID="{A264BBCB-1C4A-4053-ABD1-35A3C404CE3A}" presName="circ2" presStyleLbl="vennNode1" presStyleIdx="1" presStyleCnt="3"/>
      <dgm:spPr/>
      <dgm:t>
        <a:bodyPr/>
        <a:lstStyle/>
        <a:p>
          <a:endParaRPr lang="en-US"/>
        </a:p>
      </dgm:t>
    </dgm:pt>
    <dgm:pt modelId="{FDB0131C-390E-432C-BE86-B33B12339E3E}" type="pres">
      <dgm:prSet presAssocID="{A264BBCB-1C4A-4053-ABD1-35A3C404CE3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779B5-13B4-4B39-82E8-8E5D444729DB}" type="pres">
      <dgm:prSet presAssocID="{816B9920-F1D1-418C-8739-7148E0B14154}" presName="circ3" presStyleLbl="vennNode1" presStyleIdx="2" presStyleCnt="3"/>
      <dgm:spPr/>
      <dgm:t>
        <a:bodyPr/>
        <a:lstStyle/>
        <a:p>
          <a:endParaRPr lang="en-US"/>
        </a:p>
      </dgm:t>
    </dgm:pt>
    <dgm:pt modelId="{C122552D-07D3-4D56-92B7-984FFD442E1D}" type="pres">
      <dgm:prSet presAssocID="{816B9920-F1D1-418C-8739-7148E0B1415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25164A-E5C5-4B14-8972-F4BA8ED49C8F}" srcId="{4F6C1784-FAFD-4514-B885-ADA3471B74FE}" destId="{A264BBCB-1C4A-4053-ABD1-35A3C404CE3A}" srcOrd="1" destOrd="0" parTransId="{A02FFF9C-9751-48F7-80DE-C3DE897FFFA7}" sibTransId="{87A07E9F-6FAB-4CB7-B20D-10C608D80BA5}"/>
    <dgm:cxn modelId="{29D51F96-BA4C-487F-A765-3B52957863B9}" type="presOf" srcId="{A264BBCB-1C4A-4053-ABD1-35A3C404CE3A}" destId="{C771C77F-093B-4236-BF44-D794CF470D36}" srcOrd="0" destOrd="0" presId="urn:microsoft.com/office/officeart/2005/8/layout/venn1"/>
    <dgm:cxn modelId="{ADF385DA-CC1D-4CD1-A668-FF5CDC9E152B}" type="presOf" srcId="{A264BBCB-1C4A-4053-ABD1-35A3C404CE3A}" destId="{FDB0131C-390E-432C-BE86-B33B12339E3E}" srcOrd="1" destOrd="0" presId="urn:microsoft.com/office/officeart/2005/8/layout/venn1"/>
    <dgm:cxn modelId="{39B4C265-99CA-4D92-96A8-571D22603128}" type="presOf" srcId="{07F03A4D-51D4-4BA5-9B54-D9E2BE29A8AD}" destId="{7D747444-3DB5-4B5B-B74C-1F48528EFAA1}" srcOrd="1" destOrd="0" presId="urn:microsoft.com/office/officeart/2005/8/layout/venn1"/>
    <dgm:cxn modelId="{2DCA71BF-92F9-47D9-BE50-C09DC5747E7E}" srcId="{4F6C1784-FAFD-4514-B885-ADA3471B74FE}" destId="{07F03A4D-51D4-4BA5-9B54-D9E2BE29A8AD}" srcOrd="0" destOrd="0" parTransId="{89A950B4-768A-4E82-9E09-0D9DB137507A}" sibTransId="{6F366DEB-6DE7-41BA-A2BD-1564A445400B}"/>
    <dgm:cxn modelId="{7F12E5E1-F49C-4A90-8856-568C026F9752}" type="presOf" srcId="{4F6C1784-FAFD-4514-B885-ADA3471B74FE}" destId="{2EC6FDE5-D888-46DC-A78A-19A7023EDFB4}" srcOrd="0" destOrd="0" presId="urn:microsoft.com/office/officeart/2005/8/layout/venn1"/>
    <dgm:cxn modelId="{8C924C72-E6F4-4CF5-B4F5-08138C6E4CD7}" type="presOf" srcId="{07F03A4D-51D4-4BA5-9B54-D9E2BE29A8AD}" destId="{8CE97DBF-7CCF-4506-88D8-70004FBD5C50}" srcOrd="0" destOrd="0" presId="urn:microsoft.com/office/officeart/2005/8/layout/venn1"/>
    <dgm:cxn modelId="{D152A0BC-E78D-4594-8A85-0EDEFAC50AA5}" type="presOf" srcId="{816B9920-F1D1-418C-8739-7148E0B14154}" destId="{FAA779B5-13B4-4B39-82E8-8E5D444729DB}" srcOrd="0" destOrd="0" presId="urn:microsoft.com/office/officeart/2005/8/layout/venn1"/>
    <dgm:cxn modelId="{E9E6EA46-60B7-4359-84A2-927F7319A18C}" type="presOf" srcId="{816B9920-F1D1-418C-8739-7148E0B14154}" destId="{C122552D-07D3-4D56-92B7-984FFD442E1D}" srcOrd="1" destOrd="0" presId="urn:microsoft.com/office/officeart/2005/8/layout/venn1"/>
    <dgm:cxn modelId="{23EAA5E1-0E59-499F-A976-81B460F1188F}" srcId="{4F6C1784-FAFD-4514-B885-ADA3471B74FE}" destId="{816B9920-F1D1-418C-8739-7148E0B14154}" srcOrd="2" destOrd="0" parTransId="{ED95D0EA-62D5-406F-9DCE-919B43129DB8}" sibTransId="{B335E58F-2C92-474C-832B-BCA2A08C6D23}"/>
    <dgm:cxn modelId="{636ED6D5-C61E-4A54-8975-A3DC748C2E93}" type="presParOf" srcId="{2EC6FDE5-D888-46DC-A78A-19A7023EDFB4}" destId="{8CE97DBF-7CCF-4506-88D8-70004FBD5C50}" srcOrd="0" destOrd="0" presId="urn:microsoft.com/office/officeart/2005/8/layout/venn1"/>
    <dgm:cxn modelId="{89E270FF-ED08-4F0D-92F8-8C0B96712B7C}" type="presParOf" srcId="{2EC6FDE5-D888-46DC-A78A-19A7023EDFB4}" destId="{7D747444-3DB5-4B5B-B74C-1F48528EFAA1}" srcOrd="1" destOrd="0" presId="urn:microsoft.com/office/officeart/2005/8/layout/venn1"/>
    <dgm:cxn modelId="{A815D412-91EC-4D35-9594-B168000185C8}" type="presParOf" srcId="{2EC6FDE5-D888-46DC-A78A-19A7023EDFB4}" destId="{C771C77F-093B-4236-BF44-D794CF470D36}" srcOrd="2" destOrd="0" presId="urn:microsoft.com/office/officeart/2005/8/layout/venn1"/>
    <dgm:cxn modelId="{DE5DD1A8-D5BC-4B45-91F7-2AB9E1BF225F}" type="presParOf" srcId="{2EC6FDE5-D888-46DC-A78A-19A7023EDFB4}" destId="{FDB0131C-390E-432C-BE86-B33B12339E3E}" srcOrd="3" destOrd="0" presId="urn:microsoft.com/office/officeart/2005/8/layout/venn1"/>
    <dgm:cxn modelId="{7AC247EF-7DB4-4ED2-882B-726A6FB725C1}" type="presParOf" srcId="{2EC6FDE5-D888-46DC-A78A-19A7023EDFB4}" destId="{FAA779B5-13B4-4B39-82E8-8E5D444729DB}" srcOrd="4" destOrd="0" presId="urn:microsoft.com/office/officeart/2005/8/layout/venn1"/>
    <dgm:cxn modelId="{2E3B5BD3-9C75-41DB-84AF-9F7D554DDAFF}" type="presParOf" srcId="{2EC6FDE5-D888-46DC-A78A-19A7023EDFB4}" destId="{C122552D-07D3-4D56-92B7-984FFD442E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77D16-5B59-4742-B122-650BA8ECAB62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54F9A-5D86-4D5C-BCFC-76DE1D2C49C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 smtClean="0"/>
            <a:t>Software Defined Storage</a:t>
          </a:r>
          <a:endParaRPr lang="en-US" sz="1600" dirty="0"/>
        </a:p>
      </dgm:t>
    </dgm:pt>
    <dgm:pt modelId="{C452E05A-D0C7-4F5E-9143-3FC76E4B77C6}" type="parTrans" cxnId="{4CF4B34B-A27F-4FE4-8082-881315DA7FE3}">
      <dgm:prSet/>
      <dgm:spPr/>
      <dgm:t>
        <a:bodyPr/>
        <a:lstStyle/>
        <a:p>
          <a:endParaRPr lang="en-US"/>
        </a:p>
      </dgm:t>
    </dgm:pt>
    <dgm:pt modelId="{CAEE035A-DA62-4BD4-B2D3-9600AC10302C}" type="sibTrans" cxnId="{4CF4B34B-A27F-4FE4-8082-881315DA7FE3}">
      <dgm:prSet/>
      <dgm:spPr/>
      <dgm:t>
        <a:bodyPr/>
        <a:lstStyle/>
        <a:p>
          <a:endParaRPr lang="en-US"/>
        </a:p>
      </dgm:t>
    </dgm:pt>
    <dgm:pt modelId="{2A9FA383-E5D5-4C6F-963A-BA11EBBBB537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400" dirty="0" smtClean="0"/>
            <a:t>Server SAN</a:t>
          </a:r>
          <a:endParaRPr lang="en-US" sz="2400" dirty="0"/>
        </a:p>
      </dgm:t>
    </dgm:pt>
    <dgm:pt modelId="{F4BCE4DB-2708-447D-90FD-AD1D32723D00}" type="parTrans" cxnId="{ACF3C0D7-8558-4B83-96A6-483DFE15C1AB}">
      <dgm:prSet/>
      <dgm:spPr/>
      <dgm:t>
        <a:bodyPr/>
        <a:lstStyle/>
        <a:p>
          <a:endParaRPr lang="en-US"/>
        </a:p>
      </dgm:t>
    </dgm:pt>
    <dgm:pt modelId="{B72A473B-F601-4D19-B23B-2BC3EE7EE401}" type="sibTrans" cxnId="{ACF3C0D7-8558-4B83-96A6-483DFE15C1AB}">
      <dgm:prSet/>
      <dgm:spPr/>
      <dgm:t>
        <a:bodyPr/>
        <a:lstStyle/>
        <a:p>
          <a:endParaRPr lang="en-US"/>
        </a:p>
      </dgm:t>
    </dgm:pt>
    <dgm:pt modelId="{B3429A7B-6250-4F10-9C99-888AFB0F690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600" dirty="0" smtClean="0"/>
            <a:t>Hyper-converged</a:t>
          </a:r>
          <a:endParaRPr lang="en-US" sz="1600" dirty="0"/>
        </a:p>
      </dgm:t>
    </dgm:pt>
    <dgm:pt modelId="{9E1F7234-0C2A-4B71-9AC8-5C1B1DAB4537}" type="parTrans" cxnId="{A2E00C82-80D1-41E2-BD0F-7198E5F5EC48}">
      <dgm:prSet/>
      <dgm:spPr/>
      <dgm:t>
        <a:bodyPr/>
        <a:lstStyle/>
        <a:p>
          <a:endParaRPr lang="en-US"/>
        </a:p>
      </dgm:t>
    </dgm:pt>
    <dgm:pt modelId="{B1F8D75A-5754-48FF-BE72-B0A42C5404BD}" type="sibTrans" cxnId="{A2E00C82-80D1-41E2-BD0F-7198E5F5EC48}">
      <dgm:prSet/>
      <dgm:spPr/>
      <dgm:t>
        <a:bodyPr/>
        <a:lstStyle/>
        <a:p>
          <a:endParaRPr lang="en-US"/>
        </a:p>
      </dgm:t>
    </dgm:pt>
    <dgm:pt modelId="{4E02A765-92C1-4352-BF30-1C37D5776EB9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Hypervisor converged</a:t>
          </a:r>
          <a:endParaRPr lang="en-US" sz="1800" dirty="0"/>
        </a:p>
      </dgm:t>
    </dgm:pt>
    <dgm:pt modelId="{36636DA0-C35C-4103-9137-623D6980B7F2}" type="parTrans" cxnId="{2CA57E69-DC50-4494-883B-DF1AED5CB54B}">
      <dgm:prSet/>
      <dgm:spPr/>
      <dgm:t>
        <a:bodyPr/>
        <a:lstStyle/>
        <a:p>
          <a:endParaRPr lang="en-US"/>
        </a:p>
      </dgm:t>
    </dgm:pt>
    <dgm:pt modelId="{A65027A7-EC82-48E9-A9C7-6BDC5103DFDA}" type="sibTrans" cxnId="{2CA57E69-DC50-4494-883B-DF1AED5CB54B}">
      <dgm:prSet/>
      <dgm:spPr/>
      <dgm:t>
        <a:bodyPr/>
        <a:lstStyle/>
        <a:p>
          <a:endParaRPr lang="en-US"/>
        </a:p>
      </dgm:t>
    </dgm:pt>
    <dgm:pt modelId="{27FA432D-1DE6-4C37-8EF0-6B906ADBEAB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2800" dirty="0" smtClean="0">
              <a:solidFill>
                <a:srgbClr val="FF0000"/>
              </a:solidFill>
            </a:rPr>
            <a:t>VSAN</a:t>
          </a:r>
          <a:endParaRPr lang="en-US" sz="2800" dirty="0">
            <a:solidFill>
              <a:srgbClr val="FF0000"/>
            </a:solidFill>
          </a:endParaRPr>
        </a:p>
      </dgm:t>
    </dgm:pt>
    <dgm:pt modelId="{417FC91B-1F38-47CB-8F65-7662836B3929}" type="parTrans" cxnId="{B7642DA0-12EA-46B2-995F-A74EAE34E67A}">
      <dgm:prSet/>
      <dgm:spPr/>
      <dgm:t>
        <a:bodyPr/>
        <a:lstStyle/>
        <a:p>
          <a:endParaRPr lang="en-US"/>
        </a:p>
      </dgm:t>
    </dgm:pt>
    <dgm:pt modelId="{664F0870-5A5B-41EF-A5B0-17380BCC2148}" type="sibTrans" cxnId="{B7642DA0-12EA-46B2-995F-A74EAE34E67A}">
      <dgm:prSet/>
      <dgm:spPr/>
      <dgm:t>
        <a:bodyPr/>
        <a:lstStyle/>
        <a:p>
          <a:endParaRPr lang="en-US"/>
        </a:p>
      </dgm:t>
    </dgm:pt>
    <dgm:pt modelId="{70001531-CB08-442E-A53E-B9E5CE0F98E3}" type="pres">
      <dgm:prSet presAssocID="{C2E77D16-5B59-4742-B122-650BA8ECAB6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2AE5B1D-1B2C-4268-B951-DC6FB318460D}" type="pres">
      <dgm:prSet presAssocID="{C2E77D16-5B59-4742-B122-650BA8ECAB62}" presName="comp1" presStyleCnt="0"/>
      <dgm:spPr/>
    </dgm:pt>
    <dgm:pt modelId="{028E04CB-0EB2-4219-B1EA-12C13BC3B9D4}" type="pres">
      <dgm:prSet presAssocID="{C2E77D16-5B59-4742-B122-650BA8ECAB62}" presName="circle1" presStyleLbl="node1" presStyleIdx="0" presStyleCnt="5" custLinFactNeighborX="854"/>
      <dgm:spPr/>
      <dgm:t>
        <a:bodyPr/>
        <a:lstStyle/>
        <a:p>
          <a:endParaRPr lang="en-US"/>
        </a:p>
      </dgm:t>
    </dgm:pt>
    <dgm:pt modelId="{8C888CDD-50BE-4A8D-BAAB-CC80EF993BFD}" type="pres">
      <dgm:prSet presAssocID="{C2E77D16-5B59-4742-B122-650BA8ECAB62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69E8C-BD1C-4A82-B2A4-7CBB0920D7D8}" type="pres">
      <dgm:prSet presAssocID="{C2E77D16-5B59-4742-B122-650BA8ECAB62}" presName="comp2" presStyleCnt="0"/>
      <dgm:spPr/>
    </dgm:pt>
    <dgm:pt modelId="{DDE5D67A-6547-4DF2-96B8-4F238843EBAF}" type="pres">
      <dgm:prSet presAssocID="{C2E77D16-5B59-4742-B122-650BA8ECAB62}" presName="circle2" presStyleLbl="node1" presStyleIdx="1" presStyleCnt="5" custLinFactNeighborX="1004"/>
      <dgm:spPr/>
      <dgm:t>
        <a:bodyPr/>
        <a:lstStyle/>
        <a:p>
          <a:endParaRPr lang="en-US"/>
        </a:p>
      </dgm:t>
    </dgm:pt>
    <dgm:pt modelId="{D107ED49-2138-42F9-9AF4-1CE5F0D6BC58}" type="pres">
      <dgm:prSet presAssocID="{C2E77D16-5B59-4742-B122-650BA8ECAB62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091F6-EC1B-4CC1-9318-9D94726EB9BA}" type="pres">
      <dgm:prSet presAssocID="{C2E77D16-5B59-4742-B122-650BA8ECAB62}" presName="comp3" presStyleCnt="0"/>
      <dgm:spPr/>
    </dgm:pt>
    <dgm:pt modelId="{FAB22891-4D1C-4342-8F38-8F16021124D8}" type="pres">
      <dgm:prSet presAssocID="{C2E77D16-5B59-4742-B122-650BA8ECAB62}" presName="circle3" presStyleLbl="node1" presStyleIdx="2" presStyleCnt="5" custScaleX="93579" custScaleY="96721"/>
      <dgm:spPr/>
      <dgm:t>
        <a:bodyPr/>
        <a:lstStyle/>
        <a:p>
          <a:endParaRPr lang="en-US"/>
        </a:p>
      </dgm:t>
    </dgm:pt>
    <dgm:pt modelId="{8D02D7C3-A5AA-47CC-9350-FF57950230FF}" type="pres">
      <dgm:prSet presAssocID="{C2E77D16-5B59-4742-B122-650BA8ECAB62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497C0-9A70-4431-8699-F43109649A34}" type="pres">
      <dgm:prSet presAssocID="{C2E77D16-5B59-4742-B122-650BA8ECAB62}" presName="comp4" presStyleCnt="0"/>
      <dgm:spPr/>
    </dgm:pt>
    <dgm:pt modelId="{D122D25F-8151-4150-81F7-A49D61CFB394}" type="pres">
      <dgm:prSet presAssocID="{C2E77D16-5B59-4742-B122-650BA8ECAB62}" presName="circle4" presStyleLbl="node1" presStyleIdx="3" presStyleCnt="5"/>
      <dgm:spPr/>
      <dgm:t>
        <a:bodyPr/>
        <a:lstStyle/>
        <a:p>
          <a:endParaRPr lang="en-US"/>
        </a:p>
      </dgm:t>
    </dgm:pt>
    <dgm:pt modelId="{9CB25A69-4985-417D-A498-43CC281CBF84}" type="pres">
      <dgm:prSet presAssocID="{C2E77D16-5B59-4742-B122-650BA8ECAB62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38720-1541-42C5-9B2D-3B3B4A0548AA}" type="pres">
      <dgm:prSet presAssocID="{C2E77D16-5B59-4742-B122-650BA8ECAB62}" presName="comp5" presStyleCnt="0"/>
      <dgm:spPr/>
    </dgm:pt>
    <dgm:pt modelId="{16C60994-C854-4E48-8182-1B8AE426A9B5}" type="pres">
      <dgm:prSet presAssocID="{C2E77D16-5B59-4742-B122-650BA8ECAB62}" presName="circle5" presStyleLbl="node1" presStyleIdx="4" presStyleCnt="5" custLinFactNeighborX="3364"/>
      <dgm:spPr/>
      <dgm:t>
        <a:bodyPr/>
        <a:lstStyle/>
        <a:p>
          <a:endParaRPr lang="en-US"/>
        </a:p>
      </dgm:t>
    </dgm:pt>
    <dgm:pt modelId="{911CBFD5-5821-433F-A986-9E637367DE04}" type="pres">
      <dgm:prSet presAssocID="{C2E77D16-5B59-4742-B122-650BA8ECAB62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E00C82-80D1-41E2-BD0F-7198E5F5EC48}" srcId="{C2E77D16-5B59-4742-B122-650BA8ECAB62}" destId="{B3429A7B-6250-4F10-9C99-888AFB0F6907}" srcOrd="2" destOrd="0" parTransId="{9E1F7234-0C2A-4B71-9AC8-5C1B1DAB4537}" sibTransId="{B1F8D75A-5754-48FF-BE72-B0A42C5404BD}"/>
    <dgm:cxn modelId="{1204960B-CBD7-4ED4-83A3-324A0392B79B}" type="presOf" srcId="{59F54F9A-5D86-4D5C-BCFC-76DE1D2C49C7}" destId="{8C888CDD-50BE-4A8D-BAAB-CC80EF993BFD}" srcOrd="1" destOrd="0" presId="urn:microsoft.com/office/officeart/2005/8/layout/venn2"/>
    <dgm:cxn modelId="{84707A87-F752-4F96-99B4-54348DFC7B4F}" type="presOf" srcId="{B3429A7B-6250-4F10-9C99-888AFB0F6907}" destId="{8D02D7C3-A5AA-47CC-9350-FF57950230FF}" srcOrd="1" destOrd="0" presId="urn:microsoft.com/office/officeart/2005/8/layout/venn2"/>
    <dgm:cxn modelId="{1D0E45F4-088A-40A9-B94D-CA04DF937B99}" type="presOf" srcId="{2A9FA383-E5D5-4C6F-963A-BA11EBBBB537}" destId="{DDE5D67A-6547-4DF2-96B8-4F238843EBAF}" srcOrd="0" destOrd="0" presId="urn:microsoft.com/office/officeart/2005/8/layout/venn2"/>
    <dgm:cxn modelId="{364D6683-152C-4BF1-8E8E-1C314AC35C01}" type="presOf" srcId="{2A9FA383-E5D5-4C6F-963A-BA11EBBBB537}" destId="{D107ED49-2138-42F9-9AF4-1CE5F0D6BC58}" srcOrd="1" destOrd="0" presId="urn:microsoft.com/office/officeart/2005/8/layout/venn2"/>
    <dgm:cxn modelId="{B6424D76-1A67-476A-A093-B2341629E9CE}" type="presOf" srcId="{4E02A765-92C1-4352-BF30-1C37D5776EB9}" destId="{9CB25A69-4985-417D-A498-43CC281CBF84}" srcOrd="1" destOrd="0" presId="urn:microsoft.com/office/officeart/2005/8/layout/venn2"/>
    <dgm:cxn modelId="{CB92CFB7-5ACC-4DDC-8B8C-FB16AE649FD8}" type="presOf" srcId="{B3429A7B-6250-4F10-9C99-888AFB0F6907}" destId="{FAB22891-4D1C-4342-8F38-8F16021124D8}" srcOrd="0" destOrd="0" presId="urn:microsoft.com/office/officeart/2005/8/layout/venn2"/>
    <dgm:cxn modelId="{5B8123D7-EC12-42FC-9A03-90C47F02AAB7}" type="presOf" srcId="{59F54F9A-5D86-4D5C-BCFC-76DE1D2C49C7}" destId="{028E04CB-0EB2-4219-B1EA-12C13BC3B9D4}" srcOrd="0" destOrd="0" presId="urn:microsoft.com/office/officeart/2005/8/layout/venn2"/>
    <dgm:cxn modelId="{291C602E-6F1F-48C5-8A48-8776CA944D9F}" type="presOf" srcId="{27FA432D-1DE6-4C37-8EF0-6B906ADBEAB8}" destId="{16C60994-C854-4E48-8182-1B8AE426A9B5}" srcOrd="0" destOrd="0" presId="urn:microsoft.com/office/officeart/2005/8/layout/venn2"/>
    <dgm:cxn modelId="{ACF3C0D7-8558-4B83-96A6-483DFE15C1AB}" srcId="{C2E77D16-5B59-4742-B122-650BA8ECAB62}" destId="{2A9FA383-E5D5-4C6F-963A-BA11EBBBB537}" srcOrd="1" destOrd="0" parTransId="{F4BCE4DB-2708-447D-90FD-AD1D32723D00}" sibTransId="{B72A473B-F601-4D19-B23B-2BC3EE7EE401}"/>
    <dgm:cxn modelId="{2CA57E69-DC50-4494-883B-DF1AED5CB54B}" srcId="{C2E77D16-5B59-4742-B122-650BA8ECAB62}" destId="{4E02A765-92C1-4352-BF30-1C37D5776EB9}" srcOrd="3" destOrd="0" parTransId="{36636DA0-C35C-4103-9137-623D6980B7F2}" sibTransId="{A65027A7-EC82-48E9-A9C7-6BDC5103DFDA}"/>
    <dgm:cxn modelId="{FF6D98B5-1A7B-4516-A377-4189AE1792E0}" type="presOf" srcId="{27FA432D-1DE6-4C37-8EF0-6B906ADBEAB8}" destId="{911CBFD5-5821-433F-A986-9E637367DE04}" srcOrd="1" destOrd="0" presId="urn:microsoft.com/office/officeart/2005/8/layout/venn2"/>
    <dgm:cxn modelId="{B7642DA0-12EA-46B2-995F-A74EAE34E67A}" srcId="{C2E77D16-5B59-4742-B122-650BA8ECAB62}" destId="{27FA432D-1DE6-4C37-8EF0-6B906ADBEAB8}" srcOrd="4" destOrd="0" parTransId="{417FC91B-1F38-47CB-8F65-7662836B3929}" sibTransId="{664F0870-5A5B-41EF-A5B0-17380BCC2148}"/>
    <dgm:cxn modelId="{661FE547-6F44-4D5C-8F65-41CF0A58EA0B}" type="presOf" srcId="{C2E77D16-5B59-4742-B122-650BA8ECAB62}" destId="{70001531-CB08-442E-A53E-B9E5CE0F98E3}" srcOrd="0" destOrd="0" presId="urn:microsoft.com/office/officeart/2005/8/layout/venn2"/>
    <dgm:cxn modelId="{08F56D49-190F-4BE2-887C-64D3F8D3D8F5}" type="presOf" srcId="{4E02A765-92C1-4352-BF30-1C37D5776EB9}" destId="{D122D25F-8151-4150-81F7-A49D61CFB394}" srcOrd="0" destOrd="0" presId="urn:microsoft.com/office/officeart/2005/8/layout/venn2"/>
    <dgm:cxn modelId="{4CF4B34B-A27F-4FE4-8082-881315DA7FE3}" srcId="{C2E77D16-5B59-4742-B122-650BA8ECAB62}" destId="{59F54F9A-5D86-4D5C-BCFC-76DE1D2C49C7}" srcOrd="0" destOrd="0" parTransId="{C452E05A-D0C7-4F5E-9143-3FC76E4B77C6}" sibTransId="{CAEE035A-DA62-4BD4-B2D3-9600AC10302C}"/>
    <dgm:cxn modelId="{9086B34C-4BC8-4223-B315-E96997674EE7}" type="presParOf" srcId="{70001531-CB08-442E-A53E-B9E5CE0F98E3}" destId="{22AE5B1D-1B2C-4268-B951-DC6FB318460D}" srcOrd="0" destOrd="0" presId="urn:microsoft.com/office/officeart/2005/8/layout/venn2"/>
    <dgm:cxn modelId="{1D615492-DD8D-4375-8519-8A7CDF9EB34B}" type="presParOf" srcId="{22AE5B1D-1B2C-4268-B951-DC6FB318460D}" destId="{028E04CB-0EB2-4219-B1EA-12C13BC3B9D4}" srcOrd="0" destOrd="0" presId="urn:microsoft.com/office/officeart/2005/8/layout/venn2"/>
    <dgm:cxn modelId="{84DA6BC9-3846-4A13-972F-0CD39151D495}" type="presParOf" srcId="{22AE5B1D-1B2C-4268-B951-DC6FB318460D}" destId="{8C888CDD-50BE-4A8D-BAAB-CC80EF993BFD}" srcOrd="1" destOrd="0" presId="urn:microsoft.com/office/officeart/2005/8/layout/venn2"/>
    <dgm:cxn modelId="{3956B3A5-FA20-4F83-814E-7E0475E75914}" type="presParOf" srcId="{70001531-CB08-442E-A53E-B9E5CE0F98E3}" destId="{C5269E8C-BD1C-4A82-B2A4-7CBB0920D7D8}" srcOrd="1" destOrd="0" presId="urn:microsoft.com/office/officeart/2005/8/layout/venn2"/>
    <dgm:cxn modelId="{CA644F90-24CC-45C5-98FF-AE213846D564}" type="presParOf" srcId="{C5269E8C-BD1C-4A82-B2A4-7CBB0920D7D8}" destId="{DDE5D67A-6547-4DF2-96B8-4F238843EBAF}" srcOrd="0" destOrd="0" presId="urn:microsoft.com/office/officeart/2005/8/layout/venn2"/>
    <dgm:cxn modelId="{BBB49560-4974-4D8A-B703-E9C484E6777F}" type="presParOf" srcId="{C5269E8C-BD1C-4A82-B2A4-7CBB0920D7D8}" destId="{D107ED49-2138-42F9-9AF4-1CE5F0D6BC58}" srcOrd="1" destOrd="0" presId="urn:microsoft.com/office/officeart/2005/8/layout/venn2"/>
    <dgm:cxn modelId="{E01A189A-1BE6-421E-B6F0-9DE28BA88FD1}" type="presParOf" srcId="{70001531-CB08-442E-A53E-B9E5CE0F98E3}" destId="{48D091F6-EC1B-4CC1-9318-9D94726EB9BA}" srcOrd="2" destOrd="0" presId="urn:microsoft.com/office/officeart/2005/8/layout/venn2"/>
    <dgm:cxn modelId="{936AB57B-FE38-4B78-A0FA-6ED5D4B3D6A6}" type="presParOf" srcId="{48D091F6-EC1B-4CC1-9318-9D94726EB9BA}" destId="{FAB22891-4D1C-4342-8F38-8F16021124D8}" srcOrd="0" destOrd="0" presId="urn:microsoft.com/office/officeart/2005/8/layout/venn2"/>
    <dgm:cxn modelId="{AE4284DD-930B-4B50-80D2-0AB3FA9C8C25}" type="presParOf" srcId="{48D091F6-EC1B-4CC1-9318-9D94726EB9BA}" destId="{8D02D7C3-A5AA-47CC-9350-FF57950230FF}" srcOrd="1" destOrd="0" presId="urn:microsoft.com/office/officeart/2005/8/layout/venn2"/>
    <dgm:cxn modelId="{8E69FCDC-B55E-4A30-84EB-13FE805BA4C5}" type="presParOf" srcId="{70001531-CB08-442E-A53E-B9E5CE0F98E3}" destId="{F76497C0-9A70-4431-8699-F43109649A34}" srcOrd="3" destOrd="0" presId="urn:microsoft.com/office/officeart/2005/8/layout/venn2"/>
    <dgm:cxn modelId="{F09B2FB8-72E1-47EB-8EE6-86A9995C1293}" type="presParOf" srcId="{F76497C0-9A70-4431-8699-F43109649A34}" destId="{D122D25F-8151-4150-81F7-A49D61CFB394}" srcOrd="0" destOrd="0" presId="urn:microsoft.com/office/officeart/2005/8/layout/venn2"/>
    <dgm:cxn modelId="{86A71625-5D54-4947-AAF3-83D49033DFFC}" type="presParOf" srcId="{F76497C0-9A70-4431-8699-F43109649A34}" destId="{9CB25A69-4985-417D-A498-43CC281CBF84}" srcOrd="1" destOrd="0" presId="urn:microsoft.com/office/officeart/2005/8/layout/venn2"/>
    <dgm:cxn modelId="{60446B77-1377-4ABC-A859-CD20DB001264}" type="presParOf" srcId="{70001531-CB08-442E-A53E-B9E5CE0F98E3}" destId="{26C38720-1541-42C5-9B2D-3B3B4A0548AA}" srcOrd="4" destOrd="0" presId="urn:microsoft.com/office/officeart/2005/8/layout/venn2"/>
    <dgm:cxn modelId="{2F9913DB-D431-44AA-8DC2-30923882724A}" type="presParOf" srcId="{26C38720-1541-42C5-9B2D-3B3B4A0548AA}" destId="{16C60994-C854-4E48-8182-1B8AE426A9B5}" srcOrd="0" destOrd="0" presId="urn:microsoft.com/office/officeart/2005/8/layout/venn2"/>
    <dgm:cxn modelId="{AD569867-EF09-4378-AD48-E53881DE15ED}" type="presParOf" srcId="{26C38720-1541-42C5-9B2D-3B3B4A0548AA}" destId="{911CBFD5-5821-433F-A986-9E637367DE0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97DBF-7CCF-4506-88D8-70004FBD5C50}">
      <dsp:nvSpPr>
        <dsp:cNvPr id="0" name=""/>
        <dsp:cNvSpPr/>
      </dsp:nvSpPr>
      <dsp:spPr>
        <a:xfrm>
          <a:off x="2331719" y="55244"/>
          <a:ext cx="2651760" cy="2651760"/>
        </a:xfrm>
        <a:prstGeom prst="ellipse">
          <a:avLst/>
        </a:prstGeom>
        <a:solidFill>
          <a:srgbClr val="0070C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Hyperscale</a:t>
          </a:r>
          <a:endParaRPr lang="en-US" sz="3100" kern="1200" dirty="0"/>
        </a:p>
      </dsp:txBody>
      <dsp:txXfrm>
        <a:off x="2685287" y="519302"/>
        <a:ext cx="1944624" cy="1193292"/>
      </dsp:txXfrm>
    </dsp:sp>
    <dsp:sp modelId="{C771C77F-093B-4236-BF44-D794CF470D36}">
      <dsp:nvSpPr>
        <dsp:cNvPr id="0" name=""/>
        <dsp:cNvSpPr/>
      </dsp:nvSpPr>
      <dsp:spPr>
        <a:xfrm>
          <a:off x="3288563" y="1712595"/>
          <a:ext cx="2651760" cy="2651760"/>
        </a:xfrm>
        <a:prstGeom prst="ellipse">
          <a:avLst/>
        </a:prstGeom>
        <a:solidFill>
          <a:srgbClr val="FFC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Flash</a:t>
          </a:r>
          <a:endParaRPr lang="en-US" sz="3600" kern="1200" dirty="0"/>
        </a:p>
      </dsp:txBody>
      <dsp:txXfrm>
        <a:off x="4099560" y="2397633"/>
        <a:ext cx="1591056" cy="1458468"/>
      </dsp:txXfrm>
    </dsp:sp>
    <dsp:sp modelId="{FAA779B5-13B4-4B39-82E8-8E5D444729DB}">
      <dsp:nvSpPr>
        <dsp:cNvPr id="0" name=""/>
        <dsp:cNvSpPr/>
      </dsp:nvSpPr>
      <dsp:spPr>
        <a:xfrm>
          <a:off x="1374876" y="1712595"/>
          <a:ext cx="2651760" cy="2651760"/>
        </a:xfrm>
        <a:prstGeom prst="ellipse">
          <a:avLst/>
        </a:prstGeom>
        <a:solidFill>
          <a:srgbClr val="00B05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Software-Defined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Storage</a:t>
          </a:r>
          <a:endParaRPr lang="en-US" sz="3100" kern="1200" dirty="0"/>
        </a:p>
      </dsp:txBody>
      <dsp:txXfrm>
        <a:off x="1624583" y="2397633"/>
        <a:ext cx="1591056" cy="1458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E04CB-0EB2-4219-B1EA-12C13BC3B9D4}">
      <dsp:nvSpPr>
        <dsp:cNvPr id="0" name=""/>
        <dsp:cNvSpPr/>
      </dsp:nvSpPr>
      <dsp:spPr>
        <a:xfrm>
          <a:off x="1864956" y="0"/>
          <a:ext cx="4419600" cy="4419600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Software Defined Storage</a:t>
          </a:r>
          <a:endParaRPr lang="en-US" sz="1600" kern="1200" dirty="0"/>
        </a:p>
      </dsp:txBody>
      <dsp:txXfrm>
        <a:off x="3246081" y="220980"/>
        <a:ext cx="1657350" cy="441960"/>
      </dsp:txXfrm>
    </dsp:sp>
    <dsp:sp modelId="{DDE5D67A-6547-4DF2-96B8-4F238843EBAF}">
      <dsp:nvSpPr>
        <dsp:cNvPr id="0" name=""/>
        <dsp:cNvSpPr/>
      </dsp:nvSpPr>
      <dsp:spPr>
        <a:xfrm>
          <a:off x="2196399" y="662939"/>
          <a:ext cx="3756660" cy="3756660"/>
        </a:xfrm>
        <a:prstGeom prst="ellipse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Server SAN</a:t>
          </a:r>
          <a:endParaRPr lang="en-US" sz="2400" kern="1200" dirty="0"/>
        </a:p>
      </dsp:txBody>
      <dsp:txXfrm>
        <a:off x="3264700" y="878947"/>
        <a:ext cx="1620059" cy="432015"/>
      </dsp:txXfrm>
    </dsp:sp>
    <dsp:sp modelId="{FAB22891-4D1C-4342-8F38-8F16021124D8}">
      <dsp:nvSpPr>
        <dsp:cNvPr id="0" name=""/>
        <dsp:cNvSpPr/>
      </dsp:nvSpPr>
      <dsp:spPr>
        <a:xfrm>
          <a:off x="2589476" y="1376601"/>
          <a:ext cx="2895072" cy="2992276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Hyper-converged</a:t>
          </a:r>
          <a:endParaRPr lang="en-US" sz="1600" kern="1200" dirty="0"/>
        </a:p>
      </dsp:txBody>
      <dsp:txXfrm>
        <a:off x="3287913" y="1583068"/>
        <a:ext cx="1498199" cy="412934"/>
      </dsp:txXfrm>
    </dsp:sp>
    <dsp:sp modelId="{D122D25F-8151-4150-81F7-A49D61CFB394}">
      <dsp:nvSpPr>
        <dsp:cNvPr id="0" name=""/>
        <dsp:cNvSpPr/>
      </dsp:nvSpPr>
      <dsp:spPr>
        <a:xfrm>
          <a:off x="2821623" y="1988819"/>
          <a:ext cx="2430780" cy="2430780"/>
        </a:xfrm>
        <a:prstGeom prst="ellips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Hypervisor converged</a:t>
          </a:r>
          <a:endParaRPr lang="en-US" sz="1800" kern="1200" dirty="0"/>
        </a:p>
      </dsp:txBody>
      <dsp:txXfrm>
        <a:off x="3380702" y="2207590"/>
        <a:ext cx="1312621" cy="437540"/>
      </dsp:txXfrm>
    </dsp:sp>
    <dsp:sp modelId="{16C60994-C854-4E48-8182-1B8AE426A9B5}">
      <dsp:nvSpPr>
        <dsp:cNvPr id="0" name=""/>
        <dsp:cNvSpPr/>
      </dsp:nvSpPr>
      <dsp:spPr>
        <a:xfrm>
          <a:off x="3212563" y="2651760"/>
          <a:ext cx="1767840" cy="1767840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0000"/>
              </a:solidFill>
            </a:rPr>
            <a:t>VSAN</a:t>
          </a:r>
          <a:endParaRPr lang="en-US" sz="2800" kern="1200" dirty="0">
            <a:solidFill>
              <a:srgbClr val="FF0000"/>
            </a:solidFill>
          </a:endParaRPr>
        </a:p>
      </dsp:txBody>
      <dsp:txXfrm>
        <a:off x="3471457" y="3093720"/>
        <a:ext cx="1250051" cy="88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A7FBF-C2BD-4E6E-9411-3691FF3DB939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B3E7A-7FE4-42EC-A9D8-2719F1F05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refer to http://wikibon.org/Server_SAN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http://www.vmware.com/files/pdf/products/vsan/VMware_Virtual_SAN_Whats_New.pdf</a:t>
            </a:r>
          </a:p>
          <a:p>
            <a:endParaRPr lang="en-US" dirty="0" smtClean="0"/>
          </a:p>
          <a:p>
            <a:r>
              <a:rPr lang="en-US" dirty="0" smtClean="0"/>
              <a:t>http://www.sandisk.cn/content/dam/sandisk-main/en_us/assets/resources/enterprise/white-papers/taking-advantage-of-the-virtual-san-storage-revolution-without-the-flash-storage-chanllenges.pdf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9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https://www.vmware.com/products/evorail/pricing</a:t>
            </a:r>
          </a:p>
          <a:p>
            <a:endParaRPr lang="en-US" dirty="0" smtClean="0"/>
          </a:p>
          <a:p>
            <a:endParaRPr lang="en-US" dirty="0" smtClean="0"/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Purchasing Options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VMware EVO:RAIL can be purchased either as an all-in-one solution or the VMware EVO:RAIL vSphere Loyalty Program.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All-in-One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Buy a VMware EVO:RAIL appliance as a single SKU (including the hardware and the VMware software) to get all the benefits of hyper-converged infrastructure in one step: simplified VM lifecycle, software-defined building block, highly resilient by design, lower TCO. This is ideal for new VMware customers or for existing customers implementing a new IT projects.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vSphere Loyalty Program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an existing vSphere customer, you can apply your vSphere licenses towards the purchase of EVO:RAIL appliances. This lets you preserve your existing investment in VMware software while reducing the overall cost of an EVO:RAIL appliance purchase.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See more at: https://www.vmware.com/products/evorail/pricing#sthash.5TyPyeSF.dpuf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</a:p>
          <a:p>
            <a:endParaRPr lang="en-US" dirty="0" smtClean="0"/>
          </a:p>
          <a:p>
            <a:r>
              <a:rPr lang="en-US" dirty="0" smtClean="0"/>
              <a:t>https://blogs.vmware.com/virtualblocks/2015/09/14/vmworld-recap-virtual-san-use-cases-and-stretched-clusters/</a:t>
            </a:r>
          </a:p>
          <a:p>
            <a:endParaRPr lang="en-US" dirty="0" smtClean="0"/>
          </a:p>
          <a:p>
            <a:r>
              <a:rPr lang="en-US" dirty="0" smtClean="0"/>
              <a:t>VSAN isn’t just for VDI or Test/Dev</a:t>
            </a:r>
          </a:p>
          <a:p>
            <a:r>
              <a:rPr lang="en-US" dirty="0" smtClean="0"/>
              <a:t>Many</a:t>
            </a:r>
            <a:r>
              <a:rPr lang="en-US" baseline="0" dirty="0" smtClean="0"/>
              <a:t> VSAN</a:t>
            </a:r>
            <a:r>
              <a:rPr lang="en-US" dirty="0" smtClean="0"/>
              <a:t> customers start to run Production and even Mission Critical workloads on VSAN</a:t>
            </a:r>
          </a:p>
          <a:p>
            <a:pPr lvl="1"/>
            <a:r>
              <a:rPr lang="en-US" dirty="0" smtClean="0"/>
              <a:t>MS Exchange / SQL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SAP</a:t>
            </a:r>
          </a:p>
          <a:p>
            <a:pPr lvl="1"/>
            <a:r>
              <a:rPr lang="en-US" dirty="0" smtClean="0"/>
              <a:t>Billing Systems (6-7 million customers!)</a:t>
            </a:r>
          </a:p>
          <a:p>
            <a:pPr lvl="2"/>
            <a:r>
              <a:rPr lang="en-US" dirty="0" smtClean="0"/>
              <a:t>Physical system runs for 22 hours</a:t>
            </a:r>
          </a:p>
          <a:p>
            <a:pPr lvl="2"/>
            <a:r>
              <a:rPr lang="en-US" dirty="0" smtClean="0"/>
              <a:t>Virtual system on traditional storage 14 hours </a:t>
            </a:r>
          </a:p>
          <a:p>
            <a:pPr lvl="2"/>
            <a:r>
              <a:rPr lang="en-US" dirty="0" smtClean="0"/>
              <a:t>Virtual system on VSAN 3 hours!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to,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http://www.emc.com/about/news/press/2015/20150203-01.htm</a:t>
            </a:r>
          </a:p>
          <a:p>
            <a:endParaRPr lang="en-US" dirty="0" smtClean="0"/>
          </a:p>
          <a:p>
            <a:r>
              <a:rPr lang="en-US" dirty="0" smtClean="0"/>
              <a:t>http://www.robsteele.co/emc-vspex-blue-keynote-recap/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</a:p>
          <a:p>
            <a:endParaRPr lang="en-US" dirty="0" smtClean="0"/>
          </a:p>
          <a:p>
            <a:r>
              <a:rPr lang="en-US" dirty="0" smtClean="0"/>
              <a:t>http://www.hyper-v.nu/archives/dvanderpeijl/2015/06/hyperconverged-with-windows-server-2016/</a:t>
            </a:r>
          </a:p>
          <a:p>
            <a:endParaRPr lang="en-US" dirty="0" smtClean="0"/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Spaces Direct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Storage Spaces Direct we have the ability to pool local disks of multiple servers to one big virtual disk.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B3E7A-7FE4-42EC-A9D8-2719F1F053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products/evorail/pric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6629400" cy="1828800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VMware Virtual </a:t>
            </a:r>
            <a:r>
              <a:rPr lang="en-US" b="0" dirty="0" smtClean="0">
                <a:effectLst/>
              </a:rPr>
              <a:t>SAN</a:t>
            </a:r>
            <a:r>
              <a:rPr lang="en-US" b="0" dirty="0">
                <a:effectLst/>
              </a:rPr>
              <a:t> </a:t>
            </a:r>
            <a:r>
              <a:rPr lang="en-US" b="0" dirty="0" smtClean="0">
                <a:effectLst/>
              </a:rPr>
              <a:t>TOI</a:t>
            </a:r>
            <a:br>
              <a:rPr lang="en-US" b="0" dirty="0" smtClean="0">
                <a:effectLst/>
              </a:rPr>
            </a:b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3200" dirty="0" smtClean="0"/>
              <a:t>- part 1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7854696" cy="1752600"/>
          </a:xfrm>
        </p:spPr>
        <p:txBody>
          <a:bodyPr/>
          <a:lstStyle/>
          <a:p>
            <a:pPr algn="r"/>
            <a:r>
              <a:rPr lang="en-US" dirty="0" smtClean="0"/>
              <a:t>Compiled by Oliver Yang</a:t>
            </a:r>
          </a:p>
          <a:p>
            <a:pPr algn="r"/>
            <a:r>
              <a:rPr lang="en-US" dirty="0" smtClean="0"/>
              <a:t>Jan, 2016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6914" y="611453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http://yangoliver.github.io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VMWare Virtual San</a:t>
            </a:r>
          </a:p>
          <a:p>
            <a:pPr lvl="1"/>
            <a:r>
              <a:rPr lang="en-US" sz="2000" dirty="0" smtClean="0"/>
              <a:t>Certificated x86 server + VSAN stack</a:t>
            </a:r>
            <a:endParaRPr lang="en-US" sz="1800" dirty="0" smtClean="0"/>
          </a:p>
          <a:p>
            <a:r>
              <a:rPr lang="en-US" sz="2400" dirty="0" smtClean="0">
                <a:hlinkClick r:id="rId3"/>
              </a:rPr>
              <a:t>EVO:RAIL</a:t>
            </a:r>
            <a:endParaRPr lang="en-US" sz="2400" dirty="0" smtClean="0"/>
          </a:p>
          <a:p>
            <a:pPr lvl="1"/>
            <a:r>
              <a:rPr lang="en-US" sz="2000" dirty="0" smtClean="0"/>
              <a:t>Engineered appliance</a:t>
            </a:r>
          </a:p>
          <a:p>
            <a:pPr lvl="2"/>
            <a:r>
              <a:rPr lang="en-US" sz="1800" dirty="0" smtClean="0"/>
              <a:t>Certificated EVO:RAIL hardware + pre-configured VSAN stack </a:t>
            </a:r>
          </a:p>
          <a:p>
            <a:pPr lvl="2"/>
            <a:r>
              <a:rPr lang="en-US" sz="1800" dirty="0" smtClean="0"/>
              <a:t>Vendor specific value-add software</a:t>
            </a:r>
          </a:p>
          <a:p>
            <a:pPr lvl="1"/>
            <a:r>
              <a:rPr lang="en-US" sz="2000" dirty="0" smtClean="0"/>
              <a:t>Major players in market</a:t>
            </a:r>
          </a:p>
          <a:p>
            <a:pPr lvl="2"/>
            <a:r>
              <a:rPr lang="en-US" sz="1800" dirty="0" smtClean="0"/>
              <a:t>EMC </a:t>
            </a:r>
            <a:r>
              <a:rPr lang="en-US" sz="1800" dirty="0"/>
              <a:t>VSPEX </a:t>
            </a:r>
            <a:r>
              <a:rPr lang="en-US" sz="1800" dirty="0" smtClean="0"/>
              <a:t>BLUE</a:t>
            </a:r>
          </a:p>
          <a:p>
            <a:pPr lvl="2"/>
            <a:r>
              <a:rPr lang="en-US" sz="1800" dirty="0"/>
              <a:t>Dell Engineered </a:t>
            </a:r>
            <a:r>
              <a:rPr lang="en-US" sz="1800" dirty="0" smtClean="0"/>
              <a:t>Solutions, NetApp EVO:RAIL, </a:t>
            </a:r>
            <a:r>
              <a:rPr lang="en-US" sz="1800" dirty="0" err="1" smtClean="0"/>
              <a:t>Supermicro</a:t>
            </a:r>
            <a:r>
              <a:rPr lang="en-US" sz="1800" dirty="0" smtClean="0"/>
              <a:t> EVO:RAIL</a:t>
            </a:r>
          </a:p>
          <a:p>
            <a:pPr lvl="2"/>
            <a:r>
              <a:rPr lang="en-US" sz="1800" dirty="0" smtClean="0"/>
              <a:t>HP </a:t>
            </a:r>
            <a:r>
              <a:rPr lang="en-US" sz="1800" dirty="0"/>
              <a:t>CS 200-HC </a:t>
            </a:r>
            <a:r>
              <a:rPr lang="en-US" sz="1800" dirty="0" smtClean="0"/>
              <a:t>EVO:RAIL (Discontinued, replaced </a:t>
            </a:r>
            <a:r>
              <a:rPr lang="en-US" sz="1800" dirty="0"/>
              <a:t>by in-house HCI product)</a:t>
            </a:r>
          </a:p>
          <a:p>
            <a:r>
              <a:rPr lang="en-US" sz="2400" dirty="0" smtClean="0"/>
              <a:t>EVO:SDDC (EVO:RACK)</a:t>
            </a:r>
          </a:p>
          <a:p>
            <a:pPr lvl="1"/>
            <a:r>
              <a:rPr lang="en-US" sz="2000" dirty="0" smtClean="0"/>
              <a:t>Rack Scale Servers</a:t>
            </a:r>
          </a:p>
          <a:p>
            <a:pPr lvl="2"/>
            <a:r>
              <a:rPr lang="en-US" sz="1700" dirty="0" smtClean="0"/>
              <a:t>Target SDDC IaaS use case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1269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vs Appliance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42" y="2133600"/>
            <a:ext cx="801204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2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SBPM Solution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1219200" y="1676400"/>
            <a:ext cx="6443003" cy="4876800"/>
            <a:chOff x="1219200" y="1676400"/>
            <a:chExt cx="6443003" cy="4876800"/>
          </a:xfrm>
        </p:grpSpPr>
        <p:grpSp>
          <p:nvGrpSpPr>
            <p:cNvPr id="69" name="Group 68"/>
            <p:cNvGrpSpPr/>
            <p:nvPr/>
          </p:nvGrpSpPr>
          <p:grpSpPr>
            <a:xfrm>
              <a:off x="1219200" y="1676400"/>
              <a:ext cx="6443003" cy="4791629"/>
              <a:chOff x="2547012" y="1676400"/>
              <a:chExt cx="6443003" cy="4791629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547012" y="3073647"/>
                <a:ext cx="6443003" cy="874541"/>
                <a:chOff x="1237783" y="3125068"/>
                <a:chExt cx="6443003" cy="87454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237783" y="3125068"/>
                  <a:ext cx="6443003" cy="87454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394753" y="3144932"/>
                  <a:ext cx="2129063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Services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pic>
              <p:nvPicPr>
                <p:cNvPr id="124" name="Picture 212" descr="ICON_CheckMark_Q308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08264" y="3144933"/>
                  <a:ext cx="460630" cy="263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25" name="Group 124"/>
                <p:cNvGrpSpPr/>
                <p:nvPr/>
              </p:nvGrpSpPr>
              <p:grpSpPr>
                <a:xfrm>
                  <a:off x="1554107" y="3496051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2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Data Protection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3649169" y="3496052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30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Mobility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5648997" y="3496053"/>
                  <a:ext cx="1809369" cy="371851"/>
                  <a:chOff x="6303190" y="4724401"/>
                  <a:chExt cx="1447800" cy="457200"/>
                </a:xfrm>
              </p:grpSpPr>
              <p:pic>
                <p:nvPicPr>
                  <p:cNvPr id="128" name="Picture 10" descr="C:\Users\Abject-3D\Desktop\VMWare Files\FINAL diagrams\Basic Virtualization\3D PNGs\DGRM_DRS_R2_Q408_Comm_4.png"/>
                  <p:cNvPicPr>
                    <a:picLocks noChangeArrowheads="1"/>
                  </p:cNvPicPr>
                  <p:nvPr/>
                </p:nvPicPr>
                <p:blipFill>
                  <a:blip r:embed="rId3">
                    <a:grayscl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03190" y="4724401"/>
                    <a:ext cx="14478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6419022" y="4780481"/>
                    <a:ext cx="1258957" cy="340577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200" b="1" dirty="0" smtClean="0">
                        <a:solidFill>
                          <a:srgbClr val="006990"/>
                        </a:solidFill>
                        <a:cs typeface="Arial" pitchFamily="-65" charset="0"/>
                      </a:rPr>
                      <a:t>Performance</a:t>
                    </a:r>
                    <a:endParaRPr lang="en-US" sz="1200" b="1" dirty="0">
                      <a:solidFill>
                        <a:srgbClr val="006990"/>
                      </a:solidFill>
                      <a:cs typeface="Arial" pitchFamily="-65" charset="0"/>
                    </a:endParaRPr>
                  </a:p>
                </p:txBody>
              </p:sp>
            </p:grpSp>
          </p:grpSp>
          <p:grpSp>
            <p:nvGrpSpPr>
              <p:cNvPr id="71" name="Group 70"/>
              <p:cNvGrpSpPr/>
              <p:nvPr/>
            </p:nvGrpSpPr>
            <p:grpSpPr>
              <a:xfrm>
                <a:off x="2547012" y="1676400"/>
                <a:ext cx="6443003" cy="1352215"/>
                <a:chOff x="2547012" y="1676400"/>
                <a:chExt cx="6443003" cy="1352215"/>
              </a:xfrm>
            </p:grpSpPr>
            <p:pic>
              <p:nvPicPr>
                <p:cNvPr id="112" name="Picture 10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5211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3" name="Picture 12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68700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3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62189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5" name="Picture 14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55678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" name="Picture 15" descr="ICON_VM_basic_flat_R2_Q408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49167" y="1676400"/>
                  <a:ext cx="612648" cy="612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7" name="Rectangle 116"/>
                <p:cNvSpPr/>
                <p:nvPr/>
              </p:nvSpPr>
              <p:spPr>
                <a:xfrm>
                  <a:off x="2547012" y="2341644"/>
                  <a:ext cx="6443003" cy="686971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shade val="30000"/>
                        <a:satMod val="115000"/>
                      </a:schemeClr>
                    </a:gs>
                    <a:gs pos="50000">
                      <a:schemeClr val="accent4"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3610545" y="2513477"/>
                  <a:ext cx="4315937" cy="307777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Policy-driven Control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3960815" y="2384176"/>
                  <a:ext cx="611691" cy="573505"/>
                  <a:chOff x="5085921" y="2083917"/>
                  <a:chExt cx="405748" cy="485446"/>
                </a:xfrm>
              </p:grpSpPr>
              <p:pic>
                <p:nvPicPr>
                  <p:cNvPr id="120" name="Picture 119" descr="gear.png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85921" y="2083917"/>
                    <a:ext cx="405740" cy="485446"/>
                  </a:xfrm>
                  <a:prstGeom prst="rect">
                    <a:avLst/>
                  </a:prstGeom>
                </p:spPr>
              </p:pic>
              <p:pic>
                <p:nvPicPr>
                  <p:cNvPr id="121" name="Picture 120" descr="gear.png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66209" y="2288940"/>
                    <a:ext cx="225460" cy="2697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2" name="Group 71"/>
              <p:cNvGrpSpPr/>
              <p:nvPr/>
            </p:nvGrpSpPr>
            <p:grpSpPr>
              <a:xfrm>
                <a:off x="2547012" y="3988043"/>
                <a:ext cx="6443003" cy="2479986"/>
                <a:chOff x="2547012" y="3988043"/>
                <a:chExt cx="6443003" cy="2479986"/>
              </a:xfrm>
            </p:grpSpPr>
            <p:cxnSp>
              <p:nvCxnSpPr>
                <p:cNvPr id="73" name="Elbow Connector 72"/>
                <p:cNvCxnSpPr>
                  <a:stCxn id="96" idx="2"/>
                  <a:endCxn id="99" idx="0"/>
                </p:cNvCxnSpPr>
                <p:nvPr/>
              </p:nvCxnSpPr>
              <p:spPr>
                <a:xfrm rot="16200000" flipH="1">
                  <a:off x="3683777" y="5302392"/>
                  <a:ext cx="248361" cy="91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Elbow Connector 73"/>
                <p:cNvCxnSpPr/>
                <p:nvPr/>
              </p:nvCxnSpPr>
              <p:spPr>
                <a:xfrm rot="5400000">
                  <a:off x="7768244" y="5230164"/>
                  <a:ext cx="240691" cy="643"/>
                </a:xfrm>
                <a:prstGeom prst="bentConnector3">
                  <a:avLst/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5" name="Group 74"/>
                <p:cNvGrpSpPr/>
                <p:nvPr/>
              </p:nvGrpSpPr>
              <p:grpSpPr>
                <a:xfrm>
                  <a:off x="5103813" y="5542012"/>
                  <a:ext cx="681379" cy="741930"/>
                  <a:chOff x="2057400" y="3721418"/>
                  <a:chExt cx="685800" cy="751204"/>
                </a:xfrm>
              </p:grpSpPr>
              <p:pic>
                <p:nvPicPr>
                  <p:cNvPr id="108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9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0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903139" y="5542012"/>
                  <a:ext cx="648713" cy="741930"/>
                  <a:chOff x="2057400" y="3721418"/>
                  <a:chExt cx="685800" cy="751204"/>
                </a:xfrm>
              </p:grpSpPr>
              <p:pic>
                <p:nvPicPr>
                  <p:cNvPr id="104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27736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5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4089400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6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90429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7" name="Picture 10" descr="VMW_ICON_StorageArray_2D(F).png"/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7400" y="3721418"/>
                    <a:ext cx="685800" cy="19526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7" name="TextBox 76"/>
                <p:cNvSpPr txBox="1"/>
                <p:nvPr/>
              </p:nvSpPr>
              <p:spPr>
                <a:xfrm>
                  <a:off x="5397784" y="6298752"/>
                  <a:ext cx="82152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SAN / NAS</a:t>
                  </a:r>
                </a:p>
              </p:txBody>
            </p:sp>
            <p:cxnSp>
              <p:nvCxnSpPr>
                <p:cNvPr id="78" name="Elbow Connector 77"/>
                <p:cNvCxnSpPr>
                  <a:stCxn id="81" idx="2"/>
                  <a:endCxn id="111" idx="0"/>
                </p:cNvCxnSpPr>
                <p:nvPr/>
              </p:nvCxnSpPr>
              <p:spPr>
                <a:xfrm rot="5400000">
                  <a:off x="5452887" y="5153359"/>
                  <a:ext cx="380270" cy="397037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Elbow Connector 78"/>
                <p:cNvCxnSpPr>
                  <a:stCxn id="81" idx="2"/>
                  <a:endCxn id="107" idx="0"/>
                </p:cNvCxnSpPr>
                <p:nvPr/>
              </p:nvCxnSpPr>
              <p:spPr>
                <a:xfrm rot="16200000" flipH="1">
                  <a:off x="5844383" y="5158899"/>
                  <a:ext cx="380270" cy="385956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Rectangle 79"/>
                <p:cNvSpPr/>
                <p:nvPr/>
              </p:nvSpPr>
              <p:spPr>
                <a:xfrm>
                  <a:off x="2547012" y="3988043"/>
                  <a:ext cx="6443003" cy="1242441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81" name="Picture 6" descr="C:\Users\Abject-3D\Desktop\VMWare Files\FINAL diagrams\Basic Virtualization\3D PNGs\DGRM_DRS_R2_Q408_Comm_16.png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9040" y="4346727"/>
                  <a:ext cx="1904999" cy="815015"/>
                </a:xfrm>
                <a:prstGeom prst="rect">
                  <a:avLst/>
                </a:prstGeom>
                <a:noFill/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TextBox 81"/>
                <p:cNvSpPr txBox="1"/>
                <p:nvPr/>
              </p:nvSpPr>
              <p:spPr>
                <a:xfrm>
                  <a:off x="4889039" y="4332120"/>
                  <a:ext cx="190500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1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SAN/NAS Pool</a:t>
                  </a:r>
                  <a:endParaRPr lang="en-US" sz="11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4756252" y="4017096"/>
                  <a:ext cx="20245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400" b="1" dirty="0" smtClean="0">
                      <a:solidFill>
                        <a:prstClr val="white"/>
                      </a:solidFill>
                      <a:cs typeface="Arial" pitchFamily="-65" charset="0"/>
                    </a:rPr>
                    <a:t>Virtual Data Plane</a:t>
                  </a:r>
                  <a:endParaRPr lang="en-US" sz="1400" b="1" dirty="0">
                    <a:solidFill>
                      <a:prstClr val="white"/>
                    </a:solidFill>
                    <a:cs typeface="Arial" pitchFamily="-65" charset="0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4547665" y="4017096"/>
                  <a:ext cx="358148" cy="279400"/>
                  <a:chOff x="2695511" y="2169268"/>
                  <a:chExt cx="358148" cy="279400"/>
                </a:xfrm>
              </p:grpSpPr>
              <p:pic>
                <p:nvPicPr>
                  <p:cNvPr id="102" name="Picture 101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5511" y="21692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3" name="Picture 102" descr="ICON_Storage_1up_Q308.png"/>
                  <p:cNvPicPr>
                    <a:picLocks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6008" y="2220068"/>
                    <a:ext cx="247651" cy="2286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3275015" y="5427031"/>
                  <a:ext cx="1066800" cy="533400"/>
                  <a:chOff x="1919550" y="4202205"/>
                  <a:chExt cx="1066799" cy="533400"/>
                </a:xfrm>
              </p:grpSpPr>
              <p:pic>
                <p:nvPicPr>
                  <p:cNvPr id="98" name="Picture 97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45374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9" name="Picture 98" descr="ICON_Server_flat_Q408.png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19550" y="4202205"/>
                    <a:ext cx="1066799" cy="30480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0" name="Picture 99" descr="ICON_DiscDrive_Q308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51595" y="4501555"/>
                    <a:ext cx="457200" cy="2340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01" name="Picture 100" descr="http://t0.gstatic.com/images?q=tbn:ANd9GcRwwChU02O_iT9y8vZQh-Gs-VAxs6P9rdghYc01LLbbpNzIMrON"/>
                  <p:cNvPicPr>
                    <a:picLocks noChangeAspect="1" noChangeArrowheads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3360" y="4501555"/>
                    <a:ext cx="304800" cy="22866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2894015" y="6013149"/>
                  <a:ext cx="1776411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x86 Servers</a:t>
                  </a:r>
                </a:p>
              </p:txBody>
            </p:sp>
            <p:grpSp>
              <p:nvGrpSpPr>
                <p:cNvPr id="87" name="Group 86"/>
                <p:cNvGrpSpPr/>
                <p:nvPr/>
              </p:nvGrpSpPr>
              <p:grpSpPr>
                <a:xfrm>
                  <a:off x="2926708" y="4289172"/>
                  <a:ext cx="1760283" cy="889498"/>
                  <a:chOff x="2665986" y="1242669"/>
                  <a:chExt cx="1372614" cy="1043330"/>
                </a:xfrm>
              </p:grpSpPr>
              <p:pic>
                <p:nvPicPr>
                  <p:cNvPr id="96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67000" y="1295400"/>
                    <a:ext cx="1371600" cy="990599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40000"/>
                        <a:lumOff val="6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2665986" y="1242669"/>
                    <a:ext cx="1342719" cy="469306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srgbClr val="55729A"/>
                        </a:solidFill>
                        <a:cs typeface="Arial" pitchFamily="-65" charset="0"/>
                      </a:rPr>
                      <a:t> </a:t>
                    </a: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Hypervisor-converged</a:t>
                    </a:r>
                  </a:p>
                  <a:p>
                    <a:pPr algn="ctr">
                      <a:lnSpc>
                        <a:spcPts val="1200"/>
                      </a:lnSpc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6966609" y="4324627"/>
                  <a:ext cx="1843962" cy="828045"/>
                  <a:chOff x="5867400" y="707195"/>
                  <a:chExt cx="1383333" cy="1121605"/>
                </a:xfrm>
              </p:grpSpPr>
              <p:pic>
                <p:nvPicPr>
                  <p:cNvPr id="94" name="Picture 6" descr="C:\Users\Abject-3D\Desktop\VMWare Files\FINAL diagrams\Basic Virtualization\3D PNGs\DGRM_DRS_R2_Q408_Comm_16.png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7400" y="712598"/>
                    <a:ext cx="1360024" cy="111620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>
                        <a:lumMod val="20000"/>
                        <a:lumOff val="80000"/>
                      </a:schemeClr>
                    </a:solidFill>
                    <a:prstDash val="dash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68831" y="707195"/>
                    <a:ext cx="1381902" cy="354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sz="1100" b="1" dirty="0" smtClean="0">
                        <a:solidFill>
                          <a:prstClr val="white"/>
                        </a:solidFill>
                        <a:cs typeface="Arial" pitchFamily="-65" charset="0"/>
                      </a:rPr>
                      <a:t>Object Storage Pool</a:t>
                    </a:r>
                    <a:endParaRPr lang="en-US" sz="1100" b="1" dirty="0">
                      <a:solidFill>
                        <a:prstClr val="white"/>
                      </a:solidFill>
                      <a:cs typeface="Arial" pitchFamily="-65" charset="0"/>
                    </a:endParaRPr>
                  </a:p>
                </p:txBody>
              </p:sp>
            </p:grpSp>
            <p:pic>
              <p:nvPicPr>
                <p:cNvPr id="89" name="Picture 88" descr="ICON_Storage_1up_Q308.png"/>
                <p:cNvPicPr>
                  <a:picLocks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7648" y="4684306"/>
                  <a:ext cx="427028" cy="4378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0" name="Picture 27" descr="ICON_Cloud_Q308"/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77390" y="5350831"/>
                  <a:ext cx="14224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TextBox 90"/>
                <p:cNvSpPr txBox="1"/>
                <p:nvPr/>
              </p:nvSpPr>
              <p:spPr>
                <a:xfrm>
                  <a:off x="7357846" y="6002460"/>
                  <a:ext cx="106148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dirty="0">
                      <a:solidFill>
                        <a:srgbClr val="717074">
                          <a:lumMod val="75000"/>
                        </a:srgbClr>
                      </a:solidFill>
                    </a:rPr>
                    <a:t>Cloud Object Storage</a:t>
                  </a:r>
                </a:p>
              </p:txBody>
            </p:sp>
            <p:pic>
              <p:nvPicPr>
                <p:cNvPr id="92" name="Picture 91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43022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" name="Picture 92" descr="ICON_Storage_1up_Q308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5073" y="4670554"/>
                  <a:ext cx="443974" cy="4486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34" name="Group 133"/>
            <p:cNvGrpSpPr/>
            <p:nvPr/>
          </p:nvGrpSpPr>
          <p:grpSpPr>
            <a:xfrm>
              <a:off x="1445364" y="4221130"/>
              <a:ext cx="1961814" cy="2332070"/>
              <a:chOff x="1445364" y="4221130"/>
              <a:chExt cx="1961814" cy="233207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445364" y="4221130"/>
                <a:ext cx="1907436" cy="2332070"/>
              </a:xfrm>
              <a:prstGeom prst="rect">
                <a:avLst/>
              </a:prstGeom>
              <a:ln w="57150">
                <a:solidFill>
                  <a:srgbClr val="D9541E"/>
                </a:solidFill>
                <a:miter lim="800000"/>
                <a:headEnd type="none" w="med" len="med"/>
                <a:tailEnd type="none" w="med" len="med"/>
              </a:ln>
              <a:effectLst>
                <a:outerShdw blurRad="1397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21899" tIns="60949" rIns="121899" bIns="60949" rtlCol="0" anchor="ctr"/>
              <a:lstStyle/>
              <a:p>
                <a:pPr algn="ctr" defTabSz="913981"/>
                <a:endParaRPr lang="en-US" sz="1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524000" y="6222699"/>
                <a:ext cx="1883178" cy="304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 smtClean="0">
                    <a:solidFill>
                      <a:srgbClr val="D9541E"/>
                    </a:solidFill>
                    <a:latin typeface="Arial"/>
                  </a:rPr>
                  <a:t>Virtual SAN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89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019663"/>
            <a:ext cx="4402098" cy="3552957"/>
            <a:chOff x="972234" y="2019663"/>
            <a:chExt cx="4896622" cy="325854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974613" y="2839812"/>
              <a:ext cx="4885689" cy="4572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  <a:headEnd type="none" w="med" len="med"/>
              <a:tailEnd type="none" w="med" len="med"/>
            </a:ln>
            <a:effectLst>
              <a:outerShdw blurRad="1397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</a:rPr>
                <a:t>vSphere + VSAN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72081" y="3277958"/>
              <a:ext cx="426854" cy="369294"/>
            </a:xfrm>
            <a:prstGeom prst="rect">
              <a:avLst/>
            </a:prstGeom>
            <a:noFill/>
          </p:spPr>
          <p:txBody>
            <a:bodyPr wrap="square" lIns="91400" tIns="45701" rIns="91400" bIns="45701" rtlCol="0">
              <a:spAutoFit/>
            </a:bodyPr>
            <a:lstStyle/>
            <a:p>
              <a:pPr defTabSz="914019"/>
              <a:r>
                <a:rPr lang="en-US" b="1" dirty="0">
                  <a:solidFill>
                    <a:srgbClr val="333333"/>
                  </a:solidFill>
                  <a:latin typeface="Arial"/>
                  <a:ea typeface="ＭＳ Ｐゴシック"/>
                </a:rPr>
                <a:t>…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82300" y="2019663"/>
              <a:ext cx="4883515" cy="685911"/>
              <a:chOff x="736916" y="1442285"/>
              <a:chExt cx="3663590" cy="514433"/>
            </a:xfrm>
          </p:grpSpPr>
          <p:pic>
            <p:nvPicPr>
              <p:cNvPr id="37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6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8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205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39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11494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0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878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  <p:pic>
            <p:nvPicPr>
              <p:cNvPr id="41" name="Picture 17" descr="ICON_VM_basic_flat_R2_Q408.pn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6073" y="1442285"/>
                <a:ext cx="514433" cy="514433"/>
              </a:xfrm>
              <a:prstGeom prst="rect">
                <a:avLst/>
              </a:prstGeom>
              <a:solidFill>
                <a:schemeClr val="bg1"/>
              </a:solidFill>
              <a:ln/>
              <a:effectLst>
                <a:outerShdw blurRad="95250" dist="25400" dir="3360000" sx="107000" sy="107000" rotWithShape="0">
                  <a:srgbClr val="000000">
                    <a:alpha val="35000"/>
                  </a:srgbClr>
                </a:outerShdw>
              </a:effec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1143292" y="3879289"/>
              <a:ext cx="1447076" cy="484523"/>
              <a:chOff x="857692" y="2896908"/>
              <a:chExt cx="1085590" cy="363392"/>
            </a:xfrm>
          </p:grpSpPr>
          <p:sp>
            <p:nvSpPr>
              <p:cNvPr id="31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32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34" name="Picture 33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6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9" name="Group 8"/>
            <p:cNvGrpSpPr/>
            <p:nvPr/>
          </p:nvGrpSpPr>
          <p:grpSpPr>
            <a:xfrm>
              <a:off x="2789436" y="3879289"/>
              <a:ext cx="1447076" cy="484523"/>
              <a:chOff x="857692" y="2896908"/>
              <a:chExt cx="1085590" cy="363392"/>
            </a:xfrm>
          </p:grpSpPr>
          <p:sp>
            <p:nvSpPr>
              <p:cNvPr id="25" name="TextBox 42"/>
              <p:cNvSpPr txBox="1"/>
              <p:nvPr/>
            </p:nvSpPr>
            <p:spPr>
              <a:xfrm>
                <a:off x="1266613" y="3179508"/>
                <a:ext cx="676669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6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8" name="Picture 27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30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0" name="Group 9"/>
            <p:cNvGrpSpPr/>
            <p:nvPr/>
          </p:nvGrpSpPr>
          <p:grpSpPr>
            <a:xfrm>
              <a:off x="4661291" y="3879289"/>
              <a:ext cx="1077615" cy="484523"/>
              <a:chOff x="857692" y="2896908"/>
              <a:chExt cx="808422" cy="363392"/>
            </a:xfrm>
          </p:grpSpPr>
          <p:sp>
            <p:nvSpPr>
              <p:cNvPr id="19" name="TextBox 42"/>
              <p:cNvSpPr txBox="1"/>
              <p:nvPr/>
            </p:nvSpPr>
            <p:spPr>
              <a:xfrm>
                <a:off x="1266614" y="3179508"/>
                <a:ext cx="399500" cy="80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7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Hard disks</a:t>
                </a:r>
              </a:p>
            </p:txBody>
          </p:sp>
          <p:sp>
            <p:nvSpPr>
              <p:cNvPr id="20" name="TextBox 59"/>
              <p:cNvSpPr txBox="1"/>
              <p:nvPr/>
            </p:nvSpPr>
            <p:spPr>
              <a:xfrm>
                <a:off x="945680" y="3121975"/>
                <a:ext cx="214510" cy="92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40000"/>
                  </a:spcAft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rgbClr val="0095D3"/>
                    </a:solidFill>
                    <a:latin typeface="Arial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l" defTabSz="914019"/>
                <a:r>
                  <a:rPr lang="en-US" sz="800" b="1" dirty="0">
                    <a:solidFill>
                      <a:srgbClr val="717074"/>
                    </a:solidFill>
                    <a:latin typeface="Arial"/>
                    <a:ea typeface="ＭＳ Ｐゴシック"/>
                    <a:cs typeface="Arial" pitchFamily="34" charset="0"/>
                  </a:rPr>
                  <a:t>SSD</a:t>
                </a: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857692" y="2896908"/>
                <a:ext cx="711418" cy="235623"/>
                <a:chOff x="1166307" y="4296706"/>
                <a:chExt cx="711418" cy="235623"/>
              </a:xfrm>
            </p:grpSpPr>
            <p:pic>
              <p:nvPicPr>
                <p:cNvPr id="22" name="Picture 21" descr="http://t0.gstatic.com/images?q=tbn:ANd9GcRwwChU02O_iT9y8vZQh-Gs-VAxs6P9rdghYc01LLbbpNzIMrON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307" y="4345593"/>
                  <a:ext cx="302497" cy="18673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4936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4" name="Picture 382" descr="ICON_DiscDrive_Q308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901" y="4296706"/>
                  <a:ext cx="329824" cy="2250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1" name="Group 10"/>
            <p:cNvGrpSpPr/>
            <p:nvPr/>
          </p:nvGrpSpPr>
          <p:grpSpPr>
            <a:xfrm>
              <a:off x="989012" y="4592412"/>
              <a:ext cx="4879844" cy="685800"/>
              <a:chOff x="730843" y="3542586"/>
              <a:chExt cx="3660836" cy="514350"/>
            </a:xfrm>
          </p:grpSpPr>
          <p:sp>
            <p:nvSpPr>
              <p:cNvPr id="15" name="Rounded Rectangle 14"/>
              <p:cNvSpPr/>
              <p:nvPr/>
            </p:nvSpPr>
            <p:spPr bwMode="auto">
              <a:xfrm>
                <a:off x="730843" y="3542586"/>
                <a:ext cx="3660836" cy="51435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73000"/>
                </a:schemeClr>
              </a:solidFill>
              <a:ln w="9525">
                <a:solidFill>
                  <a:schemeClr val="accent3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rtlCol="0" anchor="ctr"/>
              <a:lstStyle/>
              <a:p>
                <a:pPr defTabSz="914019"/>
                <a:endParaRPr lang="en-US" dirty="0" err="1">
                  <a:solidFill>
                    <a:srgbClr val="717074"/>
                  </a:solidFill>
                  <a:latin typeface="Arial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1517375" y="3636750"/>
                <a:ext cx="2092147" cy="326023"/>
                <a:chOff x="1319255" y="3636750"/>
                <a:chExt cx="2092147" cy="326023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1637338" y="3691357"/>
                  <a:ext cx="1774064" cy="225049"/>
                </a:xfrm>
                <a:prstGeom prst="rect">
                  <a:avLst/>
                </a:prstGeom>
                <a:noFill/>
              </p:spPr>
              <p:txBody>
                <a:bodyPr wrap="square" lIns="68562" tIns="34282" rIns="68562" bIns="34282" rtlCol="0" anchor="ctr">
                  <a:spAutoFit/>
                </a:bodyPr>
                <a:lstStyle/>
                <a:p>
                  <a:pPr algn="ctr" defTabSz="914019"/>
                  <a:r>
                    <a:rPr lang="en-US" sz="1500" b="1" dirty="0">
                      <a:solidFill>
                        <a:srgbClr val="006990"/>
                      </a:solidFill>
                      <a:latin typeface="Arial"/>
                      <a:ea typeface="ＭＳ Ｐゴシック"/>
                    </a:rPr>
                    <a:t>VSAN Shared Datastore</a:t>
                  </a:r>
                </a:p>
              </p:txBody>
            </p:sp>
            <p:pic>
              <p:nvPicPr>
                <p:cNvPr id="18" name="Picture 17" descr="ICON_Storage_1up_Q308.png"/>
                <p:cNvPicPr>
                  <a:picLocks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9255" y="3636750"/>
                  <a:ext cx="318083" cy="3260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12" name="Picture 11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234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476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ICON_Server_flat_Q408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7925" y="3454606"/>
              <a:ext cx="1402377" cy="279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2" name="Group 41"/>
          <p:cNvGrpSpPr/>
          <p:nvPr/>
        </p:nvGrpSpPr>
        <p:grpSpPr>
          <a:xfrm>
            <a:off x="5029200" y="1981200"/>
            <a:ext cx="3962400" cy="2809573"/>
            <a:chOff x="4933947" y="1272609"/>
            <a:chExt cx="3890013" cy="2743200"/>
          </a:xfrm>
        </p:grpSpPr>
        <p:sp>
          <p:nvSpPr>
            <p:cNvPr id="43" name="Rectangle 42"/>
            <p:cNvSpPr/>
            <p:nvPr/>
          </p:nvSpPr>
          <p:spPr>
            <a:xfrm rot="5400000">
              <a:off x="5793103" y="756354"/>
              <a:ext cx="2171700" cy="389001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20000"/>
                  </a:schemeClr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04" tIns="45702" rIns="91404" bIns="45702" rtlCol="0" anchor="ctr" anchorCtr="0">
              <a:noAutofit/>
            </a:bodyPr>
            <a:lstStyle/>
            <a:p>
              <a:endParaRPr lang="en-US" sz="3200" dirty="0"/>
            </a:p>
          </p:txBody>
        </p:sp>
        <p:sp>
          <p:nvSpPr>
            <p:cNvPr id="44" name="Content Placeholder 1"/>
            <p:cNvSpPr txBox="1">
              <a:spLocks/>
            </p:cNvSpPr>
            <p:nvPr/>
          </p:nvSpPr>
          <p:spPr>
            <a:xfrm>
              <a:off x="5086484" y="1714500"/>
              <a:ext cx="3651083" cy="2301309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2920" indent="-228600" algn="l" defTabSz="914400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60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4173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459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745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Calibri" panose="020F050202020403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3120" indent="-18288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Clr>
                  <a:schemeClr val="tx1">
                    <a:lumMod val="60000"/>
                    <a:lumOff val="40000"/>
                  </a:schemeClr>
                </a:buClr>
                <a:buSzPct val="90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Runs on any standard x86 server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>
                  <a:solidFill>
                    <a:schemeClr val="accent3"/>
                  </a:solidFill>
                </a:rPr>
                <a:t>Policy-based management framework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Embedded in vSphere kernel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High performance flash architecture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Built-in resiliency</a:t>
              </a:r>
            </a:p>
            <a:p>
              <a:pPr>
                <a:lnSpc>
                  <a:spcPct val="100000"/>
                </a:lnSpc>
                <a:spcBef>
                  <a:spcPts val="900"/>
                </a:spcBef>
                <a:buClr>
                  <a:schemeClr val="accent3"/>
                </a:buClr>
              </a:pPr>
              <a:r>
                <a:rPr lang="en-US" sz="1800" dirty="0" smtClean="0">
                  <a:solidFill>
                    <a:schemeClr val="accent3"/>
                  </a:solidFill>
                </a:rPr>
                <a:t>Deep integration with VMware stack</a:t>
              </a:r>
              <a:endParaRPr lang="en-US" sz="1800" dirty="0">
                <a:solidFill>
                  <a:schemeClr val="accent3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933949" y="1272609"/>
              <a:ext cx="3890011" cy="3429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noFill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68562" tIns="34282" rIns="68562" bIns="34282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4000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19">
                <a:spcAft>
                  <a:spcPct val="0"/>
                </a:spcAft>
              </a:pPr>
              <a:r>
                <a:rPr lang="en-US" sz="2000" b="1" dirty="0" smtClean="0">
                  <a:solidFill>
                    <a:prstClr val="white"/>
                  </a:solidFill>
                  <a:latin typeface="Arial"/>
                </a:rPr>
                <a:t>The Basics</a:t>
              </a:r>
              <a:endParaRPr lang="en-US" sz="2000" b="1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31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VSAN Advantages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199" y="1752602"/>
            <a:ext cx="8382002" cy="4114797"/>
            <a:chOff x="461892" y="2209800"/>
            <a:chExt cx="7992771" cy="4901847"/>
          </a:xfrm>
        </p:grpSpPr>
        <p:sp>
          <p:nvSpPr>
            <p:cNvPr id="5" name="TextBox 4"/>
            <p:cNvSpPr txBox="1"/>
            <p:nvPr/>
          </p:nvSpPr>
          <p:spPr>
            <a:xfrm>
              <a:off x="461892" y="3052530"/>
              <a:ext cx="2669269" cy="4059117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defTabSz="914363">
                <a:spcBef>
                  <a:spcPts val="900"/>
                </a:spcBef>
                <a:buClr>
                  <a:srgbClr val="717074"/>
                </a:buClr>
                <a:buFont typeface="Wingdings" pitchFamily="2" charset="2"/>
                <a:buChar char="§"/>
                <a:defRPr b="0">
                  <a:solidFill>
                    <a:srgbClr val="717074"/>
                  </a:solidFill>
                  <a:latin typeface="Arial"/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Integrated with VMware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stack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Managed directly through vSphere Web Client</a:t>
              </a:r>
            </a:p>
            <a:p>
              <a:pPr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Two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click Install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Simplified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storage configuration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No LUNs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Automated </a:t>
              </a: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VM provisioning</a:t>
              </a:r>
            </a:p>
            <a:p>
              <a:pPr lvl="0">
                <a:lnSpc>
                  <a:spcPct val="80000"/>
                </a:lnSpc>
                <a:buSzPct val="60000"/>
                <a:buFont typeface="Arial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Simplified capacity </a:t>
              </a:r>
              <a:r>
                <a:rPr lang="en-US" sz="1600" dirty="0" smtClean="0">
                  <a:solidFill>
                    <a:schemeClr val="tx1"/>
                  </a:solidFill>
                  <a:latin typeface="+mn-lt"/>
                </a:rPr>
                <a:t>planning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8247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Radically Simple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50370" y="3052530"/>
              <a:ext cx="2585119" cy="2727313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Embedded in vSphere kernel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Flash-accelerated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Up to 2M IOPs from 32 nodes cluster</a:t>
              </a:r>
            </a:p>
            <a:p>
              <a:pPr>
                <a:spcBef>
                  <a:spcPts val="9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Granular and linear scaling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2088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 smtClean="0">
                  <a:solidFill>
                    <a:prstClr val="white"/>
                  </a:solidFill>
                </a:rPr>
                <a:t>High Performance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399" y="2209800"/>
              <a:ext cx="2514600" cy="812913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en-US" sz="2000" dirty="0">
                  <a:solidFill>
                    <a:prstClr val="white"/>
                  </a:solidFill>
                </a:rPr>
                <a:t>Lower </a:t>
              </a:r>
              <a:r>
                <a:rPr lang="en-US" sz="2000" dirty="0" smtClean="0">
                  <a:solidFill>
                    <a:prstClr val="white"/>
                  </a:solidFill>
                </a:rPr>
                <a:t>TCO</a:t>
              </a:r>
              <a:endParaRPr 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94739" y="3034884"/>
              <a:ext cx="2659924" cy="2651112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171450" indent="-171450" algn="l" defTabSz="914363">
                <a:buClr>
                  <a:schemeClr val="accent1">
                    <a:lumMod val="75000"/>
                  </a:schemeClr>
                </a:buClr>
                <a:buFont typeface="Wingdings" pitchFamily="2" charset="2"/>
                <a:buChar char="§"/>
                <a:defRPr sz="1100" b="1">
                  <a:solidFill>
                    <a:schemeClr val="tx1"/>
                  </a:solidFill>
                </a:defRPr>
              </a:lvl1pPr>
              <a:lvl3pPr marL="169863" lvl="2" indent="-169863">
                <a:spcAft>
                  <a:spcPts val="600"/>
                </a:spcAft>
                <a:buClr>
                  <a:srgbClr val="FFFFFF"/>
                </a:buClr>
                <a:buSzPct val="100000"/>
                <a:buFont typeface="Arial" pitchFamily="34" charset="0"/>
                <a:buChar char="•"/>
                <a:defRPr sz="14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a typeface="Verdana" pitchFamily="34" charset="0"/>
                  <a:cs typeface="Verdana" pitchFamily="34" charset="0"/>
                </a:defRPr>
              </a:lvl3pPr>
            </a:lstStyle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Server-side economics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Fiber Channel Network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large upfront investments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Grow-as-you-go</a:t>
              </a:r>
              <a:endParaRPr lang="en-US" sz="1600" b="0" dirty="0"/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Easy to operate with powerful automation</a:t>
              </a:r>
            </a:p>
            <a:p>
              <a:pPr>
                <a:spcBef>
                  <a:spcPts val="600"/>
                </a:spcBef>
                <a:buClr>
                  <a:srgbClr val="717074"/>
                </a:buClr>
                <a:buFont typeface="Arial" pitchFamily="34" charset="0"/>
                <a:buChar char="•"/>
                <a:defRPr/>
              </a:pPr>
              <a:r>
                <a:rPr lang="en-US" sz="1600" b="0" dirty="0" smtClean="0"/>
                <a:t>No specialized skillset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69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39838"/>
            <a:ext cx="3107702" cy="263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23" y="228600"/>
            <a:ext cx="8153400" cy="990600"/>
          </a:xfrm>
        </p:spPr>
        <p:txBody>
          <a:bodyPr/>
          <a:lstStyle/>
          <a:p>
            <a:r>
              <a:rPr lang="en-US" dirty="0" smtClean="0"/>
              <a:t>Customer Use Cases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5533" y="1915546"/>
            <a:ext cx="2740019" cy="724395"/>
            <a:chOff x="1284068" y="1983178"/>
            <a:chExt cx="3034591" cy="724395"/>
          </a:xfrm>
        </p:grpSpPr>
        <p:grpSp>
          <p:nvGrpSpPr>
            <p:cNvPr id="5" name="Group 4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291517" y="2048832"/>
              <a:ext cx="226485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ea typeface="+mj-ea"/>
                  <a:cs typeface="+mj-cs"/>
                </a:rPr>
                <a:t>Virtual Desktop Infrastructure (</a:t>
              </a:r>
              <a:r>
                <a:rPr lang="en-US" sz="1600" b="1" dirty="0" smtClean="0">
                  <a:solidFill>
                    <a:schemeClr val="bg1"/>
                  </a:solidFill>
                  <a:ea typeface="+mj-ea"/>
                  <a:cs typeface="+mj-cs"/>
                </a:rPr>
                <a:t>VDI)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5236" y="2839838"/>
            <a:ext cx="2738231" cy="724395"/>
            <a:chOff x="1286047" y="1983178"/>
            <a:chExt cx="3032611" cy="724395"/>
          </a:xfrm>
        </p:grpSpPr>
        <p:grpSp>
          <p:nvGrpSpPr>
            <p:cNvPr id="12" name="Group 11"/>
            <p:cNvGrpSpPr/>
            <p:nvPr/>
          </p:nvGrpSpPr>
          <p:grpSpPr>
            <a:xfrm>
              <a:off x="1286047" y="1983178"/>
              <a:ext cx="3032611" cy="724395"/>
              <a:chOff x="1229015" y="1983179"/>
              <a:chExt cx="2535463" cy="60564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229015" y="1983179"/>
                <a:ext cx="1870445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293998" y="2038940"/>
              <a:ext cx="2489025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Remote Office Branch Office (ROBO)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5099" y="3771935"/>
            <a:ext cx="2737422" cy="724396"/>
            <a:chOff x="1286944" y="1983177"/>
            <a:chExt cx="3031714" cy="724396"/>
          </a:xfrm>
        </p:grpSpPr>
        <p:grpSp>
          <p:nvGrpSpPr>
            <p:cNvPr id="19" name="Group 18"/>
            <p:cNvGrpSpPr/>
            <p:nvPr/>
          </p:nvGrpSpPr>
          <p:grpSpPr>
            <a:xfrm>
              <a:off x="1286944" y="1983177"/>
              <a:ext cx="3031714" cy="724396"/>
              <a:chOff x="1229765" y="1983179"/>
              <a:chExt cx="2534713" cy="60564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229765" y="1983180"/>
                <a:ext cx="1869696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1291517" y="2173642"/>
              <a:ext cx="2122162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Test / Dev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(Devops)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" y="4696228"/>
            <a:ext cx="2735636" cy="724395"/>
            <a:chOff x="1288921" y="1983178"/>
            <a:chExt cx="3029737" cy="724395"/>
          </a:xfrm>
        </p:grpSpPr>
        <p:grpSp>
          <p:nvGrpSpPr>
            <p:cNvPr id="26" name="Group 25"/>
            <p:cNvGrpSpPr/>
            <p:nvPr/>
          </p:nvGrpSpPr>
          <p:grpSpPr>
            <a:xfrm>
              <a:off x="1288921" y="1983178"/>
              <a:ext cx="3029737" cy="724395"/>
              <a:chOff x="1231418" y="1983179"/>
              <a:chExt cx="2533060" cy="60564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31418" y="1983179"/>
                <a:ext cx="1868042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1291517" y="2087550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Management Cluster (</a:t>
              </a:r>
              <a:r>
                <a:rPr lang="en-US" sz="1600" b="1" dirty="0" err="1" smtClean="0">
                  <a:solidFill>
                    <a:schemeClr val="bg1"/>
                  </a:solidFill>
                  <a:cs typeface="Arial"/>
                </a:rPr>
                <a:t>ITops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05097" y="5610701"/>
            <a:ext cx="2737419" cy="724395"/>
            <a:chOff x="1286944" y="1983178"/>
            <a:chExt cx="3031712" cy="724395"/>
          </a:xfrm>
        </p:grpSpPr>
        <p:grpSp>
          <p:nvGrpSpPr>
            <p:cNvPr id="33" name="Group 32"/>
            <p:cNvGrpSpPr/>
            <p:nvPr/>
          </p:nvGrpSpPr>
          <p:grpSpPr>
            <a:xfrm>
              <a:off x="1286944" y="1983178"/>
              <a:ext cx="3031712" cy="724395"/>
              <a:chOff x="1229766" y="1983179"/>
              <a:chExt cx="2534712" cy="60564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229766" y="1983179"/>
                <a:ext cx="1869694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8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1291517" y="2087477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DMZ Isolation Deployment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6015335" y="1905000"/>
            <a:ext cx="2976261" cy="724395"/>
            <a:chOff x="1284068" y="1983178"/>
            <a:chExt cx="3034591" cy="724395"/>
          </a:xfrm>
        </p:grpSpPr>
        <p:grpSp>
          <p:nvGrpSpPr>
            <p:cNvPr id="40" name="Group 39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91517" y="2178024"/>
              <a:ext cx="21221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Data Protection Target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007883" y="2841170"/>
            <a:ext cx="2976261" cy="892630"/>
            <a:chOff x="1284068" y="1983178"/>
            <a:chExt cx="3034591" cy="892630"/>
          </a:xfrm>
        </p:grpSpPr>
        <p:grpSp>
          <p:nvGrpSpPr>
            <p:cNvPr id="47" name="Group 46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2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91517" y="2069433"/>
              <a:ext cx="2122162" cy="80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Data 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Analytics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(Big Data)</a:t>
              </a:r>
            </a:p>
            <a:p>
              <a:pPr defTabSz="457200"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6000431" y="3733800"/>
            <a:ext cx="2976261" cy="781752"/>
            <a:chOff x="1284068" y="1969441"/>
            <a:chExt cx="3034591" cy="781752"/>
          </a:xfrm>
        </p:grpSpPr>
        <p:grpSp>
          <p:nvGrpSpPr>
            <p:cNvPr id="54" name="Group 53"/>
            <p:cNvGrpSpPr/>
            <p:nvPr/>
          </p:nvGrpSpPr>
          <p:grpSpPr>
            <a:xfrm>
              <a:off x="1284068" y="1983177"/>
              <a:ext cx="3034591" cy="724396"/>
              <a:chOff x="1227360" y="1983179"/>
              <a:chExt cx="2537118" cy="605643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227360" y="1983180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1291517" y="1969441"/>
              <a:ext cx="2122162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Mission-Critical Applications</a:t>
              </a:r>
            </a:p>
            <a:p>
              <a:pPr defTabSz="457200"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(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Production)</a:t>
              </a: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6007883" y="4686412"/>
            <a:ext cx="2976261" cy="725919"/>
            <a:chOff x="1284068" y="1983178"/>
            <a:chExt cx="3034591" cy="7259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6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291517" y="2173566"/>
              <a:ext cx="2122162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Disaster Recovering</a:t>
              </a:r>
            </a:p>
            <a:p>
              <a:pPr defTabSz="457200">
                <a:lnSpc>
                  <a:spcPct val="90000"/>
                </a:lnSpc>
                <a:defRPr/>
              </a:pPr>
              <a:endParaRPr lang="en-US" sz="1600" b="1" dirty="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40730" y="203068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 flipH="1">
            <a:off x="5980526" y="5628405"/>
            <a:ext cx="3005098" cy="767525"/>
            <a:chOff x="1284068" y="1983178"/>
            <a:chExt cx="3063992" cy="767525"/>
          </a:xfrm>
        </p:grpSpPr>
        <p:grpSp>
          <p:nvGrpSpPr>
            <p:cNvPr id="68" name="Group 67"/>
            <p:cNvGrpSpPr/>
            <p:nvPr/>
          </p:nvGrpSpPr>
          <p:grpSpPr>
            <a:xfrm>
              <a:off x="1284068" y="1983178"/>
              <a:ext cx="3034591" cy="724395"/>
              <a:chOff x="1227360" y="1983179"/>
              <a:chExt cx="2537118" cy="605642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227360" y="1983179"/>
                <a:ext cx="1872100" cy="60564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158836" y="1983179"/>
                <a:ext cx="605642" cy="605642"/>
              </a:xfrm>
              <a:prstGeom prst="rect">
                <a:avLst/>
              </a:prstGeom>
              <a:solidFill>
                <a:srgbClr val="E9F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3" name="Diamond 9"/>
              <p:cNvSpPr/>
              <p:nvPr/>
            </p:nvSpPr>
            <p:spPr>
              <a:xfrm>
                <a:off x="3127169" y="2161309"/>
                <a:ext cx="129639" cy="259278"/>
              </a:xfrm>
              <a:custGeom>
                <a:avLst/>
                <a:gdLst>
                  <a:gd name="connsiteX0" fmla="*/ 0 w 605642"/>
                  <a:gd name="connsiteY0" fmla="*/ 302821 h 605642"/>
                  <a:gd name="connsiteX1" fmla="*/ 302821 w 605642"/>
                  <a:gd name="connsiteY1" fmla="*/ 0 h 605642"/>
                  <a:gd name="connsiteX2" fmla="*/ 605642 w 605642"/>
                  <a:gd name="connsiteY2" fmla="*/ 302821 h 605642"/>
                  <a:gd name="connsiteX3" fmla="*/ 302821 w 605642"/>
                  <a:gd name="connsiteY3" fmla="*/ 605642 h 605642"/>
                  <a:gd name="connsiteX4" fmla="*/ 0 w 605642"/>
                  <a:gd name="connsiteY4" fmla="*/ 302821 h 605642"/>
                  <a:gd name="connsiteX0" fmla="*/ 0 w 302821"/>
                  <a:gd name="connsiteY0" fmla="*/ 605642 h 605642"/>
                  <a:gd name="connsiteX1" fmla="*/ 0 w 302821"/>
                  <a:gd name="connsiteY1" fmla="*/ 0 h 605642"/>
                  <a:gd name="connsiteX2" fmla="*/ 302821 w 302821"/>
                  <a:gd name="connsiteY2" fmla="*/ 302821 h 605642"/>
                  <a:gd name="connsiteX3" fmla="*/ 0 w 302821"/>
                  <a:gd name="connsiteY3" fmla="*/ 605642 h 605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821" h="605642">
                    <a:moveTo>
                      <a:pt x="0" y="605642"/>
                    </a:moveTo>
                    <a:lnTo>
                      <a:pt x="0" y="0"/>
                    </a:lnTo>
                    <a:lnTo>
                      <a:pt x="302821" y="302821"/>
                    </a:lnTo>
                    <a:lnTo>
                      <a:pt x="0" y="6056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291517" y="1993573"/>
              <a:ext cx="2122162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SDDC</a:t>
              </a:r>
              <a:r>
                <a:rPr lang="en-US" sz="1600" b="1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IaaS Use Case</a:t>
              </a:r>
            </a:p>
            <a:p>
              <a:pPr defTabSz="457200">
                <a:lnSpc>
                  <a:spcPct val="90000"/>
                </a:lnSpc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/>
                </a:rPr>
                <a:t>(Data center Consolidation)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650707" y="2030683"/>
              <a:ext cx="6973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dirty="0">
                  <a:solidFill>
                    <a:srgbClr val="29ABE2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3600" b="1" dirty="0">
                <a:solidFill>
                  <a:srgbClr val="29ABE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11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Adoption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99398"/>
            <a:ext cx="8508531" cy="419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7150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Secondary Storage Use Cases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(Use Case 1- 7)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EVO:RAIL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5739865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Primary Storage Use Cases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(Use Case 8)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EVO:RAIL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5746282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SDDC IaaS Use Cases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(Use Case 9- 10)</a:t>
            </a:r>
          </a:p>
          <a:p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EVO:SDDC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VSPEX Blue Value-add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Software Value-add</a:t>
            </a:r>
            <a:endParaRPr lang="en-US" sz="1800" dirty="0"/>
          </a:p>
          <a:p>
            <a:pPr lvl="1"/>
            <a:r>
              <a:rPr lang="en-US" sz="1600" dirty="0" smtClean="0"/>
              <a:t>VSPEX </a:t>
            </a:r>
            <a:r>
              <a:rPr lang="en-US" sz="1600" dirty="0"/>
              <a:t>BLUE </a:t>
            </a:r>
            <a:r>
              <a:rPr lang="en-US" sz="1600" dirty="0" smtClean="0"/>
              <a:t>Manager</a:t>
            </a:r>
          </a:p>
          <a:p>
            <a:pPr lvl="2"/>
            <a:r>
              <a:rPr lang="en-US" sz="1400" dirty="0" smtClean="0"/>
              <a:t>Hardware monitoring, patch, software upgrade, and integrates </a:t>
            </a:r>
            <a:r>
              <a:rPr lang="en-US" sz="1400" dirty="0"/>
              <a:t>with EMC Connect </a:t>
            </a:r>
            <a:r>
              <a:rPr lang="en-US" sz="1400" dirty="0" smtClean="0"/>
              <a:t>Home</a:t>
            </a:r>
          </a:p>
          <a:p>
            <a:pPr lvl="1"/>
            <a:r>
              <a:rPr lang="en-US" sz="1600" dirty="0" smtClean="0"/>
              <a:t>VSPEX BLUE Market</a:t>
            </a:r>
          </a:p>
          <a:p>
            <a:pPr lvl="2"/>
            <a:r>
              <a:rPr lang="en-US" sz="1400" dirty="0" smtClean="0"/>
              <a:t>Offers </a:t>
            </a:r>
            <a:r>
              <a:rPr lang="en-US" sz="1400" dirty="0"/>
              <a:t>value-add EMC software products included with VSPEX </a:t>
            </a:r>
            <a:r>
              <a:rPr lang="en-US" sz="1400" dirty="0" smtClean="0"/>
              <a:t>BLUE.</a:t>
            </a:r>
          </a:p>
          <a:p>
            <a:pPr lvl="1"/>
            <a:r>
              <a:rPr lang="en-US" sz="1600" dirty="0"/>
              <a:t>EMC SECURE REMOTE </a:t>
            </a:r>
            <a:r>
              <a:rPr lang="en-US" sz="1600" dirty="0" smtClean="0"/>
              <a:t>SUPPORT – </a:t>
            </a:r>
            <a:r>
              <a:rPr lang="en-US" sz="1600" dirty="0"/>
              <a:t>Online support facilities</a:t>
            </a:r>
          </a:p>
          <a:p>
            <a:r>
              <a:rPr lang="en-US" sz="1800" dirty="0" smtClean="0"/>
              <a:t>Hardware value-add</a:t>
            </a:r>
          </a:p>
          <a:p>
            <a:pPr lvl="1"/>
            <a:r>
              <a:rPr lang="en-US" sz="1600" dirty="0" smtClean="0"/>
              <a:t>Any </a:t>
            </a:r>
            <a:r>
              <a:rPr lang="en-US" sz="1600" dirty="0"/>
              <a:t>storage vendor specific </a:t>
            </a:r>
            <a:r>
              <a:rPr lang="en-US" sz="1600" dirty="0" smtClean="0"/>
              <a:t>advantages</a:t>
            </a:r>
            <a:r>
              <a:rPr lang="en-US" sz="1600" dirty="0"/>
              <a:t> </a:t>
            </a:r>
            <a:r>
              <a:rPr lang="en-US" sz="1600" dirty="0" smtClean="0"/>
              <a:t>? TBD</a:t>
            </a:r>
          </a:p>
          <a:p>
            <a:pPr lvl="2"/>
            <a:r>
              <a:rPr lang="en-US" sz="1300" dirty="0" smtClean="0"/>
              <a:t>Same x86 white </a:t>
            </a:r>
            <a:r>
              <a:rPr lang="en-US" sz="1300" dirty="0"/>
              <a:t>box </a:t>
            </a:r>
            <a:r>
              <a:rPr lang="en-US" sz="1300" dirty="0" smtClean="0"/>
              <a:t>as EMC ECS</a:t>
            </a:r>
          </a:p>
          <a:p>
            <a:r>
              <a:rPr lang="en-US" sz="1800" dirty="0"/>
              <a:t>Solution value-add</a:t>
            </a:r>
          </a:p>
          <a:p>
            <a:pPr lvl="1"/>
            <a:r>
              <a:rPr lang="en-US" sz="1600" dirty="0"/>
              <a:t>EMC </a:t>
            </a:r>
            <a:r>
              <a:rPr lang="en-US" sz="1600" dirty="0" smtClean="0"/>
              <a:t>solutions </a:t>
            </a:r>
            <a:r>
              <a:rPr lang="en-US" sz="1600" dirty="0"/>
              <a:t>integration</a:t>
            </a:r>
          </a:p>
          <a:p>
            <a:pPr lvl="2"/>
            <a:r>
              <a:rPr lang="en-US" sz="1400" dirty="0"/>
              <a:t>Integrate with EMC Cloud Array for cloud storage expansion</a:t>
            </a:r>
          </a:p>
          <a:p>
            <a:pPr lvl="2"/>
            <a:r>
              <a:rPr lang="en-US" sz="1400" dirty="0"/>
              <a:t>Integrate with EMC recover point for VM level CDP, DR, Replication</a:t>
            </a:r>
          </a:p>
          <a:p>
            <a:pPr lvl="2"/>
            <a:r>
              <a:rPr lang="en-US" sz="1400" dirty="0"/>
              <a:t>Leverage VMWare VDPA to integrate with </a:t>
            </a:r>
            <a:r>
              <a:rPr lang="en-US" sz="1400" dirty="0" err="1"/>
              <a:t>Avamar</a:t>
            </a:r>
            <a:r>
              <a:rPr lang="en-US" sz="1400" dirty="0"/>
              <a:t> for </a:t>
            </a:r>
            <a:r>
              <a:rPr lang="en-US" sz="1400" dirty="0" smtClean="0"/>
              <a:t>backup</a:t>
            </a:r>
            <a:endParaRPr lang="en-US" sz="1400" dirty="0"/>
          </a:p>
          <a:p>
            <a:pPr lvl="3"/>
            <a:r>
              <a:rPr lang="en-US" sz="1200" dirty="0"/>
              <a:t>Current Data Domain DDR could be data protection target</a:t>
            </a:r>
          </a:p>
          <a:p>
            <a:pPr lvl="1"/>
            <a:r>
              <a:rPr lang="en-US" sz="1600" dirty="0"/>
              <a:t>PARTNER </a:t>
            </a:r>
            <a:r>
              <a:rPr lang="en-US" sz="1600" dirty="0" smtClean="0"/>
              <a:t>ECOSYSTEM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6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Trend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9"/>
            <a:ext cx="7391400" cy="502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7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Background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Industry </a:t>
            </a:r>
            <a:r>
              <a:rPr lang="en-US" dirty="0"/>
              <a:t>P</a:t>
            </a:r>
            <a:r>
              <a:rPr lang="en-US" dirty="0" smtClean="0"/>
              <a:t>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Players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25304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4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Hyperscale (Webscale)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datacenter infrastructure which is created by web </a:t>
            </a:r>
            <a:r>
              <a:rPr lang="en-US" dirty="0"/>
              <a:t>companies </a:t>
            </a:r>
            <a:r>
              <a:rPr lang="en-US" dirty="0" smtClean="0"/>
              <a:t>and cloud </a:t>
            </a:r>
            <a:r>
              <a:rPr lang="en-US" dirty="0"/>
              <a:t>providers such as Google, Amazon, and </a:t>
            </a:r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Commodity hardware</a:t>
            </a:r>
          </a:p>
          <a:p>
            <a:pPr lvl="2"/>
            <a:r>
              <a:rPr lang="en-US" dirty="0"/>
              <a:t>x</a:t>
            </a:r>
            <a:r>
              <a:rPr lang="en-US" dirty="0" smtClean="0"/>
              <a:t>86 server</a:t>
            </a:r>
          </a:p>
          <a:p>
            <a:pPr lvl="1"/>
            <a:r>
              <a:rPr lang="en-US" dirty="0" smtClean="0"/>
              <a:t>Software defined</a:t>
            </a:r>
          </a:p>
          <a:p>
            <a:pPr lvl="2"/>
            <a:r>
              <a:rPr lang="en-US" dirty="0" smtClean="0"/>
              <a:t>Computing - Virtualization based(Docker</a:t>
            </a:r>
            <a:r>
              <a:rPr lang="en-US" dirty="0"/>
              <a:t>, </a:t>
            </a:r>
            <a:r>
              <a:rPr lang="en-US" dirty="0" smtClean="0"/>
              <a:t>VM)</a:t>
            </a:r>
            <a:endParaRPr lang="en-US" dirty="0"/>
          </a:p>
          <a:p>
            <a:pPr lvl="2"/>
            <a:r>
              <a:rPr lang="en-US" dirty="0" smtClean="0"/>
              <a:t>Network - SDN(software defined network)</a:t>
            </a:r>
          </a:p>
          <a:p>
            <a:pPr lvl="2"/>
            <a:r>
              <a:rPr lang="en-US" dirty="0" smtClean="0"/>
              <a:t>Storage - SDS(software defined storage)</a:t>
            </a:r>
          </a:p>
          <a:p>
            <a:pPr lvl="1"/>
            <a:r>
              <a:rPr lang="en-US" dirty="0" smtClean="0"/>
              <a:t>Everything is a service - (Cloud: IaaS/PaaS/SaaS)</a:t>
            </a:r>
          </a:p>
          <a:p>
            <a:pPr lvl="2"/>
            <a:r>
              <a:rPr lang="en-US" dirty="0" smtClean="0"/>
              <a:t>Scale out and elastic – Distributed design</a:t>
            </a:r>
          </a:p>
          <a:p>
            <a:pPr lvl="2"/>
            <a:r>
              <a:rPr lang="en-US" dirty="0" smtClean="0"/>
              <a:t>High availability -  Self-Healing Design</a:t>
            </a:r>
          </a:p>
          <a:p>
            <a:pPr lvl="2"/>
            <a:r>
              <a:rPr lang="en-US" dirty="0" smtClean="0"/>
              <a:t>Automation and orchestration - API-based control and </a:t>
            </a:r>
            <a:r>
              <a:rPr lang="en-US" dirty="0"/>
              <a:t>r</a:t>
            </a:r>
            <a:r>
              <a:rPr lang="en-US" dirty="0" smtClean="0"/>
              <a:t>ich </a:t>
            </a:r>
            <a:r>
              <a:rPr lang="en-US" dirty="0"/>
              <a:t>a</a:t>
            </a:r>
            <a:r>
              <a:rPr lang="en-US" dirty="0" smtClean="0"/>
              <a:t>nalytics</a:t>
            </a:r>
          </a:p>
        </p:txBody>
      </p:sp>
    </p:spTree>
    <p:extLst>
      <p:ext uri="{BB962C8B-B14F-4D97-AF65-F5344CB8AC3E}">
        <p14:creationId xmlns:p14="http://schemas.microsoft.com/office/powerpoint/2010/main" val="233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Software Defined Storage</a:t>
            </a:r>
          </a:p>
          <a:p>
            <a:pPr lvl="1"/>
            <a:r>
              <a:rPr lang="en-US" sz="2400" dirty="0" smtClean="0"/>
              <a:t>Software Defined Traditional Storage</a:t>
            </a:r>
          </a:p>
          <a:p>
            <a:pPr lvl="2"/>
            <a:r>
              <a:rPr lang="en-US" sz="1800" dirty="0" smtClean="0"/>
              <a:t>Control path only</a:t>
            </a:r>
          </a:p>
          <a:p>
            <a:pPr lvl="3"/>
            <a:r>
              <a:rPr lang="en-US" sz="1800" dirty="0" smtClean="0"/>
              <a:t>EMC </a:t>
            </a:r>
            <a:r>
              <a:rPr lang="en-US" sz="1800" dirty="0" err="1"/>
              <a:t>ViPR</a:t>
            </a:r>
            <a:r>
              <a:rPr lang="en-US" sz="1800" dirty="0"/>
              <a:t> Controller </a:t>
            </a:r>
            <a:r>
              <a:rPr lang="en-US" sz="1800" dirty="0" smtClean="0"/>
              <a:t>(</a:t>
            </a:r>
            <a:r>
              <a:rPr lang="en-US" sz="1800" dirty="0" err="1" smtClean="0"/>
              <a:t>CoprHD</a:t>
            </a:r>
            <a:r>
              <a:rPr lang="en-US" sz="1800" dirty="0" smtClean="0"/>
              <a:t>)</a:t>
            </a:r>
            <a:endParaRPr lang="en-US" sz="1800" dirty="0"/>
          </a:p>
          <a:p>
            <a:pPr lvl="1"/>
            <a:r>
              <a:rPr lang="en-US" sz="2400" dirty="0" smtClean="0"/>
              <a:t>Virtual Appliance</a:t>
            </a:r>
          </a:p>
          <a:p>
            <a:pPr lvl="2"/>
            <a:r>
              <a:rPr lang="en-US" sz="2100" dirty="0" smtClean="0"/>
              <a:t>Data &amp; control path</a:t>
            </a:r>
          </a:p>
          <a:p>
            <a:pPr lvl="3"/>
            <a:r>
              <a:rPr lang="en-US" sz="1800" dirty="0" err="1" smtClean="0"/>
              <a:t>vVNX</a:t>
            </a:r>
            <a:r>
              <a:rPr lang="en-US" sz="1800" dirty="0" smtClean="0"/>
              <a:t>, DD VE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Server SAN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r>
              <a:rPr lang="en-US" sz="2100" dirty="0" smtClean="0"/>
              <a:t>Data </a:t>
            </a:r>
            <a:r>
              <a:rPr lang="en-US" sz="2100" dirty="0"/>
              <a:t>&amp; control </a:t>
            </a:r>
            <a:r>
              <a:rPr lang="en-US" sz="2100" dirty="0" smtClean="0"/>
              <a:t>path</a:t>
            </a:r>
          </a:p>
          <a:p>
            <a:pPr lvl="3"/>
            <a:r>
              <a:rPr lang="en-US" sz="1800" dirty="0" smtClean="0"/>
              <a:t>VSAN, Scale IO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86000"/>
            <a:ext cx="7315200" cy="4419600"/>
            <a:chOff x="3048000" y="2286000"/>
            <a:chExt cx="7315200" cy="4419600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275000107"/>
                </p:ext>
              </p:extLst>
            </p:nvPr>
          </p:nvGraphicFramePr>
          <p:xfrm>
            <a:off x="3048000" y="2286000"/>
            <a:ext cx="7315200" cy="4419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7-Point Star 5"/>
            <p:cNvSpPr/>
            <p:nvPr/>
          </p:nvSpPr>
          <p:spPr>
            <a:xfrm>
              <a:off x="6248400" y="4267200"/>
              <a:ext cx="990600" cy="838200"/>
            </a:xfrm>
            <a:prstGeom prst="star7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Server</a:t>
              </a:r>
            </a:p>
            <a:p>
              <a:pPr algn="ctr"/>
              <a:r>
                <a:rPr lang="en-US" sz="1100" dirty="0" smtClean="0"/>
                <a:t>SAN</a:t>
              </a:r>
              <a:endParaRPr lang="en-US" sz="11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6509" y="5715000"/>
            <a:ext cx="353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SAN is a new infrastructure architecture built on high-growth trends of hyperscale, SDS and flash.</a:t>
            </a:r>
          </a:p>
        </p:txBody>
      </p:sp>
    </p:spTree>
    <p:extLst>
      <p:ext uri="{BB962C8B-B14F-4D97-AF65-F5344CB8AC3E}">
        <p14:creationId xmlns:p14="http://schemas.microsoft.com/office/powerpoint/2010/main" val="25457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Hyper-converged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Server SAN vs HCI</a:t>
            </a:r>
          </a:p>
          <a:p>
            <a:pPr lvl="1"/>
            <a:r>
              <a:rPr lang="en-US" sz="2400" dirty="0" smtClean="0"/>
              <a:t>Server SAN</a:t>
            </a:r>
          </a:p>
          <a:p>
            <a:pPr lvl="2"/>
            <a:r>
              <a:rPr lang="en-US" sz="2100" dirty="0" smtClean="0"/>
              <a:t>Storage only solution</a:t>
            </a:r>
          </a:p>
          <a:p>
            <a:pPr lvl="1"/>
            <a:r>
              <a:rPr lang="en-US" sz="2400" dirty="0" smtClean="0"/>
              <a:t>Hyper-converged storage</a:t>
            </a:r>
          </a:p>
          <a:p>
            <a:pPr lvl="2"/>
            <a:r>
              <a:rPr lang="en-US" sz="2100" dirty="0" smtClean="0"/>
              <a:t>Part of infrastructure: HCI</a:t>
            </a:r>
          </a:p>
          <a:p>
            <a:pPr lvl="3"/>
            <a:r>
              <a:rPr lang="en-US" sz="1800" dirty="0" smtClean="0"/>
              <a:t>Compute + Net + Storage</a:t>
            </a:r>
          </a:p>
          <a:p>
            <a:r>
              <a:rPr lang="en-US" sz="2700" dirty="0" smtClean="0"/>
              <a:t>Hyper-converged</a:t>
            </a:r>
          </a:p>
          <a:p>
            <a:pPr lvl="1"/>
            <a:r>
              <a:rPr lang="en-US" sz="2400" dirty="0" smtClean="0"/>
              <a:t>Hypervisor agnostic</a:t>
            </a:r>
          </a:p>
          <a:p>
            <a:pPr lvl="2"/>
            <a:r>
              <a:rPr lang="en-US" sz="2100" dirty="0" smtClean="0"/>
              <a:t>Nutanix</a:t>
            </a:r>
          </a:p>
          <a:p>
            <a:pPr lvl="1"/>
            <a:r>
              <a:rPr lang="en-US" sz="2400" dirty="0" smtClean="0"/>
              <a:t>Hypervisor built-in</a:t>
            </a:r>
          </a:p>
          <a:p>
            <a:pPr lvl="2"/>
            <a:r>
              <a:rPr lang="en-US" sz="2100" dirty="0" smtClean="0">
                <a:solidFill>
                  <a:srgbClr val="FF0000"/>
                </a:solidFill>
              </a:rPr>
              <a:t>VSAN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280963"/>
              </p:ext>
            </p:extLst>
          </p:nvPr>
        </p:nvGraphicFramePr>
        <p:xfrm>
          <a:off x="2670174" y="2057400"/>
          <a:ext cx="8074026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>
                <a:solidFill>
                  <a:srgbClr val="FF0000"/>
                </a:solidFill>
              </a:rPr>
              <a:t>Industry Problems</a:t>
            </a:r>
          </a:p>
          <a:p>
            <a:r>
              <a:rPr lang="en-US" dirty="0" smtClean="0"/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Can’t meet virtualization/cloud requirements</a:t>
            </a:r>
          </a:p>
          <a:p>
            <a:pPr lvl="1"/>
            <a:r>
              <a:rPr lang="en-US" sz="2400" dirty="0" smtClean="0"/>
              <a:t>Cloud/virtualization gives agility, flexibility and automation</a:t>
            </a:r>
          </a:p>
          <a:p>
            <a:pPr lvl="2"/>
            <a:r>
              <a:rPr lang="en-US" sz="1800" dirty="0"/>
              <a:t>H</a:t>
            </a:r>
            <a:r>
              <a:rPr lang="en-US" sz="1800" dirty="0" smtClean="0"/>
              <a:t>ost VM deployment and workload change are faster </a:t>
            </a:r>
            <a:r>
              <a:rPr lang="en-US" sz="1800" dirty="0"/>
              <a:t>and </a:t>
            </a:r>
            <a:r>
              <a:rPr lang="en-US" sz="1800" dirty="0" smtClean="0"/>
              <a:t>flexible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raditional storage requires can match the host changes</a:t>
            </a:r>
          </a:p>
          <a:p>
            <a:pPr lvl="2"/>
            <a:r>
              <a:rPr lang="en-US" sz="1800" dirty="0" smtClean="0"/>
              <a:t>Static class of devices</a:t>
            </a:r>
          </a:p>
          <a:p>
            <a:pPr lvl="3"/>
            <a:r>
              <a:rPr lang="en-US" sz="1600" dirty="0" smtClean="0"/>
              <a:t>Matching </a:t>
            </a:r>
            <a:r>
              <a:rPr lang="en-US" sz="1600" dirty="0"/>
              <a:t>right storage to app is not flexible and limited by silos boundary</a:t>
            </a:r>
          </a:p>
          <a:p>
            <a:pPr lvl="2"/>
            <a:r>
              <a:rPr lang="en-US" sz="1800" dirty="0" smtClean="0"/>
              <a:t>Rigid provisioning</a:t>
            </a:r>
          </a:p>
          <a:p>
            <a:pPr lvl="2"/>
            <a:r>
              <a:rPr lang="en-US" sz="1800" dirty="0"/>
              <a:t>Lack of automation</a:t>
            </a:r>
          </a:p>
          <a:p>
            <a:pPr lvl="2"/>
            <a:r>
              <a:rPr lang="en-US" sz="1800" dirty="0" smtClean="0"/>
              <a:t>Lack </a:t>
            </a:r>
            <a:r>
              <a:rPr lang="en-US" sz="1800" dirty="0"/>
              <a:t>of granular </a:t>
            </a:r>
            <a:r>
              <a:rPr lang="en-US" sz="1800" dirty="0" smtClean="0"/>
              <a:t>control</a:t>
            </a:r>
          </a:p>
          <a:p>
            <a:pPr lvl="2"/>
            <a:r>
              <a:rPr lang="en-US" sz="1800" dirty="0" smtClean="0"/>
              <a:t>Frequent </a:t>
            </a:r>
            <a:r>
              <a:rPr lang="en-US" sz="1800" dirty="0"/>
              <a:t>data </a:t>
            </a:r>
            <a:r>
              <a:rPr lang="en-US" sz="1800" dirty="0" smtClean="0"/>
              <a:t>migrations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90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Customer Pain Points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High </a:t>
            </a:r>
            <a:r>
              <a:rPr lang="en-US" sz="2400" dirty="0" smtClean="0"/>
              <a:t>OPEX caused by multiple storage silos</a:t>
            </a:r>
            <a:endParaRPr lang="en-US" sz="2400" dirty="0"/>
          </a:p>
          <a:p>
            <a:pPr lvl="2"/>
            <a:r>
              <a:rPr lang="en-US" sz="1800" dirty="0"/>
              <a:t>Needs dedicate storage administration teams</a:t>
            </a:r>
          </a:p>
          <a:p>
            <a:pPr lvl="3"/>
            <a:r>
              <a:rPr lang="en-US" sz="1600" dirty="0"/>
              <a:t>Requires vendor specific </a:t>
            </a:r>
            <a:r>
              <a:rPr lang="en-US" sz="1600" dirty="0" smtClean="0"/>
              <a:t>skillsets</a:t>
            </a:r>
          </a:p>
          <a:p>
            <a:pPr lvl="3"/>
            <a:r>
              <a:rPr lang="en-US" sz="1600" dirty="0" smtClean="0"/>
              <a:t>Fragment </a:t>
            </a:r>
            <a:r>
              <a:rPr lang="en-US" sz="1600" dirty="0"/>
              <a:t>management process per different </a:t>
            </a:r>
            <a:r>
              <a:rPr lang="en-US" sz="1600" dirty="0" smtClean="0"/>
              <a:t>silos</a:t>
            </a:r>
          </a:p>
          <a:p>
            <a:pPr lvl="5"/>
            <a:r>
              <a:rPr lang="en-US" sz="1400" dirty="0"/>
              <a:t>AFA block, SAN block, NAS file, DAS SSD, Data Protection…</a:t>
            </a:r>
          </a:p>
          <a:p>
            <a:pPr lvl="2"/>
            <a:r>
              <a:rPr lang="en-US" sz="1800" dirty="0" smtClean="0"/>
              <a:t>Time </a:t>
            </a:r>
            <a:r>
              <a:rPr lang="en-US" sz="1800" dirty="0"/>
              <a:t>consuming process</a:t>
            </a:r>
          </a:p>
          <a:p>
            <a:pPr lvl="2"/>
            <a:r>
              <a:rPr lang="en-US" sz="1800" dirty="0" smtClean="0"/>
              <a:t>Slow </a:t>
            </a:r>
            <a:r>
              <a:rPr lang="en-US" sz="1800" dirty="0"/>
              <a:t>reaction to request</a:t>
            </a:r>
          </a:p>
          <a:p>
            <a:r>
              <a:rPr lang="en-US" sz="2400" dirty="0" smtClean="0"/>
              <a:t>High TCO from purpose built storage</a:t>
            </a:r>
          </a:p>
          <a:p>
            <a:pPr lvl="1"/>
            <a:r>
              <a:rPr lang="en-US" sz="2000" dirty="0" smtClean="0"/>
              <a:t>Exponential </a:t>
            </a:r>
            <a:r>
              <a:rPr lang="en-US" sz="2000" dirty="0"/>
              <a:t>data growth from 3</a:t>
            </a:r>
            <a:r>
              <a:rPr lang="en-US" sz="2000" baseline="30000" dirty="0"/>
              <a:t>rd</a:t>
            </a:r>
            <a:r>
              <a:rPr lang="en-US" sz="2000" dirty="0"/>
              <a:t> platform apps, but IT budget is flat</a:t>
            </a:r>
          </a:p>
          <a:p>
            <a:pPr lvl="1"/>
            <a:r>
              <a:rPr lang="en-US" sz="2000" dirty="0" smtClean="0"/>
              <a:t>Purpose built storage is expensive for scaling, upgrade and replacement</a:t>
            </a:r>
          </a:p>
          <a:p>
            <a:pPr lvl="2"/>
            <a:r>
              <a:rPr lang="en-US" sz="1600" dirty="0" smtClean="0"/>
              <a:t>Not commodity</a:t>
            </a:r>
          </a:p>
          <a:p>
            <a:pPr lvl="2"/>
            <a:r>
              <a:rPr lang="en-US" sz="1600" dirty="0" smtClean="0"/>
              <a:t>Low utilization</a:t>
            </a:r>
          </a:p>
          <a:p>
            <a:pPr lvl="2"/>
            <a:r>
              <a:rPr lang="en-US" sz="1600" dirty="0"/>
              <a:t>Over-provisioning and </a:t>
            </a:r>
            <a:r>
              <a:rPr lang="en-US" sz="1600" dirty="0" smtClean="0"/>
              <a:t>over-purchasing</a:t>
            </a:r>
          </a:p>
        </p:txBody>
      </p:sp>
    </p:spTree>
    <p:extLst>
      <p:ext uri="{BB962C8B-B14F-4D97-AF65-F5344CB8AC3E}">
        <p14:creationId xmlns:p14="http://schemas.microsoft.com/office/powerpoint/2010/main" val="5046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Industry Problems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VSAN Solution Analysis</a:t>
            </a:r>
          </a:p>
          <a:p>
            <a:r>
              <a:rPr lang="en-US" dirty="0" smtClean="0"/>
              <a:t>Market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1167</TotalTime>
  <Words>950</Words>
  <Application>Microsoft Office PowerPoint</Application>
  <PresentationFormat>On-screen Show (4:3)</PresentationFormat>
  <Paragraphs>260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VMware Virtual SAN TOI      - part 1</vt:lpstr>
      <vt:lpstr>Agenda</vt:lpstr>
      <vt:lpstr>Hyperscale (Webscale)</vt:lpstr>
      <vt:lpstr>Server SAN</vt:lpstr>
      <vt:lpstr>Hyper-converged Storage</vt:lpstr>
      <vt:lpstr>Agenda</vt:lpstr>
      <vt:lpstr>Customer Pain Points - I</vt:lpstr>
      <vt:lpstr>Customer Pain Points - II</vt:lpstr>
      <vt:lpstr>Agenda</vt:lpstr>
      <vt:lpstr>Related Solutions</vt:lpstr>
      <vt:lpstr>Software vs Appliance</vt:lpstr>
      <vt:lpstr>VMware SBPM Solution</vt:lpstr>
      <vt:lpstr>VSAN</vt:lpstr>
      <vt:lpstr>VSAN Advantages</vt:lpstr>
      <vt:lpstr>Customer Use Cases</vt:lpstr>
      <vt:lpstr>Use Case Adoption</vt:lpstr>
      <vt:lpstr>EMC VSPEX Blue Value-add</vt:lpstr>
      <vt:lpstr>Agenda</vt:lpstr>
      <vt:lpstr>Market Trend</vt:lpstr>
      <vt:lpstr>Market Players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Virtual SAN TOI</dc:title>
  <dc:creator>Yang, Oliver (Datadomain)</dc:creator>
  <cp:lastModifiedBy>yango</cp:lastModifiedBy>
  <cp:revision>194</cp:revision>
  <dcterms:created xsi:type="dcterms:W3CDTF">2006-08-16T00:00:00Z</dcterms:created>
  <dcterms:modified xsi:type="dcterms:W3CDTF">2016-01-10T07:58:32Z</dcterms:modified>
</cp:coreProperties>
</file>