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7" r:id="rId13"/>
    <p:sldId id="268" r:id="rId14"/>
    <p:sldId id="274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5" autoAdjust="0"/>
  </p:normalViewPr>
  <p:slideViewPr>
    <p:cSldViewPr>
      <p:cViewPr varScale="1">
        <p:scale>
          <a:sx n="105" d="100"/>
          <a:sy n="105" d="100"/>
        </p:scale>
        <p:origin x="-17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462E3-92E7-4127-91F3-26770C39284F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019A26C-7928-455F-98AA-81579A4509F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OS</a:t>
          </a:r>
          <a:endParaRPr lang="en-US" dirty="0">
            <a:solidFill>
              <a:schemeClr val="bg1"/>
            </a:solidFill>
          </a:endParaRPr>
        </a:p>
      </dgm:t>
    </dgm:pt>
    <dgm:pt modelId="{AA5A1FFB-B95E-42EF-B025-F6D349ED7390}" type="parTrans" cxnId="{981BBF90-E065-466D-94D9-BD99B7434F3A}">
      <dgm:prSet/>
      <dgm:spPr/>
      <dgm:t>
        <a:bodyPr/>
        <a:lstStyle/>
        <a:p>
          <a:endParaRPr lang="en-US">
            <a:noFill/>
          </a:endParaRPr>
        </a:p>
      </dgm:t>
    </dgm:pt>
    <dgm:pt modelId="{BAD33211-78A3-45DB-A40C-001746A1D8CF}" type="sibTrans" cxnId="{981BBF90-E065-466D-94D9-BD99B7434F3A}">
      <dgm:prSet/>
      <dgm:spPr/>
      <dgm:t>
        <a:bodyPr/>
        <a:lstStyle/>
        <a:p>
          <a:endParaRPr lang="en-US">
            <a:noFill/>
          </a:endParaRPr>
        </a:p>
      </dgm:t>
    </dgm:pt>
    <dgm:pt modelId="{21443F69-21D4-4298-A1A6-77E79E2536C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70A3F39-0A78-4EFF-9D55-E8D32315A57E}" type="parTrans" cxnId="{469D4E7D-7E0F-4BB5-8A09-33D566F778F0}">
      <dgm:prSet/>
      <dgm:spPr/>
      <dgm:t>
        <a:bodyPr/>
        <a:lstStyle/>
        <a:p>
          <a:endParaRPr lang="en-US">
            <a:noFill/>
          </a:endParaRPr>
        </a:p>
      </dgm:t>
    </dgm:pt>
    <dgm:pt modelId="{6B2A30EB-1A82-4EA4-9D3B-EFF52B5FB6D5}" type="sibTrans" cxnId="{469D4E7D-7E0F-4BB5-8A09-33D566F778F0}">
      <dgm:prSet/>
      <dgm:spPr/>
      <dgm:t>
        <a:bodyPr/>
        <a:lstStyle/>
        <a:p>
          <a:endParaRPr lang="en-US">
            <a:noFill/>
          </a:endParaRPr>
        </a:p>
      </dgm:t>
    </dgm:pt>
    <dgm:pt modelId="{ED378E37-706B-4192-BB47-CD4BD4567EA0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1672EB65-B0AD-453A-8952-BFEDFA343964}" type="parTrans" cxnId="{0E20F883-FD5D-4C73-AB14-B51C9DF31801}">
      <dgm:prSet/>
      <dgm:spPr/>
      <dgm:t>
        <a:bodyPr/>
        <a:lstStyle/>
        <a:p>
          <a:endParaRPr lang="en-US">
            <a:noFill/>
          </a:endParaRPr>
        </a:p>
      </dgm:t>
    </dgm:pt>
    <dgm:pt modelId="{44B4E168-4AC2-4BDE-9EA8-E80B73038C88}" type="sibTrans" cxnId="{0E20F883-FD5D-4C73-AB14-B51C9DF31801}">
      <dgm:prSet/>
      <dgm:spPr/>
      <dgm:t>
        <a:bodyPr/>
        <a:lstStyle/>
        <a:p>
          <a:endParaRPr lang="en-US">
            <a:noFill/>
          </a:endParaRPr>
        </a:p>
      </dgm:t>
    </dgm:pt>
    <dgm:pt modelId="{B3ABD250-A5DE-4196-8E89-DF5BD732D8A6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FA08EEA5-3FF4-4D67-AD1F-855FD0DFA98E}" type="parTrans" cxnId="{EFFB108F-DF6F-444B-A18E-3982E3F91F64}">
      <dgm:prSet/>
      <dgm:spPr/>
      <dgm:t>
        <a:bodyPr/>
        <a:lstStyle/>
        <a:p>
          <a:endParaRPr lang="en-US">
            <a:noFill/>
          </a:endParaRPr>
        </a:p>
      </dgm:t>
    </dgm:pt>
    <dgm:pt modelId="{A841E7BD-99C8-4A69-A895-3C66E9633144}" type="sibTrans" cxnId="{EFFB108F-DF6F-444B-A18E-3982E3F91F64}">
      <dgm:prSet/>
      <dgm:spPr/>
      <dgm:t>
        <a:bodyPr/>
        <a:lstStyle/>
        <a:p>
          <a:endParaRPr lang="en-US">
            <a:noFill/>
          </a:endParaRPr>
        </a:p>
      </dgm:t>
    </dgm:pt>
    <dgm:pt modelId="{E3553F23-FB63-46A5-8D2F-4733F6A833E6}">
      <dgm:prSet phldrT="[Text]"/>
      <dgm:spPr/>
      <dgm:t>
        <a:bodyPr/>
        <a:lstStyle/>
        <a:p>
          <a:r>
            <a:rPr lang="en-US" dirty="0" smtClean="0">
              <a:noFill/>
            </a:rPr>
            <a:t>D</a:t>
          </a:r>
          <a:endParaRPr lang="en-US" dirty="0">
            <a:noFill/>
          </a:endParaRPr>
        </a:p>
      </dgm:t>
    </dgm:pt>
    <dgm:pt modelId="{B41F686B-C6AC-4EB2-BF6E-D33863587FBF}" type="parTrans" cxnId="{9ECF3431-9FE1-4892-A0AA-38072A360B23}">
      <dgm:prSet/>
      <dgm:spPr/>
      <dgm:t>
        <a:bodyPr/>
        <a:lstStyle/>
        <a:p>
          <a:endParaRPr lang="en-US">
            <a:noFill/>
          </a:endParaRPr>
        </a:p>
      </dgm:t>
    </dgm:pt>
    <dgm:pt modelId="{DA56D392-4B54-47CA-BDBE-D1C5094FCDA9}" type="sibTrans" cxnId="{9ECF3431-9FE1-4892-A0AA-38072A360B23}">
      <dgm:prSet/>
      <dgm:spPr/>
      <dgm:t>
        <a:bodyPr/>
        <a:lstStyle/>
        <a:p>
          <a:endParaRPr lang="en-US">
            <a:noFill/>
          </a:endParaRPr>
        </a:p>
      </dgm:t>
    </dgm:pt>
    <dgm:pt modelId="{A45AC6F6-C349-4177-9632-C3CEF214E8DF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D9B1E280-73B3-474D-9655-4FA24F08B2F3}" type="parTrans" cxnId="{3C207E77-5A2C-4DDB-ABC6-8051FEBE60BE}">
      <dgm:prSet/>
      <dgm:spPr/>
      <dgm:t>
        <a:bodyPr/>
        <a:lstStyle/>
        <a:p>
          <a:endParaRPr lang="en-US">
            <a:noFill/>
          </a:endParaRPr>
        </a:p>
      </dgm:t>
    </dgm:pt>
    <dgm:pt modelId="{D71AD07E-ACFD-4578-AD5D-97AC2DC6E318}" type="sibTrans" cxnId="{3C207E77-5A2C-4DDB-ABC6-8051FEBE60BE}">
      <dgm:prSet/>
      <dgm:spPr/>
      <dgm:t>
        <a:bodyPr/>
        <a:lstStyle/>
        <a:p>
          <a:endParaRPr lang="en-US">
            <a:noFill/>
          </a:endParaRPr>
        </a:p>
      </dgm:t>
    </dgm:pt>
    <dgm:pt modelId="{7759BB7D-86CB-460E-841C-A142AB016B6B}" type="pres">
      <dgm:prSet presAssocID="{5CF462E3-92E7-4127-91F3-26770C39284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C57FEC-A6B8-401E-BBBA-B68E06B6FAF2}" type="pres">
      <dgm:prSet presAssocID="{6019A26C-7928-455F-98AA-81579A4509FC}" presName="vertOne" presStyleCnt="0"/>
      <dgm:spPr/>
    </dgm:pt>
    <dgm:pt modelId="{58CD8D2B-5A41-4E15-B410-E2E437B7E28B}" type="pres">
      <dgm:prSet presAssocID="{6019A26C-7928-455F-98AA-81579A4509F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DCF2A8-44AD-4205-9C3B-FCB1DF34E7AD}" type="pres">
      <dgm:prSet presAssocID="{6019A26C-7928-455F-98AA-81579A4509FC}" presName="parTransOne" presStyleCnt="0"/>
      <dgm:spPr/>
    </dgm:pt>
    <dgm:pt modelId="{82AB4A85-907A-4627-A1D0-5623D6A23117}" type="pres">
      <dgm:prSet presAssocID="{6019A26C-7928-455F-98AA-81579A4509FC}" presName="horzOne" presStyleCnt="0"/>
      <dgm:spPr/>
    </dgm:pt>
    <dgm:pt modelId="{0B0A1CBF-961A-4A3E-B049-18052F03917D}" type="pres">
      <dgm:prSet presAssocID="{21443F69-21D4-4298-A1A6-77E79E2536C0}" presName="vertTwo" presStyleCnt="0"/>
      <dgm:spPr/>
    </dgm:pt>
    <dgm:pt modelId="{8CD9DBB6-FB6C-414C-8E33-C2EB5C79FEF6}" type="pres">
      <dgm:prSet presAssocID="{21443F69-21D4-4298-A1A6-77E79E2536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E9534B-132F-4796-99F0-E96AEFEC02BF}" type="pres">
      <dgm:prSet presAssocID="{21443F69-21D4-4298-A1A6-77E79E2536C0}" presName="parTransTwo" presStyleCnt="0"/>
      <dgm:spPr/>
    </dgm:pt>
    <dgm:pt modelId="{F1E85468-ADF9-47AC-A0C3-C2CBDF144C20}" type="pres">
      <dgm:prSet presAssocID="{21443F69-21D4-4298-A1A6-77E79E2536C0}" presName="horzTwo" presStyleCnt="0"/>
      <dgm:spPr/>
    </dgm:pt>
    <dgm:pt modelId="{F4D734E8-1B91-43A4-A1F8-895E90194F0C}" type="pres">
      <dgm:prSet presAssocID="{ED378E37-706B-4192-BB47-CD4BD4567EA0}" presName="vertThree" presStyleCnt="0"/>
      <dgm:spPr/>
    </dgm:pt>
    <dgm:pt modelId="{4F2CC554-3225-4628-B445-7A92EEF2C3BD}" type="pres">
      <dgm:prSet presAssocID="{ED378E37-706B-4192-BB47-CD4BD4567EA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FCF612-96D2-4432-BF1E-B10970F043BD}" type="pres">
      <dgm:prSet presAssocID="{ED378E37-706B-4192-BB47-CD4BD4567EA0}" presName="horzThree" presStyleCnt="0"/>
      <dgm:spPr/>
    </dgm:pt>
    <dgm:pt modelId="{D71D3DE3-0F3C-4185-B0B0-45F6CACFCA35}" type="pres">
      <dgm:prSet presAssocID="{44B4E168-4AC2-4BDE-9EA8-E80B73038C88}" presName="sibSpaceThree" presStyleCnt="0"/>
      <dgm:spPr/>
    </dgm:pt>
    <dgm:pt modelId="{CBAA868B-31F8-4CC6-AC0E-0F0079FB5D08}" type="pres">
      <dgm:prSet presAssocID="{B3ABD250-A5DE-4196-8E89-DF5BD732D8A6}" presName="vertThree" presStyleCnt="0"/>
      <dgm:spPr/>
    </dgm:pt>
    <dgm:pt modelId="{4CB6BE25-C0AD-4491-999D-DF9ED8F046A1}" type="pres">
      <dgm:prSet presAssocID="{B3ABD250-A5DE-4196-8E89-DF5BD732D8A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1EBDE-BC56-4919-ADE1-A9C3A71343E8}" type="pres">
      <dgm:prSet presAssocID="{B3ABD250-A5DE-4196-8E89-DF5BD732D8A6}" presName="horzThree" presStyleCnt="0"/>
      <dgm:spPr/>
    </dgm:pt>
    <dgm:pt modelId="{5872B0C7-EF7E-45EC-990D-44B30E036A52}" type="pres">
      <dgm:prSet presAssocID="{6B2A30EB-1A82-4EA4-9D3B-EFF52B5FB6D5}" presName="sibSpaceTwo" presStyleCnt="0"/>
      <dgm:spPr/>
    </dgm:pt>
    <dgm:pt modelId="{3946F4E9-222F-4AF5-B7FE-A966584FE5A4}" type="pres">
      <dgm:prSet presAssocID="{E3553F23-FB63-46A5-8D2F-4733F6A833E6}" presName="vertTwo" presStyleCnt="0"/>
      <dgm:spPr/>
    </dgm:pt>
    <dgm:pt modelId="{8E834D84-918C-42AF-8EB1-DB73C2F0EA87}" type="pres">
      <dgm:prSet presAssocID="{E3553F23-FB63-46A5-8D2F-4733F6A833E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DD0BE-D863-48D9-9173-3CCD14219F40}" type="pres">
      <dgm:prSet presAssocID="{E3553F23-FB63-46A5-8D2F-4733F6A833E6}" presName="parTransTwo" presStyleCnt="0"/>
      <dgm:spPr/>
    </dgm:pt>
    <dgm:pt modelId="{8FCC9F68-3559-4964-B90D-96970024D675}" type="pres">
      <dgm:prSet presAssocID="{E3553F23-FB63-46A5-8D2F-4733F6A833E6}" presName="horzTwo" presStyleCnt="0"/>
      <dgm:spPr/>
    </dgm:pt>
    <dgm:pt modelId="{D86A9675-3A02-4990-9E47-18A0C94BA582}" type="pres">
      <dgm:prSet presAssocID="{A45AC6F6-C349-4177-9632-C3CEF214E8DF}" presName="vertThree" presStyleCnt="0"/>
      <dgm:spPr/>
    </dgm:pt>
    <dgm:pt modelId="{ADD5B5CC-DE68-4201-8D9E-3E21960169E6}" type="pres">
      <dgm:prSet presAssocID="{A45AC6F6-C349-4177-9632-C3CEF214E8DF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DCC38-D7BE-402F-A3E0-B9340BAA414C}" type="pres">
      <dgm:prSet presAssocID="{A45AC6F6-C349-4177-9632-C3CEF214E8DF}" presName="horzThree" presStyleCnt="0"/>
      <dgm:spPr/>
    </dgm:pt>
  </dgm:ptLst>
  <dgm:cxnLst>
    <dgm:cxn modelId="{9ECF3431-9FE1-4892-A0AA-38072A360B23}" srcId="{6019A26C-7928-455F-98AA-81579A4509FC}" destId="{E3553F23-FB63-46A5-8D2F-4733F6A833E6}" srcOrd="1" destOrd="0" parTransId="{B41F686B-C6AC-4EB2-BF6E-D33863587FBF}" sibTransId="{DA56D392-4B54-47CA-BDBE-D1C5094FCDA9}"/>
    <dgm:cxn modelId="{0E20F883-FD5D-4C73-AB14-B51C9DF31801}" srcId="{21443F69-21D4-4298-A1A6-77E79E2536C0}" destId="{ED378E37-706B-4192-BB47-CD4BD4567EA0}" srcOrd="0" destOrd="0" parTransId="{1672EB65-B0AD-453A-8952-BFEDFA343964}" sibTransId="{44B4E168-4AC2-4BDE-9EA8-E80B73038C88}"/>
    <dgm:cxn modelId="{B2A5515A-AA7C-4F71-9971-6433E56555F7}" type="presOf" srcId="{5CF462E3-92E7-4127-91F3-26770C39284F}" destId="{7759BB7D-86CB-460E-841C-A142AB016B6B}" srcOrd="0" destOrd="0" presId="urn:microsoft.com/office/officeart/2005/8/layout/architecture"/>
    <dgm:cxn modelId="{CDE45E4A-5C20-4C60-9335-C4D33F05610B}" type="presOf" srcId="{A45AC6F6-C349-4177-9632-C3CEF214E8DF}" destId="{ADD5B5CC-DE68-4201-8D9E-3E21960169E6}" srcOrd="0" destOrd="0" presId="urn:microsoft.com/office/officeart/2005/8/layout/architecture"/>
    <dgm:cxn modelId="{981BBF90-E065-466D-94D9-BD99B7434F3A}" srcId="{5CF462E3-92E7-4127-91F3-26770C39284F}" destId="{6019A26C-7928-455F-98AA-81579A4509FC}" srcOrd="0" destOrd="0" parTransId="{AA5A1FFB-B95E-42EF-B025-F6D349ED7390}" sibTransId="{BAD33211-78A3-45DB-A40C-001746A1D8CF}"/>
    <dgm:cxn modelId="{EFFB108F-DF6F-444B-A18E-3982E3F91F64}" srcId="{21443F69-21D4-4298-A1A6-77E79E2536C0}" destId="{B3ABD250-A5DE-4196-8E89-DF5BD732D8A6}" srcOrd="1" destOrd="0" parTransId="{FA08EEA5-3FF4-4D67-AD1F-855FD0DFA98E}" sibTransId="{A841E7BD-99C8-4A69-A895-3C66E9633144}"/>
    <dgm:cxn modelId="{FA67E006-1A46-4BB2-80E9-4586385F982D}" type="presOf" srcId="{B3ABD250-A5DE-4196-8E89-DF5BD732D8A6}" destId="{4CB6BE25-C0AD-4491-999D-DF9ED8F046A1}" srcOrd="0" destOrd="0" presId="urn:microsoft.com/office/officeart/2005/8/layout/architecture"/>
    <dgm:cxn modelId="{469D4E7D-7E0F-4BB5-8A09-33D566F778F0}" srcId="{6019A26C-7928-455F-98AA-81579A4509FC}" destId="{21443F69-21D4-4298-A1A6-77E79E2536C0}" srcOrd="0" destOrd="0" parTransId="{270A3F39-0A78-4EFF-9D55-E8D32315A57E}" sibTransId="{6B2A30EB-1A82-4EA4-9D3B-EFF52B5FB6D5}"/>
    <dgm:cxn modelId="{3C207E77-5A2C-4DDB-ABC6-8051FEBE60BE}" srcId="{E3553F23-FB63-46A5-8D2F-4733F6A833E6}" destId="{A45AC6F6-C349-4177-9632-C3CEF214E8DF}" srcOrd="0" destOrd="0" parTransId="{D9B1E280-73B3-474D-9655-4FA24F08B2F3}" sibTransId="{D71AD07E-ACFD-4578-AD5D-97AC2DC6E318}"/>
    <dgm:cxn modelId="{180FC550-C477-4313-997D-78062A254A66}" type="presOf" srcId="{21443F69-21D4-4298-A1A6-77E79E2536C0}" destId="{8CD9DBB6-FB6C-414C-8E33-C2EB5C79FEF6}" srcOrd="0" destOrd="0" presId="urn:microsoft.com/office/officeart/2005/8/layout/architecture"/>
    <dgm:cxn modelId="{98394272-98B4-45B4-98AD-F6916180E378}" type="presOf" srcId="{6019A26C-7928-455F-98AA-81579A4509FC}" destId="{58CD8D2B-5A41-4E15-B410-E2E437B7E28B}" srcOrd="0" destOrd="0" presId="urn:microsoft.com/office/officeart/2005/8/layout/architecture"/>
    <dgm:cxn modelId="{3B5C3382-4E46-477D-92B1-3BA36AA98C13}" type="presOf" srcId="{ED378E37-706B-4192-BB47-CD4BD4567EA0}" destId="{4F2CC554-3225-4628-B445-7A92EEF2C3BD}" srcOrd="0" destOrd="0" presId="urn:microsoft.com/office/officeart/2005/8/layout/architecture"/>
    <dgm:cxn modelId="{86A44EC1-6F73-4313-98E9-94F377D89B76}" type="presOf" srcId="{E3553F23-FB63-46A5-8D2F-4733F6A833E6}" destId="{8E834D84-918C-42AF-8EB1-DB73C2F0EA87}" srcOrd="0" destOrd="0" presId="urn:microsoft.com/office/officeart/2005/8/layout/architecture"/>
    <dgm:cxn modelId="{7087D097-B603-42BE-9765-05B81AEBD80B}" type="presParOf" srcId="{7759BB7D-86CB-460E-841C-A142AB016B6B}" destId="{29C57FEC-A6B8-401E-BBBA-B68E06B6FAF2}" srcOrd="0" destOrd="0" presId="urn:microsoft.com/office/officeart/2005/8/layout/architecture"/>
    <dgm:cxn modelId="{850DA93E-8AC4-488C-AB03-412C20993A0C}" type="presParOf" srcId="{29C57FEC-A6B8-401E-BBBA-B68E06B6FAF2}" destId="{58CD8D2B-5A41-4E15-B410-E2E437B7E28B}" srcOrd="0" destOrd="0" presId="urn:microsoft.com/office/officeart/2005/8/layout/architecture"/>
    <dgm:cxn modelId="{EB68AFBB-6B70-4AEC-A384-CFBCBB616400}" type="presParOf" srcId="{29C57FEC-A6B8-401E-BBBA-B68E06B6FAF2}" destId="{46DCF2A8-44AD-4205-9C3B-FCB1DF34E7AD}" srcOrd="1" destOrd="0" presId="urn:microsoft.com/office/officeart/2005/8/layout/architecture"/>
    <dgm:cxn modelId="{1ED6C31F-82B4-4947-BB45-62539032D0F3}" type="presParOf" srcId="{29C57FEC-A6B8-401E-BBBA-B68E06B6FAF2}" destId="{82AB4A85-907A-4627-A1D0-5623D6A23117}" srcOrd="2" destOrd="0" presId="urn:microsoft.com/office/officeart/2005/8/layout/architecture"/>
    <dgm:cxn modelId="{58396218-CA02-4A13-8121-8746888676A0}" type="presParOf" srcId="{82AB4A85-907A-4627-A1D0-5623D6A23117}" destId="{0B0A1CBF-961A-4A3E-B049-18052F03917D}" srcOrd="0" destOrd="0" presId="urn:microsoft.com/office/officeart/2005/8/layout/architecture"/>
    <dgm:cxn modelId="{0F32162D-446E-477F-BA3C-F5F217938710}" type="presParOf" srcId="{0B0A1CBF-961A-4A3E-B049-18052F03917D}" destId="{8CD9DBB6-FB6C-414C-8E33-C2EB5C79FEF6}" srcOrd="0" destOrd="0" presId="urn:microsoft.com/office/officeart/2005/8/layout/architecture"/>
    <dgm:cxn modelId="{1B5E29DE-4277-4BAE-8704-875C26C19E75}" type="presParOf" srcId="{0B0A1CBF-961A-4A3E-B049-18052F03917D}" destId="{6BE9534B-132F-4796-99F0-E96AEFEC02BF}" srcOrd="1" destOrd="0" presId="urn:microsoft.com/office/officeart/2005/8/layout/architecture"/>
    <dgm:cxn modelId="{7FB6C371-BA94-46D3-84EB-F7A8A05B46B3}" type="presParOf" srcId="{0B0A1CBF-961A-4A3E-B049-18052F03917D}" destId="{F1E85468-ADF9-47AC-A0C3-C2CBDF144C20}" srcOrd="2" destOrd="0" presId="urn:microsoft.com/office/officeart/2005/8/layout/architecture"/>
    <dgm:cxn modelId="{CF2707F6-82DB-4A4F-B270-24C22769C52D}" type="presParOf" srcId="{F1E85468-ADF9-47AC-A0C3-C2CBDF144C20}" destId="{F4D734E8-1B91-43A4-A1F8-895E90194F0C}" srcOrd="0" destOrd="0" presId="urn:microsoft.com/office/officeart/2005/8/layout/architecture"/>
    <dgm:cxn modelId="{1B5A28E5-A2CD-4C09-8CBF-B486684BD0FE}" type="presParOf" srcId="{F4D734E8-1B91-43A4-A1F8-895E90194F0C}" destId="{4F2CC554-3225-4628-B445-7A92EEF2C3BD}" srcOrd="0" destOrd="0" presId="urn:microsoft.com/office/officeart/2005/8/layout/architecture"/>
    <dgm:cxn modelId="{15513897-06A1-4EF8-84A5-BE9AE1B9EC94}" type="presParOf" srcId="{F4D734E8-1B91-43A4-A1F8-895E90194F0C}" destId="{F8FCF612-96D2-4432-BF1E-B10970F043BD}" srcOrd="1" destOrd="0" presId="urn:microsoft.com/office/officeart/2005/8/layout/architecture"/>
    <dgm:cxn modelId="{4580BA0C-53DD-4B03-BB2D-4D74A926CE71}" type="presParOf" srcId="{F1E85468-ADF9-47AC-A0C3-C2CBDF144C20}" destId="{D71D3DE3-0F3C-4185-B0B0-45F6CACFCA35}" srcOrd="1" destOrd="0" presId="urn:microsoft.com/office/officeart/2005/8/layout/architecture"/>
    <dgm:cxn modelId="{506A1AC3-8F9A-4513-A017-8352BB08F9E2}" type="presParOf" srcId="{F1E85468-ADF9-47AC-A0C3-C2CBDF144C20}" destId="{CBAA868B-31F8-4CC6-AC0E-0F0079FB5D08}" srcOrd="2" destOrd="0" presId="urn:microsoft.com/office/officeart/2005/8/layout/architecture"/>
    <dgm:cxn modelId="{7B4BFFDE-CD1F-4167-82E0-0F3731C6FC58}" type="presParOf" srcId="{CBAA868B-31F8-4CC6-AC0E-0F0079FB5D08}" destId="{4CB6BE25-C0AD-4491-999D-DF9ED8F046A1}" srcOrd="0" destOrd="0" presId="urn:microsoft.com/office/officeart/2005/8/layout/architecture"/>
    <dgm:cxn modelId="{7683CA04-DDCB-42D4-ADD2-4707D02A4D7E}" type="presParOf" srcId="{CBAA868B-31F8-4CC6-AC0E-0F0079FB5D08}" destId="{4221EBDE-BC56-4919-ADE1-A9C3A71343E8}" srcOrd="1" destOrd="0" presId="urn:microsoft.com/office/officeart/2005/8/layout/architecture"/>
    <dgm:cxn modelId="{C3929DEF-F1E8-40EC-8F6E-FDC6714166CC}" type="presParOf" srcId="{82AB4A85-907A-4627-A1D0-5623D6A23117}" destId="{5872B0C7-EF7E-45EC-990D-44B30E036A52}" srcOrd="1" destOrd="0" presId="urn:microsoft.com/office/officeart/2005/8/layout/architecture"/>
    <dgm:cxn modelId="{6A87339F-E2E5-43D5-85F2-96934DF0350D}" type="presParOf" srcId="{82AB4A85-907A-4627-A1D0-5623D6A23117}" destId="{3946F4E9-222F-4AF5-B7FE-A966584FE5A4}" srcOrd="2" destOrd="0" presId="urn:microsoft.com/office/officeart/2005/8/layout/architecture"/>
    <dgm:cxn modelId="{7820EFBF-36DA-4F38-98B6-77710D352460}" type="presParOf" srcId="{3946F4E9-222F-4AF5-B7FE-A966584FE5A4}" destId="{8E834D84-918C-42AF-8EB1-DB73C2F0EA87}" srcOrd="0" destOrd="0" presId="urn:microsoft.com/office/officeart/2005/8/layout/architecture"/>
    <dgm:cxn modelId="{9BE0E459-217E-4DA6-A76F-F967AD2ECD78}" type="presParOf" srcId="{3946F4E9-222F-4AF5-B7FE-A966584FE5A4}" destId="{DCEDD0BE-D863-48D9-9173-3CCD14219F40}" srcOrd="1" destOrd="0" presId="urn:microsoft.com/office/officeart/2005/8/layout/architecture"/>
    <dgm:cxn modelId="{2CBCAA1C-74D6-436F-9D1F-6B983DA941B7}" type="presParOf" srcId="{3946F4E9-222F-4AF5-B7FE-A966584FE5A4}" destId="{8FCC9F68-3559-4964-B90D-96970024D675}" srcOrd="2" destOrd="0" presId="urn:microsoft.com/office/officeart/2005/8/layout/architecture"/>
    <dgm:cxn modelId="{247842C9-BF09-44CC-83A4-A66D3F6C007A}" type="presParOf" srcId="{8FCC9F68-3559-4964-B90D-96970024D675}" destId="{D86A9675-3A02-4990-9E47-18A0C94BA582}" srcOrd="0" destOrd="0" presId="urn:microsoft.com/office/officeart/2005/8/layout/architecture"/>
    <dgm:cxn modelId="{FBB61ACF-12C1-48D5-AB87-72B803DA5878}" type="presParOf" srcId="{D86A9675-3A02-4990-9E47-18A0C94BA582}" destId="{ADD5B5CC-DE68-4201-8D9E-3E21960169E6}" srcOrd="0" destOrd="0" presId="urn:microsoft.com/office/officeart/2005/8/layout/architecture"/>
    <dgm:cxn modelId="{6686289A-5CD2-4BD9-8D78-503EAD53FB5A}" type="presParOf" srcId="{D86A9675-3A02-4990-9E47-18A0C94BA582}" destId="{563DCC38-D7BE-402F-A3E0-B9340BAA414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D8D2B-5A41-4E15-B410-E2E437B7E28B}">
      <dsp:nvSpPr>
        <dsp:cNvPr id="0" name=""/>
        <dsp:cNvSpPr/>
      </dsp:nvSpPr>
      <dsp:spPr>
        <a:xfrm>
          <a:off x="117" y="705858"/>
          <a:ext cx="1021263" cy="334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OS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909" y="715650"/>
        <a:ext cx="1001679" cy="314755"/>
      </dsp:txXfrm>
    </dsp:sp>
    <dsp:sp modelId="{8CD9DBB6-FB6C-414C-8E33-C2EB5C79FEF6}">
      <dsp:nvSpPr>
        <dsp:cNvPr id="0" name=""/>
        <dsp:cNvSpPr/>
      </dsp:nvSpPr>
      <dsp:spPr>
        <a:xfrm>
          <a:off x="117" y="353139"/>
          <a:ext cx="667120" cy="334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9909" y="362931"/>
        <a:ext cx="647536" cy="314755"/>
      </dsp:txXfrm>
    </dsp:sp>
    <dsp:sp modelId="{4F2CC554-3225-4628-B445-7A92EEF2C3BD}">
      <dsp:nvSpPr>
        <dsp:cNvPr id="0" name=""/>
        <dsp:cNvSpPr/>
      </dsp:nvSpPr>
      <dsp:spPr>
        <a:xfrm>
          <a:off x="117" y="421"/>
          <a:ext cx="326699" cy="334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>
            <a:noFill/>
          </a:endParaRPr>
        </a:p>
      </dsp:txBody>
      <dsp:txXfrm>
        <a:off x="9686" y="9990"/>
        <a:ext cx="307561" cy="315201"/>
      </dsp:txXfrm>
    </dsp:sp>
    <dsp:sp modelId="{4CB6BE25-C0AD-4491-999D-DF9ED8F046A1}">
      <dsp:nvSpPr>
        <dsp:cNvPr id="0" name=""/>
        <dsp:cNvSpPr/>
      </dsp:nvSpPr>
      <dsp:spPr>
        <a:xfrm>
          <a:off x="340538" y="421"/>
          <a:ext cx="326699" cy="334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>
            <a:noFill/>
          </a:endParaRPr>
        </a:p>
      </dsp:txBody>
      <dsp:txXfrm>
        <a:off x="350107" y="9990"/>
        <a:ext cx="307561" cy="315201"/>
      </dsp:txXfrm>
    </dsp:sp>
    <dsp:sp modelId="{8E834D84-918C-42AF-8EB1-DB73C2F0EA87}">
      <dsp:nvSpPr>
        <dsp:cNvPr id="0" name=""/>
        <dsp:cNvSpPr/>
      </dsp:nvSpPr>
      <dsp:spPr>
        <a:xfrm>
          <a:off x="694680" y="353139"/>
          <a:ext cx="326699" cy="334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noFill/>
            </a:rPr>
            <a:t>D</a:t>
          </a:r>
          <a:endParaRPr lang="en-US" sz="1400" kern="1200" dirty="0">
            <a:noFill/>
          </a:endParaRPr>
        </a:p>
      </dsp:txBody>
      <dsp:txXfrm>
        <a:off x="704249" y="362708"/>
        <a:ext cx="307561" cy="315201"/>
      </dsp:txXfrm>
    </dsp:sp>
    <dsp:sp modelId="{ADD5B5CC-DE68-4201-8D9E-3E21960169E6}">
      <dsp:nvSpPr>
        <dsp:cNvPr id="0" name=""/>
        <dsp:cNvSpPr/>
      </dsp:nvSpPr>
      <dsp:spPr>
        <a:xfrm>
          <a:off x="694680" y="421"/>
          <a:ext cx="326699" cy="334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>
            <a:noFill/>
          </a:endParaRPr>
        </a:p>
      </dsp:txBody>
      <dsp:txXfrm>
        <a:off x="704249" y="9990"/>
        <a:ext cx="307561" cy="315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Architects Daughter"/>
                <a:cs typeface="Architects Daughter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Architects Daughter"/>
                <a:cs typeface="Architects Daugh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9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2.png"/><Relationship Id="rId13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9.em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25.png"/><Relationship Id="rId9" Type="http://schemas.openxmlformats.org/officeDocument/2006/relationships/image" Target="../media/image26.emf"/><Relationship Id="rId10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32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24.png"/><Relationship Id="rId4" Type="http://schemas.openxmlformats.org/officeDocument/2006/relationships/image" Target="../media/image9.emf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31.png"/><Relationship Id="rId8" Type="http://schemas.openxmlformats.org/officeDocument/2006/relationships/image" Target="../media/image26.emf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unikernel.org/projects" TargetMode="External"/><Relationship Id="rId3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image" Target="../media/image20.png"/><Relationship Id="rId21" Type="http://schemas.openxmlformats.org/officeDocument/2006/relationships/image" Target="../media/image21.emf"/><Relationship Id="rId22" Type="http://schemas.openxmlformats.org/officeDocument/2006/relationships/image" Target="../media/image22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emf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opencontainers.org/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62" y="1524000"/>
            <a:ext cx="8686801" cy="1829761"/>
          </a:xfrm>
        </p:spPr>
        <p:txBody>
          <a:bodyPr/>
          <a:lstStyle/>
          <a:p>
            <a:pPr algn="l"/>
            <a:r>
              <a:rPr lang="en-US" dirty="0" smtClean="0"/>
              <a:t>Docker Use Cases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7772400" cy="1199704"/>
          </a:xfrm>
        </p:spPr>
        <p:txBody>
          <a:bodyPr>
            <a:normAutofit lnSpcReduction="10000"/>
          </a:bodyPr>
          <a:lstStyle/>
          <a:p>
            <a:pPr marL="914400" lvl="1" indent="-457200">
              <a:buFontTx/>
              <a:buChar char="-"/>
            </a:pPr>
            <a:r>
              <a:rPr lang="en-US" dirty="0" smtClean="0"/>
              <a:t>Compiled by Oliver Yang (Nov, </a:t>
            </a:r>
            <a:r>
              <a:rPr lang="en-US" dirty="0" smtClean="0"/>
              <a:t>2015)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                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http:/</a:t>
            </a:r>
            <a:r>
              <a:rPr lang="en-US" dirty="0" smtClean="0"/>
              <a:t>/</a:t>
            </a:r>
            <a:r>
              <a:rPr lang="en-US" dirty="0" err="1" smtClean="0"/>
              <a:t>oliveryang.net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9163" y="5867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Some figures  in the slides were from via google search.  For these figures, all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ights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elong</a:t>
            </a:r>
            <a:r>
              <a:rPr lang="en-US" dirty="0">
                <a:solidFill>
                  <a:srgbClr val="C00000"/>
                </a:solidFill>
              </a:rPr>
              <a:t> to the </a:t>
            </a:r>
            <a:r>
              <a:rPr lang="en-US" dirty="0" smtClean="0">
                <a:solidFill>
                  <a:srgbClr val="C00000"/>
                </a:solidFill>
              </a:rPr>
              <a:t>original author</a:t>
            </a:r>
            <a:r>
              <a:rPr lang="en-US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77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CaaS: Container as a Service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Cloud computing concept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5800" y="2819401"/>
            <a:ext cx="7620000" cy="3149601"/>
            <a:chOff x="990600" y="2093286"/>
            <a:chExt cx="7086600" cy="2307266"/>
          </a:xfrm>
        </p:grpSpPr>
        <p:sp>
          <p:nvSpPr>
            <p:cNvPr id="51" name="Rounded Rectangle 50"/>
            <p:cNvSpPr/>
            <p:nvPr/>
          </p:nvSpPr>
          <p:spPr>
            <a:xfrm>
              <a:off x="2819400" y="2093286"/>
              <a:ext cx="5257800" cy="1564244"/>
            </a:xfrm>
            <a:prstGeom prst="roundRect">
              <a:avLst/>
            </a:prstGeom>
            <a:pattFill prst="pct20">
              <a:fgClr>
                <a:srgbClr val="BA3030"/>
              </a:fgClr>
              <a:bgClr>
                <a:schemeClr val="bg1"/>
              </a:bgClr>
            </a:pattFill>
            <a:ln w="22225" cmpd="sng">
              <a:solidFill>
                <a:srgbClr val="BA303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90600" y="2167714"/>
              <a:ext cx="6732270" cy="2232838"/>
              <a:chOff x="1283738" y="6609942"/>
              <a:chExt cx="22133181" cy="5434956"/>
            </a:xfrm>
          </p:grpSpPr>
          <p:grpSp>
            <p:nvGrpSpPr>
              <p:cNvPr id="42" name="Grouper 2"/>
              <p:cNvGrpSpPr/>
              <p:nvPr/>
            </p:nvGrpSpPr>
            <p:grpSpPr>
              <a:xfrm>
                <a:off x="1283738" y="10414410"/>
                <a:ext cx="22045501" cy="1630488"/>
                <a:chOff x="480841" y="5450079"/>
                <a:chExt cx="8267063" cy="81524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427904" y="5450079"/>
                  <a:ext cx="4320000" cy="81524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dirty="0" err="1">
                      <a:solidFill>
                        <a:schemeClr val="bg1"/>
                      </a:solidFill>
                    </a:rPr>
                    <a:t>IaaS</a:t>
                  </a:r>
                  <a:endParaRPr lang="fr-FR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Flèche vers la droite 6"/>
                <p:cNvSpPr/>
                <p:nvPr/>
              </p:nvSpPr>
              <p:spPr>
                <a:xfrm>
                  <a:off x="480841" y="5451609"/>
                  <a:ext cx="3844184" cy="813714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1200" dirty="0" smtClean="0">
                      <a:solidFill>
                        <a:schemeClr val="bg1"/>
                      </a:solidFill>
                    </a:rPr>
                    <a:t>VM (</a:t>
                  </a:r>
                  <a:r>
                    <a:rPr lang="fr-FR" sz="1200" dirty="0" err="1" smtClean="0">
                      <a:solidFill>
                        <a:schemeClr val="bg1"/>
                      </a:solidFill>
                    </a:rPr>
                    <a:t>Compute</a:t>
                  </a:r>
                  <a:r>
                    <a:rPr lang="fr-FR" sz="1200" dirty="0" smtClean="0">
                      <a:solidFill>
                        <a:schemeClr val="bg1"/>
                      </a:solidFill>
                    </a:rPr>
                    <a:t>, Network, Storage)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" name="Grouper 15"/>
              <p:cNvGrpSpPr/>
              <p:nvPr/>
            </p:nvGrpSpPr>
            <p:grpSpPr>
              <a:xfrm>
                <a:off x="1283738" y="6609942"/>
                <a:ext cx="22133181" cy="1630486"/>
                <a:chOff x="480841" y="3525483"/>
                <a:chExt cx="8299943" cy="815243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3020784" y="3552148"/>
                  <a:ext cx="5760000" cy="788578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dirty="0" err="1">
                      <a:solidFill>
                        <a:schemeClr val="bg1"/>
                      </a:solidFill>
                    </a:rPr>
                    <a:t>PaaS</a:t>
                  </a:r>
                  <a:endParaRPr lang="fr-FR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Flèche vers la droite 7"/>
                <p:cNvSpPr/>
                <p:nvPr/>
              </p:nvSpPr>
              <p:spPr>
                <a:xfrm>
                  <a:off x="480841" y="3525483"/>
                  <a:ext cx="2358931" cy="813713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1200" dirty="0" smtClean="0">
                      <a:solidFill>
                        <a:schemeClr val="bg1"/>
                      </a:solidFill>
                    </a:rPr>
                    <a:t>App </a:t>
                  </a:r>
                  <a:r>
                    <a:rPr lang="fr-FR" sz="1200" dirty="0" err="1" smtClean="0">
                      <a:solidFill>
                        <a:schemeClr val="bg1"/>
                      </a:solidFill>
                    </a:rPr>
                    <a:t>runtime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8" name="Grouper 11"/>
              <p:cNvGrpSpPr/>
              <p:nvPr/>
            </p:nvGrpSpPr>
            <p:grpSpPr>
              <a:xfrm>
                <a:off x="1283738" y="8421594"/>
                <a:ext cx="22045501" cy="1627428"/>
                <a:chOff x="480841" y="4442490"/>
                <a:chExt cx="8267063" cy="813714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707904" y="4442490"/>
                  <a:ext cx="5040000" cy="801911"/>
                </a:xfrm>
                <a:prstGeom prst="rect">
                  <a:avLst/>
                </a:prstGeom>
                <a:solidFill>
                  <a:srgbClr val="BA3030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dirty="0" err="1"/>
                    <a:t>CaaS</a:t>
                  </a:r>
                  <a:endParaRPr lang="fr-FR" sz="2400" dirty="0"/>
                </a:p>
              </p:txBody>
            </p:sp>
            <p:sp>
              <p:nvSpPr>
                <p:cNvPr id="50" name="Flèche vers la droite 10"/>
                <p:cNvSpPr/>
                <p:nvPr/>
              </p:nvSpPr>
              <p:spPr>
                <a:xfrm>
                  <a:off x="480841" y="4442490"/>
                  <a:ext cx="3057874" cy="813714"/>
                </a:xfrm>
                <a:prstGeom prst="rightArrow">
                  <a:avLst/>
                </a:prstGeom>
                <a:solidFill>
                  <a:srgbClr val="BA3030"/>
                </a:solidFill>
                <a:ln>
                  <a:solidFill>
                    <a:srgbClr val="1298D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1200" dirty="0" smtClean="0">
                      <a:solidFill>
                        <a:schemeClr val="bg1"/>
                      </a:solidFill>
                    </a:rPr>
                    <a:t>App container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4" name="Rectangle 53"/>
          <p:cNvSpPr/>
          <p:nvPr/>
        </p:nvSpPr>
        <p:spPr>
          <a:xfrm>
            <a:off x="2209801" y="1905000"/>
            <a:ext cx="5686323" cy="81280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S</a:t>
            </a:r>
            <a:r>
              <a:rPr lang="fr-FR" sz="2400" dirty="0" err="1" smtClean="0">
                <a:solidFill>
                  <a:schemeClr val="bg1"/>
                </a:solidFill>
              </a:rPr>
              <a:t>aaS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5" name="Flèche vers la droite 7"/>
          <p:cNvSpPr/>
          <p:nvPr/>
        </p:nvSpPr>
        <p:spPr>
          <a:xfrm>
            <a:off x="686576" y="1855058"/>
            <a:ext cx="1447025" cy="912684"/>
          </a:xfrm>
          <a:prstGeom prst="rightArrow">
            <a:avLst/>
          </a:prstGeom>
          <a:solidFill>
            <a:schemeClr val="accent1"/>
          </a:solidFill>
          <a:ln>
            <a:solidFill>
              <a:srgbClr val="1C262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bg1"/>
                </a:solidFill>
              </a:rPr>
              <a:t>App code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 smtClean="0"/>
              <a:t>CAAS building blocks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PaaS solution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1721099"/>
            <a:ext cx="6324600" cy="4451101"/>
            <a:chOff x="533400" y="1290824"/>
            <a:chExt cx="6324600" cy="3338326"/>
          </a:xfrm>
        </p:grpSpPr>
        <p:grpSp>
          <p:nvGrpSpPr>
            <p:cNvPr id="89" name="Group 88"/>
            <p:cNvGrpSpPr/>
            <p:nvPr/>
          </p:nvGrpSpPr>
          <p:grpSpPr>
            <a:xfrm>
              <a:off x="533400" y="1290824"/>
              <a:ext cx="6324600" cy="3338326"/>
              <a:chOff x="764045" y="2803016"/>
              <a:chExt cx="6705600" cy="360513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64045" y="2803016"/>
                <a:ext cx="6705600" cy="3605131"/>
                <a:chOff x="750248" y="2820562"/>
                <a:chExt cx="6705600" cy="360513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50248" y="2820562"/>
                  <a:ext cx="6705600" cy="3605131"/>
                  <a:chOff x="838200" y="1176419"/>
                  <a:chExt cx="6705600" cy="3605131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838200" y="1176419"/>
                    <a:ext cx="6705600" cy="3605131"/>
                    <a:chOff x="838200" y="1038997"/>
                    <a:chExt cx="6705600" cy="3605131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838200" y="1870972"/>
                      <a:ext cx="6705600" cy="2773156"/>
                      <a:chOff x="3356238" y="2078838"/>
                      <a:chExt cx="5635362" cy="2321713"/>
                    </a:xfrm>
                  </p:grpSpPr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>
                        <a:off x="3356238" y="2078838"/>
                        <a:ext cx="5635362" cy="2321713"/>
                        <a:chOff x="613038" y="2459838"/>
                        <a:chExt cx="5635362" cy="2321713"/>
                      </a:xfrm>
                    </p:grpSpPr>
                    <p:sp>
                      <p:nvSpPr>
                        <p:cNvPr id="30" name="Rounded Rectangle 29"/>
                        <p:cNvSpPr/>
                        <p:nvPr/>
                      </p:nvSpPr>
                      <p:spPr>
                        <a:xfrm>
                          <a:off x="613038" y="2852560"/>
                          <a:ext cx="5635362" cy="1928991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IaaS</a:t>
                          </a:r>
                        </a:p>
                        <a:p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" name="Rounded Rectangle 30"/>
                        <p:cNvSpPr/>
                        <p:nvPr/>
                      </p:nvSpPr>
                      <p:spPr>
                        <a:xfrm>
                          <a:off x="713669" y="3917315"/>
                          <a:ext cx="5434099" cy="407035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dirty="0" smtClean="0">
                              <a:solidFill>
                                <a:srgbClr val="BA3030"/>
                              </a:solidFill>
                            </a:rPr>
                            <a:t>Hypervisor </a:t>
                          </a:r>
                          <a:r>
                            <a:rPr lang="en-US" sz="1600" dirty="0" smtClean="0">
                              <a:solidFill>
                                <a:srgbClr val="BA3030"/>
                              </a:solidFill>
                            </a:rPr>
                            <a:t>(optional)</a:t>
                          </a:r>
                          <a:endParaRPr lang="en-US" sz="1600" dirty="0">
                            <a:solidFill>
                              <a:srgbClr val="BA303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Rounded Rectangle 31"/>
                        <p:cNvSpPr/>
                        <p:nvPr/>
                      </p:nvSpPr>
                      <p:spPr>
                        <a:xfrm>
                          <a:off x="713669" y="3404056"/>
                          <a:ext cx="5214540" cy="408024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OS </a:t>
                          </a:r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(purpose built for Docker)  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" name="Rounded Rectangle 32"/>
                        <p:cNvSpPr/>
                        <p:nvPr/>
                      </p:nvSpPr>
                      <p:spPr>
                        <a:xfrm>
                          <a:off x="713669" y="2459838"/>
                          <a:ext cx="5214540" cy="841880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  <a:ln w="12700" cmpd="sng"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PaaS</a:t>
                          </a:r>
                        </a:p>
                        <a:p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(Docker cluster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gmt)</a:t>
                          </a: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34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562" y="3968571"/>
                          <a:ext cx="3200400" cy="290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35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036" y="4359955"/>
                          <a:ext cx="381000" cy="37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pic>
                      <p:nvPicPr>
                        <p:cNvPr id="36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420" y="4400550"/>
                          <a:ext cx="588985" cy="248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pic>
                    <p:nvPicPr>
                      <p:cNvPr id="19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76" y="3994824"/>
                        <a:ext cx="830899" cy="364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pic>
                    <p:nvPicPr>
                      <p:cNvPr id="2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393" y="4042305"/>
                        <a:ext cx="748342" cy="2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1" name="Picture 20"/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/>
                      <a:stretch>
                        <a:fillRect/>
                      </a:stretch>
                    </p:blipFill>
                    <p:spPr>
                      <a:xfrm>
                        <a:off x="7552517" y="3961292"/>
                        <a:ext cx="533400" cy="3995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1066799" y="1047750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2351314" y="1047750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3615492" y="1038997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5916463" y="1047750"/>
                      <a:ext cx="1088572" cy="762000"/>
                      <a:chOff x="1066799" y="1047750"/>
                      <a:chExt cx="1088572" cy="762000"/>
                    </a:xfrm>
                  </p:grpSpPr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1066799" y="1047750"/>
                        <a:ext cx="1088572" cy="762000"/>
                      </a:xfrm>
                      <a:prstGeom prst="rect">
                        <a:avLst/>
                      </a:prstGeom>
                      <a:solidFill>
                        <a:srgbClr val="BA3030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 smtClean="0"/>
                      </a:p>
                      <a:p>
                        <a:pPr algn="ctr"/>
                        <a:r>
                          <a:rPr lang="en-US" dirty="0" smtClean="0"/>
                          <a:t>Docker</a:t>
                        </a:r>
                        <a:endParaRPr lang="en-US" dirty="0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1219199" y="1123950"/>
                        <a:ext cx="816429" cy="30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 cmpd="sng">
                        <a:solidFill>
                          <a:schemeClr val="bg2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APP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>
                      <a:off x="4789714" y="1352550"/>
                      <a:ext cx="1041700" cy="0"/>
                    </a:xfrm>
                    <a:prstGeom prst="line">
                      <a:avLst/>
                    </a:prstGeom>
                    <a:ln w="25400" cmpd="sng">
                      <a:solidFill>
                        <a:srgbClr val="BA3030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738205" y="1593974"/>
                    <a:ext cx="1330656" cy="211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>
                        <a:solidFill>
                          <a:srgbClr val="BA3030"/>
                        </a:solidFill>
                      </a:rPr>
                      <a:t>Elastic scale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942681" y="3780290"/>
                  <a:ext cx="2612572" cy="772660"/>
                  <a:chOff x="3864428" y="1971087"/>
                  <a:chExt cx="2612572" cy="772660"/>
                </a:xfrm>
              </p:grpSpPr>
              <p:pic>
                <p:nvPicPr>
                  <p:cNvPr id="4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19323" y="1971087"/>
                    <a:ext cx="464344" cy="3684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10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74861" y="2442916"/>
                    <a:ext cx="753268" cy="3008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10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9187" y="2453393"/>
                    <a:ext cx="957813" cy="2707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3864428" y="2442916"/>
                    <a:ext cx="707572" cy="300831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mpd="sng">
                    <a:solidFill>
                      <a:schemeClr val="bg2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/>
                      <a:t>Swarm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88" name="Group 87"/>
              <p:cNvGrpSpPr/>
              <p:nvPr/>
            </p:nvGrpSpPr>
            <p:grpSpPr>
              <a:xfrm>
                <a:off x="4510166" y="4830201"/>
                <a:ext cx="2309813" cy="334962"/>
                <a:chOff x="4638184" y="1510996"/>
                <a:chExt cx="2309813" cy="334962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4984" y="1510996"/>
                  <a:ext cx="1243013" cy="334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100" name="Picture 4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8184" y="1617358"/>
                  <a:ext cx="877887" cy="219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780" y="2616436"/>
              <a:ext cx="854075" cy="31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6477000" y="2096293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717074"/>
                </a:solidFill>
              </a:rPr>
              <a:t>Fast deployment</a:t>
            </a:r>
            <a:endParaRPr lang="en-US" sz="12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717074"/>
                </a:solidFill>
              </a:rPr>
              <a:t>Elastic scale</a:t>
            </a:r>
            <a:endParaRPr lang="en-US" sz="12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6937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Native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Enterprise App vs. Cloud Native APP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9628" y="1664730"/>
            <a:ext cx="7798573" cy="4225162"/>
            <a:chOff x="-1014412" y="-224162"/>
            <a:chExt cx="11510225" cy="5367185"/>
          </a:xfrm>
        </p:grpSpPr>
        <p:sp>
          <p:nvSpPr>
            <p:cNvPr id="5" name="Rectangle 4"/>
            <p:cNvSpPr/>
            <p:nvPr/>
          </p:nvSpPr>
          <p:spPr>
            <a:xfrm>
              <a:off x="1511072" y="418623"/>
              <a:ext cx="1447800" cy="762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936150" y="-224162"/>
              <a:ext cx="2214468" cy="430044"/>
            </a:xfrm>
            <a:prstGeom prst="rect">
              <a:avLst/>
            </a:prstGeom>
            <a:noFill/>
          </p:spPr>
          <p:txBody>
            <a:bodyPr wrap="none" lIns="91424" tIns="45713" rIns="91424" bIns="45713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/>
                <a:t>Enterprise Apps</a:t>
              </a:r>
              <a:endParaRPr lang="en-US" sz="1600" dirty="0"/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5097415" y="-207312"/>
              <a:ext cx="2519958" cy="430044"/>
            </a:xfrm>
            <a:prstGeom prst="rect">
              <a:avLst/>
            </a:prstGeom>
            <a:noFill/>
          </p:spPr>
          <p:txBody>
            <a:bodyPr wrap="none" lIns="91424" tIns="45713" rIns="91424" bIns="45713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/>
                <a:t>Cloud Native Apps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3042" y="663596"/>
              <a:ext cx="1447800" cy="112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011783" y="1761199"/>
              <a:ext cx="1162940" cy="1419504"/>
              <a:chOff x="2590800" y="2667000"/>
              <a:chExt cx="1685542" cy="2057400"/>
            </a:xfrm>
            <a:solidFill>
              <a:srgbClr val="92D050"/>
            </a:solidFill>
          </p:grpSpPr>
          <p:sp>
            <p:nvSpPr>
              <p:cNvPr id="32" name="Hexagon 31"/>
              <p:cNvSpPr/>
              <p:nvPr/>
            </p:nvSpPr>
            <p:spPr>
              <a:xfrm>
                <a:off x="2590800" y="2971800"/>
                <a:ext cx="618742" cy="533398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3115058" y="3276600"/>
                <a:ext cx="618742" cy="533398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3648458" y="2971800"/>
                <a:ext cx="618742" cy="53339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Hexagon 34"/>
              <p:cNvSpPr/>
              <p:nvPr/>
            </p:nvSpPr>
            <p:spPr>
              <a:xfrm>
                <a:off x="3124200" y="2667000"/>
                <a:ext cx="618742" cy="53339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3657600" y="3581402"/>
                <a:ext cx="618742" cy="533398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3115058" y="3886202"/>
                <a:ext cx="618742" cy="533398"/>
              </a:xfrm>
              <a:prstGeom prst="hexagon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3657600" y="4191002"/>
                <a:ext cx="618742" cy="533398"/>
              </a:xfrm>
              <a:prstGeom prst="hexagon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5138738" y="1294923"/>
              <a:ext cx="3429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291138" y="3733323"/>
              <a:ext cx="3429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848421954"/>
                </p:ext>
              </p:extLst>
            </p:nvPr>
          </p:nvGraphicFramePr>
          <p:xfrm>
            <a:off x="1481139" y="1810005"/>
            <a:ext cx="1507669" cy="13218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Flowchart: Magnetic Disk 12"/>
            <p:cNvSpPr/>
            <p:nvPr/>
          </p:nvSpPr>
          <p:spPr>
            <a:xfrm>
              <a:off x="1739672" y="3847623"/>
              <a:ext cx="990600" cy="1295400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Up-Down Arrow 13"/>
            <p:cNvSpPr/>
            <p:nvPr/>
          </p:nvSpPr>
          <p:spPr>
            <a:xfrm>
              <a:off x="2185988" y="3352323"/>
              <a:ext cx="97968" cy="33770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2185988" y="1262015"/>
              <a:ext cx="97968" cy="33770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-500062" y="-190977"/>
              <a:ext cx="2057400" cy="1981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2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10264" y="4483599"/>
              <a:ext cx="1616529" cy="278424"/>
              <a:chOff x="5867400" y="5588976"/>
              <a:chExt cx="1616529" cy="278424"/>
            </a:xfrm>
          </p:grpSpPr>
          <p:sp>
            <p:nvSpPr>
              <p:cNvPr id="26" name="Flowchart: Magnetic Disk 25"/>
              <p:cNvSpPr/>
              <p:nvPr/>
            </p:nvSpPr>
            <p:spPr>
              <a:xfrm>
                <a:off x="6797488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7034252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7271017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5867400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Flowchart: Magnetic Disk 29"/>
              <p:cNvSpPr/>
              <p:nvPr/>
            </p:nvSpPr>
            <p:spPr>
              <a:xfrm>
                <a:off x="6104164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Flowchart: Magnetic Disk 30"/>
              <p:cNvSpPr/>
              <p:nvPr/>
            </p:nvSpPr>
            <p:spPr>
              <a:xfrm>
                <a:off x="6340929" y="5588976"/>
                <a:ext cx="212912" cy="278424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-928687" y="1527973"/>
              <a:ext cx="2057400" cy="1981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8139113" y="3895248"/>
              <a:ext cx="2009776" cy="1094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Running on any available set of physical resources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(public/private/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virtualized)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7996236" y="1837847"/>
              <a:ext cx="2066925" cy="70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Assembled by developers using micro-services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38"/>
            <p:cNvSpPr txBox="1"/>
            <p:nvPr/>
          </p:nvSpPr>
          <p:spPr>
            <a:xfrm>
              <a:off x="7920038" y="323372"/>
              <a:ext cx="2575775" cy="50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Thin app on mobile, tablet, smart devices</a:t>
              </a:r>
            </a:p>
          </p:txBody>
        </p:sp>
        <p:sp>
          <p:nvSpPr>
            <p:cNvPr id="23" name="TextBox 47"/>
            <p:cNvSpPr txBox="1"/>
            <p:nvPr/>
          </p:nvSpPr>
          <p:spPr>
            <a:xfrm>
              <a:off x="-1014412" y="485298"/>
              <a:ext cx="2390775" cy="50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Thick, client-server app on thick client</a:t>
              </a:r>
            </a:p>
          </p:txBody>
        </p:sp>
        <p:sp>
          <p:nvSpPr>
            <p:cNvPr id="24" name="TextBox 48"/>
            <p:cNvSpPr txBox="1"/>
            <p:nvPr/>
          </p:nvSpPr>
          <p:spPr>
            <a:xfrm>
              <a:off x="-1004886" y="1885472"/>
              <a:ext cx="2181225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Well-defined stack:</a:t>
              </a:r>
            </a:p>
            <a:p>
              <a:r>
                <a:rPr lang="en-US" sz="1000" dirty="0" smtClean="0">
                  <a:solidFill>
                    <a:schemeClr val="tx2"/>
                  </a:solidFill>
                </a:rPr>
                <a:t>        - O/S</a:t>
              </a:r>
            </a:p>
            <a:p>
              <a:r>
                <a:rPr lang="en-US" sz="1000" dirty="0" smtClean="0">
                  <a:solidFill>
                    <a:schemeClr val="tx2"/>
                  </a:solidFill>
                </a:rPr>
                <a:t>        - Runtime</a:t>
              </a:r>
            </a:p>
            <a:p>
              <a:r>
                <a:rPr lang="en-US" sz="1000" dirty="0" smtClean="0">
                  <a:solidFill>
                    <a:schemeClr val="tx2"/>
                  </a:solidFill>
                </a:rPr>
                <a:t>        - Middleware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49"/>
            <p:cNvSpPr txBox="1"/>
            <p:nvPr/>
          </p:nvSpPr>
          <p:spPr>
            <a:xfrm>
              <a:off x="-690561" y="4190523"/>
              <a:ext cx="2190749" cy="70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Monolithic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Physical</a:t>
              </a:r>
            </a:p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Infrastructure</a:t>
              </a:r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3581400" y="5156200"/>
            <a:ext cx="1447800" cy="609600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IaaS</a:t>
            </a:r>
            <a:endParaRPr lang="en-US" sz="1200" dirty="0"/>
          </a:p>
        </p:txBody>
      </p:sp>
      <p:sp>
        <p:nvSpPr>
          <p:cNvPr id="41" name="Right Arrow 40"/>
          <p:cNvSpPr/>
          <p:nvPr/>
        </p:nvSpPr>
        <p:spPr>
          <a:xfrm>
            <a:off x="3581400" y="3445800"/>
            <a:ext cx="1447800" cy="609600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PaaS &amp; SaaS</a:t>
            </a:r>
            <a:endParaRPr lang="en-US" sz="1200" dirty="0"/>
          </a:p>
        </p:txBody>
      </p:sp>
      <p:sp>
        <p:nvSpPr>
          <p:cNvPr id="42" name="Right Arrow 41"/>
          <p:cNvSpPr/>
          <p:nvPr/>
        </p:nvSpPr>
        <p:spPr>
          <a:xfrm>
            <a:off x="3583106" y="2173238"/>
            <a:ext cx="1348748" cy="583473"/>
          </a:xfrm>
          <a:prstGeom prst="rightArrow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&amp; IOT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59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Cloud computing requirements</a:t>
            </a:r>
          </a:p>
          <a:p>
            <a:pPr lvl="1"/>
            <a:r>
              <a:rPr lang="en-US" sz="1600" dirty="0" smtClean="0"/>
              <a:t>Elastic &amp; On demand computing by cloud native app over webscale infra</a:t>
            </a:r>
          </a:p>
          <a:p>
            <a:pPr lvl="1"/>
            <a:r>
              <a:rPr lang="en-US" sz="1600" dirty="0" smtClean="0"/>
              <a:t>Purpose built solution for cloud native app</a:t>
            </a:r>
          </a:p>
          <a:p>
            <a:pPr lvl="2"/>
            <a:r>
              <a:rPr lang="en-US" sz="1200" dirty="0" smtClean="0"/>
              <a:t>VMware Photon Platform, other PaaS/IaaS solutions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sz="2000" dirty="0" smtClean="0"/>
              <a:t>Micro-service Building Blocks</a:t>
            </a:r>
            <a:endParaRPr lang="en-US" sz="2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Cloud native APP platform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77000" y="2743956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On demand computing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Modularization, isolation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Error detection &amp; resilient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solidFill>
                <a:srgbClr val="717074"/>
              </a:solidFill>
            </a:endParaRPr>
          </a:p>
          <a:p>
            <a:pPr lvl="1"/>
            <a:endParaRPr lang="en-US" sz="1200" dirty="0">
              <a:solidFill>
                <a:srgbClr val="717074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2921000"/>
            <a:ext cx="6248400" cy="3631992"/>
            <a:chOff x="484458" y="1390864"/>
            <a:chExt cx="6705600" cy="2995525"/>
          </a:xfrm>
        </p:grpSpPr>
        <p:grpSp>
          <p:nvGrpSpPr>
            <p:cNvPr id="2" name="Group 1"/>
            <p:cNvGrpSpPr/>
            <p:nvPr/>
          </p:nvGrpSpPr>
          <p:grpSpPr>
            <a:xfrm>
              <a:off x="484458" y="1390864"/>
              <a:ext cx="6705600" cy="2995525"/>
              <a:chOff x="499659" y="663681"/>
              <a:chExt cx="6705600" cy="299552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99659" y="663681"/>
                <a:ext cx="6705600" cy="2995525"/>
                <a:chOff x="838200" y="1938425"/>
                <a:chExt cx="6705600" cy="2995525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38200" y="1938425"/>
                  <a:ext cx="6705600" cy="2995525"/>
                  <a:chOff x="838200" y="1809750"/>
                  <a:chExt cx="6705600" cy="2995525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4724399" y="2443490"/>
                    <a:ext cx="1107015" cy="517506"/>
                    <a:chOff x="4724399" y="2400723"/>
                    <a:chExt cx="1107015" cy="560273"/>
                  </a:xfrm>
                </p:grpSpPr>
                <p:sp>
                  <p:nvSpPr>
                    <p:cNvPr id="69" name="Hexagon 68"/>
                    <p:cNvSpPr/>
                    <p:nvPr/>
                  </p:nvSpPr>
                  <p:spPr>
                    <a:xfrm>
                      <a:off x="5404513" y="2420862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Hexagon 69"/>
                    <p:cNvSpPr/>
                    <p:nvPr/>
                  </p:nvSpPr>
                  <p:spPr>
                    <a:xfrm>
                      <a:off x="4724399" y="2400723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Hexagon 70"/>
                    <p:cNvSpPr/>
                    <p:nvPr/>
                  </p:nvSpPr>
                  <p:spPr>
                    <a:xfrm>
                      <a:off x="5059499" y="2592978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025737" y="2443490"/>
                    <a:ext cx="1470063" cy="534704"/>
                    <a:chOff x="2392499" y="2408969"/>
                    <a:chExt cx="1470063" cy="569226"/>
                  </a:xfrm>
                </p:grpSpPr>
                <p:sp>
                  <p:nvSpPr>
                    <p:cNvPr id="72" name="Hexagon 71"/>
                    <p:cNvSpPr/>
                    <p:nvPr/>
                  </p:nvSpPr>
                  <p:spPr>
                    <a:xfrm>
                      <a:off x="3435661" y="2426500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Hexagon 72"/>
                    <p:cNvSpPr/>
                    <p:nvPr/>
                  </p:nvSpPr>
                  <p:spPr>
                    <a:xfrm>
                      <a:off x="3078297" y="2598900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Hexagon 73"/>
                    <p:cNvSpPr/>
                    <p:nvPr/>
                  </p:nvSpPr>
                  <p:spPr>
                    <a:xfrm>
                      <a:off x="2717117" y="2408969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Hexagon 74"/>
                    <p:cNvSpPr/>
                    <p:nvPr/>
                  </p:nvSpPr>
                  <p:spPr>
                    <a:xfrm>
                      <a:off x="2392499" y="2610177"/>
                      <a:ext cx="426901" cy="368018"/>
                    </a:xfrm>
                    <a:prstGeom prst="hexagon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838200" y="1809750"/>
                    <a:ext cx="6705600" cy="2995525"/>
                    <a:chOff x="838200" y="1809750"/>
                    <a:chExt cx="6705600" cy="2995525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838200" y="2997124"/>
                      <a:ext cx="6705600" cy="1808151"/>
                      <a:chOff x="750248" y="4617536"/>
                      <a:chExt cx="6705600" cy="1808151"/>
                    </a:xfrm>
                  </p:grpSpPr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750248" y="4617536"/>
                        <a:ext cx="6705600" cy="1808151"/>
                        <a:chOff x="3356238" y="2886748"/>
                        <a:chExt cx="5635362" cy="1513803"/>
                      </a:xfrm>
                    </p:grpSpPr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3356238" y="2886748"/>
                          <a:ext cx="5635362" cy="1513803"/>
                          <a:chOff x="613038" y="3267748"/>
                          <a:chExt cx="5635362" cy="1513803"/>
                        </a:xfrm>
                      </p:grpSpPr>
                      <p:sp>
                        <p:nvSpPr>
                          <p:cNvPr id="49" name="Rounded Rectangle 48"/>
                          <p:cNvSpPr/>
                          <p:nvPr/>
                        </p:nvSpPr>
                        <p:spPr>
                          <a:xfrm>
                            <a:off x="613038" y="3421984"/>
                            <a:ext cx="5635362" cy="1359567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 </a:t>
                            </a:r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 </a:t>
                            </a:r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IaaS</a:t>
                            </a: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 smtClean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1" name="Rounded Rectangle 50"/>
                          <p:cNvSpPr/>
                          <p:nvPr/>
                        </p:nvSpPr>
                        <p:spPr>
                          <a:xfrm>
                            <a:off x="713669" y="3970887"/>
                            <a:ext cx="5214540" cy="408024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OS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</a:rPr>
                              <a:t>(purpose built for Docker)  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2" name="Rounded Rectangle 51"/>
                          <p:cNvSpPr/>
                          <p:nvPr/>
                        </p:nvSpPr>
                        <p:spPr>
                          <a:xfrm>
                            <a:off x="713669" y="3267748"/>
                            <a:ext cx="5214540" cy="664599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 w="1270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dirty="0" smtClean="0">
                                <a:solidFill>
                                  <a:schemeClr val="tx1"/>
                                </a:solidFill>
                              </a:rPr>
                              <a:t>PaaS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</a:rPr>
                              <a:t>(Docker cluster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</a:rPr>
                              <a:t>m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</a:rPr>
                              <a:t>gmt)</a:t>
                            </a:r>
                          </a:p>
                          <a:p>
                            <a:endParaRPr lang="en-US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54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036" y="4400550"/>
                            <a:ext cx="381000" cy="3308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55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420" y="4400550"/>
                            <a:ext cx="588985" cy="248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grpSp>
                    <p:pic>
                      <p:nvPicPr>
                        <p:cNvPr id="46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7076" y="4042305"/>
                          <a:ext cx="830899" cy="317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47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1393" y="4042305"/>
                          <a:ext cx="748342" cy="22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pic>
                      <p:nvPicPr>
                        <p:cNvPr id="48" name="Picture 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 cstate="print"/>
                        <a:stretch>
                          <a:fillRect/>
                        </a:stretch>
                      </p:blipFill>
                      <p:spPr>
                        <a:xfrm>
                          <a:off x="7552517" y="4042305"/>
                          <a:ext cx="533400" cy="31852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24" name="Group 23"/>
                      <p:cNvGrpSpPr/>
                      <p:nvPr/>
                    </p:nvGrpSpPr>
                    <p:grpSpPr>
                      <a:xfrm>
                        <a:off x="4352626" y="4647477"/>
                        <a:ext cx="2612568" cy="698345"/>
                        <a:chOff x="4274373" y="2838274"/>
                        <a:chExt cx="2612568" cy="698345"/>
                      </a:xfrm>
                    </p:grpSpPr>
                    <p:pic>
                      <p:nvPicPr>
                        <p:cNvPr id="25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059" y="2838274"/>
                          <a:ext cx="426608" cy="338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pic>
                      <p:nvPicPr>
                        <p:cNvPr id="26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806" y="3235788"/>
                          <a:ext cx="753268" cy="300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pic>
                      <p:nvPicPr>
                        <p:cNvPr id="27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129" y="3246265"/>
                          <a:ext cx="957812" cy="270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4274373" y="3221159"/>
                          <a:ext cx="707572" cy="3008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12700" cmpd="sng">
                          <a:solidFill>
                            <a:schemeClr val="bg2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000" dirty="0" smtClean="0"/>
                            <a:t>Swarm</a:t>
                          </a:r>
                          <a:endParaRPr lang="en-US" sz="1000" dirty="0"/>
                        </a:p>
                      </p:txBody>
                    </p:sp>
                  </p:grpSp>
                </p:grpSp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957942" y="2443490"/>
                      <a:ext cx="5879586" cy="534705"/>
                    </a:xfrm>
                    <a:prstGeom prst="roundRect">
                      <a:avLst/>
                    </a:prstGeom>
                    <a:noFill/>
                    <a:ln w="12700" cmpd="sng">
                      <a:solidFill>
                        <a:schemeClr val="accent1"/>
                      </a:solidFill>
                      <a:prstDash val="dash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Stateful</a:t>
                      </a:r>
                    </a:p>
                  </p:txBody>
                </p:sp>
                <p:sp>
                  <p:nvSpPr>
                    <p:cNvPr id="78" name="Rounded Rectangle 77"/>
                    <p:cNvSpPr/>
                    <p:nvPr/>
                  </p:nvSpPr>
                  <p:spPr>
                    <a:xfrm>
                      <a:off x="957448" y="1809750"/>
                      <a:ext cx="5900551" cy="635045"/>
                    </a:xfrm>
                    <a:prstGeom prst="roundRect">
                      <a:avLst/>
                    </a:prstGeom>
                    <a:noFill/>
                    <a:ln w="12700" cmpd="sng">
                      <a:solidFill>
                        <a:srgbClr val="C00000"/>
                      </a:solidFill>
                      <a:prstDash val="dash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Stateless</a:t>
                      </a:r>
                    </a:p>
                  </p:txBody>
                </p:sp>
              </p:grp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3681237" y="1859920"/>
                    <a:ext cx="1470063" cy="534704"/>
                    <a:chOff x="2392499" y="2408969"/>
                    <a:chExt cx="1470063" cy="569226"/>
                  </a:xfrm>
                </p:grpSpPr>
                <p:sp>
                  <p:nvSpPr>
                    <p:cNvPr id="82" name="Hexagon 81"/>
                    <p:cNvSpPr/>
                    <p:nvPr/>
                  </p:nvSpPr>
                  <p:spPr>
                    <a:xfrm>
                      <a:off x="3435661" y="2426500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Hexagon 82"/>
                    <p:cNvSpPr/>
                    <p:nvPr/>
                  </p:nvSpPr>
                  <p:spPr>
                    <a:xfrm>
                      <a:off x="3078297" y="2598900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Hexagon 83"/>
                    <p:cNvSpPr/>
                    <p:nvPr/>
                  </p:nvSpPr>
                  <p:spPr>
                    <a:xfrm>
                      <a:off x="2717117" y="2408969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Hexagon 84"/>
                    <p:cNvSpPr/>
                    <p:nvPr/>
                  </p:nvSpPr>
                  <p:spPr>
                    <a:xfrm>
                      <a:off x="2392499" y="2610177"/>
                      <a:ext cx="426901" cy="368018"/>
                    </a:xfrm>
                    <a:prstGeom prst="hexagon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5776436" y="1909675"/>
                    <a:ext cx="1081564" cy="511532"/>
                    <a:chOff x="5243385" y="2435636"/>
                    <a:chExt cx="1081564" cy="553806"/>
                  </a:xfrm>
                </p:grpSpPr>
                <p:sp>
                  <p:nvSpPr>
                    <p:cNvPr id="87" name="Hexagon 86"/>
                    <p:cNvSpPr/>
                    <p:nvPr/>
                  </p:nvSpPr>
                  <p:spPr>
                    <a:xfrm>
                      <a:off x="5898048" y="2621424"/>
                      <a:ext cx="426901" cy="368018"/>
                    </a:xfrm>
                    <a:prstGeom prst="hexagon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Hexagon 87"/>
                    <p:cNvSpPr/>
                    <p:nvPr/>
                  </p:nvSpPr>
                  <p:spPr>
                    <a:xfrm>
                      <a:off x="5243385" y="2619645"/>
                      <a:ext cx="426901" cy="368018"/>
                    </a:xfrm>
                    <a:prstGeom prst="hexagon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Hexagon 88"/>
                    <p:cNvSpPr/>
                    <p:nvPr/>
                  </p:nvSpPr>
                  <p:spPr>
                    <a:xfrm>
                      <a:off x="5544720" y="2435636"/>
                      <a:ext cx="426901" cy="368018"/>
                    </a:xfrm>
                    <a:prstGeom prst="hexagon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1" name="Hexagon 90"/>
                <p:cNvSpPr/>
                <p:nvPr/>
              </p:nvSpPr>
              <p:spPr>
                <a:xfrm>
                  <a:off x="2209800" y="2231824"/>
                  <a:ext cx="426901" cy="339926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92" name="Hexagon 91"/>
                <p:cNvSpPr/>
                <p:nvPr/>
              </p:nvSpPr>
              <p:spPr>
                <a:xfrm>
                  <a:off x="2511135" y="2061861"/>
                  <a:ext cx="426901" cy="339926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93572" y="2255947"/>
                  <a:ext cx="687665" cy="0"/>
                </a:xfrm>
                <a:prstGeom prst="line">
                  <a:avLst/>
                </a:prstGeom>
                <a:ln w="25400" cmpd="sng">
                  <a:solidFill>
                    <a:srgbClr val="C00000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138545" y="2266950"/>
                  <a:ext cx="664028" cy="0"/>
                </a:xfrm>
                <a:prstGeom prst="line">
                  <a:avLst/>
                </a:prstGeom>
                <a:ln w="25400" cmpd="sng">
                  <a:solidFill>
                    <a:srgbClr val="C00000"/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2819400" y="2325529"/>
                  <a:ext cx="1357595" cy="190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elastic scale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885085" y="2302018"/>
                  <a:ext cx="1210915" cy="190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e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lastic scale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239173" y="2767113"/>
                <a:ext cx="2309813" cy="334962"/>
                <a:chOff x="4638184" y="2196849"/>
                <a:chExt cx="2309813" cy="334962"/>
              </a:xfrm>
            </p:grpSpPr>
            <p:pic>
              <p:nvPicPr>
                <p:cNvPr id="21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4984" y="2196849"/>
                  <a:ext cx="1243013" cy="334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2" name="Picture 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8184" y="2303211"/>
                  <a:ext cx="877887" cy="219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043" y="3016170"/>
              <a:ext cx="855251" cy="306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3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Docker image aware hypervisors</a:t>
            </a:r>
          </a:p>
          <a:p>
            <a:pPr lvl="1"/>
            <a:r>
              <a:rPr lang="en-US" dirty="0" smtClean="0"/>
              <a:t>vSphere </a:t>
            </a:r>
            <a:r>
              <a:rPr lang="en-US" dirty="0"/>
              <a:t>Integrated </a:t>
            </a:r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Hyper: Kvm, </a:t>
            </a:r>
            <a:r>
              <a:rPr lang="en-US" dirty="0" err="1" smtClean="0"/>
              <a:t>Xen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006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Docker ecosystem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Performance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81000" y="3443698"/>
            <a:ext cx="3352800" cy="2475661"/>
            <a:chOff x="990599" y="1352550"/>
            <a:chExt cx="6935820" cy="3047998"/>
          </a:xfrm>
        </p:grpSpPr>
        <p:sp>
          <p:nvSpPr>
            <p:cNvPr id="31" name="Rounded Rectangle 30"/>
            <p:cNvSpPr/>
            <p:nvPr/>
          </p:nvSpPr>
          <p:spPr>
            <a:xfrm>
              <a:off x="3704616" y="2294656"/>
              <a:ext cx="4221803" cy="2105892"/>
            </a:xfrm>
            <a:prstGeom prst="roundRect">
              <a:avLst/>
            </a:prstGeom>
            <a:pattFill prst="pct20">
              <a:fgClr>
                <a:srgbClr val="BA3030"/>
              </a:fgClr>
              <a:bgClr>
                <a:schemeClr val="bg1"/>
              </a:bgClr>
            </a:pattFill>
            <a:ln w="22225" cmpd="sng">
              <a:solidFill>
                <a:srgbClr val="BA303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90599" y="1352550"/>
              <a:ext cx="6705602" cy="2911242"/>
              <a:chOff x="1283733" y="4625752"/>
              <a:chExt cx="22045506" cy="7086264"/>
            </a:xfrm>
          </p:grpSpPr>
          <p:grpSp>
            <p:nvGrpSpPr>
              <p:cNvPr id="33" name="Grouper 2"/>
              <p:cNvGrpSpPr/>
              <p:nvPr/>
            </p:nvGrpSpPr>
            <p:grpSpPr>
              <a:xfrm>
                <a:off x="1283733" y="9751706"/>
                <a:ext cx="22045501" cy="1960310"/>
                <a:chOff x="480839" y="5118727"/>
                <a:chExt cx="8267063" cy="98015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685730" y="5118727"/>
                  <a:ext cx="3062172" cy="98015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</a:rPr>
                    <a:t>IaaS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lèche vers la droite 6"/>
                <p:cNvSpPr/>
                <p:nvPr/>
              </p:nvSpPr>
              <p:spPr>
                <a:xfrm>
                  <a:off x="480839" y="5285169"/>
                  <a:ext cx="5204891" cy="813713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800" dirty="0" smtClean="0">
                      <a:solidFill>
                        <a:schemeClr val="bg1"/>
                      </a:solidFill>
                    </a:rPr>
                    <a:t>VM (</a:t>
                  </a:r>
                  <a:r>
                    <a:rPr lang="fr-FR" sz="800" dirty="0" err="1" smtClean="0">
                      <a:solidFill>
                        <a:schemeClr val="bg1"/>
                      </a:solidFill>
                    </a:rPr>
                    <a:t>Compute</a:t>
                  </a:r>
                  <a:r>
                    <a:rPr lang="fr-FR" sz="800" dirty="0" smtClean="0">
                      <a:solidFill>
                        <a:schemeClr val="bg1"/>
                      </a:solidFill>
                    </a:rPr>
                    <a:t>, Network, Storage)</a:t>
                  </a:r>
                  <a:endParaRPr lang="fr-FR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er 15"/>
              <p:cNvGrpSpPr/>
              <p:nvPr/>
            </p:nvGrpSpPr>
            <p:grpSpPr>
              <a:xfrm>
                <a:off x="1283733" y="4625752"/>
                <a:ext cx="22045506" cy="1960310"/>
                <a:chOff x="480839" y="2533388"/>
                <a:chExt cx="8267065" cy="980155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826840" y="2533388"/>
                  <a:ext cx="4921064" cy="98015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</a:rPr>
                    <a:t>PaaS</a:t>
                  </a:r>
                  <a:endParaRPr lang="fr-FR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lèche vers la droite 7"/>
                <p:cNvSpPr/>
                <p:nvPr/>
              </p:nvSpPr>
              <p:spPr>
                <a:xfrm>
                  <a:off x="480839" y="2699830"/>
                  <a:ext cx="3346001" cy="813713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rgbClr val="1C262A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800" dirty="0" smtClean="0">
                      <a:solidFill>
                        <a:schemeClr val="bg1"/>
                      </a:solidFill>
                    </a:rPr>
                    <a:t>App </a:t>
                  </a:r>
                  <a:r>
                    <a:rPr lang="fr-FR" sz="800" dirty="0" err="1" smtClean="0">
                      <a:solidFill>
                        <a:schemeClr val="bg1"/>
                      </a:solidFill>
                    </a:rPr>
                    <a:t>runtime</a:t>
                  </a:r>
                  <a:endParaRPr lang="fr-FR" sz="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er 11"/>
              <p:cNvGrpSpPr/>
              <p:nvPr/>
            </p:nvGrpSpPr>
            <p:grpSpPr>
              <a:xfrm>
                <a:off x="1283733" y="7521610"/>
                <a:ext cx="22045506" cy="1960306"/>
                <a:chOff x="480839" y="3992498"/>
                <a:chExt cx="8267065" cy="980153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756285" y="3992498"/>
                  <a:ext cx="3991619" cy="980153"/>
                </a:xfrm>
                <a:prstGeom prst="rect">
                  <a:avLst/>
                </a:prstGeom>
                <a:solidFill>
                  <a:srgbClr val="BA3030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 err="1"/>
                    <a:t>CaaS</a:t>
                  </a:r>
                  <a:endParaRPr lang="fr-FR" sz="1200" dirty="0"/>
                </a:p>
              </p:txBody>
            </p:sp>
            <p:sp>
              <p:nvSpPr>
                <p:cNvPr id="37" name="Flèche vers la droite 10"/>
                <p:cNvSpPr/>
                <p:nvPr/>
              </p:nvSpPr>
              <p:spPr>
                <a:xfrm>
                  <a:off x="480839" y="3992500"/>
                  <a:ext cx="4275446" cy="813713"/>
                </a:xfrm>
                <a:prstGeom prst="rightArrow">
                  <a:avLst/>
                </a:prstGeom>
                <a:solidFill>
                  <a:srgbClr val="BA3030"/>
                </a:solidFill>
                <a:ln>
                  <a:solidFill>
                    <a:srgbClr val="1298D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fr-FR" sz="800" dirty="0" smtClean="0">
                      <a:solidFill>
                        <a:schemeClr val="bg1"/>
                      </a:solidFill>
                    </a:rPr>
                    <a:t>App container</a:t>
                  </a:r>
                  <a:endParaRPr lang="fr-FR" sz="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3962400" y="3327401"/>
            <a:ext cx="4800600" cy="2637972"/>
            <a:chOff x="3962400" y="3327401"/>
            <a:chExt cx="4800600" cy="2637972"/>
          </a:xfrm>
        </p:grpSpPr>
        <p:sp>
          <p:nvSpPr>
            <p:cNvPr id="5" name="Rectangle 4"/>
            <p:cNvSpPr/>
            <p:nvPr/>
          </p:nvSpPr>
          <p:spPr>
            <a:xfrm>
              <a:off x="3962400" y="4572000"/>
              <a:ext cx="4724400" cy="1393373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Hypervisor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6088" y="3327401"/>
              <a:ext cx="1982912" cy="1248229"/>
            </a:xfrm>
            <a:prstGeom prst="rect">
              <a:avLst/>
            </a:prstGeom>
            <a:solidFill>
              <a:srgbClr val="BA3030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Mirco VM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jeVM</a:t>
              </a:r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hyperVM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1" y="5098143"/>
              <a:ext cx="2651126" cy="609600"/>
            </a:xfrm>
            <a:prstGeom prst="rect">
              <a:avLst/>
            </a:prstGeom>
            <a:pattFill prst="pct5">
              <a:fgClr>
                <a:srgbClr val="BA3030"/>
              </a:fgClr>
              <a:bgClr>
                <a:schemeClr val="bg1"/>
              </a:bgClr>
            </a:pattFill>
            <a:ln w="12700" cmpd="sng">
              <a:solidFill>
                <a:srgbClr val="BA30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Mini OS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272314"/>
              <a:ext cx="882898" cy="295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5122759"/>
              <a:ext cx="533400" cy="5160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5334000" y="4572000"/>
              <a:ext cx="587375" cy="522514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324600" y="4575627"/>
              <a:ext cx="1292225" cy="517218"/>
            </a:xfrm>
            <a:prstGeom prst="straightConnector1">
              <a:avLst/>
            </a:prstGeom>
            <a:ln w="254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749925" y="5272314"/>
              <a:ext cx="893390" cy="295582"/>
            </a:xfrm>
            <a:prstGeom prst="rect">
              <a:avLst/>
            </a:prstGeom>
            <a:solidFill>
              <a:srgbClr val="7030A0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Hyper kernel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400" y="3554777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No containers</a:t>
              </a:r>
            </a:p>
            <a:p>
              <a:r>
                <a:rPr lang="en-US" sz="1200" dirty="0" smtClean="0">
                  <a:solidFill>
                    <a:srgbClr val="FF0000"/>
                  </a:solidFill>
                </a:rPr>
                <a:t>Inside the VM!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7200" y="5092847"/>
              <a:ext cx="1762125" cy="609600"/>
            </a:xfrm>
            <a:prstGeom prst="rect">
              <a:avLst/>
            </a:prstGeom>
            <a:noFill/>
            <a:ln w="12700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Docker 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8</a:t>
            </a:r>
            <a:r>
              <a:rPr lang="en-US" dirty="0" smtClean="0"/>
              <a:t>: </a:t>
            </a:r>
            <a:r>
              <a:rPr lang="en-US" dirty="0" smtClean="0"/>
              <a:t>VM as a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Alternative CAAS solution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8458200" cy="34544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is the Unikernel?</a:t>
            </a:r>
          </a:p>
          <a:p>
            <a:pPr lvl="1"/>
            <a:r>
              <a:rPr lang="en-US" sz="1800" dirty="0" smtClean="0"/>
              <a:t>Library </a:t>
            </a:r>
            <a:r>
              <a:rPr lang="en-US" sz="1800" dirty="0"/>
              <a:t>operating </a:t>
            </a:r>
            <a:r>
              <a:rPr lang="en-US" sz="1800" dirty="0" smtClean="0"/>
              <a:t>systems</a:t>
            </a:r>
          </a:p>
          <a:p>
            <a:pPr lvl="2"/>
            <a:r>
              <a:rPr lang="en-US" sz="1400" dirty="0" smtClean="0"/>
              <a:t>Specialized</a:t>
            </a:r>
            <a:r>
              <a:rPr lang="en-US" sz="1400" dirty="0"/>
              <a:t>, single address space machine </a:t>
            </a:r>
            <a:r>
              <a:rPr lang="en-US" sz="1400" dirty="0" smtClean="0"/>
              <a:t>images</a:t>
            </a:r>
            <a:endParaRPr lang="en-US" sz="1400" dirty="0"/>
          </a:p>
          <a:p>
            <a:pPr lvl="1"/>
            <a:r>
              <a:rPr lang="en-US" sz="1800" dirty="0" smtClean="0"/>
              <a:t>Run </a:t>
            </a:r>
            <a:r>
              <a:rPr lang="en-US" sz="1800" dirty="0"/>
              <a:t>directly </a:t>
            </a:r>
            <a:r>
              <a:rPr lang="en-US" sz="1800" dirty="0" smtClean="0"/>
              <a:t>on </a:t>
            </a:r>
            <a:r>
              <a:rPr lang="en-US" sz="1800" dirty="0"/>
              <a:t>hypervisor or </a:t>
            </a:r>
            <a:r>
              <a:rPr lang="en-US" sz="1800" dirty="0" smtClean="0"/>
              <a:t>hardware</a:t>
            </a:r>
            <a:endParaRPr lang="en-US" sz="1800" dirty="0">
              <a:hlinkClick r:id="rId2"/>
            </a:endParaRPr>
          </a:p>
          <a:p>
            <a:pPr lvl="1"/>
            <a:r>
              <a:rPr lang="en-US" sz="1800" dirty="0" smtClean="0"/>
              <a:t>Many different </a:t>
            </a:r>
            <a:r>
              <a:rPr lang="en-US" sz="1800" dirty="0" smtClean="0">
                <a:hlinkClick r:id="rId2"/>
              </a:rPr>
              <a:t>Unikernel projects</a:t>
            </a:r>
            <a:endParaRPr lang="en-US" sz="1800" dirty="0" smtClean="0"/>
          </a:p>
          <a:p>
            <a:r>
              <a:rPr lang="en-US" sz="2000" dirty="0" smtClean="0"/>
              <a:t>Docker image aware </a:t>
            </a:r>
            <a:r>
              <a:rPr lang="en-US" sz="2000" dirty="0" smtClean="0"/>
              <a:t>U</a:t>
            </a:r>
            <a:r>
              <a:rPr lang="en-US" sz="2000" dirty="0" smtClean="0"/>
              <a:t>nikernel</a:t>
            </a:r>
            <a:endParaRPr lang="en-US" sz="2000" dirty="0" smtClean="0"/>
          </a:p>
          <a:p>
            <a:pPr lvl="1"/>
            <a:r>
              <a:rPr lang="en-US" sz="1800" dirty="0" smtClean="0"/>
              <a:t>Support Docker CLI</a:t>
            </a:r>
          </a:p>
          <a:p>
            <a:pPr lvl="2"/>
            <a:r>
              <a:rPr lang="en-US" sz="1400" dirty="0" smtClean="0"/>
              <a:t>Run app over Unikernel by “</a:t>
            </a:r>
            <a:r>
              <a:rPr lang="en-US" sz="1400" dirty="0" err="1" smtClean="0"/>
              <a:t>docker</a:t>
            </a:r>
            <a:r>
              <a:rPr lang="en-US" sz="1400" dirty="0" smtClean="0"/>
              <a:t> run”</a:t>
            </a: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/>
              <a:t>9</a:t>
            </a:r>
            <a:r>
              <a:rPr lang="en-US" dirty="0" smtClean="0"/>
              <a:t>: UNIKEREL AS SERVICE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Alternative CAAS solution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0" y="3124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Docker ecosystem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17074"/>
                </a:solidFill>
              </a:rPr>
              <a:t>Performance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82770" y="4964731"/>
            <a:ext cx="2941830" cy="574113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Unikernel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52800" y="4343400"/>
            <a:ext cx="2971800" cy="621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352800" y="4343400"/>
            <a:ext cx="5399314" cy="2311398"/>
            <a:chOff x="3962400" y="3037868"/>
            <a:chExt cx="4724400" cy="2927505"/>
          </a:xfrm>
        </p:grpSpPr>
        <p:sp>
          <p:nvSpPr>
            <p:cNvPr id="41" name="Rectangle 40"/>
            <p:cNvSpPr/>
            <p:nvPr/>
          </p:nvSpPr>
          <p:spPr>
            <a:xfrm>
              <a:off x="3962400" y="4572000"/>
              <a:ext cx="4724400" cy="1393373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Hypervisor or Bare Metal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62725" y="3037868"/>
              <a:ext cx="1249487" cy="1544180"/>
            </a:xfrm>
            <a:prstGeom prst="rect">
              <a:avLst/>
            </a:prstGeom>
            <a:solidFill>
              <a:srgbClr val="BA3030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Docker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38601" y="5098143"/>
              <a:ext cx="2651126" cy="609600"/>
            </a:xfrm>
            <a:prstGeom prst="rect">
              <a:avLst/>
            </a:prstGeom>
            <a:pattFill prst="pct5">
              <a:fgClr>
                <a:srgbClr val="BA3030"/>
              </a:fgClr>
              <a:bgClr>
                <a:schemeClr val="bg1"/>
              </a:bgClr>
            </a:pattFill>
            <a:ln w="12700" cmpd="sng">
              <a:solidFill>
                <a:srgbClr val="BA30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Unikernel Images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5122759"/>
              <a:ext cx="533400" cy="5160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6" name="Straight Arrow Connector 45"/>
            <p:cNvCxnSpPr/>
            <p:nvPr/>
          </p:nvCxnSpPr>
          <p:spPr>
            <a:xfrm flipV="1">
              <a:off x="5334000" y="4582048"/>
              <a:ext cx="1695450" cy="512468"/>
            </a:xfrm>
            <a:prstGeom prst="straightConnector1">
              <a:avLst/>
            </a:prstGeom>
            <a:ln w="25400" cmpd="sng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7296150" y="4582048"/>
              <a:ext cx="320674" cy="510798"/>
            </a:xfrm>
            <a:prstGeom prst="straightConnector1">
              <a:avLst/>
            </a:prstGeom>
            <a:ln w="2540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807200" y="5092847"/>
              <a:ext cx="1762125" cy="609600"/>
            </a:xfrm>
            <a:prstGeom prst="rect">
              <a:avLst/>
            </a:prstGeom>
            <a:noFill/>
            <a:ln w="12700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Docker 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9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Docker is an entry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!= Container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Container, VM, Unikernel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6" y="2743200"/>
            <a:ext cx="4139790" cy="2514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38400"/>
            <a:ext cx="459559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LXC is machine oriented, Docker is app oriented.</a:t>
            </a:r>
          </a:p>
          <a:p>
            <a:r>
              <a:rPr lang="en-US" dirty="0" err="1" smtClean="0"/>
              <a:t>Docker’s</a:t>
            </a:r>
            <a:r>
              <a:rPr lang="en-US" dirty="0" smtClean="0"/>
              <a:t> key innovation is Docker image. </a:t>
            </a:r>
          </a:p>
          <a:p>
            <a:r>
              <a:rPr lang="en-US" dirty="0" smtClean="0"/>
              <a:t>Docker creates the standards &amp; ecosystem for clouds</a:t>
            </a:r>
          </a:p>
          <a:p>
            <a:pPr lvl="1"/>
            <a:r>
              <a:rPr lang="en-US" sz="1800" dirty="0" smtClean="0"/>
              <a:t>SaaS – software release standard</a:t>
            </a:r>
          </a:p>
          <a:p>
            <a:pPr lvl="2"/>
            <a:r>
              <a:rPr lang="en-US" dirty="0" smtClean="0"/>
              <a:t>Container image standards for build, ship and run</a:t>
            </a:r>
          </a:p>
          <a:p>
            <a:pPr lvl="2"/>
            <a:r>
              <a:rPr lang="en-US" dirty="0" smtClean="0"/>
              <a:t>Ecosystem for </a:t>
            </a:r>
            <a:r>
              <a:rPr lang="en-US" dirty="0"/>
              <a:t>D</a:t>
            </a:r>
            <a:r>
              <a:rPr lang="en-US" dirty="0" smtClean="0"/>
              <a:t>ocker hub and registry</a:t>
            </a:r>
          </a:p>
          <a:p>
            <a:pPr lvl="2"/>
            <a:r>
              <a:rPr lang="en-US" dirty="0" smtClean="0"/>
              <a:t>Cloud native app with micro-service architecture</a:t>
            </a:r>
          </a:p>
          <a:p>
            <a:pPr lvl="1"/>
            <a:r>
              <a:rPr lang="en-US" sz="1800" dirty="0" smtClean="0"/>
              <a:t>PaaS – next wave of innovations</a:t>
            </a:r>
            <a:endParaRPr lang="en-US" sz="1800" dirty="0"/>
          </a:p>
          <a:p>
            <a:pPr lvl="2"/>
            <a:r>
              <a:rPr lang="en-US" dirty="0" smtClean="0"/>
              <a:t>Key building blocks of various PaaS platforms</a:t>
            </a:r>
          </a:p>
          <a:p>
            <a:pPr lvl="3"/>
            <a:r>
              <a:rPr lang="en-US" sz="1100" dirty="0" smtClean="0"/>
              <a:t>Docker </a:t>
            </a:r>
            <a:r>
              <a:rPr lang="en-US" sz="1100" dirty="0"/>
              <a:t>image could be run over PaaS various containers </a:t>
            </a:r>
            <a:r>
              <a:rPr lang="en-US" sz="1100" dirty="0" smtClean="0"/>
              <a:t>implementation(</a:t>
            </a:r>
            <a:r>
              <a:rPr lang="en-US" sz="1100" dirty="0" err="1"/>
              <a:t>E</a:t>
            </a:r>
            <a:r>
              <a:rPr lang="en-US" sz="1100" dirty="0" err="1" smtClean="0"/>
              <a:t>g</a:t>
            </a:r>
            <a:r>
              <a:rPr lang="en-US" sz="1100" dirty="0" smtClean="0"/>
              <a:t>. Cloud Foundry)</a:t>
            </a:r>
          </a:p>
          <a:p>
            <a:pPr lvl="1"/>
            <a:r>
              <a:rPr lang="en-US" sz="1800" dirty="0" smtClean="0"/>
              <a:t>IaaS</a:t>
            </a:r>
          </a:p>
          <a:p>
            <a:pPr lvl="2"/>
            <a:r>
              <a:rPr lang="en-US" dirty="0" smtClean="0"/>
              <a:t>VMWare two container solutions VS. open source solutions </a:t>
            </a:r>
            <a:r>
              <a:rPr lang="en-US" sz="1000" dirty="0" smtClean="0"/>
              <a:t>(Hyper, </a:t>
            </a:r>
            <a:r>
              <a:rPr lang="en-US" sz="1000" dirty="0" err="1" smtClean="0"/>
              <a:t>Coreos</a:t>
            </a:r>
            <a:r>
              <a:rPr lang="en-US" sz="1000" dirty="0" smtClean="0"/>
              <a:t>, Atomic)</a:t>
            </a:r>
            <a:endParaRPr lang="en-US" dirty="0" smtClean="0"/>
          </a:p>
          <a:p>
            <a:pPr lvl="3"/>
            <a:r>
              <a:rPr lang="en-US" sz="1100" dirty="0" smtClean="0"/>
              <a:t>VMware </a:t>
            </a:r>
            <a:r>
              <a:rPr lang="en-US" sz="1100" dirty="0"/>
              <a:t>vSphere Integrated </a:t>
            </a:r>
            <a:r>
              <a:rPr lang="en-US" sz="1100" dirty="0" smtClean="0"/>
              <a:t>Containers: Accelerate PaaS adoption in enterprise market</a:t>
            </a:r>
          </a:p>
          <a:p>
            <a:pPr lvl="3"/>
            <a:r>
              <a:rPr lang="en-US" sz="1100" dirty="0" smtClean="0"/>
              <a:t>Introducing </a:t>
            </a:r>
            <a:r>
              <a:rPr lang="en-US" sz="1100" dirty="0"/>
              <a:t>the Photon Platform: Purpose-Built for Running Cloud-Native </a:t>
            </a:r>
            <a:r>
              <a:rPr lang="en-US" sz="1100" dirty="0" smtClean="0"/>
              <a:t>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is a solution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 Vs. Docker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fact: container is 10+ years old technology</a:t>
            </a:r>
          </a:p>
          <a:p>
            <a:pPr lvl="1"/>
            <a:r>
              <a:rPr lang="en-US" dirty="0" smtClean="0"/>
              <a:t>Why Docker is hot, instead of LXC (container)? </a:t>
            </a:r>
          </a:p>
          <a:p>
            <a:pPr lvl="1"/>
            <a:r>
              <a:rPr lang="en-US" dirty="0" smtClean="0"/>
              <a:t>What is the key value of Docker technology?</a:t>
            </a:r>
          </a:p>
          <a:p>
            <a:pPr lvl="1"/>
            <a:r>
              <a:rPr lang="en-US" dirty="0" smtClean="0"/>
              <a:t>Why does Microsoft also want to integrate with Docker? </a:t>
            </a:r>
          </a:p>
          <a:p>
            <a:pPr lvl="1"/>
            <a:r>
              <a:rPr lang="en-US" dirty="0" smtClean="0"/>
              <a:t>Why does Linux Foundation operate open container project?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= Container?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before 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Hub &amp;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engine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97000"/>
            <a:ext cx="6736973" cy="51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31242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standard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32740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Format standard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1100" y="16002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OCI?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1371600" y="1969532"/>
            <a:ext cx="666750" cy="1154668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2038350" y="1969532"/>
            <a:ext cx="4819650" cy="13578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7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Open container Initiative</a:t>
            </a:r>
            <a:r>
              <a:rPr lang="en-US" sz="2000" dirty="0" smtClean="0"/>
              <a:t> </a:t>
            </a:r>
          </a:p>
          <a:p>
            <a:pPr lvl="1"/>
            <a:r>
              <a:rPr lang="en-US" sz="1200" dirty="0"/>
              <a:t>C</a:t>
            </a:r>
            <a:r>
              <a:rPr lang="en-US" sz="1200" dirty="0" smtClean="0"/>
              <a:t>ontainer </a:t>
            </a:r>
            <a:r>
              <a:rPr lang="en-US" sz="1200" dirty="0"/>
              <a:t>formats and </a:t>
            </a:r>
            <a:r>
              <a:rPr lang="en-US" sz="1200" dirty="0" smtClean="0"/>
              <a:t>runtime industry standards. (Linux foundation).</a:t>
            </a:r>
          </a:p>
          <a:p>
            <a:r>
              <a:rPr lang="en-US" sz="2000" dirty="0" smtClean="0"/>
              <a:t>Applications</a:t>
            </a:r>
            <a:endParaRPr lang="en-US" sz="2000" dirty="0"/>
          </a:p>
          <a:p>
            <a:pPr lvl="1"/>
            <a:r>
              <a:rPr lang="en-US" sz="1200" dirty="0"/>
              <a:t>1000’s of </a:t>
            </a:r>
            <a:r>
              <a:rPr lang="en-US" sz="1200" dirty="0" err="1"/>
              <a:t>Dockerized</a:t>
            </a:r>
            <a:r>
              <a:rPr lang="en-US" sz="1200" dirty="0"/>
              <a:t> applications available at </a:t>
            </a:r>
            <a:r>
              <a:rPr lang="en-US" sz="1200" dirty="0" err="1"/>
              <a:t>index.docker.io</a:t>
            </a:r>
            <a:endParaRPr lang="en-US" sz="1200" dirty="0"/>
          </a:p>
          <a:p>
            <a:r>
              <a:rPr lang="en-US" sz="2000" dirty="0"/>
              <a:t>PaaS &amp; IaaS</a:t>
            </a:r>
          </a:p>
          <a:p>
            <a:pPr lvl="1"/>
            <a:r>
              <a:rPr lang="en-US" sz="1200" dirty="0"/>
              <a:t>Private PaaS: </a:t>
            </a:r>
            <a:r>
              <a:rPr lang="en-US" sz="1200" dirty="0" err="1"/>
              <a:t>OpenShift</a:t>
            </a:r>
            <a:r>
              <a:rPr lang="en-US" sz="1200" dirty="0"/>
              <a:t>, </a:t>
            </a:r>
            <a:r>
              <a:rPr lang="en-US" sz="1200" dirty="0" err="1"/>
              <a:t>Cloudfoundry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Public PaaS: </a:t>
            </a:r>
            <a:r>
              <a:rPr lang="en-US" sz="1200" dirty="0" err="1"/>
              <a:t>Deis</a:t>
            </a:r>
            <a:r>
              <a:rPr lang="en-US" sz="1200" dirty="0"/>
              <a:t>, </a:t>
            </a:r>
            <a:r>
              <a:rPr lang="en-US" sz="1200" dirty="0" err="1"/>
              <a:t>Voxoz</a:t>
            </a:r>
            <a:r>
              <a:rPr lang="en-US" sz="1200" dirty="0"/>
              <a:t>, </a:t>
            </a:r>
            <a:r>
              <a:rPr lang="en-US" sz="1200" dirty="0" smtClean="0"/>
              <a:t>Cocaine, </a:t>
            </a:r>
            <a:r>
              <a:rPr lang="en-US" sz="1200" dirty="0"/>
              <a:t>Baidu PaaS</a:t>
            </a:r>
          </a:p>
          <a:p>
            <a:pPr lvl="1"/>
            <a:r>
              <a:rPr lang="en-US" sz="1200" dirty="0"/>
              <a:t>Public IaaS: Amazon, Azure, Digital Ocean</a:t>
            </a:r>
          </a:p>
          <a:p>
            <a:pPr lvl="1"/>
            <a:r>
              <a:rPr lang="en-US" sz="1200" dirty="0"/>
              <a:t>Private IaaS: </a:t>
            </a:r>
            <a:r>
              <a:rPr lang="en-US" sz="1200" dirty="0" err="1"/>
              <a:t>vcloud</a:t>
            </a:r>
            <a:r>
              <a:rPr lang="en-US" sz="1200" dirty="0"/>
              <a:t>, Openstack</a:t>
            </a:r>
          </a:p>
          <a:p>
            <a:r>
              <a:rPr lang="en-US" sz="2000" dirty="0" err="1"/>
              <a:t>DevOps</a:t>
            </a:r>
            <a:r>
              <a:rPr lang="en-US" sz="2000" dirty="0"/>
              <a:t> Tools</a:t>
            </a:r>
          </a:p>
          <a:p>
            <a:pPr lvl="1"/>
            <a:r>
              <a:rPr lang="en-US" sz="1200" dirty="0"/>
              <a:t>Chef, Puppet, Jenkins, Travis, Salt, </a:t>
            </a:r>
            <a:r>
              <a:rPr lang="en-US" sz="1200" dirty="0" err="1"/>
              <a:t>Ansible</a:t>
            </a:r>
            <a:endParaRPr lang="en-US" sz="1200" dirty="0"/>
          </a:p>
          <a:p>
            <a:r>
              <a:rPr lang="en-US" sz="2000" dirty="0"/>
              <a:t>Orchestration tools</a:t>
            </a:r>
          </a:p>
          <a:p>
            <a:pPr lvl="1"/>
            <a:r>
              <a:rPr lang="en-US" sz="1200" dirty="0" err="1"/>
              <a:t>Kubernetes</a:t>
            </a:r>
            <a:r>
              <a:rPr lang="en-US" sz="1200" dirty="0"/>
              <a:t>, </a:t>
            </a:r>
            <a:r>
              <a:rPr lang="en-US" sz="1200" dirty="0" err="1"/>
              <a:t>Mesos</a:t>
            </a:r>
            <a:r>
              <a:rPr lang="en-US" sz="1200" dirty="0"/>
              <a:t>, Heat</a:t>
            </a:r>
          </a:p>
          <a:p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Ecosystem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IMAGES runs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everywhere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8200" y="2717802"/>
            <a:ext cx="4267200" cy="3048001"/>
            <a:chOff x="3356238" y="1657350"/>
            <a:chExt cx="5635362" cy="2743201"/>
          </a:xfrm>
        </p:grpSpPr>
        <p:grpSp>
          <p:nvGrpSpPr>
            <p:cNvPr id="5" name="Group 4"/>
            <p:cNvGrpSpPr/>
            <p:nvPr/>
          </p:nvGrpSpPr>
          <p:grpSpPr>
            <a:xfrm>
              <a:off x="3356238" y="2218968"/>
              <a:ext cx="5635362" cy="2181583"/>
              <a:chOff x="994038" y="1914168"/>
              <a:chExt cx="5635362" cy="218158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94038" y="1914168"/>
                <a:ext cx="5635362" cy="2181583"/>
                <a:chOff x="613038" y="2599968"/>
                <a:chExt cx="5635362" cy="218158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613038" y="2852560"/>
                  <a:ext cx="5635362" cy="1928991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IaaS</a:t>
                  </a:r>
                </a:p>
                <a:p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713669" y="3819168"/>
                  <a:ext cx="5434099" cy="505182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Virtualization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713669" y="3209568"/>
                  <a:ext cx="4981257" cy="505182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OS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713669" y="2599968"/>
                  <a:ext cx="3814092" cy="505182"/>
                </a:xfrm>
                <a:prstGeom prst="round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PaaS</a:t>
                  </a:r>
                  <a:endParaRPr lang="en-US" dirty="0"/>
                </a:p>
              </p:txBody>
            </p:sp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7562" y="3894277"/>
                  <a:ext cx="3200400" cy="3538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5036" y="4359955"/>
                  <a:ext cx="381000" cy="3714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6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35420" y="4400550"/>
                  <a:ext cx="588985" cy="248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7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9353" y="3281905"/>
                  <a:ext cx="343907" cy="3566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Picture 9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9984" y="2674037"/>
                  <a:ext cx="457201" cy="369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" name="Picture 15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510" y="2609850"/>
                <a:ext cx="390525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Rounded Rectangle 22"/>
            <p:cNvSpPr/>
            <p:nvPr/>
          </p:nvSpPr>
          <p:spPr>
            <a:xfrm>
              <a:off x="4060658" y="1657350"/>
              <a:ext cx="4930942" cy="45720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SaaS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076" y="3994824"/>
              <a:ext cx="830899" cy="364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393" y="4042305"/>
              <a:ext cx="748342" cy="22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52517" y="3961292"/>
              <a:ext cx="533400" cy="39953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66341" y="2388869"/>
              <a:ext cx="1295399" cy="25030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3191" y="1689280"/>
              <a:ext cx="398631" cy="39334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40392" y="1751992"/>
              <a:ext cx="835398" cy="2679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4792" y="1721126"/>
              <a:ext cx="419100" cy="329647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191" y="1689280"/>
              <a:ext cx="652462" cy="393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992" y="1777097"/>
              <a:ext cx="1216976" cy="26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3580340"/>
            <a:ext cx="587539" cy="23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59" y="4175407"/>
            <a:ext cx="783996" cy="32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22" y="4072297"/>
            <a:ext cx="306074" cy="45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63735"/>
            <a:ext cx="533400" cy="32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152901"/>
            <a:ext cx="8778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9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1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IaaS</a:t>
            </a:r>
            <a:r>
              <a:rPr lang="en-US" dirty="0" smtClean="0"/>
              <a:t> Multi-tenants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VM vs. Container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38754" y="2591187"/>
            <a:ext cx="633199" cy="23216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B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741142" y="2593312"/>
            <a:ext cx="633199" cy="23216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841444" y="4931204"/>
            <a:ext cx="2627823" cy="38867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Hypervisor (Type 2)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841444" y="5323095"/>
            <a:ext cx="2627823" cy="388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Host OS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841444" y="5728044"/>
            <a:ext cx="2627823" cy="388675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90601" y="2591187"/>
            <a:ext cx="633199" cy="23216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5400000">
            <a:off x="7041965" y="4686544"/>
            <a:ext cx="979568" cy="35152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098156" y="5346676"/>
            <a:ext cx="2627823" cy="388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Host OS</a:t>
            </a:r>
            <a:endParaRPr lang="en-US" sz="1200" dirty="0"/>
          </a:p>
        </p:txBody>
      </p:sp>
      <p:sp>
        <p:nvSpPr>
          <p:cNvPr id="22" name="Flowchart: Process 21"/>
          <p:cNvSpPr/>
          <p:nvPr/>
        </p:nvSpPr>
        <p:spPr>
          <a:xfrm>
            <a:off x="5098156" y="5751625"/>
            <a:ext cx="2627823" cy="388675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098154" y="5144647"/>
            <a:ext cx="690654" cy="209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Bins/Libs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30" name="Left Brace 29"/>
          <p:cNvSpPr/>
          <p:nvPr/>
        </p:nvSpPr>
        <p:spPr>
          <a:xfrm>
            <a:off x="513316" y="2591187"/>
            <a:ext cx="273752" cy="2323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16"/>
          <p:cNvSpPr txBox="1"/>
          <p:nvPr/>
        </p:nvSpPr>
        <p:spPr>
          <a:xfrm>
            <a:off x="0" y="317524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VM</a:t>
            </a:r>
            <a:endParaRPr lang="en-US" sz="1200" dirty="0"/>
          </a:p>
        </p:txBody>
      </p:sp>
      <p:sp>
        <p:nvSpPr>
          <p:cNvPr id="32" name="Left Brace 31"/>
          <p:cNvSpPr/>
          <p:nvPr/>
        </p:nvSpPr>
        <p:spPr>
          <a:xfrm>
            <a:off x="4789437" y="4231033"/>
            <a:ext cx="269503" cy="1111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89"/>
          <p:cNvSpPr txBox="1"/>
          <p:nvPr/>
        </p:nvSpPr>
        <p:spPr>
          <a:xfrm>
            <a:off x="3864232" y="4615206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Container</a:t>
            </a:r>
            <a:endParaRPr lang="en-US" sz="1200" dirty="0"/>
          </a:p>
        </p:txBody>
      </p:sp>
      <p:sp>
        <p:nvSpPr>
          <p:cNvPr id="34" name="TextBox 18"/>
          <p:cNvSpPr txBox="1"/>
          <p:nvPr/>
        </p:nvSpPr>
        <p:spPr>
          <a:xfrm>
            <a:off x="4892682" y="1701801"/>
            <a:ext cx="345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717074"/>
                </a:solidFill>
              </a:rPr>
              <a:t>Containers are isolated, but share same kernel.</a:t>
            </a:r>
          </a:p>
        </p:txBody>
      </p:sp>
      <p:sp>
        <p:nvSpPr>
          <p:cNvPr id="2" name="Rectangle 1"/>
          <p:cNvSpPr/>
          <p:nvPr/>
        </p:nvSpPr>
        <p:spPr>
          <a:xfrm>
            <a:off x="5098156" y="4231032"/>
            <a:ext cx="690653" cy="894392"/>
          </a:xfrm>
          <a:prstGeom prst="rect">
            <a:avLst/>
          </a:prstGeom>
          <a:solidFill>
            <a:srgbClr val="7030A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/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67400" y="5155415"/>
            <a:ext cx="690654" cy="209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Bins/Libs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5867402" y="4241800"/>
            <a:ext cx="690653" cy="894392"/>
          </a:xfrm>
          <a:prstGeom prst="rect">
            <a:avLst/>
          </a:prstGeom>
          <a:solidFill>
            <a:srgbClr val="7030A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6624546" y="5149952"/>
            <a:ext cx="690654" cy="209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r>
              <a:rPr lang="en-US" sz="800" dirty="0" smtClean="0"/>
              <a:t>Bins/Libs</a:t>
            </a:r>
          </a:p>
          <a:p>
            <a:pPr algn="ctr"/>
            <a:endParaRPr lang="en-US" sz="800" dirty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6624547" y="4236337"/>
            <a:ext cx="690653" cy="894392"/>
          </a:xfrm>
          <a:prstGeom prst="rect">
            <a:avLst/>
          </a:prstGeom>
          <a:solidFill>
            <a:srgbClr val="7030A0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Guest</a:t>
            </a:r>
          </a:p>
          <a:p>
            <a:pPr algn="ctr"/>
            <a:r>
              <a:rPr lang="en-US" sz="1200" dirty="0" smtClean="0"/>
              <a:t>OS</a:t>
            </a:r>
          </a:p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990601" y="4128748"/>
            <a:ext cx="633199" cy="784056"/>
            <a:chOff x="990600" y="3096561"/>
            <a:chExt cx="633199" cy="588042"/>
          </a:xfrm>
        </p:grpSpPr>
        <p:sp>
          <p:nvSpPr>
            <p:cNvPr id="44" name="Rectangle 43"/>
            <p:cNvSpPr/>
            <p:nvPr/>
          </p:nvSpPr>
          <p:spPr>
            <a:xfrm>
              <a:off x="990600" y="3105151"/>
              <a:ext cx="633199" cy="579452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Kernel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0600" y="3096561"/>
              <a:ext cx="612604" cy="20579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700" dirty="0"/>
            </a:p>
            <a:p>
              <a:pPr algn="ctr"/>
              <a:r>
                <a:rPr lang="en-US" sz="700" dirty="0" smtClean="0"/>
                <a:t>Bins/Libs</a:t>
              </a:r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1" y="4140200"/>
            <a:ext cx="633199" cy="784056"/>
            <a:chOff x="990600" y="3096561"/>
            <a:chExt cx="633199" cy="588042"/>
          </a:xfrm>
        </p:grpSpPr>
        <p:sp>
          <p:nvSpPr>
            <p:cNvPr id="56" name="Rectangle 55"/>
            <p:cNvSpPr/>
            <p:nvPr/>
          </p:nvSpPr>
          <p:spPr>
            <a:xfrm>
              <a:off x="990600" y="3105151"/>
              <a:ext cx="633199" cy="579452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Kernel</a:t>
              </a:r>
              <a:endParaRPr lang="en-US" sz="11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90600" y="3096561"/>
              <a:ext cx="612604" cy="20579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700" dirty="0"/>
            </a:p>
            <a:p>
              <a:pPr algn="ctr"/>
              <a:r>
                <a:rPr lang="en-US" sz="700" dirty="0" smtClean="0"/>
                <a:t>Bins/Libs</a:t>
              </a:r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43201" y="4140200"/>
            <a:ext cx="633199" cy="784056"/>
            <a:chOff x="990600" y="3096561"/>
            <a:chExt cx="633199" cy="588042"/>
          </a:xfrm>
        </p:grpSpPr>
        <p:sp>
          <p:nvSpPr>
            <p:cNvPr id="59" name="Rectangle 58"/>
            <p:cNvSpPr/>
            <p:nvPr/>
          </p:nvSpPr>
          <p:spPr>
            <a:xfrm>
              <a:off x="990600" y="3105151"/>
              <a:ext cx="633199" cy="579452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Kernel</a:t>
              </a:r>
              <a:endParaRPr lang="en-US" sz="11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0600" y="3096561"/>
              <a:ext cx="612604" cy="20579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700" dirty="0"/>
            </a:p>
            <a:p>
              <a:pPr algn="ctr"/>
              <a:r>
                <a:rPr lang="en-US" sz="700" dirty="0" smtClean="0"/>
                <a:t>Bins/Libs</a:t>
              </a:r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</p:grpSp>
      <p:sp>
        <p:nvSpPr>
          <p:cNvPr id="61" name="TextBox 18"/>
          <p:cNvSpPr txBox="1"/>
          <p:nvPr/>
        </p:nvSpPr>
        <p:spPr>
          <a:xfrm>
            <a:off x="523614" y="1701801"/>
            <a:ext cx="345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717074"/>
                </a:solidFill>
              </a:rPr>
              <a:t>VMs are isolated. Each VM has full OS instance with a separate kernel.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9200" y="2807494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Faster deployment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Less overhead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Faster restart</a:t>
            </a:r>
            <a:endParaRPr lang="en-US" sz="10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2: App packaging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VM images Vs. Docker image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0" y="1812263"/>
            <a:ext cx="8351184" cy="4328037"/>
            <a:chOff x="-415784" y="240839"/>
            <a:chExt cx="9945950" cy="4661823"/>
          </a:xfrm>
        </p:grpSpPr>
        <p:sp>
          <p:nvSpPr>
            <p:cNvPr id="5" name="Rectangle 4"/>
            <p:cNvSpPr/>
            <p:nvPr/>
          </p:nvSpPr>
          <p:spPr>
            <a:xfrm>
              <a:off x="586343" y="259921"/>
              <a:ext cx="762400" cy="231626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A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8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586343" y="3600318"/>
              <a:ext cx="3129640" cy="41865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Hypervisor (Type 2)</a:t>
              </a:r>
              <a:endParaRPr lang="en-US" sz="1200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586343" y="4022432"/>
              <a:ext cx="3129640" cy="418650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586343" y="4458612"/>
              <a:ext cx="3129640" cy="41865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343" y="1723826"/>
              <a:ext cx="754116" cy="185896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343" y="1097013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1200" dirty="0" smtClean="0"/>
                <a:t>Bins/</a:t>
              </a:r>
            </a:p>
            <a:p>
              <a:pPr algn="ctr"/>
              <a:r>
                <a:rPr lang="en-US" sz="1200" dirty="0" smtClean="0"/>
                <a:t>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343" y="259921"/>
              <a:ext cx="760887" cy="3336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94260" y="258188"/>
              <a:ext cx="762400" cy="2316269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A’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1031" y="1708937"/>
              <a:ext cx="754116" cy="83483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95773" y="1082124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Bins/</a:t>
              </a:r>
            </a:p>
            <a:p>
              <a:pPr algn="ctr"/>
              <a:r>
                <a:rPr lang="en-US" sz="1200" dirty="0" smtClean="0"/>
                <a:t>Libs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94260" y="245032"/>
              <a:ext cx="760887" cy="2298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49247" y="242391"/>
              <a:ext cx="762400" cy="231626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/>
                <a:t>B</a:t>
              </a:r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52273" y="1729082"/>
              <a:ext cx="754116" cy="83483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Guest</a:t>
              </a:r>
            </a:p>
            <a:p>
              <a:pPr algn="ctr"/>
              <a:r>
                <a:rPr lang="en-US" dirty="0" smtClean="0"/>
                <a:t>OS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57175" y="1102269"/>
              <a:ext cx="754116" cy="65234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Bins/</a:t>
              </a:r>
            </a:p>
            <a:p>
              <a:pPr algn="ctr"/>
              <a:r>
                <a:rPr lang="en-US" sz="1200" dirty="0" smtClean="0"/>
                <a:t>Libs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552" y="2846148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A’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 rot="5400000">
              <a:off x="8026692" y="3316781"/>
              <a:ext cx="1055114" cy="41865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</a:t>
              </a:r>
              <a:r>
                <a:rPr lang="en-US" sz="1200" dirty="0"/>
                <a:t> 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5655929" y="4047832"/>
              <a:ext cx="3129640" cy="418650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655929" y="4484012"/>
              <a:ext cx="3129640" cy="41865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5928" y="3830222"/>
              <a:ext cx="822543" cy="2256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77452" y="2846148"/>
              <a:ext cx="372395" cy="96654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26097" y="3809518"/>
              <a:ext cx="1781810" cy="25840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1052" y="2846148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05872" y="2842973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70692" y="2846148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35512" y="2842973"/>
              <a:ext cx="372395" cy="96654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195556" y="258188"/>
              <a:ext cx="326028" cy="3324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-415784" y="1708937"/>
              <a:ext cx="479570" cy="298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VM</a:t>
              </a:r>
              <a:endParaRPr lang="en-US" sz="1200" dirty="0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5288256" y="2846148"/>
              <a:ext cx="320968" cy="11969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TextBox 89"/>
            <p:cNvSpPr txBox="1"/>
            <p:nvPr/>
          </p:nvSpPr>
          <p:spPr>
            <a:xfrm>
              <a:off x="4186372" y="3259949"/>
              <a:ext cx="947228" cy="298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Container</a:t>
              </a:r>
              <a:endParaRPr lang="en-US" sz="1200" dirty="0"/>
            </a:p>
          </p:txBody>
        </p:sp>
        <p:sp>
          <p:nvSpPr>
            <p:cNvPr id="34" name="TextBox 18"/>
            <p:cNvSpPr txBox="1"/>
            <p:nvPr/>
          </p:nvSpPr>
          <p:spPr>
            <a:xfrm>
              <a:off x="5411217" y="240839"/>
              <a:ext cx="4118949" cy="109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717074"/>
                  </a:solidFill>
                </a:rPr>
                <a:t>Application and all its dependencies could be build, ship and run by a Docker image</a:t>
              </a:r>
              <a:r>
                <a:rPr lang="en-US" sz="1200" dirty="0" smtClean="0">
                  <a:solidFill>
                    <a:srgbClr val="717074"/>
                  </a:solidFill>
                </a:rPr>
                <a:t>.</a:t>
              </a:r>
              <a:r>
                <a:rPr lang="en-US" sz="1200" dirty="0">
                  <a:solidFill>
                    <a:srgbClr val="717074"/>
                  </a:solidFill>
                </a:rPr>
                <a:t> Each container may just have one of few of apps, which is more light weight than running a full OS in one container. </a:t>
              </a:r>
            </a:p>
            <a:p>
              <a:r>
                <a:rPr lang="en-US" sz="1200" dirty="0" smtClean="0">
                  <a:solidFill>
                    <a:srgbClr val="717074"/>
                  </a:solidFill>
                </a:rPr>
                <a:t> </a:t>
              </a:r>
              <a:endParaRPr lang="en-US" sz="1200" dirty="0">
                <a:solidFill>
                  <a:srgbClr val="717074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11639" y="1742114"/>
              <a:ext cx="754116" cy="185896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51591" y="1736018"/>
              <a:ext cx="754116" cy="185896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Guest</a:t>
              </a:r>
            </a:p>
            <a:p>
              <a:pPr algn="ctr"/>
              <a:r>
                <a:rPr lang="en-US" sz="1200" dirty="0" smtClean="0"/>
                <a:t>OS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94260" y="242391"/>
              <a:ext cx="755629" cy="3340397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7760" y="255091"/>
              <a:ext cx="755629" cy="3340397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49960" y="242391"/>
              <a:ext cx="755629" cy="3340397"/>
            </a:xfrm>
            <a:prstGeom prst="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29200" y="3155315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Easy deployment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Easy porting, address dependency pains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Light weight, fast start</a:t>
            </a:r>
            <a:endParaRPr lang="en-US" sz="10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0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</a:t>
            </a:r>
            <a:r>
              <a:rPr lang="en-US" dirty="0" smtClean="0"/>
              <a:t>3: New SW release model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Docker registry &amp; Docker Hub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66801" y="1803400"/>
            <a:ext cx="7600612" cy="4190819"/>
            <a:chOff x="573360" y="773233"/>
            <a:chExt cx="8461455" cy="450746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591325" y="3723698"/>
              <a:ext cx="1939947" cy="13165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n 37"/>
            <p:cNvSpPr/>
            <p:nvPr/>
          </p:nvSpPr>
          <p:spPr>
            <a:xfrm>
              <a:off x="573360" y="2869860"/>
              <a:ext cx="1102795" cy="22744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Source Code Repository</a:t>
              </a:r>
              <a:endParaRPr lang="en-US" sz="1200" dirty="0"/>
            </a:p>
          </p:txBody>
        </p:sp>
        <p:sp>
          <p:nvSpPr>
            <p:cNvPr id="39" name="Flowchart: Document 38"/>
            <p:cNvSpPr/>
            <p:nvPr/>
          </p:nvSpPr>
          <p:spPr>
            <a:xfrm>
              <a:off x="656069" y="3286592"/>
              <a:ext cx="935256" cy="895145"/>
            </a:xfrm>
            <a:prstGeom prst="flowChartDocumen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000" dirty="0"/>
                <a:t>Dockerfile</a:t>
              </a:r>
            </a:p>
            <a:p>
              <a:pPr algn="ctr"/>
              <a:r>
                <a:rPr lang="en-US" sz="1000" dirty="0"/>
                <a:t>For </a:t>
              </a:r>
            </a:p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2887035" y="4089419"/>
              <a:ext cx="1454286" cy="536446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200" dirty="0" smtClean="0"/>
                <a:t>Docker Engine</a:t>
              </a:r>
              <a:endParaRPr lang="en-US" sz="1200" dirty="0"/>
            </a:p>
          </p:txBody>
        </p:sp>
        <p:sp>
          <p:nvSpPr>
            <p:cNvPr id="41" name="Can 40"/>
            <p:cNvSpPr/>
            <p:nvPr/>
          </p:nvSpPr>
          <p:spPr>
            <a:xfrm>
              <a:off x="7941564" y="773233"/>
              <a:ext cx="879243" cy="140876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r>
                <a:rPr lang="en-US" sz="1000" dirty="0" smtClean="0"/>
                <a:t>Docker</a:t>
              </a:r>
            </a:p>
            <a:p>
              <a:pPr algn="ctr"/>
              <a:r>
                <a:rPr lang="en-US" sz="1000" dirty="0" smtClean="0"/>
                <a:t>Container</a:t>
              </a:r>
            </a:p>
            <a:p>
              <a:pPr algn="ctr"/>
              <a:r>
                <a:rPr lang="en-US" sz="1000" dirty="0" smtClean="0"/>
                <a:t>Image Registry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31271" y="2758379"/>
              <a:ext cx="0" cy="1331039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58842" y="3177315"/>
              <a:ext cx="562851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Build</a:t>
              </a:r>
              <a:endParaRPr lang="en-US" sz="1400" i="1" dirty="0"/>
            </a:p>
          </p:txBody>
        </p:sp>
        <p:sp>
          <p:nvSpPr>
            <p:cNvPr id="44" name="Flowchart: Process 43"/>
            <p:cNvSpPr/>
            <p:nvPr/>
          </p:nvSpPr>
          <p:spPr>
            <a:xfrm rot="5400000">
              <a:off x="7241532" y="3773660"/>
              <a:ext cx="1406215" cy="3139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200" dirty="0" smtClean="0"/>
                <a:t>Docker </a:t>
              </a:r>
              <a:endParaRPr lang="en-US" sz="1200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327842" y="4638876"/>
              <a:ext cx="2366351" cy="641817"/>
            </a:xfrm>
            <a:prstGeom prst="flowChartProcess">
              <a:avLst/>
            </a:prstGeom>
            <a:solidFill>
              <a:srgbClr val="F40C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200" dirty="0" smtClean="0"/>
                <a:t>Host 2 OS  (Linux)</a:t>
              </a:r>
              <a:endParaRPr lang="en-US" sz="1200" dirty="0"/>
            </a:p>
          </p:txBody>
        </p:sp>
        <p:sp>
          <p:nvSpPr>
            <p:cNvPr id="46" name="Cube 45"/>
            <p:cNvSpPr/>
            <p:nvPr/>
          </p:nvSpPr>
          <p:spPr>
            <a:xfrm>
              <a:off x="6327843" y="3262672"/>
              <a:ext cx="389228" cy="1388486"/>
            </a:xfrm>
            <a:prstGeom prst="cube">
              <a:avLst>
                <a:gd name="adj" fmla="val 27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000" dirty="0" smtClean="0"/>
                <a:t>Container A</a:t>
              </a:r>
              <a:endParaRPr lang="en-US" sz="1000" dirty="0"/>
            </a:p>
          </p:txBody>
        </p:sp>
        <p:sp>
          <p:nvSpPr>
            <p:cNvPr id="47" name="Cube 46"/>
            <p:cNvSpPr/>
            <p:nvPr/>
          </p:nvSpPr>
          <p:spPr>
            <a:xfrm>
              <a:off x="6807903" y="3303251"/>
              <a:ext cx="370940" cy="132261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000" dirty="0" smtClean="0"/>
                <a:t>Container B</a:t>
              </a:r>
              <a:endParaRPr lang="en-US" sz="1000" dirty="0"/>
            </a:p>
          </p:txBody>
        </p:sp>
        <p:sp>
          <p:nvSpPr>
            <p:cNvPr id="48" name="Cube 47"/>
            <p:cNvSpPr/>
            <p:nvPr/>
          </p:nvSpPr>
          <p:spPr>
            <a:xfrm>
              <a:off x="7269676" y="3308584"/>
              <a:ext cx="370940" cy="132261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000" dirty="0" smtClean="0"/>
                <a:t>Container C</a:t>
              </a:r>
              <a:endParaRPr lang="en-US" sz="1000" dirty="0"/>
            </a:p>
          </p:txBody>
        </p:sp>
        <p:sp>
          <p:nvSpPr>
            <p:cNvPr id="49" name="Cube 48"/>
            <p:cNvSpPr/>
            <p:nvPr/>
          </p:nvSpPr>
          <p:spPr>
            <a:xfrm>
              <a:off x="3381236" y="1210339"/>
              <a:ext cx="381631" cy="16081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68580" tIns="34290" rIns="68580" bIns="34290" rtlCol="0" anchor="ctr"/>
            <a:lstStyle/>
            <a:p>
              <a:pPr algn="ctr"/>
              <a:r>
                <a:rPr lang="en-US" sz="1200" dirty="0" smtClean="0"/>
                <a:t>Container A</a:t>
              </a:r>
              <a:endParaRPr lang="en-US" sz="12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743325" y="1710946"/>
              <a:ext cx="4164358" cy="3554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410652" y="1200615"/>
              <a:ext cx="543220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Push</a:t>
              </a:r>
              <a:endParaRPr lang="en-US" sz="1400" i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261443" y="2180498"/>
              <a:ext cx="15782" cy="2470660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8492965" y="2241164"/>
              <a:ext cx="22385" cy="2384700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310384" y="2350108"/>
              <a:ext cx="698477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Search</a:t>
              </a:r>
              <a:endParaRPr lang="en-US" sz="14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40709" y="2440761"/>
              <a:ext cx="453992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Pull</a:t>
              </a:r>
              <a:endParaRPr lang="en-US" sz="1400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64762" y="2792806"/>
              <a:ext cx="470053" cy="30620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400" i="1" dirty="0" smtClean="0"/>
                <a:t>Run</a:t>
              </a:r>
              <a:endParaRPr lang="en-US" sz="1400" i="1" dirty="0"/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2887035" y="4651157"/>
              <a:ext cx="1454286" cy="62953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000" dirty="0" smtClean="0"/>
                <a:t>Host 1  OS (Linux)</a:t>
              </a:r>
              <a:endParaRPr lang="en-US" sz="1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8174" y="1397001"/>
            <a:ext cx="5370464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074"/>
                </a:solidFill>
              </a:rPr>
              <a:t>Continuous Integration and Delivery </a:t>
            </a:r>
            <a:r>
              <a:rPr lang="en-US" sz="1600" dirty="0" smtClean="0">
                <a:solidFill>
                  <a:srgbClr val="717074"/>
                </a:solidFill>
              </a:rPr>
              <a:t>with…</a:t>
            </a:r>
            <a:endParaRPr lang="en-US" sz="1600" dirty="0">
              <a:solidFill>
                <a:srgbClr val="717074"/>
              </a:solidFill>
            </a:endParaRP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Docker Trusted Registry</a:t>
            </a: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Docker </a:t>
            </a:r>
            <a:r>
              <a:rPr lang="en-US" sz="1200" dirty="0" smtClean="0">
                <a:solidFill>
                  <a:srgbClr val="717074"/>
                </a:solidFill>
              </a:rPr>
              <a:t>hub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17074"/>
                </a:solidFill>
              </a:rPr>
              <a:t>Benefits</a:t>
            </a: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Ship faster &amp; easier</a:t>
            </a: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r>
              <a:rPr lang="en-US" sz="1200" dirty="0">
                <a:solidFill>
                  <a:srgbClr val="717074"/>
                </a:solidFill>
              </a:rPr>
              <a:t>Better </a:t>
            </a:r>
            <a:r>
              <a:rPr lang="en-US" sz="1200" dirty="0" smtClean="0">
                <a:solidFill>
                  <a:srgbClr val="717074"/>
                </a:solidFill>
              </a:rPr>
              <a:t>app </a:t>
            </a:r>
            <a:r>
              <a:rPr lang="en-US" sz="1200" dirty="0">
                <a:solidFill>
                  <a:srgbClr val="717074"/>
                </a:solidFill>
              </a:rPr>
              <a:t>p</a:t>
            </a:r>
            <a:r>
              <a:rPr lang="en-US" sz="1200" dirty="0" smtClean="0">
                <a:solidFill>
                  <a:srgbClr val="717074"/>
                </a:solidFill>
              </a:rPr>
              <a:t>ortability</a:t>
            </a:r>
            <a:endParaRPr lang="en-US" sz="1200" dirty="0">
              <a:solidFill>
                <a:srgbClr val="717074"/>
              </a:solidFill>
            </a:endParaRPr>
          </a:p>
          <a:p>
            <a:pPr marL="742950" lvl="1" indent="-285750">
              <a:spcBef>
                <a:spcPts val="300"/>
              </a:spcBef>
              <a:buClr>
                <a:schemeClr val="tx2"/>
              </a:buClr>
              <a:buFont typeface="Arial"/>
              <a:buChar char="–"/>
            </a:pPr>
            <a:endParaRPr lang="en-US" sz="14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4: Software Update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Layered image format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Docker is better than VM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34554" y="1498600"/>
            <a:ext cx="7563361" cy="4568686"/>
            <a:chOff x="-393669" y="-918003"/>
            <a:chExt cx="9959984" cy="7261410"/>
          </a:xfrm>
        </p:grpSpPr>
        <p:sp>
          <p:nvSpPr>
            <p:cNvPr id="5" name="Rectangle 4"/>
            <p:cNvSpPr/>
            <p:nvPr/>
          </p:nvSpPr>
          <p:spPr>
            <a:xfrm>
              <a:off x="3588318" y="-428035"/>
              <a:ext cx="788879" cy="1722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1066221" y="4741073"/>
              <a:ext cx="2010769" cy="847105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 Engine</a:t>
              </a:r>
              <a:endParaRPr lang="en-US" sz="1200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8281346" y="-918003"/>
              <a:ext cx="1284969" cy="23683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Docker</a:t>
              </a:r>
            </a:p>
            <a:p>
              <a:pPr algn="ctr"/>
              <a:r>
                <a:rPr lang="en-US" sz="1200" dirty="0" smtClean="0"/>
                <a:t>Container</a:t>
              </a:r>
            </a:p>
            <a:p>
              <a:pPr algn="ctr"/>
              <a:r>
                <a:rPr lang="en-US" sz="1200" dirty="0" smtClean="0"/>
                <a:t>Image Registry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123793" y="4304038"/>
              <a:ext cx="3155134" cy="914264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 Engine</a:t>
              </a:r>
              <a:endParaRPr lang="en-US" sz="1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4403525" y="258079"/>
              <a:ext cx="3839951" cy="24961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40"/>
            <p:cNvSpPr txBox="1"/>
            <p:nvPr/>
          </p:nvSpPr>
          <p:spPr>
            <a:xfrm>
              <a:off x="5757412" y="-433558"/>
              <a:ext cx="703369" cy="48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i="1" dirty="0" smtClean="0"/>
                <a:t>Push</a:t>
              </a:r>
              <a:endParaRPr lang="en-US" sz="1400" i="1" dirty="0"/>
            </a:p>
          </p:txBody>
        </p:sp>
        <p:cxnSp>
          <p:nvCxnSpPr>
            <p:cNvPr id="11" name="Straight Connector 10"/>
            <p:cNvCxnSpPr>
              <a:stCxn id="28" idx="3"/>
            </p:cNvCxnSpPr>
            <p:nvPr/>
          </p:nvCxnSpPr>
          <p:spPr>
            <a:xfrm flipV="1">
              <a:off x="6887823" y="1529205"/>
              <a:ext cx="2241370" cy="1721876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48"/>
            <p:cNvSpPr txBox="1"/>
            <p:nvPr/>
          </p:nvSpPr>
          <p:spPr>
            <a:xfrm>
              <a:off x="8380089" y="2105350"/>
              <a:ext cx="1050916" cy="538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i="1" dirty="0" smtClean="0"/>
                <a:t>Update</a:t>
              </a:r>
              <a:endParaRPr lang="en-US" sz="1600" i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247042" y="573024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 smtClean="0"/>
                <a:t>Bins/</a:t>
              </a:r>
            </a:p>
            <a:p>
              <a:pPr algn="ctr"/>
              <a:r>
                <a:rPr lang="en-US" sz="1000" dirty="0" smtClean="0"/>
                <a:t>Libs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245529" y="-428038"/>
              <a:ext cx="760886" cy="10010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App</a:t>
              </a:r>
            </a:p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25367" y="-428037"/>
              <a:ext cx="818795" cy="1722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736019" y="-134810"/>
              <a:ext cx="982987" cy="38549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/>
                <a:t>App Delta </a:t>
              </a:r>
              <a:endParaRPr lang="en-US" sz="800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749719" y="666449"/>
              <a:ext cx="861443" cy="39536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Bin</a:t>
              </a:r>
              <a:endParaRPr lang="en-US" sz="1000" dirty="0"/>
            </a:p>
          </p:txBody>
        </p:sp>
        <p:sp>
          <p:nvSpPr>
            <p:cNvPr id="18" name="TextBox 58"/>
            <p:cNvSpPr txBox="1"/>
            <p:nvPr/>
          </p:nvSpPr>
          <p:spPr>
            <a:xfrm>
              <a:off x="-393669" y="1674465"/>
              <a:ext cx="1047369" cy="1027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Base </a:t>
              </a:r>
            </a:p>
            <a:p>
              <a:pPr algn="ctr"/>
              <a:r>
                <a:rPr lang="en-US" sz="1200" dirty="0" smtClean="0"/>
                <a:t>Container</a:t>
              </a:r>
            </a:p>
            <a:p>
              <a:pPr algn="ctr"/>
              <a:r>
                <a:rPr lang="en-US" sz="1200" dirty="0" smtClean="0"/>
                <a:t>Image</a:t>
              </a:r>
            </a:p>
          </p:txBody>
        </p:sp>
        <p:sp>
          <p:nvSpPr>
            <p:cNvPr id="19" name="TextBox 59"/>
            <p:cNvSpPr txBox="1"/>
            <p:nvPr/>
          </p:nvSpPr>
          <p:spPr>
            <a:xfrm>
              <a:off x="946969" y="5629639"/>
              <a:ext cx="2743002" cy="66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smtClean="0"/>
                <a:t>Host is now running A’’</a:t>
              </a:r>
            </a:p>
            <a:p>
              <a:endParaRPr lang="en-US" sz="1050" dirty="0"/>
            </a:p>
          </p:txBody>
        </p:sp>
        <p:sp>
          <p:nvSpPr>
            <p:cNvPr id="20" name="TextBox 60"/>
            <p:cNvSpPr txBox="1"/>
            <p:nvPr/>
          </p:nvSpPr>
          <p:spPr>
            <a:xfrm>
              <a:off x="3472721" y="1709904"/>
              <a:ext cx="1688768" cy="8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Container Mod A’’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451223" y="529890"/>
              <a:ext cx="1229995" cy="5442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415062" y="535332"/>
              <a:ext cx="1229995" cy="5442"/>
            </a:xfrm>
            <a:prstGeom prst="line">
              <a:avLst/>
            </a:prstGeom>
            <a:ln w="5715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329344" y="1450309"/>
              <a:ext cx="969095" cy="19395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Striped Right Arrow 25"/>
            <p:cNvSpPr/>
            <p:nvPr/>
          </p:nvSpPr>
          <p:spPr>
            <a:xfrm rot="10800000">
              <a:off x="3355266" y="3691467"/>
              <a:ext cx="2402144" cy="63295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25423" y="3649383"/>
              <a:ext cx="754116" cy="6523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 smtClean="0"/>
                <a:t>Bins/</a:t>
              </a:r>
            </a:p>
            <a:p>
              <a:pPr algn="ctr"/>
              <a:r>
                <a:rPr lang="en-US" sz="1000" dirty="0" smtClean="0"/>
                <a:t>Libs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26936" y="2852778"/>
              <a:ext cx="760887" cy="7966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App</a:t>
              </a:r>
            </a:p>
            <a:p>
              <a:pPr algn="ctr"/>
              <a:r>
                <a:rPr lang="en-US" sz="1000" dirty="0"/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220" y="2822808"/>
              <a:ext cx="1233993" cy="1863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221" y="2865685"/>
              <a:ext cx="832609" cy="112356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App</a:t>
              </a:r>
            </a:p>
            <a:p>
              <a:pPr algn="ctr"/>
              <a:r>
                <a:rPr lang="en-US" sz="1000" dirty="0" smtClean="0"/>
                <a:t>A’’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50639" y="5218302"/>
              <a:ext cx="3962399" cy="112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 smtClean="0"/>
            </a:p>
            <a:p>
              <a:r>
                <a:rPr lang="en-US" sz="1000" dirty="0" smtClean="0"/>
                <a:t>Host running A wants to upgrade to A’’. Requests update. Gets only diffs</a:t>
              </a:r>
            </a:p>
            <a:p>
              <a:endParaRPr lang="en-US" sz="1000" dirty="0"/>
            </a:p>
          </p:txBody>
        </p:sp>
        <p:sp>
          <p:nvSpPr>
            <p:cNvPr id="35" name="TextBox 32"/>
            <p:cNvSpPr txBox="1"/>
            <p:nvPr/>
          </p:nvSpPr>
          <p:spPr>
            <a:xfrm>
              <a:off x="1531620" y="1709904"/>
              <a:ext cx="1433486" cy="8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/>
                <a:t>Container Mod A’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221" y="3872411"/>
              <a:ext cx="833432" cy="86144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 smtClean="0"/>
                <a:t>Bins/</a:t>
              </a:r>
            </a:p>
            <a:p>
              <a:pPr algn="ctr"/>
              <a:r>
                <a:rPr lang="en-US" sz="1000" dirty="0" smtClean="0"/>
                <a:t>Libs</a:t>
              </a:r>
            </a:p>
            <a:p>
              <a:pPr algn="ctr"/>
              <a:endParaRPr lang="en-US" sz="1000" dirty="0"/>
            </a:p>
            <a:p>
              <a:pPr algn="ctr"/>
              <a:endParaRPr lang="en-US" sz="1000" dirty="0" smtClean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</p:txBody>
        </p:sp>
      </p:grpSp>
      <p:sp>
        <p:nvSpPr>
          <p:cNvPr id="37" name="Rectangle 36"/>
          <p:cNvSpPr/>
          <p:nvPr/>
        </p:nvSpPr>
        <p:spPr>
          <a:xfrm rot="5400000">
            <a:off x="6866539" y="3185467"/>
            <a:ext cx="618469" cy="2927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App Delta 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 rot="5400000">
            <a:off x="6914007" y="3787869"/>
            <a:ext cx="541997" cy="3002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Bin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 rot="5400000">
            <a:off x="2354707" y="4633485"/>
            <a:ext cx="541997" cy="300233"/>
          </a:xfrm>
          <a:prstGeom prst="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Bin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2324618" y="4037689"/>
            <a:ext cx="618469" cy="292736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App Delta 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505200" y="5969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 - Easy upgrade and changes</a:t>
            </a:r>
          </a:p>
        </p:txBody>
      </p:sp>
    </p:spTree>
    <p:extLst>
      <p:ext uri="{BB962C8B-B14F-4D97-AF65-F5344CB8AC3E}">
        <p14:creationId xmlns:p14="http://schemas.microsoft.com/office/powerpoint/2010/main" val="12416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Docker container live migration</a:t>
            </a:r>
          </a:p>
          <a:p>
            <a:pPr lvl="1"/>
            <a:r>
              <a:rPr lang="en-US" dirty="0" smtClean="0"/>
              <a:t>Need CRIU support</a:t>
            </a:r>
          </a:p>
          <a:p>
            <a:pPr lvl="1"/>
            <a:r>
              <a:rPr lang="en-US" dirty="0" smtClean="0"/>
              <a:t>Stateful containers need Flocker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 smtClean="0"/>
              <a:t>Docker migration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 with CRIU: Native checkpoint and Restore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66800" y="3276600"/>
            <a:ext cx="6324600" cy="2743200"/>
            <a:chOff x="1219200" y="2571750"/>
            <a:chExt cx="6324600" cy="2057400"/>
          </a:xfrm>
        </p:grpSpPr>
        <p:sp>
          <p:nvSpPr>
            <p:cNvPr id="7" name="Rectangle 6"/>
            <p:cNvSpPr/>
            <p:nvPr/>
          </p:nvSpPr>
          <p:spPr>
            <a:xfrm>
              <a:off x="2823096" y="3183561"/>
              <a:ext cx="312684" cy="673005"/>
            </a:xfrm>
            <a:prstGeom prst="rect">
              <a:avLst/>
            </a:prstGeom>
            <a:pattFill prst="pct5">
              <a:fgClr>
                <a:srgbClr val="C00000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App B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 rot="5400000">
              <a:off x="3707720" y="3481255"/>
              <a:ext cx="734676" cy="351522"/>
            </a:xfrm>
            <a:prstGeom prst="flowChart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</a:t>
              </a:r>
              <a:r>
                <a:rPr lang="en-US" sz="1200" dirty="0"/>
                <a:t> 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453124" y="4020294"/>
              <a:ext cx="1797695" cy="29150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2453124" y="4324006"/>
              <a:ext cx="1797695" cy="291506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53123" y="3868772"/>
              <a:ext cx="690654" cy="1570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71196" y="3183561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3767" y="3854356"/>
              <a:ext cx="715530" cy="17992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96323" y="3183561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6613" y="3181350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D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2144405" y="3183561"/>
              <a:ext cx="269503" cy="8334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TextBox 89"/>
            <p:cNvSpPr txBox="1"/>
            <p:nvPr/>
          </p:nvSpPr>
          <p:spPr>
            <a:xfrm>
              <a:off x="1219200" y="3471691"/>
              <a:ext cx="79534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Container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6077" y="3197199"/>
              <a:ext cx="312684" cy="673005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B’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 rot="5400000">
              <a:off x="7000701" y="3494893"/>
              <a:ext cx="734676" cy="351522"/>
            </a:xfrm>
            <a:prstGeom prst="flowChart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Docker</a:t>
              </a:r>
              <a:r>
                <a:rPr lang="en-US" sz="1200" dirty="0"/>
                <a:t> </a:t>
              </a: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5746105" y="4033932"/>
              <a:ext cx="1797695" cy="291506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Host OS</a:t>
              </a:r>
              <a:endParaRPr lang="en-US" sz="1200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5746105" y="4337644"/>
              <a:ext cx="1797695" cy="291506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6104" y="3882410"/>
              <a:ext cx="690654" cy="15708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64177" y="3197199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748" y="3867994"/>
              <a:ext cx="715530" cy="17992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 smtClean="0"/>
                <a:t>Bins/Libs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 smtClean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89304" y="3197199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F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79594" y="3194988"/>
              <a:ext cx="312684" cy="67300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App G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5437386" y="3197199"/>
              <a:ext cx="269503" cy="8334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4512181" y="3485329"/>
              <a:ext cx="79534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Container</a:t>
              </a:r>
              <a:endParaRPr lang="en-US" sz="1200" dirty="0"/>
            </a:p>
          </p:txBody>
        </p:sp>
        <p:sp>
          <p:nvSpPr>
            <p:cNvPr id="31" name="Curved Down Arrow 30"/>
            <p:cNvSpPr/>
            <p:nvPr/>
          </p:nvSpPr>
          <p:spPr>
            <a:xfrm>
              <a:off x="3048000" y="2571750"/>
              <a:ext cx="3380761" cy="533400"/>
            </a:xfrm>
            <a:prstGeom prst="curvedDownArrow">
              <a:avLst/>
            </a:prstGeom>
            <a:solidFill>
              <a:srgbClr val="C00000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33600" y="6028520"/>
            <a:ext cx="230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 err="1" smtClean="0">
                <a:solidFill>
                  <a:srgbClr val="FF0000"/>
                </a:solidFill>
              </a:rPr>
              <a:t>docker</a:t>
            </a:r>
            <a:r>
              <a:rPr lang="en-US" sz="1200" dirty="0" smtClean="0">
                <a:solidFill>
                  <a:srgbClr val="FF0000"/>
                </a:solidFill>
              </a:rPr>
              <a:t> checkpoint &lt;id&gt;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47754" y="6019800"/>
            <a:ext cx="2300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 err="1" smtClean="0">
                <a:solidFill>
                  <a:srgbClr val="FF0000"/>
                </a:solidFill>
              </a:rPr>
              <a:t>docker</a:t>
            </a:r>
            <a:r>
              <a:rPr lang="en-US" sz="1200" dirty="0" smtClean="0">
                <a:solidFill>
                  <a:srgbClr val="FF0000"/>
                </a:solidFill>
              </a:rPr>
              <a:t> restore &lt;id&gt;</a:t>
            </a:r>
          </a:p>
        </p:txBody>
      </p:sp>
      <p:sp>
        <p:nvSpPr>
          <p:cNvPr id="35" name="TextBox 21"/>
          <p:cNvSpPr txBox="1"/>
          <p:nvPr/>
        </p:nvSpPr>
        <p:spPr>
          <a:xfrm>
            <a:off x="6314273" y="3169046"/>
            <a:ext cx="261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17074"/>
                </a:solidFill>
              </a:rPr>
              <a:t>Benefits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Faster migration or boot for error handling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 smtClean="0">
                <a:solidFill>
                  <a:srgbClr val="717074"/>
                </a:solidFill>
              </a:rPr>
              <a:t>Load balance</a:t>
            </a:r>
            <a:endParaRPr lang="en-US" sz="1000" dirty="0">
              <a:solidFill>
                <a:srgbClr val="717074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0" dirty="0">
                <a:solidFill>
                  <a:srgbClr val="717074"/>
                </a:solidFill>
              </a:rPr>
              <a:t>Seamless kernel upgrade</a:t>
            </a:r>
          </a:p>
        </p:txBody>
      </p:sp>
    </p:spTree>
    <p:extLst>
      <p:ext uri="{BB962C8B-B14F-4D97-AF65-F5344CB8AC3E}">
        <p14:creationId xmlns:p14="http://schemas.microsoft.com/office/powerpoint/2010/main" val="5463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1184</Words>
  <Application>Microsoft Macintosh PowerPoint</Application>
  <PresentationFormat>On-screen Show (4:3)</PresentationFormat>
  <Paragraphs>581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Docker Use Cases Summary</vt:lpstr>
      <vt:lpstr>Docker = Container?</vt:lpstr>
      <vt:lpstr>What is Docker</vt:lpstr>
      <vt:lpstr>Docker Ecosystem</vt:lpstr>
      <vt:lpstr>Use case 1: IaaS Multi-tenants</vt:lpstr>
      <vt:lpstr>Use case 2: App packaging</vt:lpstr>
      <vt:lpstr>Use case 3: New SW release model</vt:lpstr>
      <vt:lpstr>Use case 4: Software Update</vt:lpstr>
      <vt:lpstr>Use case 5: Docker migration</vt:lpstr>
      <vt:lpstr>CaaS: Container as a Service</vt:lpstr>
      <vt:lpstr>Use case 6: CAAS building blocks</vt:lpstr>
      <vt:lpstr>Cloud Native APP</vt:lpstr>
      <vt:lpstr>Use case 7: Micro-service Building Blocks</vt:lpstr>
      <vt:lpstr>Use case 8: VM as a Service</vt:lpstr>
      <vt:lpstr>Use case 9: UNIKEREL AS SERVICE</vt:lpstr>
      <vt:lpstr>Docker != Container</vt:lpstr>
      <vt:lpstr>Docker is a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Use Cases Summary</dc:title>
  <dc:creator>Yang, Oliver (Datadomain)</dc:creator>
  <cp:lastModifiedBy>Corporate User</cp:lastModifiedBy>
  <cp:revision>33</cp:revision>
  <dcterms:created xsi:type="dcterms:W3CDTF">2006-08-16T00:00:00Z</dcterms:created>
  <dcterms:modified xsi:type="dcterms:W3CDTF">2016-02-07T06:25:27Z</dcterms:modified>
</cp:coreProperties>
</file>