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2" r:id="rId8"/>
    <p:sldId id="273" r:id="rId9"/>
    <p:sldId id="275" r:id="rId10"/>
    <p:sldId id="277" r:id="rId11"/>
    <p:sldId id="278" r:id="rId12"/>
    <p:sldId id="271" r:id="rId13"/>
    <p:sldId id="279" r:id="rId14"/>
    <p:sldId id="266" r:id="rId15"/>
    <p:sldId id="26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3"/>
    <p:restoredTop sz="94675"/>
  </p:normalViewPr>
  <p:slideViewPr>
    <p:cSldViewPr snapToGrid="0" snapToObjects="1">
      <p:cViewPr>
        <p:scale>
          <a:sx n="108" d="100"/>
          <a:sy n="108" d="100"/>
        </p:scale>
        <p:origin x="90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8C2C3A-9184-E942-8884-7A1258361068}" type="doc">
      <dgm:prSet loTypeId="urn:microsoft.com/office/officeart/2005/8/layout/venn1" loCatId="" qsTypeId="urn:microsoft.com/office/officeart/2005/8/quickstyle/simple2" qsCatId="simple" csTypeId="urn:microsoft.com/office/officeart/2005/8/colors/accent1_2" csCatId="accent1" phldr="1"/>
      <dgm:spPr/>
    </dgm:pt>
    <dgm:pt modelId="{0279F204-0F2B-4F4A-B8A6-B305101486AE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C</a:t>
          </a:r>
          <a:endParaRPr lang="en-US" dirty="0">
            <a:solidFill>
              <a:schemeClr val="bg1"/>
            </a:solidFill>
          </a:endParaRPr>
        </a:p>
      </dgm:t>
    </dgm:pt>
    <dgm:pt modelId="{D597DEB3-141E-D844-B6EA-310A3C52EBAB}" type="parTrans" cxnId="{BDCFFAAE-DC32-3142-8321-7CC78A79F681}">
      <dgm:prSet/>
      <dgm:spPr/>
      <dgm:t>
        <a:bodyPr/>
        <a:lstStyle/>
        <a:p>
          <a:endParaRPr lang="en-US"/>
        </a:p>
      </dgm:t>
    </dgm:pt>
    <dgm:pt modelId="{364708CD-F19C-CD46-A0A4-77C49B9D7A47}" type="sibTrans" cxnId="{BDCFFAAE-DC32-3142-8321-7CC78A79F681}">
      <dgm:prSet/>
      <dgm:spPr/>
      <dgm:t>
        <a:bodyPr/>
        <a:lstStyle/>
        <a:p>
          <a:endParaRPr lang="en-US"/>
        </a:p>
      </dgm:t>
    </dgm:pt>
    <dgm:pt modelId="{F36CCF77-2CB2-D54A-AFD8-CE95434CDA05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R</a:t>
          </a:r>
          <a:endParaRPr lang="en-US" dirty="0">
            <a:solidFill>
              <a:schemeClr val="bg1"/>
            </a:solidFill>
          </a:endParaRPr>
        </a:p>
      </dgm:t>
    </dgm:pt>
    <dgm:pt modelId="{23D37548-B269-B642-BD33-F649BF13CF27}" type="parTrans" cxnId="{1963879C-2ADA-324F-AEB0-E0C347C0EAAB}">
      <dgm:prSet/>
      <dgm:spPr/>
      <dgm:t>
        <a:bodyPr/>
        <a:lstStyle/>
        <a:p>
          <a:endParaRPr lang="en-US"/>
        </a:p>
      </dgm:t>
    </dgm:pt>
    <dgm:pt modelId="{4688A228-409B-4949-8556-2A22FE078901}" type="sibTrans" cxnId="{1963879C-2ADA-324F-AEB0-E0C347C0EAAB}">
      <dgm:prSet/>
      <dgm:spPr/>
      <dgm:t>
        <a:bodyPr/>
        <a:lstStyle/>
        <a:p>
          <a:endParaRPr lang="en-US"/>
        </a:p>
      </dgm:t>
    </dgm:pt>
    <dgm:pt modelId="{629E1B1C-65B8-B445-ABAB-0F056E9E939D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P</a:t>
          </a:r>
          <a:endParaRPr lang="en-US" dirty="0">
            <a:solidFill>
              <a:schemeClr val="bg1"/>
            </a:solidFill>
          </a:endParaRPr>
        </a:p>
      </dgm:t>
    </dgm:pt>
    <dgm:pt modelId="{9091CC39-903C-8547-AFA4-9CAE5E6DA1A9}" type="parTrans" cxnId="{1B17CA11-6333-714E-B570-D583C8A5ADA7}">
      <dgm:prSet/>
      <dgm:spPr/>
      <dgm:t>
        <a:bodyPr/>
        <a:lstStyle/>
        <a:p>
          <a:endParaRPr lang="en-US"/>
        </a:p>
      </dgm:t>
    </dgm:pt>
    <dgm:pt modelId="{8AA9EC92-79F1-2F4E-8F91-16BAB15098FD}" type="sibTrans" cxnId="{1B17CA11-6333-714E-B570-D583C8A5ADA7}">
      <dgm:prSet/>
      <dgm:spPr/>
      <dgm:t>
        <a:bodyPr/>
        <a:lstStyle/>
        <a:p>
          <a:endParaRPr lang="en-US"/>
        </a:p>
      </dgm:t>
    </dgm:pt>
    <dgm:pt modelId="{5BD87C89-D733-0642-9DDB-D027F1421273}" type="pres">
      <dgm:prSet presAssocID="{F58C2C3A-9184-E942-8884-7A1258361068}" presName="compositeShape" presStyleCnt="0">
        <dgm:presLayoutVars>
          <dgm:chMax val="7"/>
          <dgm:dir/>
          <dgm:resizeHandles val="exact"/>
        </dgm:presLayoutVars>
      </dgm:prSet>
      <dgm:spPr/>
    </dgm:pt>
    <dgm:pt modelId="{78837087-7B8C-0146-8879-6253650A5A69}" type="pres">
      <dgm:prSet presAssocID="{0279F204-0F2B-4F4A-B8A6-B305101486AE}" presName="circ1" presStyleLbl="vennNode1" presStyleIdx="0" presStyleCnt="3"/>
      <dgm:spPr/>
      <dgm:t>
        <a:bodyPr/>
        <a:lstStyle/>
        <a:p>
          <a:endParaRPr lang="en-US"/>
        </a:p>
      </dgm:t>
    </dgm:pt>
    <dgm:pt modelId="{B331DE54-2B02-3542-9EE1-4762A3108198}" type="pres">
      <dgm:prSet presAssocID="{0279F204-0F2B-4F4A-B8A6-B305101486A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5A468-AECB-5145-81CB-3A3F8A68C2DB}" type="pres">
      <dgm:prSet presAssocID="{F36CCF77-2CB2-D54A-AFD8-CE95434CDA05}" presName="circ2" presStyleLbl="vennNode1" presStyleIdx="1" presStyleCnt="3"/>
      <dgm:spPr/>
      <dgm:t>
        <a:bodyPr/>
        <a:lstStyle/>
        <a:p>
          <a:endParaRPr lang="en-US"/>
        </a:p>
      </dgm:t>
    </dgm:pt>
    <dgm:pt modelId="{F14EEBB8-7E7B-FC4A-9B4B-143DA39CAA9F}" type="pres">
      <dgm:prSet presAssocID="{F36CCF77-2CB2-D54A-AFD8-CE95434CDA0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D3EBE-3ABE-7D41-A76F-4A62D02DB67E}" type="pres">
      <dgm:prSet presAssocID="{629E1B1C-65B8-B445-ABAB-0F056E9E939D}" presName="circ3" presStyleLbl="vennNode1" presStyleIdx="2" presStyleCnt="3"/>
      <dgm:spPr/>
      <dgm:t>
        <a:bodyPr/>
        <a:lstStyle/>
        <a:p>
          <a:endParaRPr lang="en-US"/>
        </a:p>
      </dgm:t>
    </dgm:pt>
    <dgm:pt modelId="{9359F898-391F-1040-BCD9-E9D88C208EB9}" type="pres">
      <dgm:prSet presAssocID="{629E1B1C-65B8-B445-ABAB-0F056E9E939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85F8DB-0A93-E742-A344-FE75E2D749C6}" type="presOf" srcId="{629E1B1C-65B8-B445-ABAB-0F056E9E939D}" destId="{9359F898-391F-1040-BCD9-E9D88C208EB9}" srcOrd="1" destOrd="0" presId="urn:microsoft.com/office/officeart/2005/8/layout/venn1"/>
    <dgm:cxn modelId="{2262FA45-819B-8446-A951-30BD7246529C}" type="presOf" srcId="{F36CCF77-2CB2-D54A-AFD8-CE95434CDA05}" destId="{F14EEBB8-7E7B-FC4A-9B4B-143DA39CAA9F}" srcOrd="1" destOrd="0" presId="urn:microsoft.com/office/officeart/2005/8/layout/venn1"/>
    <dgm:cxn modelId="{1B17CA11-6333-714E-B570-D583C8A5ADA7}" srcId="{F58C2C3A-9184-E942-8884-7A1258361068}" destId="{629E1B1C-65B8-B445-ABAB-0F056E9E939D}" srcOrd="2" destOrd="0" parTransId="{9091CC39-903C-8547-AFA4-9CAE5E6DA1A9}" sibTransId="{8AA9EC92-79F1-2F4E-8F91-16BAB15098FD}"/>
    <dgm:cxn modelId="{DE1D929E-3ED6-8B48-8EF8-85F58A634A5D}" type="presOf" srcId="{F36CCF77-2CB2-D54A-AFD8-CE95434CDA05}" destId="{CAA5A468-AECB-5145-81CB-3A3F8A68C2DB}" srcOrd="0" destOrd="0" presId="urn:microsoft.com/office/officeart/2005/8/layout/venn1"/>
    <dgm:cxn modelId="{97C8B0D3-0754-9940-8E40-1C64FBD5BB9A}" type="presOf" srcId="{0279F204-0F2B-4F4A-B8A6-B305101486AE}" destId="{78837087-7B8C-0146-8879-6253650A5A69}" srcOrd="0" destOrd="0" presId="urn:microsoft.com/office/officeart/2005/8/layout/venn1"/>
    <dgm:cxn modelId="{1963879C-2ADA-324F-AEB0-E0C347C0EAAB}" srcId="{F58C2C3A-9184-E942-8884-7A1258361068}" destId="{F36CCF77-2CB2-D54A-AFD8-CE95434CDA05}" srcOrd="1" destOrd="0" parTransId="{23D37548-B269-B642-BD33-F649BF13CF27}" sibTransId="{4688A228-409B-4949-8556-2A22FE078901}"/>
    <dgm:cxn modelId="{BDCFFAAE-DC32-3142-8321-7CC78A79F681}" srcId="{F58C2C3A-9184-E942-8884-7A1258361068}" destId="{0279F204-0F2B-4F4A-B8A6-B305101486AE}" srcOrd="0" destOrd="0" parTransId="{D597DEB3-141E-D844-B6EA-310A3C52EBAB}" sibTransId="{364708CD-F19C-CD46-A0A4-77C49B9D7A47}"/>
    <dgm:cxn modelId="{46D993C3-A0B9-EC46-ACB1-AFC426495574}" type="presOf" srcId="{0279F204-0F2B-4F4A-B8A6-B305101486AE}" destId="{B331DE54-2B02-3542-9EE1-4762A3108198}" srcOrd="1" destOrd="0" presId="urn:microsoft.com/office/officeart/2005/8/layout/venn1"/>
    <dgm:cxn modelId="{3DBB9420-8120-164B-B5A9-7656C532E3D6}" type="presOf" srcId="{629E1B1C-65B8-B445-ABAB-0F056E9E939D}" destId="{E7FD3EBE-3ABE-7D41-A76F-4A62D02DB67E}" srcOrd="0" destOrd="0" presId="urn:microsoft.com/office/officeart/2005/8/layout/venn1"/>
    <dgm:cxn modelId="{FFF8C4CD-278B-0C41-BEA0-B2D2F139B790}" type="presOf" srcId="{F58C2C3A-9184-E942-8884-7A1258361068}" destId="{5BD87C89-D733-0642-9DDB-D027F1421273}" srcOrd="0" destOrd="0" presId="urn:microsoft.com/office/officeart/2005/8/layout/venn1"/>
    <dgm:cxn modelId="{86B6CC1F-9722-7943-B099-8E747CBBD10F}" type="presParOf" srcId="{5BD87C89-D733-0642-9DDB-D027F1421273}" destId="{78837087-7B8C-0146-8879-6253650A5A69}" srcOrd="0" destOrd="0" presId="urn:microsoft.com/office/officeart/2005/8/layout/venn1"/>
    <dgm:cxn modelId="{060142E2-33DB-A24D-9DD6-941D91F9AB68}" type="presParOf" srcId="{5BD87C89-D733-0642-9DDB-D027F1421273}" destId="{B331DE54-2B02-3542-9EE1-4762A3108198}" srcOrd="1" destOrd="0" presId="urn:microsoft.com/office/officeart/2005/8/layout/venn1"/>
    <dgm:cxn modelId="{7174943C-08E3-D042-9F58-7FF782639D1F}" type="presParOf" srcId="{5BD87C89-D733-0642-9DDB-D027F1421273}" destId="{CAA5A468-AECB-5145-81CB-3A3F8A68C2DB}" srcOrd="2" destOrd="0" presId="urn:microsoft.com/office/officeart/2005/8/layout/venn1"/>
    <dgm:cxn modelId="{43349558-2343-D046-9017-A49F5963D8F7}" type="presParOf" srcId="{5BD87C89-D733-0642-9DDB-D027F1421273}" destId="{F14EEBB8-7E7B-FC4A-9B4B-143DA39CAA9F}" srcOrd="3" destOrd="0" presId="urn:microsoft.com/office/officeart/2005/8/layout/venn1"/>
    <dgm:cxn modelId="{51DF0DE7-1183-3F47-8E6D-E158CD376E49}" type="presParOf" srcId="{5BD87C89-D733-0642-9DDB-D027F1421273}" destId="{E7FD3EBE-3ABE-7D41-A76F-4A62D02DB67E}" srcOrd="4" destOrd="0" presId="urn:microsoft.com/office/officeart/2005/8/layout/venn1"/>
    <dgm:cxn modelId="{A833F494-B7F9-6F40-83E2-14C7B6335775}" type="presParOf" srcId="{5BD87C89-D733-0642-9DDB-D027F1421273}" destId="{9359F898-391F-1040-BCD9-E9D88C208EB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8C2C3A-9184-E942-8884-7A1258361068}" type="doc">
      <dgm:prSet loTypeId="urn:microsoft.com/office/officeart/2005/8/layout/venn1" loCatId="" qsTypeId="urn:microsoft.com/office/officeart/2005/8/quickstyle/simple2" qsCatId="simple" csTypeId="urn:microsoft.com/office/officeart/2005/8/colors/accent1_2" csCatId="accent1" phldr="1"/>
      <dgm:spPr/>
    </dgm:pt>
    <dgm:pt modelId="{0279F204-0F2B-4F4A-B8A6-B305101486AE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C</a:t>
          </a:r>
          <a:endParaRPr lang="en-US" dirty="0">
            <a:solidFill>
              <a:schemeClr val="bg1"/>
            </a:solidFill>
          </a:endParaRPr>
        </a:p>
      </dgm:t>
    </dgm:pt>
    <dgm:pt modelId="{D597DEB3-141E-D844-B6EA-310A3C52EBAB}" type="parTrans" cxnId="{BDCFFAAE-DC32-3142-8321-7CC78A79F681}">
      <dgm:prSet/>
      <dgm:spPr/>
      <dgm:t>
        <a:bodyPr/>
        <a:lstStyle/>
        <a:p>
          <a:endParaRPr lang="en-US"/>
        </a:p>
      </dgm:t>
    </dgm:pt>
    <dgm:pt modelId="{364708CD-F19C-CD46-A0A4-77C49B9D7A47}" type="sibTrans" cxnId="{BDCFFAAE-DC32-3142-8321-7CC78A79F681}">
      <dgm:prSet/>
      <dgm:spPr/>
      <dgm:t>
        <a:bodyPr/>
        <a:lstStyle/>
        <a:p>
          <a:endParaRPr lang="en-US"/>
        </a:p>
      </dgm:t>
    </dgm:pt>
    <dgm:pt modelId="{F36CCF77-2CB2-D54A-AFD8-CE95434CDA05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V</a:t>
          </a:r>
          <a:endParaRPr lang="en-US" dirty="0">
            <a:solidFill>
              <a:schemeClr val="bg1"/>
            </a:solidFill>
          </a:endParaRPr>
        </a:p>
      </dgm:t>
    </dgm:pt>
    <dgm:pt modelId="{23D37548-B269-B642-BD33-F649BF13CF27}" type="parTrans" cxnId="{1963879C-2ADA-324F-AEB0-E0C347C0EAAB}">
      <dgm:prSet/>
      <dgm:spPr/>
      <dgm:t>
        <a:bodyPr/>
        <a:lstStyle/>
        <a:p>
          <a:endParaRPr lang="en-US"/>
        </a:p>
      </dgm:t>
    </dgm:pt>
    <dgm:pt modelId="{4688A228-409B-4949-8556-2A22FE078901}" type="sibTrans" cxnId="{1963879C-2ADA-324F-AEB0-E0C347C0EAAB}">
      <dgm:prSet/>
      <dgm:spPr/>
      <dgm:t>
        <a:bodyPr/>
        <a:lstStyle/>
        <a:p>
          <a:endParaRPr lang="en-US"/>
        </a:p>
      </dgm:t>
    </dgm:pt>
    <dgm:pt modelId="{629E1B1C-65B8-B445-ABAB-0F056E9E939D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P</a:t>
          </a:r>
          <a:endParaRPr lang="en-US" dirty="0">
            <a:solidFill>
              <a:schemeClr val="bg1"/>
            </a:solidFill>
          </a:endParaRPr>
        </a:p>
      </dgm:t>
    </dgm:pt>
    <dgm:pt modelId="{9091CC39-903C-8547-AFA4-9CAE5E6DA1A9}" type="parTrans" cxnId="{1B17CA11-6333-714E-B570-D583C8A5ADA7}">
      <dgm:prSet/>
      <dgm:spPr/>
      <dgm:t>
        <a:bodyPr/>
        <a:lstStyle/>
        <a:p>
          <a:endParaRPr lang="en-US"/>
        </a:p>
      </dgm:t>
    </dgm:pt>
    <dgm:pt modelId="{8AA9EC92-79F1-2F4E-8F91-16BAB15098FD}" type="sibTrans" cxnId="{1B17CA11-6333-714E-B570-D583C8A5ADA7}">
      <dgm:prSet/>
      <dgm:spPr/>
      <dgm:t>
        <a:bodyPr/>
        <a:lstStyle/>
        <a:p>
          <a:endParaRPr lang="en-US"/>
        </a:p>
      </dgm:t>
    </dgm:pt>
    <dgm:pt modelId="{5BD87C89-D733-0642-9DDB-D027F1421273}" type="pres">
      <dgm:prSet presAssocID="{F58C2C3A-9184-E942-8884-7A1258361068}" presName="compositeShape" presStyleCnt="0">
        <dgm:presLayoutVars>
          <dgm:chMax val="7"/>
          <dgm:dir/>
          <dgm:resizeHandles val="exact"/>
        </dgm:presLayoutVars>
      </dgm:prSet>
      <dgm:spPr/>
    </dgm:pt>
    <dgm:pt modelId="{78837087-7B8C-0146-8879-6253650A5A69}" type="pres">
      <dgm:prSet presAssocID="{0279F204-0F2B-4F4A-B8A6-B305101486AE}" presName="circ1" presStyleLbl="vennNode1" presStyleIdx="0" presStyleCnt="3"/>
      <dgm:spPr/>
      <dgm:t>
        <a:bodyPr/>
        <a:lstStyle/>
        <a:p>
          <a:endParaRPr lang="en-US"/>
        </a:p>
      </dgm:t>
    </dgm:pt>
    <dgm:pt modelId="{B331DE54-2B02-3542-9EE1-4762A3108198}" type="pres">
      <dgm:prSet presAssocID="{0279F204-0F2B-4F4A-B8A6-B305101486A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5A468-AECB-5145-81CB-3A3F8A68C2DB}" type="pres">
      <dgm:prSet presAssocID="{F36CCF77-2CB2-D54A-AFD8-CE95434CDA05}" presName="circ2" presStyleLbl="vennNode1" presStyleIdx="1" presStyleCnt="3"/>
      <dgm:spPr/>
      <dgm:t>
        <a:bodyPr/>
        <a:lstStyle/>
        <a:p>
          <a:endParaRPr lang="en-US"/>
        </a:p>
      </dgm:t>
    </dgm:pt>
    <dgm:pt modelId="{F14EEBB8-7E7B-FC4A-9B4B-143DA39CAA9F}" type="pres">
      <dgm:prSet presAssocID="{F36CCF77-2CB2-D54A-AFD8-CE95434CDA0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D3EBE-3ABE-7D41-A76F-4A62D02DB67E}" type="pres">
      <dgm:prSet presAssocID="{629E1B1C-65B8-B445-ABAB-0F056E9E939D}" presName="circ3" presStyleLbl="vennNode1" presStyleIdx="2" presStyleCnt="3"/>
      <dgm:spPr/>
      <dgm:t>
        <a:bodyPr/>
        <a:lstStyle/>
        <a:p>
          <a:endParaRPr lang="en-US"/>
        </a:p>
      </dgm:t>
    </dgm:pt>
    <dgm:pt modelId="{9359F898-391F-1040-BCD9-E9D88C208EB9}" type="pres">
      <dgm:prSet presAssocID="{629E1B1C-65B8-B445-ABAB-0F056E9E939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DF5E14-4F1E-2C4F-88F9-EEECB2F3FF2D}" type="presOf" srcId="{F58C2C3A-9184-E942-8884-7A1258361068}" destId="{5BD87C89-D733-0642-9DDB-D027F1421273}" srcOrd="0" destOrd="0" presId="urn:microsoft.com/office/officeart/2005/8/layout/venn1"/>
    <dgm:cxn modelId="{98C95E05-9369-6C4D-96DA-1F24E6822A77}" type="presOf" srcId="{0279F204-0F2B-4F4A-B8A6-B305101486AE}" destId="{B331DE54-2B02-3542-9EE1-4762A3108198}" srcOrd="1" destOrd="0" presId="urn:microsoft.com/office/officeart/2005/8/layout/venn1"/>
    <dgm:cxn modelId="{00FDD701-AE82-FB43-B175-BE97AD6FF229}" type="presOf" srcId="{629E1B1C-65B8-B445-ABAB-0F056E9E939D}" destId="{E7FD3EBE-3ABE-7D41-A76F-4A62D02DB67E}" srcOrd="0" destOrd="0" presId="urn:microsoft.com/office/officeart/2005/8/layout/venn1"/>
    <dgm:cxn modelId="{2E6ECC33-6B6C-6E4D-A353-E9DF26B2951D}" type="presOf" srcId="{0279F204-0F2B-4F4A-B8A6-B305101486AE}" destId="{78837087-7B8C-0146-8879-6253650A5A69}" srcOrd="0" destOrd="0" presId="urn:microsoft.com/office/officeart/2005/8/layout/venn1"/>
    <dgm:cxn modelId="{1B17CA11-6333-714E-B570-D583C8A5ADA7}" srcId="{F58C2C3A-9184-E942-8884-7A1258361068}" destId="{629E1B1C-65B8-B445-ABAB-0F056E9E939D}" srcOrd="2" destOrd="0" parTransId="{9091CC39-903C-8547-AFA4-9CAE5E6DA1A9}" sibTransId="{8AA9EC92-79F1-2F4E-8F91-16BAB15098FD}"/>
    <dgm:cxn modelId="{42A06F03-5EFE-CE4C-8E79-3B775C1D8FDB}" type="presOf" srcId="{F36CCF77-2CB2-D54A-AFD8-CE95434CDA05}" destId="{CAA5A468-AECB-5145-81CB-3A3F8A68C2DB}" srcOrd="0" destOrd="0" presId="urn:microsoft.com/office/officeart/2005/8/layout/venn1"/>
    <dgm:cxn modelId="{BC4DDF53-69B1-A646-BFA8-6BB97EF5A78F}" type="presOf" srcId="{629E1B1C-65B8-B445-ABAB-0F056E9E939D}" destId="{9359F898-391F-1040-BCD9-E9D88C208EB9}" srcOrd="1" destOrd="0" presId="urn:microsoft.com/office/officeart/2005/8/layout/venn1"/>
    <dgm:cxn modelId="{1963879C-2ADA-324F-AEB0-E0C347C0EAAB}" srcId="{F58C2C3A-9184-E942-8884-7A1258361068}" destId="{F36CCF77-2CB2-D54A-AFD8-CE95434CDA05}" srcOrd="1" destOrd="0" parTransId="{23D37548-B269-B642-BD33-F649BF13CF27}" sibTransId="{4688A228-409B-4949-8556-2A22FE078901}"/>
    <dgm:cxn modelId="{BDCFFAAE-DC32-3142-8321-7CC78A79F681}" srcId="{F58C2C3A-9184-E942-8884-7A1258361068}" destId="{0279F204-0F2B-4F4A-B8A6-B305101486AE}" srcOrd="0" destOrd="0" parTransId="{D597DEB3-141E-D844-B6EA-310A3C52EBAB}" sibTransId="{364708CD-F19C-CD46-A0A4-77C49B9D7A47}"/>
    <dgm:cxn modelId="{4840688E-8D64-0349-AD84-5A6C202C405C}" type="presOf" srcId="{F36CCF77-2CB2-D54A-AFD8-CE95434CDA05}" destId="{F14EEBB8-7E7B-FC4A-9B4B-143DA39CAA9F}" srcOrd="1" destOrd="0" presId="urn:microsoft.com/office/officeart/2005/8/layout/venn1"/>
    <dgm:cxn modelId="{603C9A8E-AFF2-BA46-95A9-D44A9B04032B}" type="presParOf" srcId="{5BD87C89-D733-0642-9DDB-D027F1421273}" destId="{78837087-7B8C-0146-8879-6253650A5A69}" srcOrd="0" destOrd="0" presId="urn:microsoft.com/office/officeart/2005/8/layout/venn1"/>
    <dgm:cxn modelId="{68959E29-1ED7-9B4B-9D8C-BDA91A21EA85}" type="presParOf" srcId="{5BD87C89-D733-0642-9DDB-D027F1421273}" destId="{B331DE54-2B02-3542-9EE1-4762A3108198}" srcOrd="1" destOrd="0" presId="urn:microsoft.com/office/officeart/2005/8/layout/venn1"/>
    <dgm:cxn modelId="{4FB1B8AA-411C-9247-992A-C24ECAD7845B}" type="presParOf" srcId="{5BD87C89-D733-0642-9DDB-D027F1421273}" destId="{CAA5A468-AECB-5145-81CB-3A3F8A68C2DB}" srcOrd="2" destOrd="0" presId="urn:microsoft.com/office/officeart/2005/8/layout/venn1"/>
    <dgm:cxn modelId="{85F22E1F-2B31-004F-BA34-CD2C19B2C66D}" type="presParOf" srcId="{5BD87C89-D733-0642-9DDB-D027F1421273}" destId="{F14EEBB8-7E7B-FC4A-9B4B-143DA39CAA9F}" srcOrd="3" destOrd="0" presId="urn:microsoft.com/office/officeart/2005/8/layout/venn1"/>
    <dgm:cxn modelId="{EC0EDD00-F171-CD44-BAED-5459A31DE295}" type="presParOf" srcId="{5BD87C89-D733-0642-9DDB-D027F1421273}" destId="{E7FD3EBE-3ABE-7D41-A76F-4A62D02DB67E}" srcOrd="4" destOrd="0" presId="urn:microsoft.com/office/officeart/2005/8/layout/venn1"/>
    <dgm:cxn modelId="{54DEC495-B3C5-FD4D-B1D4-9EACA4D96F94}" type="presParOf" srcId="{5BD87C89-D733-0642-9DDB-D027F1421273}" destId="{9359F898-391F-1040-BCD9-E9D88C208EB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37087-7B8C-0146-8879-6253650A5A69}">
      <dsp:nvSpPr>
        <dsp:cNvPr id="0" name=""/>
        <dsp:cNvSpPr/>
      </dsp:nvSpPr>
      <dsp:spPr>
        <a:xfrm>
          <a:off x="1408349" y="37881"/>
          <a:ext cx="1818318" cy="18183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C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1650792" y="356087"/>
        <a:ext cx="1333433" cy="818243"/>
      </dsp:txXfrm>
    </dsp:sp>
    <dsp:sp modelId="{CAA5A468-AECB-5145-81CB-3A3F8A68C2DB}">
      <dsp:nvSpPr>
        <dsp:cNvPr id="0" name=""/>
        <dsp:cNvSpPr/>
      </dsp:nvSpPr>
      <dsp:spPr>
        <a:xfrm>
          <a:off x="2064459" y="1174330"/>
          <a:ext cx="1818318" cy="18183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R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2620562" y="1644063"/>
        <a:ext cx="1090991" cy="1000075"/>
      </dsp:txXfrm>
    </dsp:sp>
    <dsp:sp modelId="{E7FD3EBE-3ABE-7D41-A76F-4A62D02DB67E}">
      <dsp:nvSpPr>
        <dsp:cNvPr id="0" name=""/>
        <dsp:cNvSpPr/>
      </dsp:nvSpPr>
      <dsp:spPr>
        <a:xfrm>
          <a:off x="752239" y="1174330"/>
          <a:ext cx="1818318" cy="18183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P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923464" y="1644063"/>
        <a:ext cx="1090991" cy="1000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37087-7B8C-0146-8879-6253650A5A69}">
      <dsp:nvSpPr>
        <dsp:cNvPr id="0" name=""/>
        <dsp:cNvSpPr/>
      </dsp:nvSpPr>
      <dsp:spPr>
        <a:xfrm>
          <a:off x="1408349" y="37881"/>
          <a:ext cx="1818318" cy="18183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C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1650792" y="356087"/>
        <a:ext cx="1333433" cy="818243"/>
      </dsp:txXfrm>
    </dsp:sp>
    <dsp:sp modelId="{CAA5A468-AECB-5145-81CB-3A3F8A68C2DB}">
      <dsp:nvSpPr>
        <dsp:cNvPr id="0" name=""/>
        <dsp:cNvSpPr/>
      </dsp:nvSpPr>
      <dsp:spPr>
        <a:xfrm>
          <a:off x="2064459" y="1174330"/>
          <a:ext cx="1818318" cy="18183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V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2620562" y="1644063"/>
        <a:ext cx="1090991" cy="1000075"/>
      </dsp:txXfrm>
    </dsp:sp>
    <dsp:sp modelId="{E7FD3EBE-3ABE-7D41-A76F-4A62D02DB67E}">
      <dsp:nvSpPr>
        <dsp:cNvPr id="0" name=""/>
        <dsp:cNvSpPr/>
      </dsp:nvSpPr>
      <dsp:spPr>
        <a:xfrm>
          <a:off x="752239" y="1174330"/>
          <a:ext cx="1818318" cy="18183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P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923464" y="1644063"/>
        <a:ext cx="1090991" cy="100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2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2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4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1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3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86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77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1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4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9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85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liveryang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&#24085;&#37329;&#26862;&#29795;&#30862;&#23450;&#29702;" TargetMode="External"/><Relationship Id="rId4" Type="http://schemas.openxmlformats.org/officeDocument/2006/relationships/hyperlink" Target="https://en.wikipedia.org/wiki/The_7_Habits_of_Highly_Effective_People" TargetMode="External"/><Relationship Id="rId5" Type="http://schemas.openxmlformats.org/officeDocument/2006/relationships/hyperlink" Target="https://en.wikipedia.org/wiki/Stephen_Covey" TargetMode="Externa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h.wikipedia.org/wiki/&#24085;&#37329;&#26862;&#23450;&#29702;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inciples.com/#Principles" TargetMode="External"/><Relationship Id="rId3" Type="http://schemas.openxmlformats.org/officeDocument/2006/relationships/hyperlink" Target="https://en.wikipedia.org/wiki/Ray_Dali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adigm" TargetMode="External"/><Relationship Id="rId4" Type="http://schemas.openxmlformats.org/officeDocument/2006/relationships/hyperlink" Target="https://en.wikipedia.org/wiki/Metacogni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Peter_principl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职业发展</a:t>
            </a:r>
            <a:r>
              <a:rPr lang="zh-CN" altLang="en-US" sz="3600" dirty="0" smtClean="0"/>
              <a:t>与自我成长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我的个人经验与认知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76709" y="4508825"/>
            <a:ext cx="5683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Oliver Yang</a:t>
            </a:r>
          </a:p>
          <a:p>
            <a:r>
              <a:rPr lang="en-US" dirty="0" smtClean="0"/>
              <a:t>2017</a:t>
            </a:r>
            <a:r>
              <a:rPr lang="zh-CN" altLang="en-US" dirty="0" smtClean="0"/>
              <a:t> 年 </a:t>
            </a:r>
            <a:r>
              <a:rPr lang="en-US" altLang="zh-CN" dirty="0" smtClean="0"/>
              <a:t>1</a:t>
            </a:r>
            <a:r>
              <a:rPr lang="zh-CN" altLang="en-US" dirty="0"/>
              <a:t>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2</a:t>
            </a:r>
            <a:r>
              <a:rPr lang="zh-CN" altLang="en-US" dirty="0" smtClean="0"/>
              <a:t> 日</a:t>
            </a:r>
            <a:endParaRPr lang="en-US" altLang="zh-CN" dirty="0" smtClean="0"/>
          </a:p>
          <a:p>
            <a:r>
              <a:rPr lang="en-US" dirty="0">
                <a:hlinkClick r:id="rId2"/>
              </a:rPr>
              <a:t>h</a:t>
            </a:r>
            <a:r>
              <a:rPr lang="en-US" dirty="0" smtClean="0">
                <a:hlinkClick r:id="rId2"/>
              </a:rPr>
              <a:t>ttp://oliveryang.net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关爱</a:t>
            </a:r>
            <a:r>
              <a:rPr lang="zh-CN" altLang="en-US" dirty="0" smtClean="0"/>
              <a:t>自己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理解 </a:t>
            </a:r>
            <a:r>
              <a:rPr lang="zh-CN" altLang="en-US" dirty="0" smtClean="0">
                <a:hlinkClick r:id="rId2"/>
              </a:rPr>
              <a:t>帕金森定律 </a:t>
            </a:r>
            <a:r>
              <a:rPr lang="zh-CN" altLang="en-US" dirty="0" smtClean="0"/>
              <a:t>和 </a:t>
            </a:r>
            <a:r>
              <a:rPr lang="zh-CN" altLang="en-US" dirty="0" smtClean="0">
                <a:hlinkClick r:id="rId3"/>
              </a:rPr>
              <a:t>帕金森琐碎定律</a:t>
            </a:r>
            <a:endParaRPr lang="en-US" altLang="zh-CN" dirty="0" smtClean="0"/>
          </a:p>
          <a:p>
            <a:r>
              <a:rPr lang="zh-CN" altLang="en-US" dirty="0" smtClean="0"/>
              <a:t>留出时间关爱自己，做对自己真正重要的事情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Value </a:t>
            </a:r>
            <a:r>
              <a:rPr lang="zh-CN" altLang="en-US" dirty="0" smtClean="0"/>
              <a:t>价值观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理想：选择和决策的方向</a:t>
            </a:r>
            <a:endParaRPr lang="en-US" altLang="zh-CN" dirty="0" smtClean="0"/>
          </a:p>
          <a:p>
            <a:pPr lvl="1"/>
            <a:r>
              <a:rPr lang="en-US" dirty="0" smtClean="0"/>
              <a:t>Principle </a:t>
            </a:r>
            <a:r>
              <a:rPr lang="zh-CN" altLang="en-US" dirty="0" smtClean="0"/>
              <a:t>法则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现实：选择和决策的正确性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Characters </a:t>
            </a:r>
            <a:r>
              <a:rPr lang="zh-CN" altLang="en-US" dirty="0" smtClean="0"/>
              <a:t>性格</a:t>
            </a:r>
            <a:endParaRPr lang="en-US" altLang="zh-CN" dirty="0"/>
          </a:p>
          <a:p>
            <a:pPr lvl="2"/>
            <a:r>
              <a:rPr lang="zh-CN" altLang="en-US" dirty="0" smtClean="0"/>
              <a:t>落地：习惯和行动的效率</a:t>
            </a:r>
            <a:endParaRPr lang="en-US" altLang="zh-CN" dirty="0"/>
          </a:p>
          <a:p>
            <a:r>
              <a:rPr lang="zh-CN" altLang="en-US" dirty="0" smtClean="0"/>
              <a:t>案例：</a:t>
            </a:r>
            <a:r>
              <a:rPr lang="zh-CN" altLang="en-US" dirty="0"/>
              <a:t>以法则为中心的</a:t>
            </a:r>
            <a:r>
              <a:rPr lang="zh-CN" altLang="en-US" dirty="0" smtClean="0"/>
              <a:t>价值观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500" dirty="0" smtClean="0"/>
              <a:t>推荐阅读：</a:t>
            </a:r>
            <a:r>
              <a:rPr lang="en-US" altLang="zh-CN" sz="1500" dirty="0" smtClean="0">
                <a:hlinkClick r:id="rId4"/>
              </a:rPr>
              <a:t>The </a:t>
            </a:r>
            <a:r>
              <a:rPr lang="en-US" altLang="zh-CN" sz="1500" dirty="0">
                <a:hlinkClick r:id="rId4"/>
              </a:rPr>
              <a:t>7 Habits of Highly Effective People</a:t>
            </a:r>
            <a:r>
              <a:rPr lang="zh-CN" altLang="en-US" sz="1500" dirty="0"/>
              <a:t> </a:t>
            </a:r>
            <a:r>
              <a:rPr lang="en-US" altLang="zh-CN" sz="1500" dirty="0"/>
              <a:t>by </a:t>
            </a:r>
            <a:r>
              <a:rPr lang="en-US" altLang="zh-CN" sz="1500" dirty="0">
                <a:hlinkClick r:id="rId5"/>
              </a:rPr>
              <a:t>Stephen Covey</a:t>
            </a:r>
            <a:endParaRPr lang="en-US" altLang="zh-CN" sz="1500" dirty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97" y="1932607"/>
            <a:ext cx="4000912" cy="396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践行</a:t>
            </a:r>
            <a:r>
              <a:rPr lang="zh-CN" altLang="en-US" dirty="0" smtClean="0"/>
              <a:t>法则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关于选择的法则</a:t>
            </a:r>
            <a:r>
              <a:rPr lang="is-IS" altLang="zh-CN" dirty="0" smtClean="0"/>
              <a:t>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离开舒适区，处理好痛苦，而不是逃避痛苦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对自己诚实，直面现实，而不逃避现实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抛开面子，追求好的目标，而不是好的表现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平衡短期与长期，基于长期效益做决策，而不是只看短期利益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对自己负责，对自己做事的结果负责，而不是将责任推给他人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以上法则摘自 </a:t>
            </a:r>
            <a:r>
              <a:rPr lang="en-US" altLang="zh-CN" dirty="0" smtClean="0"/>
              <a:t>《</a:t>
            </a:r>
            <a:r>
              <a:rPr lang="en-US" altLang="zh-CN" dirty="0" smtClean="0">
                <a:hlinkClick r:id="rId2"/>
              </a:rPr>
              <a:t>PRINCIPLES</a:t>
            </a:r>
            <a:r>
              <a:rPr lang="en-US" altLang="zh-CN" dirty="0" smtClean="0"/>
              <a:t>》 by </a:t>
            </a:r>
            <a:r>
              <a:rPr lang="en-US" altLang="zh-CN" dirty="0" smtClean="0">
                <a:hlinkClick r:id="rId3"/>
              </a:rPr>
              <a:t>Ray </a:t>
            </a:r>
            <a:r>
              <a:rPr lang="en-US" altLang="zh-CN" dirty="0" err="1" smtClean="0">
                <a:hlinkClick r:id="rId3"/>
              </a:rPr>
              <a:t>Dalio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28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交付</a:t>
            </a:r>
            <a:r>
              <a:rPr lang="zh-CN" altLang="en-US" dirty="0" smtClean="0"/>
              <a:t>价值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87476" cy="398130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架构师</a:t>
            </a:r>
            <a:r>
              <a:rPr lang="en-US" altLang="zh-CN" dirty="0" smtClean="0"/>
              <a:t> (Architect) </a:t>
            </a:r>
            <a:r>
              <a:rPr lang="zh-CN" altLang="en-US" dirty="0" smtClean="0"/>
              <a:t>的价值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技术深度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继续保持深入到细节的能力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帮助团队解决实际问题的能力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技术高度和广度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做软件</a:t>
            </a:r>
            <a:r>
              <a:rPr lang="zh-CN" altLang="en-US" dirty="0"/>
              <a:t>架构的</a:t>
            </a:r>
            <a:r>
              <a:rPr lang="zh-CN" altLang="en-US" dirty="0" smtClean="0"/>
              <a:t>主人，规则和秩序的建立者和维护者</a:t>
            </a:r>
            <a:endParaRPr lang="en-US" altLang="zh-CN" dirty="0" smtClean="0"/>
          </a:p>
          <a:p>
            <a:pPr lvl="2"/>
            <a:r>
              <a:rPr lang="zh-CN" altLang="en-US" dirty="0"/>
              <a:t>拥有战略思考能力，把握行业和领域的发展</a:t>
            </a:r>
            <a:r>
              <a:rPr lang="zh-CN" altLang="en-US" dirty="0" smtClean="0"/>
              <a:t>方向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做产品的主人，产品发展和竞争力的规划者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影响力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对所属技术团队的影响力</a:t>
            </a:r>
            <a:endParaRPr lang="en-US" altLang="zh-CN" dirty="0" smtClean="0"/>
          </a:p>
          <a:p>
            <a:pPr lvl="2"/>
            <a:r>
              <a:rPr lang="zh-CN" altLang="en-US" dirty="0"/>
              <a:t>对</a:t>
            </a:r>
            <a:r>
              <a:rPr lang="zh-CN" altLang="en-US" dirty="0" smtClean="0"/>
              <a:t>管理层的影响力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与其它公司，客户，销售，市场，产品经理，技术支持，其它技术团队等不同背景的人高效沟通的能力</a:t>
            </a:r>
            <a:endParaRPr lang="en-US" altLang="zh-CN" dirty="0" smtClean="0"/>
          </a:p>
          <a:p>
            <a:r>
              <a:rPr lang="zh-CN" altLang="en-US" dirty="0"/>
              <a:t>个人贡献者</a:t>
            </a:r>
            <a:r>
              <a:rPr lang="en-US" altLang="zh-CN" dirty="0"/>
              <a:t> (Individual Contributor) </a:t>
            </a:r>
            <a:r>
              <a:rPr lang="zh-CN" altLang="en-US" dirty="0"/>
              <a:t>的价值</a:t>
            </a:r>
            <a:endParaRPr lang="en-US" altLang="zh-CN" dirty="0"/>
          </a:p>
          <a:p>
            <a:pPr lvl="1"/>
            <a:r>
              <a:rPr lang="zh-CN" altLang="en-US" dirty="0" smtClean="0"/>
              <a:t>你写的代码的价值在哪里？领域知识？算法？</a:t>
            </a:r>
            <a:endParaRPr lang="en-US" altLang="zh-CN" dirty="0"/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74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升级</a:t>
            </a:r>
            <a:r>
              <a:rPr lang="zh-CN" altLang="en-US" dirty="0" smtClean="0"/>
              <a:t>我的职场方法论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758727" cy="381505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CPV</a:t>
            </a:r>
            <a:r>
              <a:rPr lang="zh-CN" altLang="en-US" dirty="0" smtClean="0"/>
              <a:t> － 三者间的聚焦和平衡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Capability</a:t>
            </a:r>
          </a:p>
          <a:p>
            <a:pPr lvl="2"/>
            <a:r>
              <a:rPr lang="zh-CN" altLang="en-US" dirty="0" smtClean="0"/>
              <a:t>自我升级的能力</a:t>
            </a:r>
            <a:endParaRPr lang="en-US" altLang="zh-CN" dirty="0"/>
          </a:p>
          <a:p>
            <a:pPr lvl="2"/>
            <a:r>
              <a:rPr lang="zh-CN" altLang="en-US" dirty="0" smtClean="0"/>
              <a:t>为他人提供价值的能力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Passion</a:t>
            </a:r>
          </a:p>
          <a:p>
            <a:pPr lvl="2"/>
            <a:r>
              <a:rPr lang="zh-CN" altLang="en-US" dirty="0" smtClean="0"/>
              <a:t>让自我驱动成为刚需</a:t>
            </a:r>
            <a:endParaRPr lang="en-US" altLang="zh-CN" dirty="0"/>
          </a:p>
          <a:p>
            <a:pPr lvl="2"/>
            <a:r>
              <a:rPr lang="zh-CN" altLang="en-US" dirty="0" smtClean="0"/>
              <a:t>热衷于通过改变自己而影响世界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Value</a:t>
            </a:r>
          </a:p>
          <a:p>
            <a:pPr lvl="2"/>
            <a:r>
              <a:rPr lang="zh-CN" altLang="en-US" dirty="0" smtClean="0"/>
              <a:t>个人价值的实现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他人价值的实现</a:t>
            </a:r>
            <a:endParaRPr lang="en-US" altLang="zh-CN" dirty="0" smtClean="0"/>
          </a:p>
          <a:p>
            <a:r>
              <a:rPr lang="zh-CN" altLang="en-US" dirty="0" smtClean="0"/>
              <a:t>为什么 </a:t>
            </a:r>
            <a:r>
              <a:rPr lang="en-US" altLang="zh-CN" dirty="0" smtClean="0"/>
              <a:t>CPR</a:t>
            </a:r>
            <a:r>
              <a:rPr lang="zh-CN" altLang="en-US" dirty="0" smtClean="0"/>
              <a:t> 被 </a:t>
            </a:r>
            <a:r>
              <a:rPr lang="en-US" altLang="zh-CN" dirty="0" smtClean="0"/>
              <a:t>CPV</a:t>
            </a:r>
            <a:r>
              <a:rPr lang="zh-CN" altLang="en-US" dirty="0" smtClean="0"/>
              <a:t> 所取代？</a:t>
            </a:r>
            <a:endParaRPr lang="en-US" altLang="zh-CN" dirty="0"/>
          </a:p>
          <a:p>
            <a:pPr lvl="1"/>
            <a:r>
              <a:rPr lang="zh-CN" altLang="en-US" dirty="0" smtClean="0"/>
              <a:t>自我成长的责任是自己，不能为取悦他人而放弃自己的责任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获得认可，但不具有价值的产出，经不起时间的检验</a:t>
            </a:r>
            <a:endParaRPr lang="en-US" altLang="zh-CN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96547449"/>
              </p:ext>
            </p:extLst>
          </p:nvPr>
        </p:nvGraphicFramePr>
        <p:xfrm>
          <a:off x="6013691" y="2225772"/>
          <a:ext cx="4635018" cy="3030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5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我的认知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过去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未来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困境是</a:t>
            </a:r>
            <a:r>
              <a:rPr lang="zh-CN" altLang="en-US" dirty="0" smtClean="0">
                <a:solidFill>
                  <a:srgbClr val="FF0000"/>
                </a:solidFill>
              </a:rPr>
              <a:t>必然 </a:t>
            </a:r>
            <a:r>
              <a:rPr lang="zh-CN" altLang="en-US" dirty="0" smtClean="0"/>
              <a:t>－ </a:t>
            </a:r>
            <a:r>
              <a:rPr lang="zh-CN" altLang="en-US" dirty="0" smtClean="0">
                <a:hlinkClick r:id="rId2"/>
              </a:rPr>
              <a:t>彼得原理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818104" cy="392193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我们所</a:t>
            </a:r>
            <a:r>
              <a:rPr lang="zh-CN" altLang="en-US" dirty="0" smtClean="0"/>
              <a:t>面临困境</a:t>
            </a:r>
            <a:r>
              <a:rPr lang="zh-CN" altLang="en-US" dirty="0"/>
              <a:t>，通常是我们既有</a:t>
            </a:r>
            <a:r>
              <a:rPr lang="zh-CN" altLang="en-US" dirty="0" smtClean="0"/>
              <a:t>思维范式</a:t>
            </a:r>
            <a:r>
              <a:rPr lang="en-US" altLang="zh-CN" dirty="0" smtClean="0"/>
              <a:t> (</a:t>
            </a:r>
            <a:r>
              <a:rPr lang="en-US" altLang="zh-CN" dirty="0" smtClean="0">
                <a:hlinkClick r:id="rId3"/>
              </a:rPr>
              <a:t>Paradigm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做事习惯的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以我的困境为例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Value </a:t>
            </a:r>
            <a:r>
              <a:rPr lang="zh-CN" altLang="en-US" dirty="0" smtClean="0"/>
              <a:t>价值观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对自己的价值观缺少深入思考和总结，导致</a:t>
            </a:r>
            <a:r>
              <a:rPr lang="zh-CN" altLang="en-US" dirty="0"/>
              <a:t>价值观</a:t>
            </a:r>
            <a:r>
              <a:rPr lang="zh-CN" altLang="en-US" dirty="0" smtClean="0"/>
              <a:t>混乱。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出现</a:t>
            </a:r>
            <a:r>
              <a:rPr lang="zh-CN" altLang="en-US" dirty="0"/>
              <a:t>重大选择时</a:t>
            </a:r>
            <a:r>
              <a:rPr lang="zh-CN" altLang="en-US" dirty="0" smtClean="0"/>
              <a:t>，反复地处于矛盾和纠结。</a:t>
            </a:r>
            <a:endParaRPr lang="en-US" altLang="zh-CN" dirty="0" smtClean="0"/>
          </a:p>
          <a:p>
            <a:pPr lvl="1"/>
            <a:r>
              <a:rPr lang="en-US" dirty="0" smtClean="0"/>
              <a:t>Principle </a:t>
            </a:r>
            <a:r>
              <a:rPr lang="zh-CN" altLang="en-US" dirty="0" smtClean="0"/>
              <a:t>法则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没有笃信或者坚持自己生活中的法则，跟着感觉走，相信</a:t>
            </a:r>
            <a:r>
              <a:rPr lang="en-US" altLang="zh-CN" dirty="0" smtClean="0"/>
              <a:t> follow your heart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做出重大选择时，经常被现实打脸。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Characters </a:t>
            </a:r>
            <a:r>
              <a:rPr lang="zh-CN" altLang="en-US" dirty="0" smtClean="0"/>
              <a:t>性格</a:t>
            </a:r>
            <a:endParaRPr lang="en-US" altLang="zh-CN" dirty="0"/>
          </a:p>
          <a:p>
            <a:pPr lvl="2"/>
            <a:r>
              <a:rPr lang="zh-CN" altLang="en-US" dirty="0" smtClean="0"/>
              <a:t>重要的习惯没有养成：读书，反省和行动。</a:t>
            </a:r>
            <a:endParaRPr lang="en-US" altLang="zh-CN" dirty="0"/>
          </a:p>
          <a:p>
            <a:pPr lvl="2"/>
            <a:r>
              <a:rPr lang="zh-CN" altLang="en-US" dirty="0" smtClean="0"/>
              <a:t>缺少</a:t>
            </a:r>
            <a:r>
              <a:rPr lang="zh-CN" altLang="en-US" dirty="0" smtClean="0">
                <a:hlinkClick r:id="rId4"/>
              </a:rPr>
              <a:t>元认知</a:t>
            </a:r>
            <a:r>
              <a:rPr lang="en-US" altLang="zh-CN" dirty="0" smtClean="0">
                <a:hlinkClick r:id="rId4"/>
              </a:rPr>
              <a:t> (Metacongnition)</a:t>
            </a:r>
            <a:r>
              <a:rPr lang="en-US" altLang="zh-CN" dirty="0" smtClean="0"/>
              <a:t> </a:t>
            </a:r>
            <a:r>
              <a:rPr lang="zh-CN" altLang="en-US" dirty="0" smtClean="0"/>
              <a:t>能力，不能</a:t>
            </a:r>
            <a:r>
              <a:rPr lang="zh-CN" altLang="en-US" smtClean="0"/>
              <a:t>做自己的</a:t>
            </a:r>
            <a:r>
              <a:rPr lang="zh-CN" altLang="en-US" dirty="0" smtClean="0"/>
              <a:t>主人。</a:t>
            </a:r>
            <a:endParaRPr lang="en-US" altLang="zh-CN" dirty="0"/>
          </a:p>
          <a:p>
            <a:r>
              <a:rPr lang="zh-CN" altLang="en-US" dirty="0" smtClean="0"/>
              <a:t>结论：仅仅靠努力和坚持没有意义，首先需要升级自己的思维范式，提升元认知能力。</a:t>
            </a:r>
            <a:endParaRPr lang="en-US" altLang="zh-CN" dirty="0" smtClean="0"/>
          </a:p>
          <a:p>
            <a:pPr lvl="1"/>
            <a:r>
              <a:rPr lang="zh-CN" altLang="en-US" dirty="0"/>
              <a:t>改变我们的思考方式方法，即</a:t>
            </a:r>
            <a:r>
              <a:rPr lang="zh-CN" altLang="en-US" dirty="0" smtClean="0"/>
              <a:t>个人范式 </a:t>
            </a:r>
            <a:r>
              <a:rPr lang="en-US" altLang="zh-CN" dirty="0"/>
              <a:t>(Personal Paradigm)</a:t>
            </a:r>
            <a:r>
              <a:rPr lang="zh-CN" altLang="en-US" dirty="0"/>
              <a:t>，建立以法则 </a:t>
            </a:r>
            <a:r>
              <a:rPr lang="en-US" altLang="zh-CN" dirty="0"/>
              <a:t>(Principle) </a:t>
            </a:r>
            <a:r>
              <a:rPr lang="zh-CN" altLang="en-US" dirty="0"/>
              <a:t>为中心的个人范式</a:t>
            </a:r>
          </a:p>
          <a:p>
            <a:pPr lvl="1"/>
            <a:r>
              <a:rPr lang="zh-CN" altLang="en-US" dirty="0"/>
              <a:t>改变我们的性格 </a:t>
            </a:r>
            <a:r>
              <a:rPr lang="en-US" altLang="zh-CN" dirty="0"/>
              <a:t>(Character)</a:t>
            </a:r>
            <a:r>
              <a:rPr lang="zh-CN" altLang="en-US" dirty="0"/>
              <a:t>，基于法则 </a:t>
            </a:r>
            <a:r>
              <a:rPr lang="en-US" altLang="zh-CN" dirty="0"/>
              <a:t>(Principle) </a:t>
            </a:r>
            <a:r>
              <a:rPr lang="zh-CN" altLang="en-US" dirty="0"/>
              <a:t>去塑造优秀的品质和习惯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01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结束语：职业发展是自我成长的一部分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Live as if you were to die tomorrow. Learn as if you were to live forever</a:t>
            </a:r>
            <a:r>
              <a:rPr lang="en-US" dirty="0" smtClean="0"/>
              <a:t>. ”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		</a:t>
            </a:r>
            <a:r>
              <a:rPr lang="zh-CN" altLang="en-US" dirty="0" smtClean="0"/>
              <a:t>              －</a:t>
            </a:r>
            <a:r>
              <a:rPr lang="en-US" dirty="0" smtClean="0"/>
              <a:t>Mahatma Gandh</a:t>
            </a:r>
            <a:r>
              <a:rPr lang="en-US" altLang="zh-CN" dirty="0" smtClean="0"/>
              <a:t>i</a:t>
            </a:r>
          </a:p>
          <a:p>
            <a:r>
              <a:rPr lang="en-US" dirty="0"/>
              <a:t>God grant me the serenity to accept the things I cannot change, Courage to change the things I can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wisdom to know the </a:t>
            </a:r>
            <a:r>
              <a:rPr lang="en-US" dirty="0" smtClean="0"/>
              <a:t>difference.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zh-CN" altLang="en-US" dirty="0" smtClean="0"/>
              <a:t>－</a:t>
            </a:r>
            <a:r>
              <a:rPr lang="en-US" dirty="0" smtClean="0"/>
              <a:t>From serenity </a:t>
            </a:r>
            <a:r>
              <a:rPr lang="en-US" dirty="0"/>
              <a:t>prayer by Reinhold </a:t>
            </a:r>
            <a:r>
              <a:rPr lang="en-US" dirty="0" smtClean="0"/>
              <a:t>Niebuhr</a:t>
            </a:r>
          </a:p>
        </p:txBody>
      </p:sp>
    </p:spTree>
    <p:extLst>
      <p:ext uri="{BB962C8B-B14F-4D97-AF65-F5344CB8AC3E}">
        <p14:creationId xmlns:p14="http://schemas.microsoft.com/office/powerpoint/2010/main" val="3334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我的认知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过去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现在</a:t>
            </a:r>
            <a:endParaRPr lang="en-US" altLang="zh-CN" dirty="0" smtClean="0"/>
          </a:p>
          <a:p>
            <a:r>
              <a:rPr lang="zh-CN" altLang="en-US" dirty="0" smtClean="0"/>
              <a:t>未来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我的经历</a:t>
            </a:r>
            <a:r>
              <a:rPr lang="en-US" altLang="zh-CN" dirty="0" smtClean="0"/>
              <a:t> (1999 – 2017)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Unix/Linux </a:t>
            </a:r>
            <a:r>
              <a:rPr lang="zh-CN" altLang="en-US" dirty="0" smtClean="0"/>
              <a:t>软件开发</a:t>
            </a:r>
            <a:r>
              <a:rPr lang="zh-CN" altLang="en-US" dirty="0"/>
              <a:t> </a:t>
            </a:r>
            <a:r>
              <a:rPr lang="zh-CN" altLang="en-US" dirty="0" smtClean="0"/>
              <a:t>－ </a:t>
            </a:r>
            <a:r>
              <a:rPr lang="en-US" altLang="zh-CN" dirty="0" smtClean="0"/>
              <a:t>5</a:t>
            </a:r>
            <a:r>
              <a:rPr lang="zh-CN" altLang="en-US" dirty="0" smtClean="0"/>
              <a:t> 年</a:t>
            </a:r>
            <a:endParaRPr lang="en-US" altLang="zh-CN" dirty="0"/>
          </a:p>
          <a:p>
            <a:pPr lvl="1"/>
            <a:r>
              <a:rPr lang="zh-CN" altLang="en-US" dirty="0" smtClean="0"/>
              <a:t>开发</a:t>
            </a:r>
            <a:r>
              <a:rPr lang="en-US" altLang="zh-CN" dirty="0"/>
              <a:t> </a:t>
            </a:r>
            <a:r>
              <a:rPr lang="zh-CN" altLang="en-US" dirty="0"/>
              <a:t>－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开发／售前工程师</a:t>
            </a:r>
            <a:r>
              <a:rPr lang="en-US" altLang="zh-CN" dirty="0" smtClean="0"/>
              <a:t> </a:t>
            </a:r>
            <a:r>
              <a:rPr lang="zh-CN" altLang="en-US" dirty="0" smtClean="0"/>
              <a:t>－ 部门经理</a:t>
            </a:r>
            <a:endParaRPr lang="en-US" altLang="zh-CN" dirty="0" smtClean="0"/>
          </a:p>
          <a:p>
            <a:r>
              <a:rPr lang="en-US" altLang="zh-CN" dirty="0" smtClean="0"/>
              <a:t>Unix kernel</a:t>
            </a:r>
            <a:r>
              <a:rPr lang="zh-CN" altLang="en-US" dirty="0" smtClean="0"/>
              <a:t> － </a:t>
            </a:r>
            <a:r>
              <a:rPr lang="en-US" altLang="zh-CN" dirty="0" smtClean="0"/>
              <a:t>8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 － 开发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 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 － </a:t>
            </a:r>
            <a:r>
              <a:rPr lang="en-US" altLang="zh-CN" dirty="0" smtClean="0"/>
              <a:t>3.5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架构师 － 开发</a:t>
            </a:r>
            <a:endParaRPr lang="en-US" altLang="zh-CN" dirty="0" smtClean="0"/>
          </a:p>
          <a:p>
            <a:r>
              <a:rPr lang="zh-CN" altLang="en-US" dirty="0" smtClean="0"/>
              <a:t>存储 － </a:t>
            </a:r>
            <a:r>
              <a:rPr lang="en-US" altLang="zh-CN" dirty="0" smtClean="0"/>
              <a:t>1.5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架构师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59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自我回顾 </a:t>
            </a:r>
            <a:r>
              <a:rPr lang="en-US" altLang="zh-CN" dirty="0"/>
              <a:t>(1999 – 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 </a:t>
            </a:r>
            <a:r>
              <a:rPr lang="en-US" altLang="zh-CN" dirty="0" smtClean="0"/>
              <a:t>5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关键字：布朗运动 ＋ 贪婪算法</a:t>
            </a:r>
            <a:endParaRPr lang="en-US" altLang="zh-CN" dirty="0" smtClean="0"/>
          </a:p>
          <a:p>
            <a:r>
              <a:rPr lang="zh-CN" altLang="en-US" dirty="0" smtClean="0"/>
              <a:t>中间 </a:t>
            </a:r>
            <a:r>
              <a:rPr lang="en-US" altLang="zh-CN" dirty="0" smtClean="0"/>
              <a:t>8</a:t>
            </a:r>
            <a:r>
              <a:rPr lang="zh-CN" altLang="en-US" dirty="0" smtClean="0"/>
              <a:t> ＋ </a:t>
            </a:r>
            <a:r>
              <a:rPr lang="en-US" altLang="zh-CN" dirty="0" smtClean="0"/>
              <a:t>3.5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/>
              <a:t>关键字：兴趣 </a:t>
            </a:r>
            <a:r>
              <a:rPr lang="zh-CN" altLang="en-US" dirty="0" smtClean="0"/>
              <a:t>＋ 理想</a:t>
            </a:r>
            <a:endParaRPr lang="en-US" altLang="zh-CN" dirty="0" smtClean="0"/>
          </a:p>
          <a:p>
            <a:r>
              <a:rPr lang="zh-CN" altLang="en-US" dirty="0" smtClean="0"/>
              <a:t>最</a:t>
            </a:r>
            <a:r>
              <a:rPr lang="zh-CN" altLang="en-US" dirty="0" smtClean="0"/>
              <a:t>近</a:t>
            </a:r>
            <a:r>
              <a:rPr lang="zh-CN" altLang="en-US" dirty="0" smtClean="0"/>
              <a:t> </a:t>
            </a:r>
            <a:r>
              <a:rPr lang="en-US" altLang="zh-CN" dirty="0" smtClean="0"/>
              <a:t>1.5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/>
              <a:t>关键字：迷失 </a:t>
            </a:r>
            <a:r>
              <a:rPr lang="zh-CN" altLang="en-US" dirty="0" smtClean="0"/>
              <a:t>＋ 重塑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11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我的职场方法论 </a:t>
            </a:r>
            <a:r>
              <a:rPr lang="en-US" altLang="zh-CN" dirty="0" smtClean="0"/>
              <a:t>(</a:t>
            </a:r>
            <a:r>
              <a:rPr lang="en-US" altLang="zh-CN" dirty="0"/>
              <a:t>1999 – 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CPR</a:t>
            </a:r>
            <a:r>
              <a:rPr lang="zh-CN" altLang="en-US" dirty="0" smtClean="0"/>
              <a:t> － 三者间的聚焦和平衡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Capability</a:t>
            </a:r>
          </a:p>
          <a:p>
            <a:pPr lvl="2"/>
            <a:r>
              <a:rPr lang="zh-CN" altLang="en-US" dirty="0" smtClean="0"/>
              <a:t>不断提高自己的能力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Passion</a:t>
            </a:r>
          </a:p>
          <a:p>
            <a:pPr lvl="2"/>
            <a:r>
              <a:rPr lang="zh-CN" altLang="en-US" dirty="0" smtClean="0"/>
              <a:t>自我驱动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Recognition</a:t>
            </a:r>
          </a:p>
          <a:p>
            <a:pPr lvl="2"/>
            <a:r>
              <a:rPr lang="zh-CN" altLang="en-US" dirty="0" smtClean="0"/>
              <a:t>获得组织和领导的认可</a:t>
            </a:r>
            <a:endParaRPr lang="en-US" altLang="zh-CN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86824054"/>
              </p:ext>
            </p:extLst>
          </p:nvPr>
        </p:nvGraphicFramePr>
        <p:xfrm>
          <a:off x="6013691" y="2225772"/>
          <a:ext cx="4635018" cy="3030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2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</a:t>
            </a:r>
            <a:r>
              <a:rPr lang="zh-CN" altLang="en-US" dirty="0"/>
              <a:t>认知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现在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未来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理解</a:t>
            </a:r>
            <a:r>
              <a:rPr lang="zh-CN" altLang="en-US" dirty="0" smtClean="0"/>
              <a:t>需求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职位要求是含混的，变化的，且经常出现误解，因此需要和老板不断地沟通</a:t>
            </a:r>
            <a:endParaRPr lang="en-US" altLang="zh-CN" dirty="0" smtClean="0"/>
          </a:p>
          <a:p>
            <a:r>
              <a:rPr lang="zh-CN" altLang="en-US" dirty="0" smtClean="0"/>
              <a:t>沟通的角度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</a:t>
            </a:r>
            <a:endParaRPr lang="en-US" altLang="zh-CN" dirty="0"/>
          </a:p>
          <a:p>
            <a:pPr lvl="2"/>
            <a:r>
              <a:rPr lang="zh-CN" altLang="en-US" dirty="0" smtClean="0"/>
              <a:t>这个职位的工作价值在那里，应该把</a:t>
            </a:r>
            <a:r>
              <a:rPr lang="zh-CN" altLang="en-US" dirty="0" smtClean="0">
                <a:solidFill>
                  <a:srgbClr val="FF0000"/>
                </a:solidFill>
              </a:rPr>
              <a:t>注意力</a:t>
            </a:r>
            <a:r>
              <a:rPr lang="zh-CN" altLang="en-US" dirty="0" smtClean="0"/>
              <a:t>放在哪里</a:t>
            </a:r>
            <a:endParaRPr lang="en-US" altLang="zh-CN" dirty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</a:p>
          <a:p>
            <a:pPr lvl="2"/>
            <a:r>
              <a:rPr lang="zh-CN" altLang="en-US" dirty="0" smtClean="0"/>
              <a:t>这个职位日常工作的时间分配是如何</a:t>
            </a:r>
            <a:r>
              <a:rPr lang="zh-CN" altLang="en-US" dirty="0" smtClean="0">
                <a:solidFill>
                  <a:srgbClr val="FF0000"/>
                </a:solidFill>
              </a:rPr>
              <a:t>向工作价值倾斜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Skill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requirements</a:t>
            </a:r>
          </a:p>
          <a:p>
            <a:pPr lvl="2"/>
            <a:r>
              <a:rPr lang="zh-CN" altLang="en-US" dirty="0" smtClean="0"/>
              <a:t>这个职位具体承担什么</a:t>
            </a:r>
            <a:r>
              <a:rPr lang="zh-CN" altLang="en-US" dirty="0" smtClean="0">
                <a:solidFill>
                  <a:srgbClr val="FF0000"/>
                </a:solidFill>
              </a:rPr>
              <a:t>责任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这个职位具体的</a:t>
            </a:r>
            <a:r>
              <a:rPr lang="zh-CN" altLang="en-US" dirty="0" smtClean="0">
                <a:solidFill>
                  <a:srgbClr val="FF0000"/>
                </a:solidFill>
              </a:rPr>
              <a:t>能力</a:t>
            </a:r>
            <a:r>
              <a:rPr lang="zh-CN" altLang="en-US" dirty="0" smtClean="0"/>
              <a:t>要求是如何的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硬技能 － 领域知识，编码能力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软技能 － 英语听说读写，写作能力，团队协作，沟通能力，演讲能力，谈判能力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定期</a:t>
            </a:r>
            <a:r>
              <a:rPr lang="zh-CN" altLang="en-US" dirty="0" smtClean="0">
                <a:solidFill>
                  <a:srgbClr val="FF0000"/>
                </a:solidFill>
              </a:rPr>
              <a:t>评估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588434"/>
              </p:ext>
            </p:extLst>
          </p:nvPr>
        </p:nvGraphicFramePr>
        <p:xfrm>
          <a:off x="1450975" y="2016125"/>
          <a:ext cx="9604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4"/>
                <a:gridCol w="2401094"/>
                <a:gridCol w="2401094"/>
                <a:gridCol w="240109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表现 </a:t>
                      </a:r>
                      <a:r>
                        <a:rPr lang="en-US" altLang="zh-CN" dirty="0" smtClean="0"/>
                        <a:t>\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能力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下一个级别</a:t>
                      </a:r>
                      <a:r>
                        <a:rPr lang="en-US" altLang="zh-CN" dirty="0" smtClean="0"/>
                        <a:t> (Turn)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成长 </a:t>
                      </a:r>
                      <a:r>
                        <a:rPr lang="en-US" altLang="zh-CN" dirty="0" smtClean="0"/>
                        <a:t>(Growth)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掌握</a:t>
                      </a:r>
                      <a:r>
                        <a:rPr lang="en-US" altLang="zh-CN" dirty="0" smtClean="0"/>
                        <a:t> (mastery)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超出期望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7030A0"/>
                          </a:solidFill>
                        </a:rPr>
                        <a:t>升职或被低估而离职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升职候选人但需提高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胜任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满足期望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升职候选人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胜任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C000"/>
                          </a:solidFill>
                        </a:rPr>
                        <a:t>胜任但需提高</a:t>
                      </a:r>
                      <a:endParaRPr lang="en-US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低于期望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升职候选人但需提高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胜任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不胜任</a:t>
                      </a:r>
                      <a:r>
                        <a:rPr lang="zh-CN" altLang="en-US" baseline="0" dirty="0" smtClean="0">
                          <a:solidFill>
                            <a:srgbClr val="FF0000"/>
                          </a:solidFill>
                        </a:rPr>
                        <a:t> 他人的障碍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0975" y="3661856"/>
            <a:ext cx="861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红色 － 职场亮起红灯，因对团队有负面影响，可能有工作安全问题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黄色 － 被督促的对象，</a:t>
            </a:r>
            <a:r>
              <a:rPr lang="zh-CN" altLang="en-US" dirty="0"/>
              <a:t>要避免自己停留在这个位置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黑色 － 团队中的大多数，要避免自己停留在这个位置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绿色 － 团队中的佼佼者，要努力进入到这些位置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紫色 － 团队上升空间有限，需要立即采取行动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86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习惯</a:t>
            </a:r>
            <a:r>
              <a:rPr lang="zh-CN" altLang="en-US" dirty="0" smtClean="0"/>
              <a:t>做第一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－ 所有的注意力，影响力，资源，都是向第一倾斜的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正态分布</a:t>
            </a:r>
            <a:r>
              <a:rPr lang="zh-CN" altLang="en-US" dirty="0"/>
              <a:t> </a:t>
            </a:r>
            <a:r>
              <a:rPr lang="zh-CN" altLang="en-US" dirty="0" smtClean="0"/>
              <a:t>或 二八原理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人们喜欢比较，但却不善于发现别人</a:t>
            </a:r>
            <a:r>
              <a:rPr lang="zh-CN" altLang="en-US" dirty="0"/>
              <a:t>的</a:t>
            </a:r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第一名可以带来巨大的成就感和正反馈</a:t>
            </a:r>
            <a:endParaRPr lang="en-US" altLang="zh-CN" dirty="0" smtClean="0"/>
          </a:p>
          <a:p>
            <a:r>
              <a:rPr lang="en-US" altLang="zh-CN" dirty="0" smtClean="0"/>
              <a:t>How</a:t>
            </a:r>
            <a:r>
              <a:rPr lang="zh-CN" altLang="en-US" dirty="0" smtClean="0"/>
              <a:t> － 若做不到第一，就努力先做细分领域的第一</a:t>
            </a:r>
            <a:endParaRPr lang="en-US" altLang="zh-CN" dirty="0" smtClean="0"/>
          </a:p>
          <a:p>
            <a:pPr lvl="1"/>
            <a:r>
              <a:rPr lang="zh-CN" altLang="en-US" dirty="0"/>
              <a:t>既然无法避免与他人比较，不如把主要精力放在提升自己上</a:t>
            </a:r>
            <a:endParaRPr lang="en-US" altLang="zh-CN" dirty="0"/>
          </a:p>
          <a:p>
            <a:pPr lvl="1"/>
            <a:r>
              <a:rPr lang="zh-CN" altLang="en-US" dirty="0" smtClean="0"/>
              <a:t>发现和培养自己的第一，就是自己找到，并且让他人了解到</a:t>
            </a:r>
            <a:r>
              <a:rPr lang="zh-CN" altLang="en-US" dirty="0"/>
              <a:t>自己独特的价值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一些例子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我是内核组最懂文件系统的，我是内核组最懂数据库的</a:t>
            </a:r>
            <a:r>
              <a:rPr lang="is-IS" altLang="zh-CN" dirty="0" smtClean="0"/>
              <a:t>…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我是我们部门工程师里最擅长演讲的，我是我们部门工程师里最懂沟通的</a:t>
            </a:r>
            <a:r>
              <a:rPr lang="is-IS" altLang="zh-CN" dirty="0" smtClean="0"/>
              <a:t>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注意不要为了做第一而悖离了自己的目标，第一不是目标而是习惯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66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744</TotalTime>
  <Words>1150</Words>
  <Application>Microsoft Macintosh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Gill Sans MT</vt:lpstr>
      <vt:lpstr>等线</vt:lpstr>
      <vt:lpstr>等线 Light</vt:lpstr>
      <vt:lpstr>Arial</vt:lpstr>
      <vt:lpstr>Gallery</vt:lpstr>
      <vt:lpstr>职业发展与自我成长</vt:lpstr>
      <vt:lpstr>我的认知</vt:lpstr>
      <vt:lpstr>我的经历 (1999 – 2017)</vt:lpstr>
      <vt:lpstr>自我回顾 (1999 – 2017)</vt:lpstr>
      <vt:lpstr>我的职场方法论 (1999 – 2017)</vt:lpstr>
      <vt:lpstr>我的认知</vt:lpstr>
      <vt:lpstr>理解需求</vt:lpstr>
      <vt:lpstr>定期评估</vt:lpstr>
      <vt:lpstr>习惯做第一</vt:lpstr>
      <vt:lpstr>关爱自己</vt:lpstr>
      <vt:lpstr>践行法则</vt:lpstr>
      <vt:lpstr>交付价值</vt:lpstr>
      <vt:lpstr>升级我的职场方法论</vt:lpstr>
      <vt:lpstr>我的认知</vt:lpstr>
      <vt:lpstr>困境是必然 － 彼得原理</vt:lpstr>
      <vt:lpstr>结束语：职业发展是自我成长的一部分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自我成长与职业发展</dc:title>
  <dc:creator>oliver yang</dc:creator>
  <cp:lastModifiedBy>oliver yang</cp:lastModifiedBy>
  <cp:revision>116</cp:revision>
  <dcterms:created xsi:type="dcterms:W3CDTF">2017-01-02T03:02:00Z</dcterms:created>
  <dcterms:modified xsi:type="dcterms:W3CDTF">2017-01-06T04:15:25Z</dcterms:modified>
</cp:coreProperties>
</file>