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6" r:id="rId10"/>
    <p:sldId id="265" r:id="rId11"/>
    <p:sldId id="263" r:id="rId12"/>
    <p:sldId id="267" r:id="rId13"/>
    <p:sldId id="269" r:id="rId14"/>
    <p:sldId id="270" r:id="rId15"/>
    <p:sldId id="271" r:id="rId16"/>
    <p:sldId id="292" r:id="rId17"/>
    <p:sldId id="293" r:id="rId18"/>
    <p:sldId id="287" r:id="rId19"/>
    <p:sldId id="294" r:id="rId20"/>
    <p:sldId id="295" r:id="rId21"/>
    <p:sldId id="280" r:id="rId22"/>
    <p:sldId id="278" r:id="rId23"/>
    <p:sldId id="276" r:id="rId24"/>
    <p:sldId id="277" r:id="rId25"/>
    <p:sldId id="288" r:id="rId26"/>
    <p:sldId id="289" r:id="rId27"/>
    <p:sldId id="291" r:id="rId28"/>
    <p:sldId id="282" r:id="rId29"/>
    <p:sldId id="283" r:id="rId30"/>
    <p:sldId id="296" r:id="rId31"/>
    <p:sldId id="297" r:id="rId32"/>
    <p:sldId id="298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iche Ya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9T16:47:19.878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9T16:47:19.878" idx="3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x-none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D140825E-4A15-4D39-8176-1F07E904CB30}" type="datetimeFigureOut">
              <a:rPr lang="en-US" smtClean="0"/>
              <a:t>17/7/19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eppic/wiki/README" TargetMode="External"/><Relationship Id="rId4" Type="http://schemas.openxmlformats.org/officeDocument/2006/relationships/hyperlink" Target="https://people.redhat.com/anderson/extensio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ash-utility/crash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ople.redhat.com/anderson/help.html" TargetMode="Externa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mazon.com/PANIC-System-Analysis-Handbook-CD-ROM/dp/0131493868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iveryang.net/2015/07/linux-crash-page-cache-debu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/blob/master/Documentation/admin-guide/bug-hunting.rst" TargetMode="External"/><Relationship Id="rId4" Type="http://schemas.openxmlformats.org/officeDocument/2006/relationships/hyperlink" Target="https://github.com/torvalds/linux/blob/master/Documentation/admin-guide/tainted-kernels.rst" TargetMode="External"/><Relationship Id="rId5" Type="http://schemas.openxmlformats.org/officeDocument/2006/relationships/hyperlink" Target="https://software.intel.com/sites/default/files/article/402129/mpx-linux64-abi.pdf" TargetMode="External"/><Relationship Id="rId6" Type="http://schemas.openxmlformats.org/officeDocument/2006/relationships/hyperlink" Target="http://oliveryang.net/2015/07/linux-crash-page-cache-debu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ople.redhat.com/anderson/crash_whitepap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cd/E35557_01/doc.81/e35226/ch1_stb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9000" y="2492375"/>
            <a:ext cx="7473949" cy="138112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Linux Crash Dump Analysis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 smtClean="0"/>
          </a:p>
          <a:p>
            <a:r>
              <a:rPr kumimoji="1" lang="en-US" altLang="zh-CN" dirty="0" smtClean="0"/>
              <a:t>Oliver </a:t>
            </a:r>
            <a:r>
              <a:rPr kumimoji="1" lang="en-US" altLang="zh-CN" dirty="0" smtClean="0"/>
              <a:t>Yang    Jul 20, 2017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http://</a:t>
            </a:r>
            <a:r>
              <a:rPr kumimoji="1" lang="en-US" altLang="zh-CN" dirty="0" err="1" smtClean="0">
                <a:hlinkClick r:id="rId2"/>
              </a:rPr>
              <a:t>oliveryang.net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24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Header &amp; Register Dumps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39900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Goudy Old Style"/>
                <a:cs typeface="Goudy Old Style"/>
              </a:rPr>
              <a:t>[3265705.369809] BUG: unable to handle kernel NULL pointer dereference at 0000000000000011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[3265705.377625] IP: [&lt;ffffffff811d17f3&gt;] mem_cgroup_iter+0x163/0x2b0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[3265705.385085] PGD 1c65328067 PUD 2f4818d067 PMD 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[3265705.391169] </a:t>
            </a:r>
            <a:r>
              <a:rPr lang="pt-BR" altLang="zh-CN" sz="1400" dirty="0" err="1">
                <a:latin typeface="Goudy Old Style"/>
                <a:cs typeface="Goudy Old Style"/>
              </a:rPr>
              <a:t>Oops</a:t>
            </a:r>
            <a:r>
              <a:rPr lang="pt-BR" altLang="zh-CN" sz="1400" dirty="0">
                <a:latin typeface="Goudy Old Style"/>
                <a:cs typeface="Goudy Old Style"/>
              </a:rPr>
              <a:t>: 0000 [#1] SMP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[3265705.395814] Modules </a:t>
            </a:r>
            <a:r>
              <a:rPr lang="pt-BR" altLang="zh-CN" sz="1400" dirty="0" err="1">
                <a:latin typeface="Goudy Old Style"/>
                <a:cs typeface="Goudy Old Style"/>
              </a:rPr>
              <a:t>linked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smtClean="0">
                <a:latin typeface="Goudy Old Style"/>
                <a:cs typeface="Goudy Old Style"/>
              </a:rPr>
              <a:t>in </a:t>
            </a:r>
            <a:r>
              <a:rPr lang="pt-BR" altLang="zh-CN" sz="1400" dirty="0" err="1">
                <a:latin typeface="Goudy Old Style"/>
                <a:cs typeface="Goudy Old Style"/>
              </a:rPr>
              <a:t>tcp_diag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inet_diag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sch_dsmark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sch_ingress</a:t>
            </a:r>
            <a:r>
              <a:rPr lang="pt-BR" altLang="zh-CN" sz="1400" dirty="0" smtClean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binfmt_misc</a:t>
            </a:r>
            <a:r>
              <a:rPr lang="pt-BR" altLang="zh-CN" sz="1400" dirty="0" smtClean="0">
                <a:latin typeface="Goudy Old Style"/>
                <a:cs typeface="Goudy Old Style"/>
              </a:rPr>
              <a:t>..[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snipped</a:t>
            </a:r>
            <a:r>
              <a:rPr lang="pt-BR" altLang="zh-CN" sz="1400" dirty="0" smtClean="0">
                <a:latin typeface="Goudy Old Style"/>
                <a:cs typeface="Goudy Old Style"/>
              </a:rPr>
              <a:t>]..</a:t>
            </a:r>
            <a:r>
              <a:rPr lang="en-US" altLang="zh-CN" sz="1400" dirty="0" smtClean="0">
                <a:latin typeface="Goudy Old Style"/>
                <a:cs typeface="Goudy Old Style"/>
              </a:rPr>
              <a:t>[</a:t>
            </a:r>
            <a:r>
              <a:rPr lang="en-US" altLang="zh-CN" sz="1400" dirty="0">
                <a:latin typeface="Goudy Old Style"/>
                <a:cs typeface="Goudy Old Style"/>
              </a:rPr>
              <a:t>3265705.480030] CPU: 28 PID: 51681 </a:t>
            </a:r>
            <a:r>
              <a:rPr lang="en-US" altLang="zh-CN" sz="1400" dirty="0" err="1">
                <a:latin typeface="Goudy Old Style"/>
                <a:cs typeface="Goudy Old Style"/>
              </a:rPr>
              <a:t>Comm</a:t>
            </a:r>
            <a:r>
              <a:rPr lang="en-US" altLang="zh-CN" sz="1400" dirty="0">
                <a:latin typeface="Goudy Old Style"/>
                <a:cs typeface="Goudy Old Style"/>
              </a:rPr>
              <a:t>: </a:t>
            </a:r>
            <a:r>
              <a:rPr lang="en-US" altLang="zh-CN" sz="1400" dirty="0" smtClean="0">
                <a:latin typeface="Goudy Old Style"/>
                <a:cs typeface="Goudy Old Style"/>
              </a:rPr>
              <a:t>test </a:t>
            </a:r>
            <a:r>
              <a:rPr lang="en-US" altLang="zh-CN" sz="1400" dirty="0">
                <a:latin typeface="Goudy Old Style"/>
                <a:cs typeface="Goudy Old Style"/>
              </a:rPr>
              <a:t>Tainted: G        W  OE K------------ T </a:t>
            </a:r>
            <a:r>
              <a:rPr lang="en-US" altLang="zh-CN" sz="1400" dirty="0" smtClean="0">
                <a:latin typeface="Goudy Old Style"/>
                <a:cs typeface="Goudy Old Style"/>
              </a:rPr>
              <a:t>3.10.0.x86_64 </a:t>
            </a:r>
            <a:r>
              <a:rPr lang="en-US" altLang="zh-CN" sz="1400" dirty="0">
                <a:latin typeface="Goudy Old Style"/>
                <a:cs typeface="Goudy Old Style"/>
              </a:rPr>
              <a:t>#1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[3265705.492495] Hardware name: Lenovo </a:t>
            </a:r>
            <a:r>
              <a:rPr lang="en-US" altLang="zh-CN" sz="1400" dirty="0" err="1">
                <a:latin typeface="Goudy Old Style"/>
                <a:cs typeface="Goudy Old Style"/>
              </a:rPr>
              <a:t>ThinkServer</a:t>
            </a:r>
            <a:r>
              <a:rPr lang="en-US" altLang="zh-CN" sz="1400" dirty="0">
                <a:latin typeface="Goudy Old Style"/>
                <a:cs typeface="Goudy Old Style"/>
              </a:rPr>
              <a:t> SD350X/B900G3-10G-N, BIOS A2.16 07/08/2016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[3265705.502088] task: ffff880114fd6480 ti: ffff882f6d8d4000 task.ti: ffff882f6d8d4000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[3265705.511088] RIP: 0010:[&lt;ffffffff811d17f3&gt;]  [&lt;ffffffff811d17f3&gt;] mem_cgroup_iter+0x163/0x2b0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[3265705.521114] RSP: 0018:ffff882f6d8d7dc8  EFLAGS: 00010286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[3265705.527937] RAX: ffff8808756bb600 RBX: ffff882f6f452000 RCX: ffff8808756bb610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[3265705.536586] RDX: ffff882f6ebaca00 RSI: 0000000000000000 RDI: ffff882f6ebaca20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[3265705.545244] RBP: ffff882f6d8d7e10 R08: ffff882f6d8d4000 R09: ffff88014fb50079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[3265705.553885] R10: 000000000000000a R11: 0000000000000000 R12: 000000001f4eb000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[3265705.562525] R13: 0000000000000000 R14: ffff8808756bb600 R15: 0000000000000001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[3265705.571164] FS:  00007fcbdf0e9700(0000) GS:ffff882fbf180000(0000) knlGS:0000000000000000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[3265705.580741] CS:  0010 DS: 0000 ES: 0000 CR0: 0000000080050033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[3265705.587961] CR2: 0000000000000011 CR3: 0000000785a2c000 CR4: 00000000003407e0</a:t>
            </a:r>
          </a:p>
          <a:p>
            <a:r>
              <a:rPr lang="da-DK" altLang="zh-CN" sz="1400" dirty="0">
                <a:latin typeface="Goudy Old Style"/>
                <a:cs typeface="Goudy Old Style"/>
              </a:rPr>
              <a:t>[3265705.596561] DR0: 0000000000000000 DR1: 0000000000000000 DR2: 0000000000000000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[3265705.605180] DR3: 0000000000000000 DR6: 00000000fffe0ff0 DR7: </a:t>
            </a:r>
            <a:r>
              <a:rPr lang="en-US" altLang="zh-CN" sz="1400" dirty="0" smtClean="0">
                <a:latin typeface="Goudy Old Style"/>
                <a:cs typeface="Goudy Old Style"/>
              </a:rPr>
              <a:t>0000000000000400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</a:t>
            </a:r>
            <a:r>
              <a:rPr lang="mr-IN" altLang="zh-CN" sz="1400" dirty="0" smtClean="0">
                <a:latin typeface="Goudy Old Style"/>
                <a:cs typeface="Goudy Old Style"/>
              </a:rPr>
              <a:t>….......... </a:t>
            </a:r>
            <a:r>
              <a:rPr lang="en-US" altLang="zh-CN" sz="1400" dirty="0" smtClean="0">
                <a:latin typeface="Goudy Old Style"/>
                <a:cs typeface="Goudy Old Style"/>
              </a:rPr>
              <a:t>S</a:t>
            </a:r>
            <a:r>
              <a:rPr lang="mr-IN" altLang="zh-CN" sz="1400" dirty="0" smtClean="0">
                <a:latin typeface="Goudy Old Style"/>
                <a:cs typeface="Goudy Old Style"/>
              </a:rPr>
              <a:t>nipped.................]</a:t>
            </a:r>
            <a:endParaRPr lang="en-US" altLang="zh-CN" sz="1400" dirty="0">
              <a:latin typeface="Goudy Old Style"/>
              <a:cs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86291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Stack &amp; Call Trace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01800"/>
            <a:ext cx="8724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400" dirty="0" smtClean="0">
                <a:latin typeface="Goudy Old Style"/>
                <a:cs typeface="Goudy Old Style"/>
              </a:rPr>
              <a:t>[</a:t>
            </a:r>
            <a:r>
              <a:rPr lang="pt-BR" altLang="zh-CN" sz="1400" dirty="0">
                <a:latin typeface="Goudy Old Style"/>
                <a:cs typeface="Goudy Old Style"/>
              </a:rPr>
              <a:t>3265705.613758] </a:t>
            </a:r>
            <a:r>
              <a:rPr lang="pt-BR" altLang="zh-CN" sz="1400" dirty="0" err="1">
                <a:latin typeface="Goudy Old Style"/>
                <a:cs typeface="Goudy Old Style"/>
              </a:rPr>
              <a:t>Stack</a:t>
            </a:r>
            <a:r>
              <a:rPr lang="pt-BR" altLang="zh-CN" sz="1400" dirty="0">
                <a:latin typeface="Goudy Old Style"/>
                <a:cs typeface="Goudy Old Style"/>
              </a:rPr>
              <a:t>: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[3265705.617189]  01ff882f6d8d7dd8 ffff882f40ad6000 ffff882f6d8d7e10 ffff882f40ad6000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[3265705.626167]  ffff882f6f452000 000000001f4eb000 0000000000000000 ffff882f40ad6000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[3265705.635131]  0000000000000000 ffff882f6d8d7e68 ffffffff811d227f ffff88021c47c380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[3265705.644108] </a:t>
            </a:r>
            <a:r>
              <a:rPr lang="pt-BR" altLang="zh-CN" sz="1400" dirty="0" err="1">
                <a:latin typeface="Goudy Old Style"/>
                <a:cs typeface="Goudy Old Style"/>
              </a:rPr>
              <a:t>Call</a:t>
            </a:r>
            <a:r>
              <a:rPr lang="pt-BR" altLang="zh-CN" sz="1400" dirty="0">
                <a:latin typeface="Goudy Old Style"/>
                <a:cs typeface="Goudy Old Style"/>
              </a:rPr>
              <a:t> Trace: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[3265705.647945]  [&lt;ffffffff811d227f&gt;] memcg_stat_show+0x16f/0x2f0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[3265705.655190]  [&lt;ffffffff810f5853&gt;] cgroup_seqfile_show+0x73/0x80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[3265705.662503]  [&lt;ffffffff81203e47&gt;] ? seq_buf_alloc+0x17/0x40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[3265705.669442]  [&lt;ffffffff8120433a&gt;] seq_read+0xfa/0x3a0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[3265705.675875]  [&lt;ffffffff811e033c&gt;] vfs_read+0x9c/0x170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[3265705.682273]  [&lt;ffffffff811e0e8f&gt;] SyS_read+0x7f/0xe0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[3265705.688593]  [&lt;ffffffff816479c9&gt;] system_call_fastpath+0x16/0x1b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[3265705.695923] </a:t>
            </a:r>
            <a:r>
              <a:rPr lang="pt-BR" altLang="zh-CN" sz="1400" dirty="0" err="1">
                <a:latin typeface="Goudy Old Style"/>
                <a:cs typeface="Goudy Old Style"/>
              </a:rPr>
              <a:t>Code</a:t>
            </a:r>
            <a:r>
              <a:rPr lang="pt-BR" altLang="zh-CN" sz="1400" dirty="0">
                <a:latin typeface="Goudy Old Style"/>
                <a:cs typeface="Goudy Old Style"/>
              </a:rPr>
              <a:t>: 4c 8b 30 </a:t>
            </a:r>
            <a:r>
              <a:rPr lang="pt-BR" altLang="zh-CN" sz="1400" dirty="0" err="1">
                <a:latin typeface="Goudy Old Style"/>
                <a:cs typeface="Goudy Old Style"/>
              </a:rPr>
              <a:t>eb</a:t>
            </a:r>
            <a:r>
              <a:rPr lang="pt-BR" altLang="zh-CN" sz="1400" dirty="0">
                <a:latin typeface="Goudy Old Style"/>
                <a:cs typeface="Goudy Old Style"/>
              </a:rPr>
              <a:t> 0f 0f 1f 00 4c 89 ff e8 28 43 f2 ff 84 c0 75 1e 48 8b 33 4c 89 f7 e8 69 </a:t>
            </a:r>
            <a:r>
              <a:rPr lang="pt-BR" altLang="zh-CN" sz="1400" dirty="0" smtClean="0">
                <a:latin typeface="Goudy Old Style"/>
                <a:cs typeface="Goudy Old Style"/>
              </a:rPr>
              <a:t>43</a:t>
            </a:r>
          </a:p>
          <a:p>
            <a:r>
              <a:rPr lang="pt-BR" altLang="zh-CN" sz="1400" dirty="0" smtClean="0">
                <a:latin typeface="Goudy Old Style"/>
                <a:cs typeface="Goudy Old Style"/>
              </a:rPr>
              <a:t>f2 </a:t>
            </a:r>
            <a:r>
              <a:rPr lang="pt-BR" altLang="zh-CN" sz="1400" dirty="0">
                <a:latin typeface="Goudy Old Style"/>
                <a:cs typeface="Goudy Old Style"/>
              </a:rPr>
              <a:t>ff 48 85 c0 49 89 c6 74 69 4c 8b 78 70 &lt;41&gt; f6 47 10 01 74 d6 4d 85 ff 0f 94 c0 4d 85 e&gt;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[3265705.719001] RIP  [&lt;ffffffff811d17f3&gt;] mem_cgroup_iter+0x163/0x2b0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[3265705.726466]  RSP &lt;ffff882f6d8d7dc8&gt;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[3265705.731272] CR2: </a:t>
            </a:r>
            <a:r>
              <a:rPr lang="pt-BR" altLang="zh-CN" sz="1400" dirty="0" smtClean="0">
                <a:latin typeface="Goudy Old Style"/>
                <a:cs typeface="Goudy Old Style"/>
              </a:rPr>
              <a:t>0000000000000011</a:t>
            </a:r>
            <a:endParaRPr lang="pt-BR" altLang="zh-CN" sz="1400" dirty="0">
              <a:latin typeface="Goudy Old Style"/>
              <a:cs typeface="Goudy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70694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Type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39900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Goudy Old Style"/>
                <a:cs typeface="Goudy Old Style"/>
              </a:rPr>
              <a:t>[3265705.369809] BUG: unable to handle kernel NULL pointer dereference at 0000000000000011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[3265705.377625] IP: [&lt;ffffffff811d17f3&gt;] mem_cgroup_iter+0x163/0x2b0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[3265705.385085] PGD 1c65328067 PUD 2f4818d067 PMD 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[3265705.391169] </a:t>
            </a:r>
            <a:r>
              <a:rPr lang="pt-BR" altLang="zh-CN" sz="1400" dirty="0" err="1">
                <a:latin typeface="Goudy Old Style"/>
                <a:cs typeface="Goudy Old Style"/>
              </a:rPr>
              <a:t>Oops</a:t>
            </a:r>
            <a:r>
              <a:rPr lang="pt-BR" altLang="zh-CN" sz="1400" dirty="0">
                <a:latin typeface="Goudy Old Style"/>
                <a:cs typeface="Goudy Old Style"/>
              </a:rPr>
              <a:t>: 0000 [#1] SMP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[3265705.395814] Modules </a:t>
            </a:r>
            <a:r>
              <a:rPr lang="pt-BR" altLang="zh-CN" sz="1400" dirty="0" err="1">
                <a:latin typeface="Goudy Old Style"/>
                <a:cs typeface="Goudy Old Style"/>
              </a:rPr>
              <a:t>linked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smtClean="0">
                <a:latin typeface="Goudy Old Style"/>
                <a:cs typeface="Goudy Old Style"/>
              </a:rPr>
              <a:t>in </a:t>
            </a:r>
            <a:r>
              <a:rPr lang="pt-BR" altLang="zh-CN" sz="1400" dirty="0" err="1">
                <a:latin typeface="Goudy Old Style"/>
                <a:cs typeface="Goudy Old Style"/>
              </a:rPr>
              <a:t>tcp_diag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inet_diag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sch_dsmark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sch_ingress</a:t>
            </a:r>
            <a:r>
              <a:rPr lang="pt-BR" altLang="zh-CN" sz="1400" dirty="0" smtClean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binfmt_misc</a:t>
            </a:r>
            <a:r>
              <a:rPr lang="pt-BR" altLang="zh-CN" sz="1400" dirty="0" smtClean="0">
                <a:latin typeface="Goudy Old Style"/>
                <a:cs typeface="Goudy Old Style"/>
              </a:rPr>
              <a:t>..[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snipped</a:t>
            </a:r>
            <a:r>
              <a:rPr lang="pt-BR" altLang="zh-CN" sz="1400" dirty="0" smtClean="0">
                <a:latin typeface="Goudy Old Style"/>
                <a:cs typeface="Goudy Old Style"/>
              </a:rPr>
              <a:t>]..</a:t>
            </a:r>
            <a:r>
              <a:rPr lang="en-US" altLang="zh-CN" sz="1400" dirty="0" smtClean="0">
                <a:latin typeface="Goudy Old Style"/>
                <a:cs typeface="Goudy Old Style"/>
              </a:rPr>
              <a:t>[</a:t>
            </a:r>
            <a:r>
              <a:rPr lang="en-US" altLang="zh-CN" sz="1400" dirty="0">
                <a:latin typeface="Goudy Old Style"/>
                <a:cs typeface="Goudy Old Style"/>
              </a:rPr>
              <a:t>3265705.480030] CPU: 28 PID: 51681 </a:t>
            </a:r>
            <a:r>
              <a:rPr lang="en-US" altLang="zh-CN" sz="1400" dirty="0" err="1">
                <a:latin typeface="Goudy Old Style"/>
                <a:cs typeface="Goudy Old Style"/>
              </a:rPr>
              <a:t>Comm</a:t>
            </a:r>
            <a:r>
              <a:rPr lang="en-US" altLang="zh-CN" sz="1400" dirty="0">
                <a:latin typeface="Goudy Old Style"/>
                <a:cs typeface="Goudy Old Style"/>
              </a:rPr>
              <a:t>: </a:t>
            </a:r>
            <a:r>
              <a:rPr lang="en-US" altLang="zh-CN" sz="1400" dirty="0" smtClean="0">
                <a:latin typeface="Goudy Old Style"/>
                <a:cs typeface="Goudy Old Style"/>
              </a:rPr>
              <a:t>test </a:t>
            </a:r>
            <a:r>
              <a:rPr lang="en-US" altLang="zh-CN" sz="1400" dirty="0">
                <a:latin typeface="Goudy Old Style"/>
                <a:cs typeface="Goudy Old Style"/>
              </a:rPr>
              <a:t>Tainted: G        W  OE K------------ T </a:t>
            </a:r>
            <a:r>
              <a:rPr lang="en-US" altLang="zh-CN" sz="1400" dirty="0" smtClean="0">
                <a:latin typeface="Goudy Old Style"/>
                <a:cs typeface="Goudy Old Style"/>
              </a:rPr>
              <a:t>3.10.0.x86_64 </a:t>
            </a:r>
            <a:r>
              <a:rPr lang="en-US" altLang="zh-CN" sz="1400" dirty="0">
                <a:latin typeface="Goudy Old Style"/>
                <a:cs typeface="Goudy Old Style"/>
              </a:rPr>
              <a:t>#1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[3265705.492495] Hardware name: Lenovo </a:t>
            </a:r>
            <a:r>
              <a:rPr lang="en-US" altLang="zh-CN" sz="1400" dirty="0" err="1">
                <a:latin typeface="Goudy Old Style"/>
                <a:cs typeface="Goudy Old Style"/>
              </a:rPr>
              <a:t>ThinkServer</a:t>
            </a:r>
            <a:r>
              <a:rPr lang="en-US" altLang="zh-CN" sz="1400" dirty="0">
                <a:latin typeface="Goudy Old Style"/>
                <a:cs typeface="Goudy Old Style"/>
              </a:rPr>
              <a:t> SD350X/B900G3-10G-N, BIOS A2.16 07/08/2016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[3265705.502088] task: ffff880114fd6480 ti: ffff882f6d8d4000 task.ti: ffff882f6d8d4000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[3265705.511088] RIP: 0010:[&lt;ffffffff811d17f3&gt;]  [&lt;ffffffff811d17f3&gt;] mem_cgroup_iter+0x163/0x2b0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[3265705.521114] RSP: 0018:ffff882f6d8d7dc8  EFLAGS: 00010286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[3265705.527937] RAX: ffff8808756bb600 RBX: ffff882f6f452000 RCX: ffff8808756bb610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[3265705.536586] RDX: ffff882f6ebaca00 RSI: 0000000000000000 RDI: ffff882f6ebaca20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[3265705.545244] RBP: ffff882f6d8d7e10 R08: ffff882f6d8d4000 R09: ffff88014fb50079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[3265705.553885] R10: 000000000000000a R11: 0000000000000000 R12: 000000001f4eb000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[3265705.562525] R13: 0000000000000000 R14: ffff8808756bb600 R15: 0000000000000001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[3265705.571164] FS:  00007fcbdf0e9700(0000) GS:ffff882fbf180000(0000) knlGS:0000000000000000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[3265705.580741] CS:  0010 DS: 0000 ES: 0000 CR0: 0000000080050033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[3265705.587961] CR2: 0000000000000011 CR3: 0000000785a2c000 CR4: 00000000003407e0</a:t>
            </a:r>
          </a:p>
          <a:p>
            <a:r>
              <a:rPr lang="da-DK" altLang="zh-CN" sz="1400" dirty="0">
                <a:latin typeface="Goudy Old Style"/>
                <a:cs typeface="Goudy Old Style"/>
              </a:rPr>
              <a:t>[3265705.596561] DR0: 0000000000000000 DR1: 0000000000000000 DR2: 0000000000000000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[3265705.605180] DR3: 0000000000000000 DR6: 00000000fffe0ff0 DR7: </a:t>
            </a:r>
            <a:r>
              <a:rPr lang="en-US" altLang="zh-CN" sz="1400" dirty="0" smtClean="0">
                <a:latin typeface="Goudy Old Style"/>
                <a:cs typeface="Goudy Old Style"/>
              </a:rPr>
              <a:t>0000000000000400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</a:t>
            </a:r>
            <a:r>
              <a:rPr lang="mr-IN" altLang="zh-CN" sz="1400" dirty="0" smtClean="0">
                <a:latin typeface="Goudy Old Style"/>
                <a:cs typeface="Goudy Old Style"/>
              </a:rPr>
              <a:t>….......... </a:t>
            </a:r>
            <a:r>
              <a:rPr lang="en-US" altLang="zh-CN" sz="1400" dirty="0" smtClean="0">
                <a:latin typeface="Goudy Old Style"/>
                <a:cs typeface="Goudy Old Style"/>
              </a:rPr>
              <a:t>S</a:t>
            </a:r>
            <a:r>
              <a:rPr lang="mr-IN" altLang="zh-CN" sz="1400" dirty="0" smtClean="0">
                <a:latin typeface="Goudy Old Style"/>
                <a:cs typeface="Goudy Old Style"/>
              </a:rPr>
              <a:t>nipped.................]</a:t>
            </a:r>
            <a:endParaRPr lang="en-US" altLang="zh-CN" sz="1400" dirty="0">
              <a:latin typeface="Goudy Old Style"/>
              <a:cs typeface="Goudy Old Style"/>
            </a:endParaRPr>
          </a:p>
        </p:txBody>
      </p:sp>
      <p:sp>
        <p:nvSpPr>
          <p:cNvPr id="10" name="上箭头标注 9"/>
          <p:cNvSpPr/>
          <p:nvPr/>
        </p:nvSpPr>
        <p:spPr>
          <a:xfrm>
            <a:off x="5105400" y="1988820"/>
            <a:ext cx="3467100" cy="2481580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Panic messages printed by </a:t>
            </a:r>
            <a:r>
              <a:rPr lang="en-US" altLang="zh-CN" dirty="0" err="1" smtClean="0">
                <a:solidFill>
                  <a:srgbClr val="FF0000"/>
                </a:solidFill>
              </a:rPr>
              <a:t>show_fault_oops</a:t>
            </a:r>
            <a:r>
              <a:rPr lang="en-US" altLang="zh-CN" dirty="0" smtClean="0"/>
              <a:t> which is handled by CPU exception handler. The</a:t>
            </a:r>
            <a:r>
              <a:rPr lang="en-US" altLang="zh-CN" dirty="0" smtClean="0">
                <a:solidFill>
                  <a:srgbClr val="FF0000"/>
                </a:solidFill>
              </a:rPr>
              <a:t> page fault address</a:t>
            </a:r>
            <a:r>
              <a:rPr lang="en-US" altLang="zh-CN" dirty="0" smtClean="0"/>
              <a:t> is included.</a:t>
            </a:r>
            <a:endParaRPr lang="zh-CN" altLang="en-US" dirty="0"/>
          </a:p>
        </p:txBody>
      </p:sp>
      <p:sp>
        <p:nvSpPr>
          <p:cNvPr id="12" name="上箭头标注 11"/>
          <p:cNvSpPr/>
          <p:nvPr/>
        </p:nvSpPr>
        <p:spPr>
          <a:xfrm>
            <a:off x="673100" y="2674620"/>
            <a:ext cx="4305300" cy="1795780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x86 exception</a:t>
            </a:r>
            <a:r>
              <a:rPr lang="en-US" altLang="zh-CN" dirty="0"/>
              <a:t>-</a:t>
            </a:r>
            <a:r>
              <a:rPr lang="en-US" altLang="zh-CN" dirty="0" smtClean="0"/>
              <a:t>specific exception </a:t>
            </a:r>
            <a:r>
              <a:rPr lang="en-US" altLang="zh-CN" dirty="0" smtClean="0">
                <a:solidFill>
                  <a:srgbClr val="FF0000"/>
                </a:solidFill>
              </a:rPr>
              <a:t>error code </a:t>
            </a:r>
            <a:r>
              <a:rPr lang="en-US" altLang="zh-CN" dirty="0" smtClean="0"/>
              <a:t>for this page fault. See x86 implementation:</a:t>
            </a:r>
          </a:p>
          <a:p>
            <a:r>
              <a:rPr lang="en-US" altLang="zh-CN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__die(</a:t>
            </a:r>
            <a:r>
              <a:rPr lang="en-US" altLang="zh-CN" sz="1400" dirty="0" err="1">
                <a:solidFill>
                  <a:srgbClr val="FF0000"/>
                </a:solidFill>
              </a:rPr>
              <a:t>const</a:t>
            </a:r>
            <a:r>
              <a:rPr lang="en-US" altLang="zh-CN" sz="1400" dirty="0">
                <a:solidFill>
                  <a:srgbClr val="FF0000"/>
                </a:solidFill>
              </a:rPr>
              <a:t> char *</a:t>
            </a:r>
            <a:r>
              <a:rPr lang="en-US" altLang="zh-CN" sz="1400" dirty="0" err="1">
                <a:solidFill>
                  <a:srgbClr val="FF0000"/>
                </a:solidFill>
              </a:rPr>
              <a:t>str</a:t>
            </a:r>
            <a:r>
              <a:rPr lang="en-US" altLang="zh-CN" sz="1400" dirty="0">
                <a:solidFill>
                  <a:srgbClr val="FF0000"/>
                </a:solidFill>
              </a:rPr>
              <a:t>, </a:t>
            </a:r>
            <a:r>
              <a:rPr lang="en-US" altLang="zh-CN" sz="1400" dirty="0" err="1">
                <a:solidFill>
                  <a:srgbClr val="FF0000"/>
                </a:solidFill>
              </a:rPr>
              <a:t>struct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pt_regs</a:t>
            </a:r>
            <a:r>
              <a:rPr lang="en-US" altLang="zh-CN" sz="1400" dirty="0">
                <a:solidFill>
                  <a:srgbClr val="FF0000"/>
                </a:solidFill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</a:rPr>
              <a:t>regs</a:t>
            </a:r>
            <a:r>
              <a:rPr lang="en-US" altLang="zh-CN" sz="1400" dirty="0">
                <a:solidFill>
                  <a:srgbClr val="FF0000"/>
                </a:solidFill>
              </a:rPr>
              <a:t>, long err</a:t>
            </a:r>
            <a:r>
              <a:rPr lang="en-US" altLang="zh-CN" sz="1400" dirty="0" smtClean="0">
                <a:solidFill>
                  <a:srgbClr val="FF0000"/>
                </a:solidFill>
              </a:rPr>
              <a:t>);</a:t>
            </a:r>
          </a:p>
        </p:txBody>
      </p:sp>
      <p:pic>
        <p:nvPicPr>
          <p:cNvPr id="13" name="图片 12" descr="屏幕快照 2017-07-19 下午5.3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3" y="4831221"/>
            <a:ext cx="8678453" cy="16838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13000" y="1268968"/>
            <a:ext cx="6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TSC</a:t>
            </a:r>
            <a:r>
              <a:rPr kumimoji="1" lang="en-US" altLang="zh-CN" dirty="0" smtClean="0"/>
              <a:t> based timestamp and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instruction</a:t>
            </a:r>
            <a:r>
              <a:rPr kumimoji="1" lang="en-US" altLang="zh-CN" dirty="0" smtClean="0"/>
              <a:t> which caused the panic 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1752600" y="1587500"/>
            <a:ext cx="660400" cy="27940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4864100" y="1587500"/>
            <a:ext cx="368300" cy="54610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6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581900" cy="868362"/>
          </a:xfrm>
        </p:spPr>
        <p:txBody>
          <a:bodyPr/>
          <a:lstStyle/>
          <a:p>
            <a:pPr algn="l"/>
            <a:r>
              <a:rPr kumimoji="1" lang="en-US" altLang="zh-CN" dirty="0" smtClean="0"/>
              <a:t>CPU PID </a:t>
            </a:r>
            <a:r>
              <a:rPr kumimoji="1" lang="en-US" altLang="zh-CN" dirty="0" err="1" smtClean="0"/>
              <a:t>Comm</a:t>
            </a:r>
            <a:r>
              <a:rPr kumimoji="1" lang="en-US" altLang="zh-CN" dirty="0" smtClean="0"/>
              <a:t> Taint Version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39900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Goudy Old Style"/>
                <a:cs typeface="Goudy Old Style"/>
              </a:rPr>
              <a:t>[3265705.369809] BUG: unable to handle kernel NULL pointer dereference at 0000000000000011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[3265705.377625] IP: [&lt;ffffffff811d17f3&gt;] mem_cgroup_iter+0x163/0x2b0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[3265705.385085] PGD 1c65328067 PUD 2f4818d067 PMD 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[3265705.391169] </a:t>
            </a:r>
            <a:r>
              <a:rPr lang="pt-BR" altLang="zh-CN" sz="1400" dirty="0" err="1">
                <a:latin typeface="Goudy Old Style"/>
                <a:cs typeface="Goudy Old Style"/>
              </a:rPr>
              <a:t>Oops</a:t>
            </a:r>
            <a:r>
              <a:rPr lang="pt-BR" altLang="zh-CN" sz="1400" dirty="0">
                <a:latin typeface="Goudy Old Style"/>
                <a:cs typeface="Goudy Old Style"/>
              </a:rPr>
              <a:t>: 0000 [#1] SMP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[3265705.395814] Modules </a:t>
            </a:r>
            <a:r>
              <a:rPr lang="pt-BR" altLang="zh-CN" sz="1400" dirty="0" err="1">
                <a:latin typeface="Goudy Old Style"/>
                <a:cs typeface="Goudy Old Style"/>
              </a:rPr>
              <a:t>linked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smtClean="0">
                <a:latin typeface="Goudy Old Style"/>
                <a:cs typeface="Goudy Old Style"/>
              </a:rPr>
              <a:t>in </a:t>
            </a:r>
            <a:r>
              <a:rPr lang="pt-BR" altLang="zh-CN" sz="1400" dirty="0" err="1">
                <a:latin typeface="Goudy Old Style"/>
                <a:cs typeface="Goudy Old Style"/>
              </a:rPr>
              <a:t>tcp_diag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inet_diag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sch_dsmark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sch_ingress</a:t>
            </a:r>
            <a:r>
              <a:rPr lang="pt-BR" altLang="zh-CN" sz="1400" dirty="0" smtClean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binfmt_misc</a:t>
            </a:r>
            <a:r>
              <a:rPr lang="pt-BR" altLang="zh-CN" sz="1400" dirty="0" smtClean="0">
                <a:latin typeface="Goudy Old Style"/>
                <a:cs typeface="Goudy Old Style"/>
              </a:rPr>
              <a:t>..[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snipped</a:t>
            </a:r>
            <a:r>
              <a:rPr lang="pt-BR" altLang="zh-CN" sz="1400" dirty="0" smtClean="0">
                <a:latin typeface="Goudy Old Style"/>
                <a:cs typeface="Goudy Old Style"/>
              </a:rPr>
              <a:t>]..</a:t>
            </a:r>
            <a:r>
              <a:rPr lang="en-US" altLang="zh-CN" sz="1400" dirty="0" smtClean="0">
                <a:latin typeface="Goudy Old Style"/>
                <a:cs typeface="Goudy Old Style"/>
              </a:rPr>
              <a:t>[</a:t>
            </a:r>
            <a:r>
              <a:rPr lang="en-US" altLang="zh-CN" sz="1400" dirty="0">
                <a:latin typeface="Goudy Old Style"/>
                <a:cs typeface="Goudy Old Style"/>
              </a:rPr>
              <a:t>3265705.480030] CPU: 28 PID: 51681 </a:t>
            </a:r>
            <a:r>
              <a:rPr lang="en-US" altLang="zh-CN" sz="1400" dirty="0" err="1">
                <a:latin typeface="Goudy Old Style"/>
                <a:cs typeface="Goudy Old Style"/>
              </a:rPr>
              <a:t>Comm</a:t>
            </a:r>
            <a:r>
              <a:rPr lang="en-US" altLang="zh-CN" sz="1400" dirty="0">
                <a:latin typeface="Goudy Old Style"/>
                <a:cs typeface="Goudy Old Style"/>
              </a:rPr>
              <a:t>: </a:t>
            </a:r>
            <a:r>
              <a:rPr lang="en-US" altLang="zh-CN" sz="1400" dirty="0" smtClean="0">
                <a:latin typeface="Goudy Old Style"/>
                <a:cs typeface="Goudy Old Style"/>
              </a:rPr>
              <a:t>test    </a:t>
            </a:r>
            <a:r>
              <a:rPr lang="en-US" altLang="zh-CN" sz="1400" dirty="0">
                <a:latin typeface="Goudy Old Style"/>
                <a:cs typeface="Goudy Old Style"/>
              </a:rPr>
              <a:t>Tainted: G        W  OE K------------ T </a:t>
            </a:r>
            <a:r>
              <a:rPr lang="en-US" altLang="zh-CN" sz="1400" dirty="0" smtClean="0">
                <a:latin typeface="Goudy Old Style"/>
                <a:cs typeface="Goudy Old Style"/>
              </a:rPr>
              <a:t>3.10.0.x86_64 </a:t>
            </a:r>
            <a:r>
              <a:rPr lang="en-US" altLang="zh-CN" sz="1400" dirty="0">
                <a:latin typeface="Goudy Old Style"/>
                <a:cs typeface="Goudy Old Style"/>
              </a:rPr>
              <a:t>#1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[3265705.492495] Hardware name: Lenovo </a:t>
            </a:r>
            <a:r>
              <a:rPr lang="en-US" altLang="zh-CN" sz="1400" dirty="0" err="1">
                <a:latin typeface="Goudy Old Style"/>
                <a:cs typeface="Goudy Old Style"/>
              </a:rPr>
              <a:t>ThinkServer</a:t>
            </a:r>
            <a:r>
              <a:rPr lang="en-US" altLang="zh-CN" sz="1400" dirty="0">
                <a:latin typeface="Goudy Old Style"/>
                <a:cs typeface="Goudy Old Style"/>
              </a:rPr>
              <a:t> SD350X/B900G3-10G-N, BIOS A2.16 07/08/2016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[3265705.502088] task: ffff880114fd6480 ti: ffff882f6d8d4000 task.ti: ffff882f6d8d4000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[3265705.511088] RIP: 0010:[&lt;ffffffff811d17f3&gt;]  [&lt;ffffffff811d17f3&gt;] mem_cgroup_iter+0x163/0x2b0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[3265705.521114] RSP: 0018:ffff882f6d8d7dc8  EFLAGS: 00010286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[3265705.527937] RAX: ffff8808756bb600 RBX: ffff882f6f452000 RCX: ffff8808756bb610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[3265705.536586] RDX: ffff882f6ebaca00 RSI: 0000000000000000 RDI: ffff882f6ebaca20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[3265705.545244] RBP: ffff882f6d8d7e10 R08: ffff882f6d8d4000 R09: ffff88014fb50079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[3265705.553885] R10: 000000000000000a R11: 0000000000000000 R12: 000000001f4eb000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[3265705.562525] R13: 0000000000000000 R14: ffff8808756bb600 R15: 0000000000000001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[3265705.571164] FS:  00007fcbdf0e9700(0000) GS:ffff882fbf180000(0000) knlGS:0000000000000000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[3265705.580741] CS:  0010 DS: 0000 ES: 0000 CR0: 0000000080050033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[3265705.587961] CR2: 0000000000000011 CR3: 0000000785a2c000 CR4: 00000000003407e0</a:t>
            </a:r>
          </a:p>
          <a:p>
            <a:r>
              <a:rPr lang="da-DK" altLang="zh-CN" sz="1400" dirty="0">
                <a:latin typeface="Goudy Old Style"/>
                <a:cs typeface="Goudy Old Style"/>
              </a:rPr>
              <a:t>[3265705.596561] DR0: 0000000000000000 DR1: 0000000000000000 DR2: 0000000000000000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[3265705.605180] DR3: 0000000000000000 DR6: 00000000fffe0ff0 DR7: </a:t>
            </a:r>
            <a:r>
              <a:rPr lang="en-US" altLang="zh-CN" sz="1400" dirty="0" smtClean="0">
                <a:latin typeface="Goudy Old Style"/>
                <a:cs typeface="Goudy Old Style"/>
              </a:rPr>
              <a:t>0000000000000400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</a:t>
            </a:r>
            <a:r>
              <a:rPr lang="mr-IN" altLang="zh-CN" sz="1400" dirty="0" smtClean="0">
                <a:latin typeface="Goudy Old Style"/>
                <a:cs typeface="Goudy Old Style"/>
              </a:rPr>
              <a:t>….......... </a:t>
            </a:r>
            <a:r>
              <a:rPr lang="en-US" altLang="zh-CN" sz="1400" dirty="0" smtClean="0">
                <a:latin typeface="Goudy Old Style"/>
                <a:cs typeface="Goudy Old Style"/>
              </a:rPr>
              <a:t>S</a:t>
            </a:r>
            <a:r>
              <a:rPr lang="mr-IN" altLang="zh-CN" sz="1400" dirty="0" smtClean="0">
                <a:latin typeface="Goudy Old Style"/>
                <a:cs typeface="Goudy Old Style"/>
              </a:rPr>
              <a:t>nipped.................]</a:t>
            </a:r>
            <a:endParaRPr lang="en-US" altLang="zh-CN" sz="1400" dirty="0">
              <a:latin typeface="Goudy Old Style"/>
              <a:cs typeface="Goudy Old Style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62000" y="2806700"/>
            <a:ext cx="7734300" cy="342900"/>
          </a:xfrm>
          <a:prstGeom prst="roundRect">
            <a:avLst/>
          </a:prstGeom>
          <a:blipFill dpi="0" rotWithShape="1">
            <a:blip r:embed="rId2">
              <a:alphaModFix amt="3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 descr="屏幕快照 2017-07-19 下午5.59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411311"/>
            <a:ext cx="4648200" cy="3268889"/>
          </a:xfrm>
          <a:prstGeom prst="rect">
            <a:avLst/>
          </a:prstGeom>
        </p:spPr>
      </p:pic>
      <p:pic>
        <p:nvPicPr>
          <p:cNvPr id="7" name="图片 6" descr="屏幕快照 2017-07-19 下午6.09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3318877"/>
            <a:ext cx="2256790" cy="341212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813300" y="2501900"/>
            <a:ext cx="2336800" cy="1231900"/>
          </a:xfrm>
          <a:prstGeom prst="roundRect">
            <a:avLst/>
          </a:prstGeom>
          <a:blipFill dpi="0" rotWithShape="1">
            <a:blip r:embed="rId2">
              <a:alphaModFix amt="2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247900" y="1917700"/>
            <a:ext cx="2463800" cy="1231900"/>
          </a:xfrm>
          <a:prstGeom prst="roundRect">
            <a:avLst/>
          </a:prstGeom>
          <a:blipFill dpi="0" rotWithShape="1">
            <a:blip r:embed="rId2">
              <a:alphaModFix amt="22000"/>
              <a:duotone>
                <a:schemeClr val="accent6">
                  <a:shade val="30000"/>
                  <a:satMod val="150000"/>
                </a:schemeClr>
                <a:schemeClr val="accent6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Panic Task</a:t>
            </a:r>
            <a:endParaRPr kumimoji="1" lang="zh-CN" altLang="en-US" dirty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0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HW FW  Registers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39900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Goudy Old Style"/>
                <a:cs typeface="Goudy Old Style"/>
              </a:rPr>
              <a:t>[3265705.369809] BUG: unable to handle kernel NULL pointer dereference at 0000000000000011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[3265705.377625] IP: [&lt;ffffffff811d17f3&gt;] mem_cgroup_iter+0x163/0x2b0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[3265705.385085] PGD 1c65328067 PUD 2f4818d067 PMD 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[3265705.391169] </a:t>
            </a:r>
            <a:r>
              <a:rPr lang="pt-BR" altLang="zh-CN" sz="1400" dirty="0" err="1">
                <a:latin typeface="Goudy Old Style"/>
                <a:cs typeface="Goudy Old Style"/>
              </a:rPr>
              <a:t>Oops</a:t>
            </a:r>
            <a:r>
              <a:rPr lang="pt-BR" altLang="zh-CN" sz="1400" dirty="0">
                <a:latin typeface="Goudy Old Style"/>
                <a:cs typeface="Goudy Old Style"/>
              </a:rPr>
              <a:t>: 0000 [#1] SMP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[3265705.395814] Modules </a:t>
            </a:r>
            <a:r>
              <a:rPr lang="pt-BR" altLang="zh-CN" sz="1400" dirty="0" err="1">
                <a:latin typeface="Goudy Old Style"/>
                <a:cs typeface="Goudy Old Style"/>
              </a:rPr>
              <a:t>linked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smtClean="0">
                <a:latin typeface="Goudy Old Style"/>
                <a:cs typeface="Goudy Old Style"/>
              </a:rPr>
              <a:t>in </a:t>
            </a:r>
            <a:r>
              <a:rPr lang="pt-BR" altLang="zh-CN" sz="1400" dirty="0" err="1">
                <a:latin typeface="Goudy Old Style"/>
                <a:cs typeface="Goudy Old Style"/>
              </a:rPr>
              <a:t>tcp_diag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inet_diag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>
                <a:latin typeface="Goudy Old Style"/>
                <a:cs typeface="Goudy Old Style"/>
              </a:rPr>
              <a:t>sch_dsmark</a:t>
            </a:r>
            <a:r>
              <a:rPr lang="pt-BR" altLang="zh-CN" sz="1400" dirty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sch_ingress</a:t>
            </a:r>
            <a:r>
              <a:rPr lang="pt-BR" altLang="zh-CN" sz="1400" dirty="0" smtClean="0">
                <a:latin typeface="Goudy Old Style"/>
                <a:cs typeface="Goudy Old Style"/>
              </a:rPr>
              <a:t> 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binfmt_misc</a:t>
            </a:r>
            <a:r>
              <a:rPr lang="pt-BR" altLang="zh-CN" sz="1400" dirty="0" smtClean="0">
                <a:latin typeface="Goudy Old Style"/>
                <a:cs typeface="Goudy Old Style"/>
              </a:rPr>
              <a:t>..[</a:t>
            </a:r>
            <a:r>
              <a:rPr lang="pt-BR" altLang="zh-CN" sz="1400" dirty="0" err="1" smtClean="0">
                <a:latin typeface="Goudy Old Style"/>
                <a:cs typeface="Goudy Old Style"/>
              </a:rPr>
              <a:t>snipped</a:t>
            </a:r>
            <a:r>
              <a:rPr lang="pt-BR" altLang="zh-CN" sz="1400" dirty="0" smtClean="0">
                <a:latin typeface="Goudy Old Style"/>
                <a:cs typeface="Goudy Old Style"/>
              </a:rPr>
              <a:t>]..</a:t>
            </a:r>
            <a:r>
              <a:rPr lang="en-US" altLang="zh-CN" sz="1400" dirty="0" smtClean="0">
                <a:latin typeface="Goudy Old Style"/>
                <a:cs typeface="Goudy Old Style"/>
              </a:rPr>
              <a:t>[</a:t>
            </a:r>
            <a:r>
              <a:rPr lang="en-US" altLang="zh-CN" sz="1400" dirty="0">
                <a:latin typeface="Goudy Old Style"/>
                <a:cs typeface="Goudy Old Style"/>
              </a:rPr>
              <a:t>3265705.480030] CPU: 28 PID: 51681 </a:t>
            </a:r>
            <a:r>
              <a:rPr lang="en-US" altLang="zh-CN" sz="1400" dirty="0" err="1">
                <a:latin typeface="Goudy Old Style"/>
                <a:cs typeface="Goudy Old Style"/>
              </a:rPr>
              <a:t>Comm</a:t>
            </a:r>
            <a:r>
              <a:rPr lang="en-US" altLang="zh-CN" sz="1400" dirty="0">
                <a:latin typeface="Goudy Old Style"/>
                <a:cs typeface="Goudy Old Style"/>
              </a:rPr>
              <a:t>: </a:t>
            </a:r>
            <a:r>
              <a:rPr lang="en-US" altLang="zh-CN" sz="1400" dirty="0" smtClean="0">
                <a:latin typeface="Goudy Old Style"/>
                <a:cs typeface="Goudy Old Style"/>
              </a:rPr>
              <a:t>test </a:t>
            </a:r>
            <a:r>
              <a:rPr lang="en-US" altLang="zh-CN" sz="1400" dirty="0">
                <a:latin typeface="Goudy Old Style"/>
                <a:cs typeface="Goudy Old Style"/>
              </a:rPr>
              <a:t>Tainted: G        W  OE K------------ T </a:t>
            </a:r>
            <a:r>
              <a:rPr lang="en-US" altLang="zh-CN" sz="1400" dirty="0" smtClean="0">
                <a:latin typeface="Goudy Old Style"/>
                <a:cs typeface="Goudy Old Style"/>
              </a:rPr>
              <a:t>3.10.0.x86_64 </a:t>
            </a:r>
            <a:r>
              <a:rPr lang="en-US" altLang="zh-CN" sz="1400" dirty="0">
                <a:latin typeface="Goudy Old Style"/>
                <a:cs typeface="Goudy Old Style"/>
              </a:rPr>
              <a:t>#1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[3265705.492495] Hardware name: Lenovo </a:t>
            </a:r>
            <a:r>
              <a:rPr lang="en-US" altLang="zh-CN" sz="1400" dirty="0" err="1">
                <a:latin typeface="Goudy Old Style"/>
                <a:cs typeface="Goudy Old Style"/>
              </a:rPr>
              <a:t>ThinkServer</a:t>
            </a:r>
            <a:r>
              <a:rPr lang="en-US" altLang="zh-CN" sz="1400" dirty="0">
                <a:latin typeface="Goudy Old Style"/>
                <a:cs typeface="Goudy Old Style"/>
              </a:rPr>
              <a:t> SD350X/B900G3-10G-N, BIOS A2.16 07/08/2016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[3265705.502088] task: ffff880114fd6480 ti: ffff882f6d8d4000 task.ti: ffff882f6d8d4000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[3265705.511088] RIP: 0010:[&lt;ffffffff811d17f3&gt;]  [&lt;ffffffff811d17f3&gt;] mem_cgroup_iter+0x163/0x2b0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[3265705.521114] RSP: 0018:ffff882f6d8d7dc8  EFLAGS: 00010286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[3265705.527937] RAX: ffff8808756bb600 RBX: ffff882f6f452000 RCX: ffff8808756bb610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[3265705.536586] RDX: ffff882f6ebaca00 RSI: 0000000000000000 RDI: ffff882f6ebaca20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[3265705.545244] RBP: ffff882f6d8d7e10 R08: ffff882f6d8d4000 R09: ffff88014fb50079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[3265705.553885] R10: 000000000000000a R11: 0000000000000000 R12: 000000001f4eb000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[3265705.562525] R13: 0000000000000000 R14: ffff8808756bb600 R15: 0000000000000001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[3265705.571164] FS:  00007fcbdf0e9700(0000) GS:ffff882fbf180000(0000) knlGS:0000000000000000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[3265705.580741] CS:  0010 DS: 0000 ES: 0000 CR0: 0000000080050033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[3265705.587961] CR2: 0000000000000011 CR3: 0000000785a2c000 CR4: 00000000003407e0</a:t>
            </a:r>
          </a:p>
          <a:p>
            <a:r>
              <a:rPr lang="da-DK" altLang="zh-CN" sz="1400" dirty="0">
                <a:latin typeface="Goudy Old Style"/>
                <a:cs typeface="Goudy Old Style"/>
              </a:rPr>
              <a:t>[3265705.596561] DR0: 0000000000000000 DR1: 0000000000000000 DR2: 0000000000000000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[3265705.605180] DR3: 0000000000000000 DR6: 00000000fffe0ff0 DR7: </a:t>
            </a:r>
            <a:r>
              <a:rPr lang="en-US" altLang="zh-CN" sz="1400" dirty="0" smtClean="0">
                <a:latin typeface="Goudy Old Style"/>
                <a:cs typeface="Goudy Old Style"/>
              </a:rPr>
              <a:t>0000000000000400</a:t>
            </a:r>
          </a:p>
          <a:p>
            <a:r>
              <a:rPr lang="en-US" altLang="zh-CN" sz="1400" dirty="0">
                <a:latin typeface="Goudy Old Style"/>
                <a:cs typeface="Goudy Old Style"/>
              </a:rPr>
              <a:t>[</a:t>
            </a:r>
            <a:r>
              <a:rPr lang="mr-IN" altLang="zh-CN" sz="1400" dirty="0" smtClean="0">
                <a:latin typeface="Goudy Old Style"/>
                <a:cs typeface="Goudy Old Style"/>
              </a:rPr>
              <a:t>….......... </a:t>
            </a:r>
            <a:r>
              <a:rPr lang="en-US" altLang="zh-CN" sz="1400" dirty="0" smtClean="0">
                <a:latin typeface="Goudy Old Style"/>
                <a:cs typeface="Goudy Old Style"/>
              </a:rPr>
              <a:t>S</a:t>
            </a:r>
            <a:r>
              <a:rPr lang="mr-IN" altLang="zh-CN" sz="1400" dirty="0" smtClean="0">
                <a:latin typeface="Goudy Old Style"/>
                <a:cs typeface="Goudy Old Style"/>
              </a:rPr>
              <a:t>nipped.................]</a:t>
            </a:r>
            <a:endParaRPr lang="en-US" altLang="zh-CN" sz="1400" dirty="0">
              <a:latin typeface="Goudy Old Style"/>
              <a:cs typeface="Goudy Old Style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93900" y="3517900"/>
            <a:ext cx="6324600" cy="3060700"/>
          </a:xfrm>
          <a:prstGeom prst="round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en-US" altLang="zh-CN" b="1" dirty="0" smtClean="0">
                <a:solidFill>
                  <a:srgbClr val="FF0000"/>
                </a:solidFill>
              </a:rPr>
              <a:t>Exception/Trap Frame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11400" y="3073400"/>
            <a:ext cx="6540500" cy="203200"/>
          </a:xfrm>
          <a:prstGeom prst="roundRect">
            <a:avLst/>
          </a:prstGeom>
          <a:blipFill dpi="0" rotWithShape="1">
            <a:blip r:embed="rId2">
              <a:alphaModFix amt="3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07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Stack &amp; Call Trace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701800"/>
            <a:ext cx="8724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400" dirty="0" smtClean="0">
                <a:latin typeface="Goudy Old Style"/>
                <a:cs typeface="Goudy Old Style"/>
              </a:rPr>
              <a:t>[</a:t>
            </a:r>
            <a:r>
              <a:rPr lang="pt-BR" altLang="zh-CN" sz="1400" dirty="0">
                <a:latin typeface="Goudy Old Style"/>
                <a:cs typeface="Goudy Old Style"/>
              </a:rPr>
              <a:t>3265705.613758] </a:t>
            </a:r>
            <a:r>
              <a:rPr lang="pt-BR" altLang="zh-CN" sz="1400" dirty="0" err="1">
                <a:latin typeface="Goudy Old Style"/>
                <a:cs typeface="Goudy Old Style"/>
              </a:rPr>
              <a:t>Stack</a:t>
            </a:r>
            <a:r>
              <a:rPr lang="pt-BR" altLang="zh-CN" sz="1400" dirty="0">
                <a:latin typeface="Goudy Old Style"/>
                <a:cs typeface="Goudy Old Style"/>
              </a:rPr>
              <a:t>:</a:t>
            </a:r>
          </a:p>
          <a:p>
            <a:r>
              <a:rPr lang="de-DE" altLang="zh-CN" sz="1400" dirty="0">
                <a:latin typeface="Goudy Old Style"/>
                <a:cs typeface="Goudy Old Style"/>
              </a:rPr>
              <a:t>[3265705.617189]  01ff882f6d8d7dd8 ffff882f40ad6000 ffff882f6d8d7e10 ffff882f40ad6000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[3265705.626167]  ffff882f6f452000 000000001f4eb000 0000000000000000 ffff882f40ad6000</a:t>
            </a:r>
          </a:p>
          <a:p>
            <a:r>
              <a:rPr lang="is-IS" altLang="zh-CN" sz="1400" dirty="0">
                <a:latin typeface="Goudy Old Style"/>
                <a:cs typeface="Goudy Old Style"/>
              </a:rPr>
              <a:t>[3265705.635131]  0000000000000000 ffff882f6d8d7e68 ffffffff811d227f ffff88021c47c380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[3265705.644108] </a:t>
            </a:r>
            <a:r>
              <a:rPr lang="pt-BR" altLang="zh-CN" sz="1400" dirty="0" err="1">
                <a:latin typeface="Goudy Old Style"/>
                <a:cs typeface="Goudy Old Style"/>
              </a:rPr>
              <a:t>Call</a:t>
            </a:r>
            <a:r>
              <a:rPr lang="pt-BR" altLang="zh-CN" sz="1400" dirty="0">
                <a:latin typeface="Goudy Old Style"/>
                <a:cs typeface="Goudy Old Style"/>
              </a:rPr>
              <a:t> Trace: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[3265705.647945]  [&lt;ffffffff811d227f&gt;] memcg_stat_show+0x16f/0x2f0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[3265705.655190]  [&lt;ffffffff810f5853&gt;] cgroup_seqfile_show+0x73/0x80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[3265705.662503]  [&lt;ffffffff81203e47&gt;] ? seq_buf_alloc+0x17/0x40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[3265705.669442]  [&lt;ffffffff8120433a&gt;] seq_read+0xfa/0x3a0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[3265705.675875]  [&lt;ffffffff811e033c&gt;] vfs_read+0x9c/0x170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[3265705.682273]  [&lt;ffffffff811e0e8f&gt;] SyS_read+0x7f/0xe0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[3265705.688593]  [&lt;ffffffff816479c9&gt;] system_call_fastpath+0x16/0x1b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[3265705.695923] </a:t>
            </a:r>
            <a:r>
              <a:rPr lang="pt-BR" altLang="zh-CN" sz="1400" dirty="0" err="1">
                <a:latin typeface="Goudy Old Style"/>
                <a:cs typeface="Goudy Old Style"/>
              </a:rPr>
              <a:t>Code</a:t>
            </a:r>
            <a:r>
              <a:rPr lang="pt-BR" altLang="zh-CN" sz="1400" dirty="0">
                <a:latin typeface="Goudy Old Style"/>
                <a:cs typeface="Goudy Old Style"/>
              </a:rPr>
              <a:t>: 4c 8b 30 </a:t>
            </a:r>
            <a:r>
              <a:rPr lang="pt-BR" altLang="zh-CN" sz="1400" dirty="0" err="1">
                <a:latin typeface="Goudy Old Style"/>
                <a:cs typeface="Goudy Old Style"/>
              </a:rPr>
              <a:t>eb</a:t>
            </a:r>
            <a:r>
              <a:rPr lang="pt-BR" altLang="zh-CN" sz="1400" dirty="0">
                <a:latin typeface="Goudy Old Style"/>
                <a:cs typeface="Goudy Old Style"/>
              </a:rPr>
              <a:t> 0f 0f 1f 00 4c 89 ff e8 28 43 f2 ff 84 c0 75 1e 48 8b 33 4c 89 f7 e8 69 </a:t>
            </a:r>
            <a:r>
              <a:rPr lang="pt-BR" altLang="zh-CN" sz="1400" dirty="0" smtClean="0">
                <a:latin typeface="Goudy Old Style"/>
                <a:cs typeface="Goudy Old Style"/>
              </a:rPr>
              <a:t>43</a:t>
            </a:r>
          </a:p>
          <a:p>
            <a:r>
              <a:rPr lang="pt-BR" altLang="zh-CN" sz="1400" dirty="0" smtClean="0">
                <a:latin typeface="Goudy Old Style"/>
                <a:cs typeface="Goudy Old Style"/>
              </a:rPr>
              <a:t>f2 </a:t>
            </a:r>
            <a:r>
              <a:rPr lang="pt-BR" altLang="zh-CN" sz="1400" dirty="0">
                <a:latin typeface="Goudy Old Style"/>
                <a:cs typeface="Goudy Old Style"/>
              </a:rPr>
              <a:t>ff 48 85 c0 49 89 c6 74 69 4c 8b 78 70 &lt;41&gt; f6 47 10 01 74 d6 4d 85 ff 0f 94 c0 4d 85 e&gt;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[3265705.719001] RIP  [&lt;ffffffff811d17f3&gt;] mem_cgroup_iter+0x163/0x2b0</a:t>
            </a:r>
          </a:p>
          <a:p>
            <a:r>
              <a:rPr lang="mr-IN" altLang="zh-CN" sz="1400" dirty="0">
                <a:latin typeface="Goudy Old Style"/>
                <a:cs typeface="Goudy Old Style"/>
              </a:rPr>
              <a:t>[3265705.726466]  RSP &lt;ffff882f6d8d7dc8&gt;</a:t>
            </a:r>
          </a:p>
          <a:p>
            <a:r>
              <a:rPr lang="pt-BR" altLang="zh-CN" sz="1400" dirty="0">
                <a:latin typeface="Goudy Old Style"/>
                <a:cs typeface="Goudy Old Style"/>
              </a:rPr>
              <a:t>[3265705.731272] CR2: </a:t>
            </a:r>
            <a:r>
              <a:rPr lang="pt-BR" altLang="zh-CN" sz="1400" dirty="0" smtClean="0">
                <a:latin typeface="Goudy Old Style"/>
                <a:cs typeface="Goudy Old Style"/>
              </a:rPr>
              <a:t>0000000000000011</a:t>
            </a:r>
            <a:endParaRPr lang="pt-BR" altLang="zh-CN" sz="1400" dirty="0">
              <a:latin typeface="Goudy Old Style"/>
              <a:cs typeface="Goudy Old Style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71700" y="1536700"/>
            <a:ext cx="5626100" cy="1054100"/>
          </a:xfrm>
          <a:prstGeom prst="roundRect">
            <a:avLst/>
          </a:prstGeom>
          <a:blipFill dpi="0" rotWithShape="1">
            <a:blip r:embed="rId2">
              <a:alphaModFix amt="2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The top contents of the stack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圆角右箭头 4"/>
          <p:cNvSpPr/>
          <p:nvPr/>
        </p:nvSpPr>
        <p:spPr>
          <a:xfrm>
            <a:off x="1892300" y="2070100"/>
            <a:ext cx="279400" cy="2997200"/>
          </a:xfrm>
          <a:prstGeom prst="ben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92300" y="4933950"/>
            <a:ext cx="3873500" cy="234950"/>
          </a:xfrm>
          <a:prstGeom prst="roundRect">
            <a:avLst/>
          </a:prstGeom>
          <a:blipFill dpi="0" rotWithShape="1">
            <a:blip r:embed="rId2">
              <a:alphaModFix amt="2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Stack Pointer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24100" y="2743200"/>
            <a:ext cx="5626100" cy="2006600"/>
          </a:xfrm>
          <a:prstGeom prst="roundRect">
            <a:avLst/>
          </a:prstGeom>
          <a:blipFill dpi="0" rotWithShape="1">
            <a:blip r:embed="rId2">
              <a:alphaModFix amt="2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Back trace</a:t>
            </a:r>
          </a:p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Instruction Address</a:t>
            </a:r>
          </a:p>
          <a:p>
            <a:pPr algn="r"/>
            <a:r>
              <a:rPr kumimoji="1" lang="en-US" altLang="zh-CN" dirty="0" smtClean="0">
                <a:solidFill>
                  <a:srgbClr val="FF0000"/>
                </a:solidFill>
              </a:rPr>
              <a:t>Code: Instructions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5384800" y="3505200"/>
            <a:ext cx="1397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3683000" y="3657600"/>
            <a:ext cx="2298700" cy="127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>
            <a:off x="4216400" y="4102100"/>
            <a:ext cx="1841500" cy="50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536700" y="590550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Please refer to Documentation</a:t>
            </a:r>
            <a:r>
              <a:rPr lang="en-US" altLang="zh-CN" b="1" dirty="0"/>
              <a:t>/oops-</a:t>
            </a:r>
            <a:r>
              <a:rPr lang="en-US" altLang="zh-CN" b="1" dirty="0" err="1"/>
              <a:t>tracing.txt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06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759700" cy="868362"/>
          </a:xfrm>
        </p:spPr>
        <p:txBody>
          <a:bodyPr/>
          <a:lstStyle/>
          <a:p>
            <a:pPr algn="l"/>
            <a:r>
              <a:rPr kumimoji="1" lang="en-US" altLang="zh-CN" dirty="0" smtClean="0">
                <a:hlinkClick r:id="rId2"/>
              </a:rPr>
              <a:t>Crash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- </a:t>
            </a:r>
            <a:r>
              <a:rPr lang="en-US" altLang="zh-CN" dirty="0" smtClean="0"/>
              <a:t>Post</a:t>
            </a:r>
            <a:r>
              <a:rPr lang="en-US" altLang="zh-CN" dirty="0"/>
              <a:t>-</a:t>
            </a:r>
            <a:r>
              <a:rPr lang="en-US" altLang="zh-CN" dirty="0" smtClean="0"/>
              <a:t>mortem Debugging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A tool for Linux crash dump analysis</a:t>
            </a:r>
          </a:p>
          <a:p>
            <a:pPr lvl="1"/>
            <a:r>
              <a:rPr kumimoji="1" lang="en-US" altLang="zh-CN" dirty="0" smtClean="0"/>
              <a:t>Maintained by </a:t>
            </a:r>
            <a:r>
              <a:rPr lang="en-US" altLang="zh-CN" dirty="0"/>
              <a:t>David Anderson from Red Hat </a:t>
            </a:r>
          </a:p>
          <a:p>
            <a:pPr lvl="1"/>
            <a:r>
              <a:rPr lang="en-US" altLang="zh-CN" dirty="0"/>
              <a:t>Understands </a:t>
            </a:r>
            <a:r>
              <a:rPr lang="en-US" altLang="zh-CN" dirty="0" smtClean="0"/>
              <a:t>all core </a:t>
            </a:r>
            <a:r>
              <a:rPr lang="en-US" altLang="zh-CN" dirty="0"/>
              <a:t>dump </a:t>
            </a:r>
            <a:r>
              <a:rPr lang="en-US" altLang="zh-CN" dirty="0" smtClean="0"/>
              <a:t>formats</a:t>
            </a:r>
          </a:p>
          <a:p>
            <a:pPr lvl="2"/>
            <a:r>
              <a:rPr lang="en-US" altLang="zh-CN" dirty="0" err="1" smtClean="0"/>
              <a:t>Kdump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diskdump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xendump</a:t>
            </a:r>
            <a:r>
              <a:rPr lang="en-US" altLang="zh-CN" dirty="0" smtClean="0"/>
              <a:t> etc.</a:t>
            </a:r>
            <a:endParaRPr lang="en-US" altLang="zh-CN" dirty="0"/>
          </a:p>
          <a:p>
            <a:pPr lvl="1"/>
            <a:r>
              <a:rPr lang="en-US" altLang="zh-CN" dirty="0"/>
              <a:t>Understands </a:t>
            </a:r>
            <a:r>
              <a:rPr lang="en-US" altLang="zh-CN" dirty="0" smtClean="0"/>
              <a:t>key kernel data structures &amp; meta </a:t>
            </a:r>
            <a:r>
              <a:rPr lang="en-US" altLang="zh-CN" dirty="0" smtClean="0"/>
              <a:t>data</a:t>
            </a:r>
          </a:p>
          <a:p>
            <a:pPr lvl="2"/>
            <a:r>
              <a:rPr lang="en-US" altLang="zh-CN" dirty="0" smtClean="0"/>
              <a:t>Tasks, page table, Slab, files, page cache, devices etc.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Also working for live system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Can be </a:t>
            </a:r>
            <a:r>
              <a:rPr lang="en-US" altLang="zh-CN" dirty="0" smtClean="0"/>
              <a:t>extended via</a:t>
            </a:r>
            <a:r>
              <a:rPr lang="mr-IN" altLang="zh-CN" dirty="0" smtClean="0"/>
              <a:t>…</a:t>
            </a:r>
            <a:endParaRPr lang="en-US" altLang="zh-CN" dirty="0"/>
          </a:p>
          <a:p>
            <a:pPr lvl="1"/>
            <a:r>
              <a:rPr lang="en-US" altLang="zh-CN" dirty="0" smtClean="0"/>
              <a:t>Patch </a:t>
            </a:r>
            <a:r>
              <a:rPr lang="en-US" altLang="zh-CN" dirty="0" smtClean="0"/>
              <a:t>contributions to core commands</a:t>
            </a:r>
          </a:p>
          <a:p>
            <a:pPr lvl="1"/>
            <a:r>
              <a:rPr lang="en-US" altLang="zh-CN" dirty="0" smtClean="0"/>
              <a:t>Crash extension modules loading by extend command </a:t>
            </a:r>
          </a:p>
          <a:p>
            <a:pPr lvl="1"/>
            <a:r>
              <a:rPr lang="en-US" altLang="zh-CN" dirty="0" smtClean="0"/>
              <a:t>Support 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 scripts</a:t>
            </a:r>
          </a:p>
          <a:p>
            <a:pPr lvl="1"/>
            <a:r>
              <a:rPr lang="en-US" altLang="zh-CN" dirty="0" smtClean="0"/>
              <a:t>Python </a:t>
            </a:r>
            <a:r>
              <a:rPr lang="en-US" altLang="zh-CN" dirty="0" smtClean="0"/>
              <a:t>scripts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Eppic</a:t>
            </a:r>
            <a:r>
              <a:rPr lang="en-US" altLang="zh-CN" dirty="0" smtClean="0"/>
              <a:t> scripts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See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err="1">
                <a:hlinkClick r:id="rId4"/>
              </a:rPr>
              <a:t>people.redhat.com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anderson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 smtClean="0">
                <a:hlinkClick r:id="rId4"/>
              </a:rPr>
              <a:t>extensions.html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10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Invoking Crash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Running crash with</a:t>
            </a:r>
            <a:r>
              <a:rPr kumimoji="1" lang="mr-IN" altLang="zh-CN" dirty="0" smtClean="0"/>
              <a:t>…</a:t>
            </a:r>
          </a:p>
          <a:p>
            <a:pPr lvl="1"/>
            <a:r>
              <a:rPr kumimoji="1" lang="en-US" altLang="zh-CN" dirty="0" err="1" smtClean="0"/>
              <a:t>vmcore</a:t>
            </a:r>
            <a:r>
              <a:rPr kumimoji="1" lang="en-US" altLang="zh-CN" dirty="0" smtClean="0"/>
              <a:t> or living system</a:t>
            </a:r>
          </a:p>
          <a:p>
            <a:pPr lvl="1"/>
            <a:r>
              <a:rPr kumimoji="1" lang="en-US" altLang="zh-CN" dirty="0" smtClean="0"/>
              <a:t>Build out </a:t>
            </a:r>
            <a:r>
              <a:rPr kumimoji="1" lang="en-US" altLang="zh-CN" dirty="0" err="1" smtClean="0"/>
              <a:t>vmlinux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and modules debug </a:t>
            </a:r>
            <a:r>
              <a:rPr kumimoji="1" lang="en-US" altLang="zh-CN" dirty="0" smtClean="0"/>
              <a:t>binaries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Or kernel</a:t>
            </a:r>
            <a:r>
              <a:rPr lang="en-US" altLang="zh-CN" dirty="0"/>
              <a:t>-</a:t>
            </a:r>
            <a:r>
              <a:rPr lang="en-US" altLang="zh-CN" dirty="0" err="1"/>
              <a:t>debuginfo</a:t>
            </a:r>
            <a:r>
              <a:rPr lang="en-US" altLang="zh-CN" dirty="0"/>
              <a:t> </a:t>
            </a:r>
            <a:r>
              <a:rPr lang="en-US" altLang="zh-CN" dirty="0"/>
              <a:t>&amp;</a:t>
            </a:r>
            <a:r>
              <a:rPr lang="en-US" altLang="zh-CN" dirty="0" smtClean="0"/>
              <a:t> </a:t>
            </a:r>
            <a:r>
              <a:rPr lang="en-US" altLang="zh-CN" dirty="0"/>
              <a:t>kernel-debuginfo-common-</a:t>
            </a:r>
            <a:r>
              <a:rPr lang="en-US" altLang="zh-CN" dirty="0" smtClean="0"/>
              <a:t>x86_64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help </a:t>
            </a:r>
            <a:r>
              <a:rPr kumimoji="1" lang="en-US" altLang="zh-CN" dirty="0" smtClean="0">
                <a:solidFill>
                  <a:srgbClr val="FF0000"/>
                </a:solidFill>
              </a:rPr>
              <a:t>&lt;command&gt; </a:t>
            </a:r>
            <a:r>
              <a:rPr kumimoji="1" lang="en-US" altLang="zh-CN" dirty="0" smtClean="0"/>
              <a:t>shows </a:t>
            </a:r>
            <a:r>
              <a:rPr kumimoji="1" lang="en-US" altLang="zh-CN" dirty="0" smtClean="0">
                <a:hlinkClick r:id="rId2"/>
              </a:rPr>
              <a:t>the manual and examples</a:t>
            </a:r>
            <a:endParaRPr kumimoji="1" lang="zh-CN" altLang="en-US" dirty="0" smtClean="0"/>
          </a:p>
        </p:txBody>
      </p:sp>
      <p:pic>
        <p:nvPicPr>
          <p:cNvPr id="4" name="图片 3" descr="屏幕快照 2017-07-19 下午9.29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3916036"/>
            <a:ext cx="7012508" cy="26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3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Advanced Studies</a:t>
            </a:r>
          </a:p>
          <a:p>
            <a:r>
              <a:rPr kumimoji="1" lang="en-US" altLang="zh-CN" dirty="0"/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2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Panic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rocess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tatus</a:t>
            </a:r>
            <a:endParaRPr kumimoji="1" lang="zh-CN" altLang="en-US" dirty="0"/>
          </a:p>
        </p:txBody>
      </p:sp>
      <p:pic>
        <p:nvPicPr>
          <p:cNvPr id="8" name="内容占位符 7" descr="屏幕快照 2017-07-20 上午1.06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6" r="-2846"/>
          <a:stretch>
            <a:fillRect/>
          </a:stretch>
        </p:blipFill>
        <p:spPr>
          <a:xfrm>
            <a:off x="533690" y="1866900"/>
            <a:ext cx="8358416" cy="4635500"/>
          </a:xfrm>
        </p:spPr>
      </p:pic>
      <p:sp>
        <p:nvSpPr>
          <p:cNvPr id="9" name="圆角矩形 8"/>
          <p:cNvSpPr/>
          <p:nvPr/>
        </p:nvSpPr>
        <p:spPr>
          <a:xfrm>
            <a:off x="685800" y="2019300"/>
            <a:ext cx="1549400" cy="177800"/>
          </a:xfrm>
          <a:prstGeom prst="round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52700" y="15621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Scheduling timestamp nanoseconds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2120900" y="1866900"/>
            <a:ext cx="558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028700" y="3695700"/>
            <a:ext cx="2946400" cy="203200"/>
          </a:xfrm>
          <a:prstGeom prst="roundRect">
            <a:avLst/>
          </a:prstGeom>
          <a:blipFill dpi="0" rotWithShape="1">
            <a:blip r:embed="rId3">
              <a:alphaModFix amt="18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679700" y="5016500"/>
            <a:ext cx="3111500" cy="1485900"/>
          </a:xfrm>
          <a:prstGeom prst="roundRect">
            <a:avLst/>
          </a:prstGeom>
          <a:blipFill dpi="0" rotWithShape="1">
            <a:blip r:embed="rId3">
              <a:alphaModFix amt="13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Call trace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47700" y="5016500"/>
            <a:ext cx="2032000" cy="1485900"/>
          </a:xfrm>
          <a:prstGeom prst="roundRect">
            <a:avLst/>
          </a:prstGeom>
          <a:blipFill dpi="0" rotWithShape="1">
            <a:blip r:embed="rId3">
              <a:alphaModFix amt="22000"/>
              <a:duotone>
                <a:schemeClr val="accent6">
                  <a:shade val="30000"/>
                  <a:satMod val="150000"/>
                </a:schemeClr>
                <a:schemeClr val="accent6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Stack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38800" y="2718832"/>
            <a:ext cx="258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Scheduling Status: RUN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86000" y="2019300"/>
            <a:ext cx="508000" cy="177800"/>
          </a:xfrm>
          <a:prstGeom prst="roundRect">
            <a:avLst/>
          </a:prstGeom>
          <a:blipFill dpi="0" rotWithShape="1">
            <a:blip r:embed="rId3">
              <a:alphaModFix amt="26000"/>
              <a:duotone>
                <a:schemeClr val="accent6">
                  <a:shade val="30000"/>
                  <a:satMod val="150000"/>
                </a:schemeClr>
                <a:schemeClr val="accent6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>
            <a:stCxn id="17" idx="1"/>
            <a:endCxn id="18" idx="2"/>
          </p:cNvCxnSpPr>
          <p:nvPr/>
        </p:nvCxnSpPr>
        <p:spPr>
          <a:xfrm flipH="1" flipV="1">
            <a:off x="2540000" y="2197100"/>
            <a:ext cx="3098800" cy="70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15000" y="3326368"/>
            <a:ext cx="258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Panic Location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 flipH="1">
            <a:off x="3975100" y="3552567"/>
            <a:ext cx="1739900" cy="286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0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 smtClean="0"/>
              <a:t>Case </a:t>
            </a:r>
            <a:r>
              <a:rPr kumimoji="1" lang="en-US" altLang="zh-CN" dirty="0" smtClean="0"/>
              <a:t>Studies</a:t>
            </a:r>
            <a:endParaRPr kumimoji="1" lang="en-US" altLang="zh-CN" dirty="0" smtClean="0"/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2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Panic Location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RIP could give panic location</a:t>
            </a:r>
          </a:p>
          <a:p>
            <a:r>
              <a:rPr kumimoji="1" lang="en-US" altLang="zh-CN" dirty="0" smtClean="0"/>
              <a:t>Find source code location by dis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62100" y="3035300"/>
            <a:ext cx="747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oudy Old Style"/>
                <a:cs typeface="Goudy Old Style"/>
              </a:rPr>
              <a:t>crash&gt; dis -l cgroup_diput+192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/usr/src/debug/kernel-</a:t>
            </a:r>
            <a:r>
              <a:rPr lang="mr-IN" altLang="zh-CN" dirty="0" smtClean="0">
                <a:latin typeface="Goudy Old Style"/>
                <a:cs typeface="Goudy Old Style"/>
              </a:rPr>
              <a:t>3.10.0/</a:t>
            </a:r>
            <a:r>
              <a:rPr lang="mr-IN" altLang="zh-CN" dirty="0">
                <a:latin typeface="Goudy Old Style"/>
                <a:cs typeface="Goudy Old Style"/>
              </a:rPr>
              <a:t>kernel/cgroup.c: 889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0xffffffff810f9280 &lt;cgroup_diput+192&gt;:  </a:t>
            </a:r>
            <a:r>
              <a:rPr lang="en-US" altLang="zh-CN" dirty="0" smtClean="0">
                <a:latin typeface="Goudy Old Style"/>
                <a:cs typeface="Goudy Old Style"/>
              </a:rPr>
              <a:t>ud2</a:t>
            </a:r>
          </a:p>
        </p:txBody>
      </p:sp>
    </p:spTree>
    <p:extLst>
      <p:ext uri="{BB962C8B-B14F-4D97-AF65-F5344CB8AC3E}">
        <p14:creationId xmlns:p14="http://schemas.microsoft.com/office/powerpoint/2010/main" val="354028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Stack Dump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bt</a:t>
            </a:r>
            <a:r>
              <a:rPr kumimoji="1" lang="en-US" altLang="zh-CN" dirty="0" smtClean="0"/>
              <a:t> -f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914400" y="2332038"/>
            <a:ext cx="7313613" cy="4056062"/>
            <a:chOff x="914400" y="2103438"/>
            <a:chExt cx="7313613" cy="4056062"/>
          </a:xfrm>
        </p:grpSpPr>
        <p:pic>
          <p:nvPicPr>
            <p:cNvPr id="4" name="内容占位符 10" descr="屏幕快照 2017-07-20 上午12.01.1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1" r="6051"/>
            <a:stretch>
              <a:fillRect/>
            </a:stretch>
          </p:blipFill>
          <p:spPr>
            <a:xfrm>
              <a:off x="914400" y="2103438"/>
              <a:ext cx="7313613" cy="4056062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5575300" y="2628900"/>
              <a:ext cx="2235200" cy="304800"/>
            </a:xfrm>
            <a:prstGeom prst="roundRect">
              <a:avLst/>
            </a:prstGeom>
            <a:blipFill dpi="0" rotWithShape="1">
              <a:blip r:embed="rId3">
                <a:alphaModFix amt="38000"/>
                <a:duotone>
                  <a:schemeClr val="accent1">
                    <a:shade val="30000"/>
                    <a:satMod val="150000"/>
                  </a:schemeClr>
                  <a:schemeClr val="accent1">
                    <a:alpha val="10000"/>
                    <a:satMod val="120000"/>
                  </a:schemeClr>
                </a:duotone>
              </a:blip>
              <a:srcRect/>
              <a:stretch>
                <a:fillRect/>
              </a:stretch>
            </a:blip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65200" y="3962400"/>
              <a:ext cx="2235200" cy="304800"/>
            </a:xfrm>
            <a:prstGeom prst="roundRect">
              <a:avLst/>
            </a:prstGeom>
            <a:blipFill dpi="0" rotWithShape="1">
              <a:blip r:embed="rId3">
                <a:alphaModFix amt="38000"/>
                <a:duotone>
                  <a:schemeClr val="accent1">
                    <a:shade val="30000"/>
                    <a:satMod val="150000"/>
                  </a:schemeClr>
                  <a:schemeClr val="accent1">
                    <a:alpha val="10000"/>
                    <a:satMod val="120000"/>
                  </a:schemeClr>
                </a:duotone>
              </a:blip>
              <a:srcRect/>
              <a:stretch>
                <a:fillRect/>
              </a:stretch>
            </a:blip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340100" y="3962400"/>
              <a:ext cx="2235200" cy="304800"/>
            </a:xfrm>
            <a:prstGeom prst="roundRect">
              <a:avLst/>
            </a:prstGeom>
            <a:blipFill dpi="0" rotWithShape="1">
              <a:blip r:embed="rId3">
                <a:alphaModFix amt="32000"/>
                <a:duotone>
                  <a:schemeClr val="accent6">
                    <a:shade val="30000"/>
                    <a:satMod val="150000"/>
                  </a:schemeClr>
                  <a:schemeClr val="accent6">
                    <a:alpha val="10000"/>
                    <a:satMod val="120000"/>
                  </a:schemeClr>
                </a:duotone>
              </a:blip>
              <a:srcRect/>
              <a:stretch>
                <a:fillRect/>
              </a:stretch>
            </a:blip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65200" y="4775200"/>
              <a:ext cx="2235200" cy="304800"/>
            </a:xfrm>
            <a:prstGeom prst="roundRect">
              <a:avLst/>
            </a:prstGeom>
            <a:blipFill dpi="0" rotWithShape="1">
              <a:blip r:embed="rId3">
                <a:alphaModFix amt="32000"/>
                <a:duotone>
                  <a:schemeClr val="accent6">
                    <a:shade val="30000"/>
                    <a:satMod val="150000"/>
                  </a:schemeClr>
                  <a:schemeClr val="accent6">
                    <a:alpha val="10000"/>
                    <a:satMod val="120000"/>
                  </a:schemeClr>
                </a:duotone>
              </a:blip>
              <a:srcRect/>
              <a:stretch>
                <a:fillRect/>
              </a:stretch>
            </a:blip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16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x</a:t>
            </a:r>
            <a:r>
              <a:rPr kumimoji="1" lang="en-US" altLang="zh-CN" dirty="0" smtClean="0"/>
              <a:t>64 </a:t>
            </a:r>
            <a:r>
              <a:rPr kumimoji="1" lang="en-US" altLang="zh-CN" dirty="0" smtClean="0"/>
              <a:t>S</a:t>
            </a:r>
            <a:r>
              <a:rPr kumimoji="1" lang="en-US" altLang="zh-CN" dirty="0" smtClean="0"/>
              <a:t>tack Frame</a:t>
            </a:r>
            <a:endParaRPr kumimoji="1" lang="zh-CN" altLang="en-US" dirty="0"/>
          </a:p>
        </p:txBody>
      </p:sp>
      <p:pic>
        <p:nvPicPr>
          <p:cNvPr id="6" name="内容占位符 5" descr="屏幕快照 2017-07-19 下午11.36.2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56" b="-7256"/>
          <a:stretch>
            <a:fillRect/>
          </a:stretch>
        </p:blipFill>
        <p:spPr/>
      </p:pic>
      <p:sp>
        <p:nvSpPr>
          <p:cNvPr id="7" name="圆角矩形 6"/>
          <p:cNvSpPr/>
          <p:nvPr/>
        </p:nvSpPr>
        <p:spPr>
          <a:xfrm>
            <a:off x="914400" y="4076700"/>
            <a:ext cx="7313613" cy="1041400"/>
          </a:xfrm>
          <a:prstGeom prst="roundRect">
            <a:avLst/>
          </a:prstGeom>
          <a:blipFill dpi="0" rotWithShape="1">
            <a:blip r:embed="rId3">
              <a:alphaModFix amt="25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                                                             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Local Variable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56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F</a:t>
            </a:r>
            <a:r>
              <a:rPr lang="en-US" altLang="zh-CN" dirty="0" smtClean="0"/>
              <a:t>unction </a:t>
            </a:r>
            <a:r>
              <a:rPr lang="en-US" altLang="zh-CN" dirty="0"/>
              <a:t>P</a:t>
            </a:r>
            <a:r>
              <a:rPr lang="en-US" altLang="zh-CN" dirty="0" smtClean="0"/>
              <a:t>rologue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1803400"/>
            <a:ext cx="772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crash&gt; dis </a:t>
            </a:r>
            <a:r>
              <a:rPr lang="en-US" altLang="zh-CN" dirty="0" err="1"/>
              <a:t>cgroup_diput</a:t>
            </a:r>
            <a:r>
              <a:rPr lang="en-US" altLang="zh-CN" dirty="0"/>
              <a:t> 10</a:t>
            </a:r>
          </a:p>
          <a:p>
            <a:r>
              <a:rPr lang="en-US" altLang="zh-CN" dirty="0"/>
              <a:t>0xffffffff810f91c0 &lt;</a:t>
            </a:r>
            <a:r>
              <a:rPr lang="en-US" altLang="zh-CN" dirty="0" err="1"/>
              <a:t>cgroup_diput</a:t>
            </a:r>
            <a:r>
              <a:rPr lang="en-US" altLang="zh-CN" dirty="0"/>
              <a:t>&gt;:      </a:t>
            </a:r>
            <a:r>
              <a:rPr lang="en-US" altLang="zh-CN" dirty="0" err="1"/>
              <a:t>nopl</a:t>
            </a:r>
            <a:r>
              <a:rPr lang="en-US" altLang="zh-CN" dirty="0"/>
              <a:t>   0x0(%rax,%rax,1) [FTRACE NOP]</a:t>
            </a:r>
          </a:p>
          <a:p>
            <a:r>
              <a:rPr lang="en-US" altLang="zh-CN" dirty="0"/>
              <a:t>0xffffffff810f91c5 &lt;cgroup_diput+5&gt;:    push   %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/>
              <a:t>0xffffffff810f91c6 &lt;cgroup_diput+6&gt;:    </a:t>
            </a:r>
            <a:r>
              <a:rPr lang="en-US" altLang="zh-CN" dirty="0" err="1"/>
              <a:t>mov</a:t>
            </a:r>
            <a:r>
              <a:rPr lang="en-US" altLang="zh-CN" dirty="0"/>
              <a:t>    %</a:t>
            </a:r>
            <a:r>
              <a:rPr lang="en-US" altLang="zh-CN" dirty="0" err="1"/>
              <a:t>rsp</a:t>
            </a:r>
            <a:r>
              <a:rPr lang="en-US" altLang="zh-CN" dirty="0"/>
              <a:t>,%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en-US" altLang="zh-CN" dirty="0"/>
              <a:t>0xffffffff810f91c9 &lt;cgroup_diput+9&gt;:    push   %r15</a:t>
            </a:r>
          </a:p>
          <a:p>
            <a:r>
              <a:rPr lang="en-US" altLang="zh-CN" dirty="0"/>
              <a:t>0xffffffff810f91cb &lt;cgroup_diput+11&gt;:   </a:t>
            </a:r>
            <a:r>
              <a:rPr lang="en-US" altLang="zh-CN" dirty="0" err="1"/>
              <a:t>mov</a:t>
            </a:r>
            <a:r>
              <a:rPr lang="en-US" altLang="zh-CN" dirty="0"/>
              <a:t>    %rsi,%r15</a:t>
            </a:r>
          </a:p>
          <a:p>
            <a:r>
              <a:rPr lang="en-US" altLang="zh-CN" dirty="0"/>
              <a:t>0xffffffff810f91ce &lt;cgroup_diput+14&gt;:   push   %r14</a:t>
            </a:r>
          </a:p>
          <a:p>
            <a:r>
              <a:rPr lang="en-US" altLang="zh-CN" dirty="0"/>
              <a:t>0xffffffff810f91d0 &lt;cgroup_diput+16&gt;:   push   %r13</a:t>
            </a:r>
          </a:p>
          <a:p>
            <a:r>
              <a:rPr lang="en-US" altLang="zh-CN" dirty="0"/>
              <a:t>0xffffffff810f91d2 &lt;cgroup_diput+18&gt;:   push   %r12</a:t>
            </a:r>
          </a:p>
          <a:p>
            <a:r>
              <a:rPr lang="en-US" altLang="zh-CN" dirty="0"/>
              <a:t>0xffffffff810f91d4 &lt;cgroup_diput+20&gt;:   push   %</a:t>
            </a:r>
            <a:r>
              <a:rPr lang="en-US" altLang="zh-CN" dirty="0" err="1"/>
              <a:t>rbx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14400" y="2438400"/>
            <a:ext cx="6934200" cy="495300"/>
          </a:xfrm>
          <a:prstGeom prst="roundRect">
            <a:avLst/>
          </a:prstGeom>
          <a:blipFill dpi="0" rotWithShape="1">
            <a:blip r:embed="rId2">
              <a:alphaModFix amt="21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08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F</a:t>
            </a:r>
            <a:r>
              <a:rPr lang="en-US" altLang="zh-CN" dirty="0" smtClean="0"/>
              <a:t>unction </a:t>
            </a:r>
            <a:r>
              <a:rPr lang="en-US" altLang="zh-CN" dirty="0"/>
              <a:t>Epilogue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1803400"/>
            <a:ext cx="772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oudy Old Style"/>
                <a:cs typeface="Goudy Old Style"/>
              </a:rPr>
              <a:t>crash&gt; dis cgroup_diput+144 8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0xffffffff810f9250 &lt;cgroup_diput+144&gt;:  pop    %</a:t>
            </a:r>
            <a:r>
              <a:rPr lang="en-US" altLang="zh-CN" dirty="0" err="1">
                <a:latin typeface="Goudy Old Style"/>
                <a:cs typeface="Goudy Old Style"/>
              </a:rPr>
              <a:t>rbx</a:t>
            </a:r>
            <a:endParaRPr lang="en-US" altLang="zh-CN" dirty="0">
              <a:latin typeface="Goudy Old Style"/>
              <a:cs typeface="Goudy Old Style"/>
            </a:endParaRPr>
          </a:p>
          <a:p>
            <a:r>
              <a:rPr lang="mr-IN" altLang="zh-CN" dirty="0">
                <a:latin typeface="Goudy Old Style"/>
                <a:cs typeface="Goudy Old Style"/>
              </a:rPr>
              <a:t>0xffffffff810f9251 &lt;cgroup_diput+145&gt;:  pop    %r12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0xffffffff810f9253 &lt;cgroup_diput+147&gt;:  pop    %r13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0xffffffff810f9255 &lt;cgroup_diput+149&gt;:  pop    %r14</a:t>
            </a:r>
          </a:p>
          <a:p>
            <a:r>
              <a:rPr lang="mr-IN" altLang="zh-CN" dirty="0">
                <a:latin typeface="Goudy Old Style"/>
                <a:cs typeface="Goudy Old Style"/>
              </a:rPr>
              <a:t>0xffffffff810f9257 &lt;cgroup_diput+151&gt;:  pop    %r15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0xffffffff810f9259 &lt;cgroup_diput+153&gt;:  pop    %</a:t>
            </a:r>
            <a:r>
              <a:rPr lang="en-US" altLang="zh-CN" dirty="0" err="1">
                <a:latin typeface="Goudy Old Style"/>
                <a:cs typeface="Goudy Old Style"/>
              </a:rPr>
              <a:t>rbp</a:t>
            </a:r>
            <a:endParaRPr lang="en-US" altLang="zh-CN" dirty="0">
              <a:latin typeface="Goudy Old Style"/>
              <a:cs typeface="Goudy Old Style"/>
            </a:endParaRPr>
          </a:p>
          <a:p>
            <a:r>
              <a:rPr lang="en-US" altLang="zh-CN" dirty="0">
                <a:latin typeface="Goudy Old Style"/>
                <a:cs typeface="Goudy Old Style"/>
              </a:rPr>
              <a:t>0xffffffff810f925a &lt;cgroup_diput+154&gt;:  </a:t>
            </a:r>
            <a:r>
              <a:rPr lang="en-US" altLang="zh-CN" dirty="0" err="1">
                <a:latin typeface="Goudy Old Style"/>
                <a:cs typeface="Goudy Old Style"/>
              </a:rPr>
              <a:t>retq</a:t>
            </a:r>
            <a:r>
              <a:rPr lang="en-US" altLang="zh-CN" dirty="0">
                <a:latin typeface="Goudy Old Style"/>
                <a:cs typeface="Goudy Old Style"/>
              </a:rPr>
              <a:t>   </a:t>
            </a:r>
          </a:p>
          <a:p>
            <a:r>
              <a:rPr lang="en-US" altLang="zh-CN" dirty="0">
                <a:latin typeface="Goudy Old Style"/>
                <a:cs typeface="Goudy Old Style"/>
              </a:rPr>
              <a:t>0xffffffff810f925b &lt;cgroup_diput+155&gt;:  </a:t>
            </a:r>
            <a:r>
              <a:rPr lang="en-US" altLang="zh-CN" dirty="0" err="1">
                <a:latin typeface="Goudy Old Style"/>
                <a:cs typeface="Goudy Old Style"/>
              </a:rPr>
              <a:t>nopl</a:t>
            </a:r>
            <a:r>
              <a:rPr lang="en-US" altLang="zh-CN" dirty="0">
                <a:latin typeface="Goudy Old Style"/>
                <a:cs typeface="Goudy Old Style"/>
              </a:rPr>
              <a:t>   0x0(%rax,%rax,1)</a:t>
            </a:r>
            <a:endParaRPr kumimoji="1" lang="zh-CN" altLang="en-US" dirty="0">
              <a:latin typeface="Goudy Old Style"/>
              <a:cs typeface="Goudy Old Style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8000" y="3505200"/>
            <a:ext cx="6934200" cy="495300"/>
          </a:xfrm>
          <a:prstGeom prst="roundRect">
            <a:avLst/>
          </a:prstGeom>
          <a:blipFill dpi="0" rotWithShape="1">
            <a:blip r:embed="rId2">
              <a:alphaModFix amt="21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98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Arguments and return values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Find arguments and return values from registers</a:t>
            </a:r>
          </a:p>
          <a:p>
            <a:r>
              <a:rPr kumimoji="1" lang="en-US" altLang="zh-CN" dirty="0" smtClean="0"/>
              <a:t>Exception Frame saves the context of</a:t>
            </a:r>
            <a:r>
              <a:rPr kumimoji="1" lang="mr-IN" altLang="zh-CN" dirty="0" smtClean="0"/>
              <a:t>…</a:t>
            </a:r>
          </a:p>
          <a:p>
            <a:pPr lvl="1"/>
            <a:r>
              <a:rPr kumimoji="1" lang="mr-IN" altLang="zh-CN" dirty="0" smtClean="0"/>
              <a:t>System call</a:t>
            </a:r>
          </a:p>
          <a:p>
            <a:pPr lvl="1"/>
            <a:r>
              <a:rPr kumimoji="1" lang="mr-IN" altLang="zh-CN" dirty="0" smtClean="0"/>
              <a:t>Panic exceptions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bt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7-07-20 上午12.06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57700"/>
            <a:ext cx="6426200" cy="21717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689600" y="5664200"/>
            <a:ext cx="2032000" cy="215900"/>
          </a:xfrm>
          <a:prstGeom prst="roundRect">
            <a:avLst/>
          </a:prstGeom>
          <a:blipFill dpi="0" rotWithShape="1">
            <a:blip r:embed="rId3">
              <a:alphaModFix amt="36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84300" y="4889500"/>
            <a:ext cx="2603500" cy="279400"/>
          </a:xfrm>
          <a:prstGeom prst="roundRect">
            <a:avLst/>
          </a:prstGeom>
          <a:blipFill dpi="0" rotWithShape="1">
            <a:blip r:embed="rId3">
              <a:alphaModFix amt="27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87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x64 </a:t>
            </a:r>
            <a:r>
              <a:rPr kumimoji="1" lang="en-US" altLang="zh-CN" dirty="0" err="1" smtClean="0"/>
              <a:t>SystemV</a:t>
            </a:r>
            <a:r>
              <a:rPr kumimoji="1" lang="en-US" altLang="zh-CN" dirty="0" smtClean="0"/>
              <a:t> ABI</a:t>
            </a:r>
            <a:endParaRPr kumimoji="1" lang="zh-CN" altLang="en-US" dirty="0"/>
          </a:p>
        </p:txBody>
      </p:sp>
      <p:pic>
        <p:nvPicPr>
          <p:cNvPr id="4" name="图片 3" descr="屏幕快照 2017-07-19 下午10.51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1498600"/>
            <a:ext cx="7366000" cy="50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95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Find Arguments From 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bt</a:t>
            </a:r>
            <a:r>
              <a:rPr kumimoji="1" lang="en-US" altLang="zh-CN" dirty="0" smtClean="0"/>
              <a:t> -FF</a:t>
            </a:r>
            <a:endParaRPr kumimoji="1" lang="zh-CN" altLang="en-US" dirty="0"/>
          </a:p>
        </p:txBody>
      </p:sp>
      <p:pic>
        <p:nvPicPr>
          <p:cNvPr id="4" name="内容占位符 3" descr="屏幕快照 2017-07-20 上午12.57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1" b="11221"/>
          <a:stretch>
            <a:fillRect/>
          </a:stretch>
        </p:blipFill>
        <p:spPr>
          <a:xfrm>
            <a:off x="914400" y="2459038"/>
            <a:ext cx="7313613" cy="4056062"/>
          </a:xfrm>
          <a:prstGeom prst="rect">
            <a:avLst/>
          </a:prstGeom>
        </p:spPr>
      </p:pic>
      <p:pic>
        <p:nvPicPr>
          <p:cNvPr id="5" name="内容占位符 3" descr="屏幕快照 2017-07-20 上午12.57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1" b="11221"/>
          <a:stretch>
            <a:fillRect/>
          </a:stretch>
        </p:blipFill>
        <p:spPr>
          <a:xfrm>
            <a:off x="914400" y="2319338"/>
            <a:ext cx="7313613" cy="405606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981700" y="2319338"/>
            <a:ext cx="1587500" cy="139700"/>
          </a:xfrm>
          <a:prstGeom prst="round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33700" y="4483100"/>
            <a:ext cx="2870200" cy="215900"/>
          </a:xfrm>
          <a:prstGeom prst="roundRect">
            <a:avLst/>
          </a:prstGeom>
          <a:blipFill dpi="0" rotWithShape="1">
            <a:blip r:embed="rId3">
              <a:alphaModFix amt="3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592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Heap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K</a:t>
            </a:r>
            <a:r>
              <a:rPr kumimoji="1" lang="en-US" altLang="zh-CN" dirty="0" err="1" smtClean="0"/>
              <a:t>mem</a:t>
            </a:r>
            <a:r>
              <a:rPr kumimoji="1" lang="en-US" altLang="zh-CN" dirty="0" smtClean="0"/>
              <a:t> Dump</a:t>
            </a:r>
            <a:endParaRPr kumimoji="1" lang="zh-CN" altLang="en-US" dirty="0"/>
          </a:p>
        </p:txBody>
      </p:sp>
      <p:pic>
        <p:nvPicPr>
          <p:cNvPr id="4" name="内容占位符 3" descr="屏幕快照 2017-07-20 上午12.16.3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13" r="-18613"/>
          <a:stretch>
            <a:fillRect/>
          </a:stretch>
        </p:blipFill>
        <p:spPr>
          <a:xfrm>
            <a:off x="-165100" y="1570038"/>
            <a:ext cx="8847898" cy="4906962"/>
          </a:xfrm>
        </p:spPr>
      </p:pic>
      <p:sp>
        <p:nvSpPr>
          <p:cNvPr id="5" name="圆角矩形 4"/>
          <p:cNvSpPr/>
          <p:nvPr/>
        </p:nvSpPr>
        <p:spPr>
          <a:xfrm>
            <a:off x="1066800" y="2311400"/>
            <a:ext cx="1549400" cy="317500"/>
          </a:xfrm>
          <a:prstGeom prst="round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946400" y="6299200"/>
            <a:ext cx="1549400" cy="177800"/>
          </a:xfrm>
          <a:prstGeom prst="round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273300" y="1879600"/>
            <a:ext cx="965200" cy="139700"/>
          </a:xfrm>
          <a:prstGeom prst="round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685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Raw Memory Dump</a:t>
            </a:r>
            <a:endParaRPr kumimoji="1" lang="zh-CN" altLang="en-US" dirty="0"/>
          </a:p>
        </p:txBody>
      </p:sp>
      <p:pic>
        <p:nvPicPr>
          <p:cNvPr id="4" name="内容占位符 3" descr="屏幕快照 2017-07-20 上午12.20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17" r="-33717"/>
          <a:stretch>
            <a:fillRect/>
          </a:stretch>
        </p:blipFill>
        <p:spPr>
          <a:xfrm>
            <a:off x="-609600" y="1506537"/>
            <a:ext cx="8748713" cy="4851955"/>
          </a:xfrm>
        </p:spPr>
      </p:pic>
      <p:sp>
        <p:nvSpPr>
          <p:cNvPr id="5" name="圆角矩形 4"/>
          <p:cNvSpPr/>
          <p:nvPr/>
        </p:nvSpPr>
        <p:spPr>
          <a:xfrm>
            <a:off x="4597400" y="5943600"/>
            <a:ext cx="1663700" cy="228600"/>
          </a:xfrm>
          <a:prstGeom prst="roundRect">
            <a:avLst/>
          </a:prstGeom>
          <a:blipFill dpi="0" rotWithShape="1">
            <a:blip r:embed="rId3">
              <a:alphaModFix amt="30000"/>
              <a:duotone>
                <a:schemeClr val="accent1">
                  <a:shade val="30000"/>
                  <a:satMod val="150000"/>
                </a:schemeClr>
                <a:schemeClr val="accent1">
                  <a:alpha val="10000"/>
                  <a:satMod val="120000"/>
                </a:schemeClr>
              </a:duotone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98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/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68500" y="5245100"/>
            <a:ext cx="778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“Computers </a:t>
            </a:r>
            <a:r>
              <a:rPr lang="en-US" altLang="zh-CN" sz="2400" dirty="0"/>
              <a:t>crash. It's just a fact of life</a:t>
            </a:r>
            <a:r>
              <a:rPr lang="en-US" altLang="zh-CN" sz="2400" dirty="0" smtClean="0"/>
              <a:t>.”</a:t>
            </a:r>
          </a:p>
          <a:p>
            <a:r>
              <a:rPr kumimoji="1" lang="zh-CN" altLang="en-US" dirty="0" smtClean="0"/>
              <a:t>			</a:t>
            </a:r>
            <a:r>
              <a:rPr kumimoji="1" lang="zh-CN" altLang="en-US" dirty="0"/>
              <a:t>	</a:t>
            </a: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from </a:t>
            </a:r>
            <a:r>
              <a:rPr kumimoji="1" lang="en-US" altLang="zh-CN" dirty="0" smtClean="0">
                <a:hlinkClick r:id="rId2"/>
              </a:rPr>
              <a:t>the “panic” book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840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Case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Studies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232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Sysrq Crash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Make sure crash dump (</a:t>
            </a:r>
            <a:r>
              <a:rPr kumimoji="1" lang="en-US" altLang="zh-CN" dirty="0" err="1" smtClean="0"/>
              <a:t>kdump</a:t>
            </a:r>
            <a:r>
              <a:rPr kumimoji="1" lang="en-US" altLang="zh-CN" dirty="0" smtClean="0"/>
              <a:t>) works</a:t>
            </a:r>
          </a:p>
          <a:p>
            <a:r>
              <a:rPr kumimoji="1" lang="en-US" altLang="zh-CN" dirty="0" smtClean="0"/>
              <a:t>Trigger a kernel panic by </a:t>
            </a:r>
            <a:r>
              <a:rPr kumimoji="1" lang="en-US" altLang="zh-CN" dirty="0" err="1" smtClean="0"/>
              <a:t>sysrq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echo c </a:t>
            </a:r>
            <a:r>
              <a:rPr lang="en-US" altLang="zh-CN" dirty="0" smtClean="0"/>
              <a:t>&gt;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sysrq</a:t>
            </a:r>
            <a:r>
              <a:rPr lang="en-US" altLang="zh-CN" dirty="0"/>
              <a:t>-</a:t>
            </a:r>
            <a:r>
              <a:rPr lang="en-US" altLang="zh-CN" dirty="0" smtClean="0"/>
              <a:t>trigger</a:t>
            </a:r>
          </a:p>
          <a:p>
            <a:r>
              <a:rPr kumimoji="1" lang="en-US" altLang="zh-CN" dirty="0" smtClean="0"/>
              <a:t>Waiting for reboot and saving the core file</a:t>
            </a:r>
          </a:p>
          <a:p>
            <a:r>
              <a:rPr kumimoji="1" lang="en-US" altLang="zh-CN" dirty="0" smtClean="0"/>
              <a:t>Using crash to check the core file</a:t>
            </a:r>
          </a:p>
          <a:p>
            <a:r>
              <a:rPr kumimoji="1" lang="en-US" altLang="zh-CN" dirty="0" smtClean="0"/>
              <a:t>Explain how </a:t>
            </a:r>
            <a:r>
              <a:rPr kumimoji="1" lang="en-US" altLang="zh-CN" dirty="0" err="1" smtClean="0"/>
              <a:t>sysrq</a:t>
            </a:r>
            <a:r>
              <a:rPr kumimoji="1" lang="en-US" altLang="zh-CN" dirty="0" smtClean="0"/>
              <a:t> crashes the kernel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89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Read Files From 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age Cache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 vi to open a text file in system</a:t>
            </a:r>
          </a:p>
          <a:p>
            <a:r>
              <a:rPr kumimoji="1" lang="en-US" altLang="zh-CN" dirty="0" smtClean="0"/>
              <a:t>Invoking crash against living system</a:t>
            </a:r>
          </a:p>
          <a:p>
            <a:r>
              <a:rPr kumimoji="1" lang="en-US" altLang="zh-CN" dirty="0" smtClean="0"/>
              <a:t>Walking the file pages from page cache</a:t>
            </a:r>
          </a:p>
          <a:p>
            <a:r>
              <a:rPr kumimoji="1" lang="en-US" altLang="zh-CN" dirty="0" smtClean="0"/>
              <a:t>Dump the file contents from memory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See my </a:t>
            </a:r>
            <a:r>
              <a:rPr kumimoji="1" lang="en-US" altLang="zh-CN" dirty="0" smtClean="0">
                <a:hlinkClick r:id="rId2"/>
              </a:rPr>
              <a:t>page cache debug blog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2608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/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 smtClean="0"/>
              <a:t>Case </a:t>
            </a:r>
            <a:r>
              <a:rPr kumimoji="1" lang="en-US" altLang="zh-CN" dirty="0" smtClean="0"/>
              <a:t>Studies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References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35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>
              <a:hlinkClick r:id="rId2"/>
            </a:endParaRPr>
          </a:p>
          <a:p>
            <a:r>
              <a:rPr lang="en-US" altLang="zh-CN" b="1" dirty="0">
                <a:hlinkClick r:id="rId3"/>
              </a:rPr>
              <a:t>Documentation/admin-guide/bug-</a:t>
            </a:r>
            <a:r>
              <a:rPr lang="en-US" altLang="zh-CN" b="1" dirty="0" err="1">
                <a:hlinkClick r:id="rId3"/>
              </a:rPr>
              <a:t>hunting.rst</a:t>
            </a:r>
            <a:endParaRPr lang="en-US" altLang="zh-CN" b="1" dirty="0"/>
          </a:p>
          <a:p>
            <a:r>
              <a:rPr kumimoji="1" lang="en-US" altLang="zh-CN" dirty="0">
                <a:hlinkClick r:id="rId4"/>
              </a:rPr>
              <a:t>Documentation/admin-guide/tainted-kernels.rst</a:t>
            </a:r>
            <a:endParaRPr kumimoji="1" lang="en-US" altLang="zh-CN" dirty="0" smtClean="0">
              <a:hlinkClick r:id="rId4"/>
            </a:endParaRPr>
          </a:p>
          <a:p>
            <a:r>
              <a:rPr kumimoji="1" lang="en-US" altLang="zh-CN" dirty="0" smtClean="0">
                <a:hlinkClick r:id="rId4"/>
              </a:rPr>
              <a:t>Crash White Paper</a:t>
            </a:r>
            <a:endParaRPr kumimoji="1" lang="en-US" altLang="zh-CN" dirty="0" smtClean="0">
              <a:hlinkClick r:id="rId5"/>
            </a:endParaRPr>
          </a:p>
          <a:p>
            <a:r>
              <a:rPr kumimoji="1" lang="en-US" altLang="zh-CN" dirty="0" smtClean="0">
                <a:hlinkClick r:id="rId5"/>
              </a:rPr>
              <a:t>x64 System V ABI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6"/>
              </a:rPr>
              <a:t>Page cache debug support for crash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74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Kernel Panic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 </a:t>
            </a:r>
            <a:r>
              <a:rPr lang="en-US" altLang="zh-CN" dirty="0"/>
              <a:t>action taken by an operating system upon detecting an internal fatal error from which it cannot safely recover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K</a:t>
            </a:r>
            <a:r>
              <a:rPr lang="en-US" altLang="zh-CN" dirty="0" smtClean="0"/>
              <a:t>ernel printed errors messages via console</a:t>
            </a:r>
          </a:p>
          <a:p>
            <a:pPr lvl="1"/>
            <a:r>
              <a:rPr lang="en-US" altLang="zh-CN" dirty="0" smtClean="0"/>
              <a:t>Freeze the system to dump the memory to dump device</a:t>
            </a:r>
          </a:p>
          <a:p>
            <a:pPr lvl="1"/>
            <a:r>
              <a:rPr lang="en-US" altLang="zh-CN" dirty="0" smtClean="0"/>
              <a:t>Reboot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ave </a:t>
            </a:r>
            <a:r>
              <a:rPr lang="en-US" altLang="zh-CN" dirty="0" err="1" smtClean="0"/>
              <a:t>vmcore</a:t>
            </a:r>
            <a:r>
              <a:rPr lang="en-US" altLang="zh-CN" dirty="0" smtClean="0"/>
              <a:t> file to filesystem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19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Causes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371600"/>
            <a:ext cx="8382000" cy="5194300"/>
          </a:xfrm>
        </p:spPr>
        <p:txBody>
          <a:bodyPr>
            <a:noAutofit/>
          </a:bodyPr>
          <a:lstStyle/>
          <a:p>
            <a:r>
              <a:rPr kumimoji="1" lang="en-US" altLang="zh-CN" dirty="0" smtClean="0"/>
              <a:t>Bugs in kernel, modules or drivers</a:t>
            </a:r>
          </a:p>
          <a:p>
            <a:pPr lvl="1"/>
            <a:r>
              <a:rPr kumimoji="1" lang="en-US" altLang="zh-CN" sz="2000" dirty="0" smtClean="0"/>
              <a:t>Panic</a:t>
            </a:r>
          </a:p>
          <a:p>
            <a:pPr lvl="2"/>
            <a:r>
              <a:rPr kumimoji="1" lang="en-US" altLang="zh-CN" sz="1600" dirty="0" smtClean="0"/>
              <a:t>Exception or trap</a:t>
            </a:r>
          </a:p>
          <a:p>
            <a:pPr lvl="2"/>
            <a:r>
              <a:rPr kumimoji="1" lang="en-US" altLang="zh-CN" sz="1600" dirty="0" smtClean="0"/>
              <a:t>Assertion or BUG_ON</a:t>
            </a:r>
          </a:p>
          <a:p>
            <a:pPr lvl="1"/>
            <a:r>
              <a:rPr kumimoji="1" lang="en-US" altLang="zh-CN" sz="2000" dirty="0" smtClean="0"/>
              <a:t>Oops</a:t>
            </a:r>
          </a:p>
          <a:p>
            <a:pPr lvl="2"/>
            <a:r>
              <a:rPr kumimoji="1" lang="en-US" altLang="zh-CN" sz="1600" dirty="0"/>
              <a:t>I</a:t>
            </a:r>
            <a:r>
              <a:rPr kumimoji="1" lang="en-US" altLang="zh-CN" sz="1600" dirty="0" smtClean="0"/>
              <a:t>f </a:t>
            </a:r>
            <a:r>
              <a:rPr lang="en-US" altLang="zh-CN" sz="1600" dirty="0"/>
              <a:t>panic_on_oops </a:t>
            </a:r>
            <a:r>
              <a:rPr lang="en-US" altLang="zh-CN" sz="1600" dirty="0" smtClean="0"/>
              <a:t>gets set</a:t>
            </a:r>
            <a:endParaRPr kumimoji="1" lang="en-US" altLang="zh-CN" sz="1600" dirty="0" smtClean="0"/>
          </a:p>
          <a:p>
            <a:r>
              <a:rPr kumimoji="1" lang="en-US" altLang="zh-CN" dirty="0" smtClean="0"/>
              <a:t>Triggers for system, process hang</a:t>
            </a:r>
          </a:p>
          <a:p>
            <a:pPr lvl="1"/>
            <a:r>
              <a:rPr kumimoji="1" lang="en-US" altLang="zh-CN" sz="2000" dirty="0" smtClean="0"/>
              <a:t>Watchdogs</a:t>
            </a:r>
          </a:p>
          <a:p>
            <a:pPr lvl="1"/>
            <a:r>
              <a:rPr kumimoji="1" lang="en-US" altLang="zh-CN" sz="2000" dirty="0" smtClean="0"/>
              <a:t>Sysrq</a:t>
            </a:r>
          </a:p>
          <a:p>
            <a:r>
              <a:rPr kumimoji="1" lang="en-US" altLang="zh-CN" dirty="0" smtClean="0"/>
              <a:t>Fatal hardware errors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 smtClean="0"/>
              <a:t>Intel MCE (Machine Check Exceptions)</a:t>
            </a:r>
          </a:p>
          <a:p>
            <a:pPr lvl="1"/>
            <a:r>
              <a:rPr kumimoji="1" lang="en-US" altLang="zh-CN" sz="2000" dirty="0" smtClean="0"/>
              <a:t>PCIE Uncorrectable Errors</a:t>
            </a:r>
          </a:p>
          <a:p>
            <a:pPr lvl="1"/>
            <a:r>
              <a:rPr kumimoji="1" lang="en-US" altLang="zh-CN" sz="2000" dirty="0" smtClean="0"/>
              <a:t>Firmware bugs</a:t>
            </a:r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27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Debug 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Console messages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ystem's configurations</a:t>
            </a:r>
          </a:p>
          <a:p>
            <a:pPr lvl="1"/>
            <a:r>
              <a:rPr kumimoji="1" lang="en-US" altLang="zh-CN" dirty="0" smtClean="0"/>
              <a:t>Hardware</a:t>
            </a:r>
          </a:p>
          <a:p>
            <a:pPr lvl="1"/>
            <a:r>
              <a:rPr kumimoji="1" lang="en-US" altLang="zh-CN" dirty="0" smtClean="0"/>
              <a:t>Software (kernel, apps)</a:t>
            </a:r>
          </a:p>
          <a:p>
            <a:r>
              <a:rPr kumimoji="1" lang="en-US" altLang="zh-CN" dirty="0" smtClean="0"/>
              <a:t>Full system logs around the panic time</a:t>
            </a:r>
          </a:p>
          <a:p>
            <a:r>
              <a:rPr kumimoji="1" lang="en-US" altLang="zh-CN" dirty="0" smtClean="0"/>
              <a:t>Kernel core dump</a:t>
            </a:r>
          </a:p>
          <a:p>
            <a:r>
              <a:rPr kumimoji="1" lang="en-US" altLang="zh-CN" dirty="0" smtClean="0"/>
              <a:t>Other information dump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MCE banks and registers</a:t>
            </a:r>
          </a:p>
          <a:p>
            <a:pPr lvl="1"/>
            <a:r>
              <a:rPr kumimoji="1" lang="en-US" altLang="zh-CN" dirty="0" err="1" smtClean="0"/>
              <a:t>PCIe</a:t>
            </a:r>
            <a:r>
              <a:rPr kumimoji="1" lang="en-US" altLang="zh-CN" dirty="0" smtClean="0"/>
              <a:t> TLP packets and registers</a:t>
            </a:r>
          </a:p>
          <a:p>
            <a:pPr lvl="1"/>
            <a:r>
              <a:rPr kumimoji="1" lang="en-US" altLang="zh-CN" dirty="0" smtClean="0"/>
              <a:t>IPMI SEL logs (BIOS and SMI logs)</a:t>
            </a:r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3300" y="6115734"/>
            <a:ext cx="81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STB (Service Tool Bundle) </a:t>
            </a:r>
            <a:r>
              <a:rPr kumimoji="1" lang="en-US" altLang="zh-CN" sz="2000" dirty="0" smtClean="0"/>
              <a:t>is developed </a:t>
            </a:r>
            <a:r>
              <a:rPr kumimoji="1" lang="en-US" altLang="zh-CN" sz="2000" dirty="0" smtClean="0">
                <a:hlinkClick r:id="rId2"/>
              </a:rPr>
              <a:t>for Solaris </a:t>
            </a:r>
            <a:r>
              <a:rPr kumimoji="1" lang="en-US" altLang="zh-CN" sz="2000" dirty="0" smtClean="0"/>
              <a:t>and Linux </a:t>
            </a:r>
            <a:r>
              <a:rPr kumimoji="1" lang="en-US" altLang="zh-CN" sz="2000" dirty="0" err="1" smtClean="0"/>
              <a:t>OSes</a:t>
            </a: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vendors</a:t>
            </a:r>
          </a:p>
        </p:txBody>
      </p:sp>
    </p:spTree>
    <p:extLst>
      <p:ext uri="{BB962C8B-B14F-4D97-AF65-F5344CB8AC3E}">
        <p14:creationId xmlns:p14="http://schemas.microsoft.com/office/powerpoint/2010/main" val="23552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Kernel Crash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ump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35138"/>
            <a:ext cx="7848600" cy="494506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2600" dirty="0" smtClean="0"/>
              <a:t>Memory snapshot while kernel panic</a:t>
            </a:r>
          </a:p>
          <a:p>
            <a:pPr lvl="1"/>
            <a:r>
              <a:rPr kumimoji="1" lang="en-US" altLang="zh-CN" dirty="0" smtClean="0"/>
              <a:t>Kernel pages only (by default)</a:t>
            </a:r>
          </a:p>
          <a:p>
            <a:pPr lvl="1"/>
            <a:r>
              <a:rPr kumimoji="1" lang="en-US" altLang="zh-CN" dirty="0" smtClean="0"/>
              <a:t>User pages dump is supported</a:t>
            </a:r>
          </a:p>
          <a:p>
            <a:pPr lvl="1"/>
            <a:r>
              <a:rPr kumimoji="1" lang="en-US" altLang="zh-CN" dirty="0" smtClean="0"/>
              <a:t>Data on swap device is not included</a:t>
            </a:r>
          </a:p>
          <a:p>
            <a:pPr lvl="1"/>
            <a:r>
              <a:rPr kumimoji="1" lang="en-US" altLang="zh-CN" dirty="0" smtClean="0"/>
              <a:t>Memory consistence</a:t>
            </a:r>
          </a:p>
          <a:p>
            <a:pPr lvl="2"/>
            <a:r>
              <a:rPr kumimoji="1" lang="en-US" altLang="zh-CN" sz="1900" dirty="0" smtClean="0"/>
              <a:t>Dump after death </a:t>
            </a:r>
          </a:p>
          <a:p>
            <a:pPr lvl="3"/>
            <a:r>
              <a:rPr kumimoji="1" lang="en-US" altLang="zh-CN" sz="1700" dirty="0" smtClean="0"/>
              <a:t>Very small partial of memory may not be consistent</a:t>
            </a:r>
          </a:p>
          <a:p>
            <a:pPr lvl="3"/>
            <a:r>
              <a:rPr kumimoji="1" lang="en-US" altLang="zh-CN" sz="1700" dirty="0"/>
              <a:t>D</a:t>
            </a:r>
            <a:r>
              <a:rPr kumimoji="1" lang="en-US" altLang="zh-CN" sz="1700" dirty="0" smtClean="0"/>
              <a:t>epends on dump mechanisms</a:t>
            </a:r>
          </a:p>
          <a:p>
            <a:pPr lvl="2"/>
            <a:r>
              <a:rPr kumimoji="1" lang="en-US" altLang="zh-CN" sz="1900" dirty="0" smtClean="0"/>
              <a:t>Live dump is always not consistent!</a:t>
            </a:r>
          </a:p>
          <a:p>
            <a:r>
              <a:rPr kumimoji="1" lang="en-US" altLang="zh-CN" sz="2600" dirty="0" smtClean="0"/>
              <a:t>Kernel dump utilities</a:t>
            </a:r>
          </a:p>
          <a:p>
            <a:pPr lvl="1"/>
            <a:r>
              <a:rPr kumimoji="1" lang="en-US" altLang="zh-CN" dirty="0" err="1" smtClean="0"/>
              <a:t>Kdump</a:t>
            </a:r>
            <a:r>
              <a:rPr kumimoji="1" lang="en-US" altLang="zh-CN" dirty="0" smtClean="0"/>
              <a:t> (mainline)</a:t>
            </a:r>
          </a:p>
          <a:p>
            <a:pPr lvl="1"/>
            <a:r>
              <a:rPr kumimoji="1" lang="en-US" altLang="zh-CN" dirty="0" smtClean="0"/>
              <a:t>Disk dump</a:t>
            </a:r>
          </a:p>
          <a:p>
            <a:pPr lvl="1"/>
            <a:r>
              <a:rPr kumimoji="1" lang="en-US" altLang="zh-CN" dirty="0" smtClean="0"/>
              <a:t>Net dump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20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Welcome to panic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Getting started</a:t>
            </a:r>
          </a:p>
          <a:p>
            <a:r>
              <a:rPr kumimoji="1" lang="en-US" altLang="zh-CN" dirty="0" smtClean="0"/>
              <a:t>Advanced Studies</a:t>
            </a:r>
          </a:p>
          <a:p>
            <a:r>
              <a:rPr kumimoji="1" lang="en-US" altLang="zh-CN" dirty="0"/>
              <a:t>Case Studies</a:t>
            </a:r>
          </a:p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7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429500" cy="868362"/>
          </a:xfrm>
        </p:spPr>
        <p:txBody>
          <a:bodyPr/>
          <a:lstStyle/>
          <a:p>
            <a:pPr algn="l"/>
            <a:r>
              <a:rPr kumimoji="1" lang="en-US" altLang="zh-CN" dirty="0" smtClean="0"/>
              <a:t>Panic </a:t>
            </a:r>
            <a:r>
              <a:rPr kumimoji="1" lang="mr-IN" altLang="zh-CN" dirty="0" smtClean="0"/>
              <a:t>- </a:t>
            </a:r>
            <a:r>
              <a:rPr kumimoji="1" lang="en-US" altLang="zh-CN" dirty="0" smtClean="0"/>
              <a:t>Console </a:t>
            </a:r>
            <a:r>
              <a:rPr kumimoji="1" lang="en-US" altLang="zh-CN" dirty="0" smtClean="0"/>
              <a:t>Messages</a:t>
            </a:r>
            <a:endParaRPr kumimoji="1" lang="zh-CN" altLang="en-US" dirty="0"/>
          </a:p>
        </p:txBody>
      </p:sp>
      <p:pic>
        <p:nvPicPr>
          <p:cNvPr id="10" name="内容占位符 9" descr="屏幕快照 2017-07-19 下午4.37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66" r="-19666"/>
          <a:stretch>
            <a:fillRect/>
          </a:stretch>
        </p:blipFill>
        <p:spPr>
          <a:xfrm>
            <a:off x="-336500" y="1485900"/>
            <a:ext cx="9343106" cy="5181600"/>
          </a:xfrm>
        </p:spPr>
      </p:pic>
    </p:spTree>
    <p:extLst>
      <p:ext uri="{BB962C8B-B14F-4D97-AF65-F5344CB8AC3E}">
        <p14:creationId xmlns:p14="http://schemas.microsoft.com/office/powerpoint/2010/main" val="312450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墨水池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墨水池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墨水池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药剂师.thmx</Template>
  <TotalTime>659</TotalTime>
  <Words>2752</Words>
  <Application>Microsoft Macintosh PowerPoint</Application>
  <PresentationFormat>全屏显示(4:3)</PresentationFormat>
  <Paragraphs>320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墨水池</vt:lpstr>
      <vt:lpstr>Linux Crash Dump Analysis</vt:lpstr>
      <vt:lpstr>Agenda</vt:lpstr>
      <vt:lpstr>Agenda</vt:lpstr>
      <vt:lpstr>Kernel Panic</vt:lpstr>
      <vt:lpstr>Causes</vt:lpstr>
      <vt:lpstr>Debug Information</vt:lpstr>
      <vt:lpstr>Kernel Crash Dump</vt:lpstr>
      <vt:lpstr>Agenda</vt:lpstr>
      <vt:lpstr>Panic - Console Messages</vt:lpstr>
      <vt:lpstr>Header &amp; Register Dumps</vt:lpstr>
      <vt:lpstr>Stack &amp; Call Trace</vt:lpstr>
      <vt:lpstr>Type</vt:lpstr>
      <vt:lpstr>CPU PID Comm Taint Version</vt:lpstr>
      <vt:lpstr>HW FW  Registers</vt:lpstr>
      <vt:lpstr>Stack &amp; Call Trace</vt:lpstr>
      <vt:lpstr>Crash - Post-mortem Debugging</vt:lpstr>
      <vt:lpstr>Invoking Crash</vt:lpstr>
      <vt:lpstr>Agenda</vt:lpstr>
      <vt:lpstr>Panic Process Status</vt:lpstr>
      <vt:lpstr>Panic Location</vt:lpstr>
      <vt:lpstr>Stack Dump</vt:lpstr>
      <vt:lpstr>x64 Stack Frame</vt:lpstr>
      <vt:lpstr>Function Prologue</vt:lpstr>
      <vt:lpstr>Function Epilogue</vt:lpstr>
      <vt:lpstr>Arguments and return values</vt:lpstr>
      <vt:lpstr>x64 SystemV ABI</vt:lpstr>
      <vt:lpstr>Find Arguments From Stack</vt:lpstr>
      <vt:lpstr>Heap/Kmem Dump</vt:lpstr>
      <vt:lpstr>Raw Memory Dump</vt:lpstr>
      <vt:lpstr>Agenda</vt:lpstr>
      <vt:lpstr>Sysrq Crash</vt:lpstr>
      <vt:lpstr>Read Files From Page Cache</vt:lpstr>
      <vt:lpstr>Agenda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Dump Analysis</dc:title>
  <dc:creator>zhiche Yang</dc:creator>
  <cp:lastModifiedBy>zhiche Yang</cp:lastModifiedBy>
  <cp:revision>133</cp:revision>
  <dcterms:created xsi:type="dcterms:W3CDTF">2017-07-19T06:37:14Z</dcterms:created>
  <dcterms:modified xsi:type="dcterms:W3CDTF">2017-07-19T17:38:42Z</dcterms:modified>
</cp:coreProperties>
</file>