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bd9b1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bd9b1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bd9b147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bd9b14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bd9b147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bd9b147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bd9b147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bd9b147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0bd9b147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0bd9b147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bd9b147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bd9b147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0c3e59f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0c3e59f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c3e59f4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0c3e59f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c3e59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c3e59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0c3e59f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0c3e59f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c3e59f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0c3e59f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c3e59f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0c3e59f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c3e59f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c3e59f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c3e59f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c3e59f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c3e59f4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c3e59f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c3e59f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c3e59f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87775" y="394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5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2930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66"/>
              <a:t>Consultas de agregados con </a:t>
            </a:r>
            <a:endParaRPr sz="5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66"/>
              <a:t>ejemplos de aplicación en </a:t>
            </a:r>
            <a:endParaRPr sz="54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88825" y="40231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/>
              <a:t>Ma. Mercedes Bañales,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/>
              <a:t>Ana Gutman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066425" y="2645725"/>
            <a:ext cx="11085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23" y="2794525"/>
            <a:ext cx="3231822" cy="8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900"/>
              <a:t>CONSULTA 1</a:t>
            </a:r>
            <a:endParaRPr sz="39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01" y="1242275"/>
            <a:ext cx="7610524" cy="3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5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CONSULTA 2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303200"/>
            <a:ext cx="5889626" cy="4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5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CONSULTA 3</a:t>
            </a:r>
            <a:endParaRPr sz="35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1241425"/>
            <a:ext cx="4960950" cy="34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CONSULTA 4</a:t>
            </a:r>
            <a:endParaRPr sz="35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176925"/>
            <a:ext cx="4475300" cy="3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25" y="1176925"/>
            <a:ext cx="4415313" cy="32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53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CONSULTA 5</a:t>
            </a:r>
            <a:endParaRPr sz="35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" y="1354150"/>
            <a:ext cx="4473175" cy="261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25" y="1354150"/>
            <a:ext cx="4374321" cy="26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15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/>
              <a:t>CONSULTA 6</a:t>
            </a:r>
            <a:endParaRPr sz="36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00" y="925002"/>
            <a:ext cx="3878700" cy="391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300" y="889302"/>
            <a:ext cx="3878700" cy="398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4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400"/>
              <a:t>Conclusiones …</a:t>
            </a:r>
            <a:endParaRPr sz="5400"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1217700"/>
            <a:ext cx="82275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Analizamos:</a:t>
            </a:r>
            <a:endParaRPr i="1"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5"/>
              <a:buFont typeface="Average"/>
              <a:buChar char="-"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El alcance y beneficio de MongoDB en contextos relacionados al análisis de datos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5"/>
              <a:buFont typeface="Average"/>
              <a:buChar char="-"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 eficacia de las operaciones y las consultas sobre una colección de documentos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5"/>
              <a:buFont typeface="Average"/>
              <a:buChar char="-"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Flexibilidad y versatilidad de las consultas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Reflexión final: </a:t>
            </a:r>
            <a:endParaRPr i="1"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→ cumplimos nuestros objetivos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→ Se podría continuar investigando sobre la optimización de las consultas y su eficacia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11675" y="8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8550" y="501825"/>
            <a:ext cx="85206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https://datos.gob.es/es/catalogo/l01480209-habitantes-por-distrito-seccion-y-edad-totales-2023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https://www.mongodb.com/docs/drivers/node/current/fundamentals/aggregation/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https://www.mongodb.com/docs/manual/reference/method/db.collection.aggregate/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https://www.geeksforgeeks.org/aggregation-in-mongodb/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https://www.mongodb.com/docs/manual/reference/operator/aggregation/group/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https://www.mongodb.com/docs/manual/reference/operator/aggregation/limit/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https://www.mongodb.com/docs/manual/reference/operator/aggregation/match/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https://www.mongodb.com/docs/manual/reference/operator/aggregation/project/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https://www.mongodb.com/docs/manual/reference/operator/aggregation/unwind/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https://www.mongodb.com/docs/v6.2/reference/operator/aggregation/top/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https://www.mongodb.com/docs/manual/reference/operator/aggregation/bottom/#mongodb-group-grp.mongodb-bottom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https://www.mongodb.com/docs/v6.2/reference/operator/aggregation/firstN/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https://www.mongodb.com/docs/v5.3/reference/operator/aggregation/lastN/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https://www.mongodb.com/docs/manual/reference/operator/aggregation/minN/#mongodb-group-grp.-minN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https://www.mongodb.com/docs/manual/reference/operator/aggregation/maxN/#mongodb-group-grp.-maxN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https://www.mongodb.com/docs/manual/release-notes/6.0/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https://www.ibm.com/es-es/topics/mongodb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https://www.mongodb.com/es/company/what-is-mongodb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https://www.oracle.com/es/database/nosql/what-is-nosql/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https://www.genbeta.com/desarrollo/mongodb-que-es-como-funciona-y-cuando-podemos-usarlo-o-no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https://www.genbeta.com/desarrollo/nosql-clasificacion-de-las-bases-de-datos-segun-el-teorema-cap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https://www.ibm.com/es-es/topics/cap-theorem </a:t>
            </a:r>
            <a:endParaRPr sz="885"/>
          </a:p>
          <a:p>
            <a:pPr indent="-3178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es-419" sz="885"/>
              <a:t>https://tecnobits.com/en/que-es-la-agregacion-de-datos-en-mongodb/</a:t>
            </a:r>
            <a:endParaRPr sz="88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066425" y="2645725"/>
            <a:ext cx="11085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215450" y="38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33"/>
              <a:t>Fundamentos de MongoDB</a:t>
            </a:r>
            <a:endParaRPr sz="4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75" y="1284175"/>
            <a:ext cx="3423225" cy="34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00" y="1874228"/>
            <a:ext cx="4189401" cy="2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-985992" y="628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22"/>
              <a:t>Beneficios y limitaciones</a:t>
            </a:r>
            <a:r>
              <a:rPr lang="es-419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66425" y="2645725"/>
            <a:ext cx="11085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0" y="743175"/>
            <a:ext cx="4676400" cy="5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lang="es-419" sz="2955"/>
              <a:t>		</a:t>
            </a:r>
            <a:r>
              <a:rPr b="1" lang="es-419" sz="4855"/>
              <a:t>+</a:t>
            </a:r>
            <a:endParaRPr b="1" sz="4855"/>
          </a:p>
          <a:p>
            <a:pPr indent="-3654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5"/>
              <a:buChar char="-"/>
            </a:pPr>
            <a:r>
              <a:rPr lang="es-419" sz="2155"/>
              <a:t>Fragmentación eficiente de datos</a:t>
            </a:r>
            <a:endParaRPr sz="2155"/>
          </a:p>
          <a:p>
            <a:pPr indent="-3654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5"/>
              <a:buChar char="-"/>
            </a:pPr>
            <a:r>
              <a:rPr lang="es-419" sz="2155"/>
              <a:t>Consultas ad hoc sin esquemas predefinidos</a:t>
            </a:r>
            <a:endParaRPr sz="2155"/>
          </a:p>
          <a:p>
            <a:pPr indent="-36544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5"/>
              <a:buChar char="-"/>
            </a:pPr>
            <a:r>
              <a:rPr lang="es-419" sz="2155"/>
              <a:t>Soporte para múltiples lenguajes de programación</a:t>
            </a:r>
            <a:endParaRPr sz="2155"/>
          </a:p>
          <a:p>
            <a:pPr indent="-3654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5"/>
              <a:buChar char="-"/>
            </a:pPr>
            <a:r>
              <a:rPr lang="es-419" sz="2155"/>
              <a:t>Alta disponibilidad y escalabilidad horizontal integradas</a:t>
            </a:r>
            <a:endParaRPr sz="2155"/>
          </a:p>
          <a:p>
            <a:pPr indent="-3654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5"/>
              <a:buChar char="-"/>
            </a:pPr>
            <a:r>
              <a:rPr lang="es-419" sz="2155"/>
              <a:t>Gratuito 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001925" y="997700"/>
            <a:ext cx="35379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55">
                <a:solidFill>
                  <a:schemeClr val="accent3"/>
                </a:solidFill>
              </a:rPr>
              <a:t>-</a:t>
            </a:r>
            <a:endParaRPr sz="18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544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55"/>
              <a:buFont typeface="Average"/>
              <a:buChar char="-"/>
            </a:pPr>
            <a:r>
              <a:rPr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ofrece soporte para transacciones</a:t>
            </a:r>
            <a:endParaRPr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544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55"/>
              <a:buFont typeface="Average"/>
              <a:buChar char="-"/>
            </a:pPr>
            <a:r>
              <a:rPr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Carece de capacidad para realizar JOINs entre colecciones</a:t>
            </a:r>
            <a:endParaRPr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4786750" y="1353475"/>
            <a:ext cx="300" cy="3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122" l="0" r="0" t="2119"/>
          <a:stretch/>
        </p:blipFill>
        <p:spPr>
          <a:xfrm>
            <a:off x="1841725" y="1253750"/>
            <a:ext cx="5698550" cy="34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276425" y="4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33"/>
              <a:t>Casos de uso en distintas áreas tecnológicas</a:t>
            </a:r>
            <a:endParaRPr sz="4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558150" y="71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33"/>
              <a:t>Consultas de Agregados en MongoDB</a:t>
            </a:r>
            <a:endParaRPr sz="4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2372413"/>
            <a:ext cx="7692200" cy="16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603" y="365900"/>
            <a:ext cx="4139261" cy="160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606" y="2196743"/>
            <a:ext cx="3152023" cy="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598" y="2754164"/>
            <a:ext cx="2022053" cy="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3600" y="3313935"/>
            <a:ext cx="3033079" cy="30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1550" y="3334025"/>
            <a:ext cx="3952125" cy="2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3610" y="3910945"/>
            <a:ext cx="5316809" cy="30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23594" y="4401265"/>
            <a:ext cx="2248047" cy="30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164186" y="2770889"/>
            <a:ext cx="1149600" cy="2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61275" y="941950"/>
            <a:ext cx="30000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3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$group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$limit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$match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$project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$sort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$unwind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8" y="-4788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00"/>
              <a:t>Expresiones y acumuladores</a:t>
            </a:r>
            <a:endParaRPr sz="5100"/>
          </a:p>
        </p:txBody>
      </p:sp>
      <p:sp>
        <p:nvSpPr>
          <p:cNvPr id="110" name="Google Shape;110;p19"/>
          <p:cNvSpPr/>
          <p:nvPr/>
        </p:nvSpPr>
        <p:spPr>
          <a:xfrm>
            <a:off x="4066425" y="2645725"/>
            <a:ext cx="11085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5" y="1604438"/>
            <a:ext cx="2606425" cy="18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796325" y="1425125"/>
            <a:ext cx="45981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Los </a:t>
            </a:r>
            <a:r>
              <a:rPr b="1"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acumuladores </a:t>
            </a: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son </a:t>
            </a:r>
            <a:r>
              <a:rPr i="1"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operadores</a:t>
            </a: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que se pueden utilizar dentro de las etapas de una tubería. </a:t>
            </a:r>
            <a:endParaRPr sz="1954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Permiten realizar un análisis estadístico sobre el conjunto de documentos, visto que incluyen operaciones como: 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312775" y="3537950"/>
            <a:ext cx="58326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54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55"/>
              <a:buFont typeface="Average"/>
              <a:buChar char="-"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$sum		- </a:t>
            </a: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$min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54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55"/>
              <a:buFont typeface="Average"/>
              <a:buChar char="-"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$count		- </a:t>
            </a: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$max</a:t>
            </a:r>
            <a:endParaRPr i="1" sz="215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54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55"/>
              <a:buFont typeface="Average"/>
              <a:buChar char="-"/>
            </a:pPr>
            <a:r>
              <a:rPr i="1" lang="es-419" sz="2155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$avg 		- $first y $last.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3574600" y="1664150"/>
            <a:ext cx="0" cy="3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481050" y="1010875"/>
            <a:ext cx="81819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44"/>
              <a:t>Operadores nuevos de MongoDB </a:t>
            </a:r>
            <a:r>
              <a:rPr b="1" lang="es-419" sz="5244"/>
              <a:t>6.0</a:t>
            </a:r>
            <a:endParaRPr b="1" sz="5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9925" y="1470773"/>
            <a:ext cx="78015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$bottom</a:t>
            </a:r>
            <a:endParaRPr sz="2955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$top</a:t>
            </a:r>
            <a:endParaRPr sz="2955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$firstN</a:t>
            </a:r>
            <a:endParaRPr sz="2955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$lastN</a:t>
            </a:r>
            <a:endParaRPr sz="2955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$minN</a:t>
            </a:r>
            <a:endParaRPr sz="2955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-419" sz="2955"/>
              <a:t>$maxN</a:t>
            </a:r>
            <a:endParaRPr sz="2955"/>
          </a:p>
        </p:txBody>
      </p:sp>
      <p:sp>
        <p:nvSpPr>
          <p:cNvPr id="121" name="Google Shape;121;p20"/>
          <p:cNvSpPr/>
          <p:nvPr/>
        </p:nvSpPr>
        <p:spPr>
          <a:xfrm>
            <a:off x="4066425" y="2645725"/>
            <a:ext cx="11085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83" y="1635125"/>
            <a:ext cx="5487500" cy="15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925" y="3359125"/>
            <a:ext cx="19526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360812" y="-443850"/>
            <a:ext cx="85791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 “Habitantes Bilbao”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63" y="1362925"/>
            <a:ext cx="6706274" cy="3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