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5" r:id="rId2"/>
    <p:sldId id="257" r:id="rId3"/>
    <p:sldId id="258" r:id="rId4"/>
    <p:sldId id="277" r:id="rId5"/>
    <p:sldId id="271" r:id="rId6"/>
    <p:sldId id="273" r:id="rId7"/>
    <p:sldId id="259" r:id="rId8"/>
    <p:sldId id="267" r:id="rId9"/>
    <p:sldId id="269" r:id="rId10"/>
    <p:sldId id="265" r:id="rId11"/>
    <p:sldId id="274" r:id="rId12"/>
    <p:sldId id="272" r:id="rId13"/>
    <p:sldId id="262" r:id="rId14"/>
    <p:sldId id="270" r:id="rId15"/>
    <p:sldId id="263" r:id="rId1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E3D91-D6AD-1805-8105-4BE50A75F816}" v="146" dt="2024-12-05T11:43:1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681" autoAdjust="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37F2529-62B7-4312-A85E-FAF53B7203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DAA820-96CB-E94D-701F-B80B261EC0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AA1530D-08E8-409A-B012-E037959C430D}" type="datetimeFigureOut">
              <a:rPr lang="pt-BR"/>
              <a:pPr>
                <a:defRPr/>
              </a:pPr>
              <a:t>05/12/2024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718A09B-651C-6C99-AE7C-D99FE0669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263A304B-FDAA-B85E-BBE3-1CDC0FDF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2D83-5659-4A6B-111E-8D2E19F07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85D68-9103-1A57-DAF8-370736CAA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00FB05-5E3C-40AE-A99E-EB3A559D38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0FB05-5E3C-40AE-A99E-EB3A559D38ED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000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0FB05-5E3C-40AE-A99E-EB3A559D38ED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57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D95B411-6CFC-0D93-5651-467A504D1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48A2C-3DEE-4EC7-87CA-696B2FC502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90DD0D5-E3F5-D9AD-A577-C12EA6C135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D28BC48-C91B-F151-D9BE-6B2C7449D5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16191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340767"/>
            <a:ext cx="8229600" cy="1008113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564904"/>
            <a:ext cx="8229600" cy="3816846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D51299A9-B097-16EE-6ED5-BCBE71BEE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A136-61C3-413F-80E8-8767DC094F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F464B06-CAF8-6DEF-0625-CEF3A8D570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1257144-EB2D-AB7C-3DE6-A702C7450B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27484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28800"/>
            <a:ext cx="6019800" cy="449736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0B5BDBD-FB08-BDFF-1E94-5C66A11D07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6B33-B1AE-4CCE-BCD6-A53AC3F3C0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65A5135-935C-EA22-99E4-0DB94D30F7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E0B8904-17D8-DCAF-1591-3DBEE3422C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223948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101182B-FC72-C828-3617-138030D45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36D-0BBF-4B8E-B1AD-02D53CC829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58983AD-8815-C364-D8CD-48FDA7A730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6151516-C02F-D786-1D21-9B66918925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8080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CFA6DD6-DB23-4ED9-2AA9-737797457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95856-801C-4062-BBDE-01A743FA6B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A1C87F0-5695-BE83-5E9E-9510ED48E6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A397EB6-35C8-4ABC-6353-99793885B3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1136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340767"/>
            <a:ext cx="8229600" cy="1008113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579068"/>
            <a:ext cx="4038600" cy="3547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579066"/>
            <a:ext cx="4038600" cy="35470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D8F8FC90-5B86-37D1-1075-B2EFFA308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0292-A59C-43A5-B179-831D94F028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9F1A409E-10CE-1FD3-1FDC-C05B1B2C3CB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545D35CD-30DC-EC46-A2A5-6EDCA3651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19038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317700"/>
            <a:ext cx="8229600" cy="95917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46609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175744"/>
            <a:ext cx="4040188" cy="3057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0469" y="242088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175744"/>
            <a:ext cx="4041775" cy="30572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E3F26AF-A5D5-5C5E-F718-0FC1D51DD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DFE74-D5A6-4101-B588-BA6F70829C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8B78918F-79DF-A9AE-BB0B-90BA6A3D93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860CABE6-BA70-AAE3-CCEB-3F9A6A2568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1276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FB90EF23-EF93-C4EB-5EEF-55C3A8C49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26941-362C-4989-BC39-906F2577E3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7DAC3D-7FFD-0D1D-3986-5FF6D72024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4BB55B-DD36-A715-8741-60AC4F65DE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14685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E91F8D9F-666C-1C5D-A8A2-EC3DCC014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288FC-5317-4901-8F0C-556801D1B3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541F6B5B-C809-CAF8-3CCC-4518D2CA88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898910C-5F47-2A72-D2AE-6C5F96C1AC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5437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910" y="1458662"/>
            <a:ext cx="3008313" cy="6083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A2F4E77-4282-3ACC-311D-0BC1AB271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D1D43-2214-4B5B-8170-0A7D0E5D73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C9C26B9E-E153-44D0-8B70-510E30B918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E4FB24BA-A8DE-B491-95B5-3DE4E9F5C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40944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52C7A2D-AE98-4B16-BF9D-4DD7C5626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D243-6B57-4DDE-8571-2F52F42B9A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AFAC6BA0-7953-945B-1C91-F086E2AC05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15 a 17 de maio de 2017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AD895004-87B5-AE64-8C70-B4192B1B98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I Simpósio de Tecnologia da Fatec Jales</a:t>
            </a:r>
          </a:p>
        </p:txBody>
      </p:sp>
    </p:spTree>
    <p:extLst>
      <p:ext uri="{BB962C8B-B14F-4D97-AF65-F5344CB8AC3E}">
        <p14:creationId xmlns:p14="http://schemas.microsoft.com/office/powerpoint/2010/main" val="11442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F329575-B247-0559-C04B-D79923079E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3414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F004021A-F087-CE29-C50D-C4BDBC8873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20938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35CED-5B4A-FDD7-3E31-4D08E1F5F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pt-BR"/>
              <a:t>28 a 30 de maio de 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60AF5-6198-2A01-859D-78822DF81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pt-BR"/>
              <a:t>II Simpósio de Tecnologia da Fatec Jales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951F6-0E4C-0784-FE08-6FCE97BC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05469D5-2580-42E2-ABBB-C95A8F855C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1" name="Imagem 2">
            <a:extLst>
              <a:ext uri="{FF2B5EF4-FFF2-40B4-BE49-F238E27FC236}">
                <a16:creationId xmlns:a16="http://schemas.microsoft.com/office/drawing/2014/main" id="{CE9ABB42-FE51-77DF-3054-AF37CDC4FE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130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Imagem 11" descr="Logotipo&#10;&#10;Descrição gerada automaticamente com confiança baixa">
            <a:extLst>
              <a:ext uri="{FF2B5EF4-FFF2-40B4-BE49-F238E27FC236}">
                <a16:creationId xmlns:a16="http://schemas.microsoft.com/office/drawing/2014/main" id="{4AD168BD-83B1-EE3B-4627-88D9E0CB6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4925"/>
            <a:ext cx="287972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m 2" descr="Logotipo&#10;&#10;Descrição gerada automaticamente">
            <a:extLst>
              <a:ext uri="{FF2B5EF4-FFF2-40B4-BE49-F238E27FC236}">
                <a16:creationId xmlns:a16="http://schemas.microsoft.com/office/drawing/2014/main" id="{1CAF8E9D-8E81-E22F-E62C-5FAB2C299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7800"/>
            <a:ext cx="316071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20317343-AAEB-6148-EA61-6D52C19A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677" y="1556792"/>
            <a:ext cx="8350696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software web para fomento do turismo e valorização do patrimônio cultural em municípios de interesse turístico</a:t>
            </a:r>
            <a:endParaRPr lang="pt-BR" altLang="pt-BR" sz="24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9788AA9-3813-F2FC-9D43-4A05249C588B}"/>
              </a:ext>
            </a:extLst>
          </p:cNvPr>
          <p:cNvSpPr txBox="1">
            <a:spLocks/>
          </p:cNvSpPr>
          <p:nvPr/>
        </p:nvSpPr>
        <p:spPr>
          <a:xfrm>
            <a:off x="0" y="6237288"/>
            <a:ext cx="9144000" cy="4318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Jales/SP, 2024</a:t>
            </a:r>
          </a:p>
        </p:txBody>
      </p:sp>
      <p:sp>
        <p:nvSpPr>
          <p:cNvPr id="14340" name="CaixaDeTexto 10">
            <a:extLst>
              <a:ext uri="{FF2B5EF4-FFF2-40B4-BE49-F238E27FC236}">
                <a16:creationId xmlns:a16="http://schemas.microsoft.com/office/drawing/2014/main" id="{CF0CC337-CE8F-56FF-3E76-10000F77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644900"/>
            <a:ext cx="352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>
              <a:latin typeface="Calibri" panose="020F0502020204030204" pitchFamily="34" charset="0"/>
            </a:endParaRPr>
          </a:p>
        </p:txBody>
      </p:sp>
      <p:sp>
        <p:nvSpPr>
          <p:cNvPr id="14341" name="Text Box 3414">
            <a:extLst>
              <a:ext uri="{FF2B5EF4-FFF2-40B4-BE49-F238E27FC236}">
                <a16:creationId xmlns:a16="http://schemas.microsoft.com/office/drawing/2014/main" id="{D207AB4F-976F-5B26-6023-1EEB3A6D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068638"/>
            <a:ext cx="7543800" cy="298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63" tIns="43432" rIns="86863" bIns="43432">
            <a:spAutoFit/>
          </a:bodyPr>
          <a:lstStyle>
            <a:lvl1pPr marL="1619250" indent="-1619250" defTabSz="6921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6921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6921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6921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6921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692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692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692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6921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Ana C. Conceição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1,2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, Ana V. C. Pimenta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1,3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endParaRPr lang="pt-BR" altLang="pt-BR" sz="2000" b="1" baseline="30000" dirty="0"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Gabriela C. Silva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1,4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BR" altLang="pt-BR" sz="2000" b="1" dirty="0" err="1">
                <a:ea typeface="ＭＳ Ｐゴシック" panose="020B0600070205080204" pitchFamily="34" charset="-128"/>
                <a:cs typeface="Calibri" panose="020F0502020204030204" pitchFamily="34" charset="0"/>
              </a:rPr>
              <a:t>Nabila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 E. S. Allah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1,5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BR" altLang="pt-BR" sz="2000" b="1" dirty="0" err="1">
                <a:ea typeface="ＭＳ Ｐゴシック" panose="020B0600070205080204" pitchFamily="34" charset="-128"/>
                <a:cs typeface="Calibri" panose="020F0502020204030204" pitchFamily="34" charset="0"/>
              </a:rPr>
              <a:t>Thaysa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 V. F. Silva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1,6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BR" altLang="pt-BR" sz="2000" b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Jefferson A. R. Passerini</a:t>
            </a:r>
            <a:r>
              <a:rPr lang="pt-BR" altLang="pt-BR" sz="2000" b="1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1,7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400" b="1" baseline="30000" dirty="0"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1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Faculdade de Tecnologia Professor José Camargo – Fatec Jales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ana.conceicao16@fatec.sp.gov.br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3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ana.pimenta4@fatec.sp.gov.br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4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gabriela.silva216@fatec.sp.gov.br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5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nabila.allah@fatec.sp.gov.br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6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thaysa.silva01@fatec.sp.gov.br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aseline="30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7</a:t>
            </a:r>
            <a:r>
              <a:rPr lang="pt-BR" altLang="pt-BR" sz="1600" dirty="0">
                <a:ea typeface="ＭＳ Ｐゴシック" panose="020B0600070205080204" pitchFamily="34" charset="-128"/>
                <a:cs typeface="Calibri" panose="020F0502020204030204" pitchFamily="34" charset="0"/>
              </a:rPr>
              <a:t>jefferson.passerini@fatec.sp.gov.br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BB5D6D-94D2-4022-B11F-D0FC034F447B}"/>
              </a:ext>
            </a:extLst>
          </p:cNvPr>
          <p:cNvSpPr/>
          <p:nvPr/>
        </p:nvSpPr>
        <p:spPr>
          <a:xfrm>
            <a:off x="3666231" y="12598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3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48B2463-1710-6CB5-09D1-46731E79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4 ANÁLISE E DISCUSSÃO DOS RESULTADOS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7183B6DA-FD40-243B-6E95-B8B7C9A4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 pesquisa com 45 participantes mostrou que o sistema foi bem aceito, com destaque para sua utilidade (66,7%), clareza das informações (68,9%), facilidade de navegação (53,3%) e interface  agradável (60%).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66A6A8FF-C1F0-C08F-7119-FDF7ACAFA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1D60A-74D5-4A17-A870-CD0F66A8EA2D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48B2463-1710-6CB5-09D1-46731E7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1438"/>
            <a:ext cx="9144000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pt-BR" sz="3200" dirty="0"/>
              <a:t>4 ANÁLISE E DISCUSSÃO DOS RESULTADOS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7183B6DA-FD40-243B-6E95-B8B7C9A4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465762"/>
            <a:ext cx="4576484" cy="414618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1600" dirty="0">
                <a:latin typeface="Century Gothic"/>
                <a:cs typeface="Times New Roman"/>
              </a:rPr>
              <a:t>Gráfico 1 – Utilidade de um site de turismo</a:t>
            </a:r>
            <a:endParaRPr lang="pt-BR" altLang="pt-BR" sz="1600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66A6A8FF-C1F0-C08F-7119-FDF7ACAFA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1D60A-74D5-4A17-A870-CD0F66A8EA2D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pic>
        <p:nvPicPr>
          <p:cNvPr id="3" name="Picture 2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65BAD932-C0FD-3873-57AD-448FFFAF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9" y="2877208"/>
            <a:ext cx="4392471" cy="273278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 descr="A pie chart with a few segments&#10;&#10;Description automatically generated">
            <a:extLst>
              <a:ext uri="{FF2B5EF4-FFF2-40B4-BE49-F238E27FC236}">
                <a16:creationId xmlns:a16="http://schemas.microsoft.com/office/drawing/2014/main" id="{2D1DC91D-F6D0-747F-7E90-40B22ECF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92" y="3643137"/>
            <a:ext cx="4112561" cy="258276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352274D-B0EF-2500-5856-3664415493F8}"/>
              </a:ext>
            </a:extLst>
          </p:cNvPr>
          <p:cNvSpPr txBox="1">
            <a:spLocks/>
          </p:cNvSpPr>
          <p:nvPr/>
        </p:nvSpPr>
        <p:spPr bwMode="auto">
          <a:xfrm>
            <a:off x="5062911" y="3228560"/>
            <a:ext cx="3978055" cy="42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1600" dirty="0">
                <a:latin typeface="Century Gothic"/>
                <a:cs typeface="Times New Roman"/>
              </a:rPr>
              <a:t>Gráfico 2 – Facilidade de navegação</a:t>
            </a:r>
            <a:endParaRPr lang="pt-BR" altLang="pt-BR" sz="16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D8DFF8E-843A-4C11-B605-52DA8AF2A432}"/>
              </a:ext>
            </a:extLst>
          </p:cNvPr>
          <p:cNvSpPr txBox="1">
            <a:spLocks/>
          </p:cNvSpPr>
          <p:nvPr/>
        </p:nvSpPr>
        <p:spPr bwMode="auto">
          <a:xfrm>
            <a:off x="3258108" y="6322373"/>
            <a:ext cx="2627783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1200" dirty="0"/>
              <a:t>Fonte: Elaborado pelos autores</a:t>
            </a:r>
          </a:p>
        </p:txBody>
      </p:sp>
    </p:spTree>
    <p:extLst>
      <p:ext uri="{BB962C8B-B14F-4D97-AF65-F5344CB8AC3E}">
        <p14:creationId xmlns:p14="http://schemas.microsoft.com/office/powerpoint/2010/main" val="77421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48B2463-1710-6CB5-09D1-46731E7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1438"/>
            <a:ext cx="9143999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pt-BR" sz="3200" dirty="0"/>
              <a:t>4 ANÁLISE E DISCUSSÃO DOS RESULTADOS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7183B6DA-FD40-243B-6E95-B8B7C9A4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607860"/>
            <a:ext cx="5080748" cy="414618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1600" dirty="0">
                <a:latin typeface="Century Gothic"/>
                <a:cs typeface="Times New Roman"/>
              </a:rPr>
              <a:t>Gráfico 3 – Interface do site visualmente atraente</a:t>
            </a:r>
            <a:endParaRPr lang="pt-BR" altLang="pt-BR" sz="1600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66A6A8FF-C1F0-C08F-7119-FDF7ACAFA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1D60A-74D5-4A17-A870-CD0F66A8EA2D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352274D-B0EF-2500-5856-3664415493F8}"/>
              </a:ext>
            </a:extLst>
          </p:cNvPr>
          <p:cNvSpPr txBox="1">
            <a:spLocks/>
          </p:cNvSpPr>
          <p:nvPr/>
        </p:nvSpPr>
        <p:spPr bwMode="auto">
          <a:xfrm>
            <a:off x="4873936" y="3156748"/>
            <a:ext cx="4576484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1600" dirty="0">
                <a:latin typeface="Century Gothic"/>
                <a:cs typeface="Times New Roman"/>
              </a:rPr>
              <a:t>Gráfico 4 – Distribuição das informações </a:t>
            </a:r>
            <a:endParaRPr lang="pt-BR" altLang="pt-BR" sz="1600" dirty="0">
              <a:cs typeface="Times New Roman"/>
            </a:endParaRPr>
          </a:p>
        </p:txBody>
      </p:sp>
      <p:pic>
        <p:nvPicPr>
          <p:cNvPr id="2" name="Picture 1" descr="A pie chart with a few segments&#10;&#10;Description automatically generated">
            <a:extLst>
              <a:ext uri="{FF2B5EF4-FFF2-40B4-BE49-F238E27FC236}">
                <a16:creationId xmlns:a16="http://schemas.microsoft.com/office/drawing/2014/main" id="{41676A29-5BA9-7151-EFCD-04F0C272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8" y="3023907"/>
            <a:ext cx="4336677" cy="2816039"/>
          </a:xfrm>
          <a:prstGeom prst="rect">
            <a:avLst/>
          </a:prstGeom>
        </p:spPr>
      </p:pic>
      <p:pic>
        <p:nvPicPr>
          <p:cNvPr id="5" name="Picture 4" descr="A pie chart with a few segments&#10;&#10;Description automatically generated">
            <a:extLst>
              <a:ext uri="{FF2B5EF4-FFF2-40B4-BE49-F238E27FC236}">
                <a16:creationId xmlns:a16="http://schemas.microsoft.com/office/drawing/2014/main" id="{D1BCC415-C02D-6747-0ABD-5DD4D4B4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560765"/>
            <a:ext cx="4146177" cy="264999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EA76FFB-D960-49F7-9C32-88AC46D70C74}"/>
              </a:ext>
            </a:extLst>
          </p:cNvPr>
          <p:cNvSpPr txBox="1">
            <a:spLocks/>
          </p:cNvSpPr>
          <p:nvPr/>
        </p:nvSpPr>
        <p:spPr bwMode="auto">
          <a:xfrm>
            <a:off x="3258108" y="6322373"/>
            <a:ext cx="2627783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1200" dirty="0"/>
              <a:t>Fonte: Elaborado pelos autores</a:t>
            </a:r>
          </a:p>
        </p:txBody>
      </p:sp>
    </p:spTree>
    <p:extLst>
      <p:ext uri="{BB962C8B-B14F-4D97-AF65-F5344CB8AC3E}">
        <p14:creationId xmlns:p14="http://schemas.microsoft.com/office/powerpoint/2010/main" val="417283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B6AEEF75-E7C0-FA29-F005-E546435A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5 CONSIDERAÇÕES FINAIS</a:t>
            </a:r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A1E4D0F4-D163-FD82-D564-E3F4178B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Aceitação positiva em pesquisa de campo e projeções de expansão com mapas interativos e roteiros personalizáveis, fortalecendo o turismo e valorizando a cultura local.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015DA186-C583-4D7D-BDD7-43A24D1C6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566198-EBD8-46A9-9863-6D5A0C39939A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53333070-88BD-3F90-E044-4D4889A8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REFERÊNCIAS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30272CFA-10B0-0A7E-C918-49BB68108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79650"/>
            <a:ext cx="8651875" cy="40925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 dirty="0"/>
              <a:t>BRASIL. Ministério do Turismo. A importância da internet para o turismo. 2014. Disponível em: gov.br/turismo. Acesso em: 11 jun. 2024.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20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 dirty="0"/>
              <a:t>INOCENCIO, B.; NUNES, E. R.; GREGÓRIO, J. L. Alugo Agora: sistema web para turismo regional. 2021. Artigo de Graduação (Tecnologia em Sistemas para Internet) – Faculdade de Tecnologia Prof. José Camargo, Jales, 2021. Artigo apresentado no V Simpósio de Tecnologia da Fatec Jales – SITEF, 2021, Jales-SP.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20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 dirty="0"/>
              <a:t>PREFEITURA MUNICIPAL DE ARAÇATUBA. Prefeitura Municipal de Araçatuba. Disponível em: https://aracatuba.sp.gov.br/turismo. Acesso em: 4 jun. 2024.</a:t>
            </a:r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17875914-2573-BA81-6CAB-9F580EB36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74B9A6-7012-40E4-99BA-D197265FA8DA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8B9A7F71-0E86-D21D-573A-20CFF8A6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REFERÊNCIAS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3ED3CC67-6345-4068-EACF-03F9F2E39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894013"/>
            <a:ext cx="8651875" cy="28638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 dirty="0"/>
              <a:t>SEBRAE. A importância dos atrativos turísticos do Brasil. 2022. Disponível em: sebrae.com.br. Acesso em: 30 out. 2024.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20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 dirty="0"/>
              <a:t>SÃO PAULO (Estado). Conheça o Município Turístico de Jales. 2020. Disponível em: turismo.sp.gov.br. Acesso em: 30 out. 2024.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20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000" dirty="0"/>
              <a:t>SÃO PAULO (Estado). Secretaria de Turismo e Viagens. Mapa dos municípios turísticos do estado de São Paulo. Disponível em: turismo.sp.gov.br. Acesso em: 30 out. 2024. 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23430B81-EAE0-CD37-5A78-82A0AC8DB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7882D-BA39-481F-9C6E-73CFBA1AA850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AF56EF67-1FE1-CDB7-76DC-9F408BC6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343025"/>
            <a:ext cx="8229600" cy="790575"/>
          </a:xfrm>
        </p:spPr>
        <p:txBody>
          <a:bodyPr/>
          <a:lstStyle/>
          <a:p>
            <a:pPr eaLnBrk="1" hangingPunct="1"/>
            <a:r>
              <a:rPr lang="pt-BR" altLang="pt-BR" sz="3600"/>
              <a:t>Apresentação</a:t>
            </a:r>
          </a:p>
        </p:txBody>
      </p:sp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2749CCAB-C828-67C9-FE22-849C6162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42481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pt-BR" sz="2000" b="1" dirty="0"/>
              <a:t>1.   INTRODUÇÃO</a:t>
            </a:r>
          </a:p>
          <a:p>
            <a:pPr marL="0" indent="0" eaLnBrk="1" hangingPunct="1">
              <a:buNone/>
              <a:defRPr/>
            </a:pPr>
            <a:r>
              <a:rPr lang="pt-BR" sz="2000" b="1" dirty="0"/>
              <a:t>2.   REFERENCIAL TEÓRICO</a:t>
            </a:r>
          </a:p>
          <a:p>
            <a:pPr marL="0" indent="0" eaLnBrk="1" hangingPunct="1">
              <a:buNone/>
              <a:defRPr/>
            </a:pPr>
            <a:r>
              <a:rPr lang="pt-BR" sz="2000" b="1" dirty="0"/>
              <a:t>3.   METODOLOGIA</a:t>
            </a:r>
          </a:p>
          <a:p>
            <a:pPr marL="0" indent="0" eaLnBrk="1" hangingPunct="1">
              <a:buNone/>
              <a:defRPr/>
            </a:pPr>
            <a:r>
              <a:rPr lang="pt-BR" sz="2000" b="1" dirty="0"/>
              <a:t>4.   ANÁLISE E DISCUSSÃO DOS RESULTADOS</a:t>
            </a:r>
          </a:p>
          <a:p>
            <a:pPr marL="0" indent="0" eaLnBrk="1" hangingPunct="1">
              <a:buNone/>
              <a:defRPr/>
            </a:pPr>
            <a:r>
              <a:rPr lang="pt-BR" sz="2000" b="1" dirty="0"/>
              <a:t>5.   CONSIDERAÇÕES FINAIS</a:t>
            </a:r>
          </a:p>
          <a:p>
            <a:pPr marL="0" indent="0" eaLnBrk="1" hangingPunct="1">
              <a:buNone/>
              <a:defRPr/>
            </a:pPr>
            <a:r>
              <a:rPr lang="pt-BR" sz="2000" b="1" dirty="0"/>
              <a:t>      REFERÊNCIAS</a:t>
            </a:r>
          </a:p>
          <a:p>
            <a:pPr marL="457200" indent="-457200" eaLnBrk="1" hangingPunct="1">
              <a:buFont typeface="Arial" charset="0"/>
              <a:buAutoNum type="arabicPeriod" startAt="2"/>
              <a:defRPr/>
            </a:pPr>
            <a:endParaRPr lang="pt-BR" sz="2000" b="1" dirty="0"/>
          </a:p>
          <a:p>
            <a:pPr marL="457200" indent="-457200" eaLnBrk="1" hangingPunct="1">
              <a:buFont typeface="Arial" charset="0"/>
              <a:buAutoNum type="arabicPeriod" startAt="3"/>
              <a:defRPr/>
            </a:pPr>
            <a:endParaRPr lang="pt-BR" sz="2000" b="1" dirty="0"/>
          </a:p>
          <a:p>
            <a:pPr eaLnBrk="1" hangingPunct="1">
              <a:buFont typeface="Arial" charset="0"/>
              <a:buNone/>
              <a:defRPr/>
            </a:pPr>
            <a:endParaRPr lang="pt-BR" sz="2000" b="1" dirty="0"/>
          </a:p>
          <a:p>
            <a:pPr eaLnBrk="1" hangingPunct="1">
              <a:buFont typeface="Arial" charset="0"/>
              <a:buNone/>
              <a:defRPr/>
            </a:pPr>
            <a:endParaRPr lang="pt-BR" sz="2000" b="1" dirty="0"/>
          </a:p>
          <a:p>
            <a:pPr eaLnBrk="1" hangingPunct="1">
              <a:buFont typeface="Arial" charset="0"/>
              <a:buNone/>
              <a:defRPr/>
            </a:pPr>
            <a:endParaRPr lang="pt-BR" sz="2000" b="1" dirty="0"/>
          </a:p>
          <a:p>
            <a:pPr eaLnBrk="1" hangingPunct="1">
              <a:buFont typeface="Arial" charset="0"/>
              <a:buNone/>
              <a:defRPr/>
            </a:pPr>
            <a:endParaRPr lang="pt-BR" sz="2000" b="1" dirty="0"/>
          </a:p>
          <a:p>
            <a:pPr eaLnBrk="1" hangingPunct="1">
              <a:buFont typeface="Arial" charset="0"/>
              <a:buNone/>
              <a:defRPr/>
            </a:pPr>
            <a:endParaRPr lang="pt-BR" sz="2000" dirty="0"/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EE8D469F-F687-BC96-1824-8B8AB73A4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01C9B-39C7-483A-A8D1-45DEF9840EBD}" type="slidenum">
              <a:rPr lang="pt-BR" altLang="pt-BR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BR" altLang="pt-B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0C717027-FB68-BEF2-CB94-4DE4BA31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1 INTRODUÇÃO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F9096CB-83AC-75C0-ACAA-9BBF55BD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pt-BR" sz="2600" dirty="0"/>
              <a:t>A internet é essencial na promoção de destinos turísticos, sendo a principal fonte de informação para os turistas. No Brasil, o turismo representa 8,1% do PIB e impulsiona a economia local. Jales, reconhecida como Município de Interesse Turístico (MIT), destaca-se pela produção de uvas e mel e eventos de ecoturismo. Este projeto visa criar uma plataforma web interativa para divulgar os atrativos turísticos e eventos da cidade.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D8A51DCB-BF61-E597-105A-2EC8678ED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180EC-CF3C-4B2B-8269-98E9F8DCA6AA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48B2463-1710-6CB5-09D1-46731E7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1008062"/>
          </a:xfrm>
        </p:spPr>
        <p:txBody>
          <a:bodyPr/>
          <a:lstStyle/>
          <a:p>
            <a:r>
              <a:rPr lang="pt-BR" altLang="pt-BR" sz="3200" dirty="0"/>
              <a:t>2 REFERENCIAL TEÓRICO</a:t>
            </a:r>
            <a:endParaRPr lang="pt-BR" altLang="pt-BR" sz="3200" dirty="0">
              <a:latin typeface="Century Gothic"/>
            </a:endParaRP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7183B6DA-FD40-243B-6E95-B8B7C9A4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0378"/>
            <a:ext cx="9144000" cy="414618"/>
          </a:xfrm>
        </p:spPr>
        <p:txBody>
          <a:bodyPr/>
          <a:lstStyle/>
          <a:p>
            <a:pPr marL="0" indent="0" algn="ctr">
              <a:buNone/>
            </a:pPr>
            <a:r>
              <a:rPr lang="pt-BR" altLang="pt-BR" sz="1600" b="1" dirty="0">
                <a:latin typeface="Century Gothic"/>
                <a:cs typeface="Times New Roman"/>
              </a:rPr>
              <a:t>Imagem 01 </a:t>
            </a:r>
            <a:r>
              <a:rPr lang="pt-BR" altLang="pt-BR" sz="1600" dirty="0">
                <a:latin typeface="Century Gothic"/>
                <a:cs typeface="Times New Roman"/>
              </a:rPr>
              <a:t>- Tela inicial do site da prefeitura de Araçatuba</a:t>
            </a:r>
            <a:endParaRPr lang="pt-BR" altLang="pt-BR" sz="1600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66A6A8FF-C1F0-C08F-7119-FDF7ACAFA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1D60A-74D5-4A17-A870-CD0F66A8EA2D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200" dirty="0">
              <a:solidFill>
                <a:srgbClr val="898989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2CE6AF-3C30-4811-AFC1-F355B4D0BBAB}"/>
              </a:ext>
            </a:extLst>
          </p:cNvPr>
          <p:cNvSpPr txBox="1">
            <a:spLocks/>
          </p:cNvSpPr>
          <p:nvPr/>
        </p:nvSpPr>
        <p:spPr bwMode="auto">
          <a:xfrm>
            <a:off x="1" y="6021288"/>
            <a:ext cx="9144000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1200" dirty="0">
                <a:latin typeface="Century Gothic"/>
                <a:cs typeface="Times New Roman"/>
              </a:rPr>
              <a:t>Fonte: Prefeitura Municipal de Araçatuba (2024)</a:t>
            </a:r>
            <a:endParaRPr lang="pt-BR" altLang="pt-BR" sz="1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674F3B-86EA-4A13-BC08-212580A8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52894"/>
            <a:ext cx="6680546" cy="342022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815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48B2463-1710-6CB5-09D1-46731E7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1008062"/>
          </a:xfrm>
        </p:spPr>
        <p:txBody>
          <a:bodyPr/>
          <a:lstStyle/>
          <a:p>
            <a:r>
              <a:rPr lang="pt-BR" altLang="pt-BR" sz="3200" dirty="0"/>
              <a:t>2 REFERENCIAL TEÓRICO</a:t>
            </a:r>
            <a:endParaRPr lang="pt-BR" altLang="pt-BR" sz="3200" dirty="0">
              <a:latin typeface="Century Gothic"/>
            </a:endParaRP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7183B6DA-FD40-243B-6E95-B8B7C9A4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0378"/>
            <a:ext cx="9144000" cy="414618"/>
          </a:xfrm>
        </p:spPr>
        <p:txBody>
          <a:bodyPr/>
          <a:lstStyle/>
          <a:p>
            <a:pPr marL="0" indent="0" algn="ctr">
              <a:buNone/>
            </a:pPr>
            <a:r>
              <a:rPr lang="pt-BR" altLang="pt-BR" sz="1600" b="1" dirty="0">
                <a:latin typeface="Century Gothic"/>
                <a:cs typeface="Times New Roman"/>
              </a:rPr>
              <a:t>Imagem 02 </a:t>
            </a:r>
            <a:r>
              <a:rPr lang="pt-BR" altLang="pt-BR" sz="1600" dirty="0">
                <a:latin typeface="Century Gothic"/>
                <a:cs typeface="Times New Roman"/>
              </a:rPr>
              <a:t>- </a:t>
            </a:r>
            <a:r>
              <a:rPr lang="pt-BR" sz="1600" dirty="0"/>
              <a:t>Interface Inicial do Sistema Aluga Agora</a:t>
            </a:r>
            <a:endParaRPr lang="pt-BR" altLang="pt-BR" sz="1600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66A6A8FF-C1F0-C08F-7119-FDF7ACAFA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1D60A-74D5-4A17-A870-CD0F66A8EA2D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200" dirty="0">
              <a:solidFill>
                <a:srgbClr val="89898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9FC865-4CF9-4F97-813C-3350CA3D3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 t="1583" b="3537"/>
          <a:stretch/>
        </p:blipFill>
        <p:spPr>
          <a:xfrm>
            <a:off x="1082032" y="2594996"/>
            <a:ext cx="7002162" cy="3400977"/>
          </a:xfrm>
          <a:prstGeom prst="rect">
            <a:avLst/>
          </a:prstGeom>
          <a:ln w="6350">
            <a:solidFill>
              <a:schemeClr val="bg2"/>
            </a:solidFill>
          </a:ln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2CE6AF-3C30-4811-AFC1-F355B4D0BBAB}"/>
              </a:ext>
            </a:extLst>
          </p:cNvPr>
          <p:cNvSpPr txBox="1">
            <a:spLocks/>
          </p:cNvSpPr>
          <p:nvPr/>
        </p:nvSpPr>
        <p:spPr bwMode="auto">
          <a:xfrm>
            <a:off x="1" y="6021288"/>
            <a:ext cx="9144000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1200" dirty="0">
                <a:latin typeface="Century Gothic"/>
                <a:cs typeface="Times New Roman"/>
              </a:rPr>
              <a:t>Fonte: Inocêncio, Nunes e Gregório, 2021, p. 7. 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7256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9642D2D9-33B9-F6AE-B057-77058C6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/>
              <a:t>2 REFERENCIAL TEÓRICO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163E0FA9-5E2A-C1AF-F1BA-5A4397F5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4176712"/>
          </a:xfrm>
        </p:spPr>
        <p:txBody>
          <a:bodyPr/>
          <a:lstStyle/>
          <a:p>
            <a:r>
              <a:rPr lang="pt-BR" altLang="pt-BR" sz="2600" b="1" dirty="0"/>
              <a:t>Objetivo: </a:t>
            </a:r>
            <a:r>
              <a:rPr lang="pt-BR" altLang="pt-BR" sz="2600" dirty="0"/>
              <a:t>Ampliar a visibilidade turística e fortalecer a economia local.</a:t>
            </a:r>
          </a:p>
          <a:p>
            <a:endParaRPr lang="pt-BR" altLang="pt-BR" sz="2600" dirty="0"/>
          </a:p>
          <a:p>
            <a:r>
              <a:rPr lang="pt-BR" altLang="pt-BR" sz="2600" b="1" dirty="0"/>
              <a:t>Desafios: </a:t>
            </a:r>
            <a:r>
              <a:rPr lang="pt-BR" altLang="pt-BR" sz="2600" dirty="0"/>
              <a:t>Tornar as plataformas de turismo mais claras e intuitivas.</a:t>
            </a:r>
          </a:p>
          <a:p>
            <a:endParaRPr lang="pt-BR" altLang="pt-BR" sz="2600" dirty="0"/>
          </a:p>
          <a:p>
            <a:r>
              <a:rPr lang="pt-BR" altLang="pt-BR" sz="2600" b="1" dirty="0"/>
              <a:t>Proposta: </a:t>
            </a:r>
            <a:r>
              <a:rPr lang="pt-BR" altLang="pt-BR" sz="2600" dirty="0"/>
              <a:t>Plataforma para melhorar a experiência e impulsionar o turismo.</a:t>
            </a: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74EC4571-CEE3-31B6-2E42-F4CDA7A23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017842-4B98-4023-850A-8D0B501E92B6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4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CF568E62-29AD-DF4C-05EA-F7223D13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/>
              <a:t>3 METODOLOGIA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C745A8C3-576B-9C29-43A6-71138087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2322513"/>
            <a:ext cx="8229600" cy="3810000"/>
          </a:xfrm>
        </p:spPr>
        <p:txBody>
          <a:bodyPr/>
          <a:lstStyle/>
          <a:p>
            <a:r>
              <a:rPr lang="pt-BR" altLang="pt-BR" b="1" dirty="0"/>
              <a:t>Back-</a:t>
            </a:r>
            <a:r>
              <a:rPr lang="pt-BR" altLang="pt-BR" b="1" dirty="0" err="1"/>
              <a:t>end</a:t>
            </a:r>
            <a:r>
              <a:rPr lang="pt-BR" alt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API </a:t>
            </a:r>
            <a:r>
              <a:rPr lang="pt-BR" altLang="pt-BR" dirty="0" err="1"/>
              <a:t>RESTful</a:t>
            </a:r>
            <a:r>
              <a:rPr lang="pt-BR" altLang="pt-BR" dirty="0"/>
              <a:t> com C# e banco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Comunicação via JSON.</a:t>
            </a:r>
          </a:p>
          <a:p>
            <a:r>
              <a:rPr lang="pt-BR" altLang="pt-BR" b="1" dirty="0"/>
              <a:t>Front-</a:t>
            </a:r>
            <a:r>
              <a:rPr lang="pt-BR" altLang="pt-BR" b="1" dirty="0" err="1"/>
              <a:t>end</a:t>
            </a:r>
            <a:r>
              <a:rPr lang="pt-BR" alt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Desenvolvido com </a:t>
            </a:r>
            <a:r>
              <a:rPr lang="pt-BR" altLang="pt-BR" dirty="0" err="1"/>
              <a:t>React</a:t>
            </a:r>
            <a:r>
              <a:rPr lang="pt-BR" altLang="pt-BR" dirty="0"/>
              <a:t> e </a:t>
            </a:r>
            <a:r>
              <a:rPr lang="pt-BR" altLang="pt-BR" dirty="0" err="1"/>
              <a:t>JavaScript</a:t>
            </a:r>
            <a:r>
              <a:rPr lang="pt-BR" altLang="pt-BR" dirty="0"/>
              <a:t>.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3F829528-BD78-A854-2F25-2F294EC58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693E9-A9D4-44B2-A2FA-07AE01A0B6BD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94AFDB63-450C-F6EC-DAAE-951FCC7E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052785"/>
            <a:ext cx="8229600" cy="1008063"/>
          </a:xfrm>
        </p:spPr>
        <p:txBody>
          <a:bodyPr/>
          <a:lstStyle/>
          <a:p>
            <a:r>
              <a:rPr lang="pt-BR" altLang="pt-BR" sz="3200" dirty="0"/>
              <a:t>3 METODOLOGIA</a:t>
            </a:r>
          </a:p>
        </p:txBody>
      </p:sp>
      <p:pic>
        <p:nvPicPr>
          <p:cNvPr id="19459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FFE5F74D-8E57-6828-7E0D-60BEB1AB8A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9" y="1825363"/>
            <a:ext cx="7051394" cy="4627973"/>
          </a:xfrm>
        </p:spPr>
      </p:pic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1BD43BF0-88BE-83A4-8ACC-F7C86F147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65A44-8D8C-4813-9C5A-8D8C7296F3D5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311ADC9-5871-44DC-A526-910E66AF91F8}"/>
              </a:ext>
            </a:extLst>
          </p:cNvPr>
          <p:cNvSpPr txBox="1">
            <a:spLocks/>
          </p:cNvSpPr>
          <p:nvPr/>
        </p:nvSpPr>
        <p:spPr bwMode="auto">
          <a:xfrm>
            <a:off x="0" y="6398758"/>
            <a:ext cx="9144000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1200" dirty="0"/>
              <a:t>Fonte: Elaborado pelos autores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460290F2-F07F-399A-B188-0055102F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052736"/>
            <a:ext cx="8229600" cy="1008063"/>
          </a:xfrm>
        </p:spPr>
        <p:txBody>
          <a:bodyPr/>
          <a:lstStyle/>
          <a:p>
            <a:r>
              <a:rPr lang="pt-BR" altLang="pt-BR" sz="3200" dirty="0"/>
              <a:t>3 METODOLOGIA</a:t>
            </a:r>
          </a:p>
        </p:txBody>
      </p:sp>
      <p:sp>
        <p:nvSpPr>
          <p:cNvPr id="20483" name="Espaço Reservado para Número de Slide 3">
            <a:extLst>
              <a:ext uri="{FF2B5EF4-FFF2-40B4-BE49-F238E27FC236}">
                <a16:creationId xmlns:a16="http://schemas.microsoft.com/office/drawing/2014/main" id="{05E6E70B-77F6-651C-FC2A-A7E4FD956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A3FB3A-CCE9-4CFA-8015-C6151DBA3191}" type="slidenum">
              <a:rPr lang="pt-BR" altLang="pt-B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pic>
        <p:nvPicPr>
          <p:cNvPr id="2048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6E0CA413-B9F7-E8CB-22D5-2575C96AE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286" y="1772816"/>
            <a:ext cx="7083425" cy="4678362"/>
          </a:xfr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C57E018-84D2-476C-BBC9-0FFE84A76FC1}"/>
              </a:ext>
            </a:extLst>
          </p:cNvPr>
          <p:cNvSpPr txBox="1">
            <a:spLocks/>
          </p:cNvSpPr>
          <p:nvPr/>
        </p:nvSpPr>
        <p:spPr bwMode="auto">
          <a:xfrm>
            <a:off x="0" y="6398758"/>
            <a:ext cx="9144000" cy="4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1200" dirty="0"/>
              <a:t>Fonte: Elaborado pelos autores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ite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zul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Azul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750</Words>
  <Application>Microsoft Office PowerPoint</Application>
  <PresentationFormat>Apresentação na tela (4:3)</PresentationFormat>
  <Paragraphs>89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Century Gothic</vt:lpstr>
      <vt:lpstr>Times New Roman</vt:lpstr>
      <vt:lpstr>Tema do Office</vt:lpstr>
      <vt:lpstr>Desenvolvimento de software web para fomento do turismo e valorização do patrimônio cultural em municípios de interesse turístico</vt:lpstr>
      <vt:lpstr>Apresentação</vt:lpstr>
      <vt:lpstr>1 INTRODUÇÃO</vt:lpstr>
      <vt:lpstr>2 REFERENCIAL TEÓRICO</vt:lpstr>
      <vt:lpstr>2 REFERENCIAL TEÓRICO</vt:lpstr>
      <vt:lpstr>2 REFERENCIAL TEÓRICO</vt:lpstr>
      <vt:lpstr>3 METODOLOGIA</vt:lpstr>
      <vt:lpstr>3 METODOLOGIA</vt:lpstr>
      <vt:lpstr>3 METODOLOGIA</vt:lpstr>
      <vt:lpstr>4 ANÁLISE E DISCUSSÃO DOS RESULTADOS</vt:lpstr>
      <vt:lpstr>4 ANÁLISE E DISCUSSÃO DOS RESULTADOS</vt:lpstr>
      <vt:lpstr>4 ANÁLISE E DISCUSSÃO DOS RESULTADOS</vt:lpstr>
      <vt:lpstr>5 CONSIDERAÇÕES FINAIS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Ligia</dc:creator>
  <cp:lastModifiedBy>Aluno</cp:lastModifiedBy>
  <cp:revision>151</cp:revision>
  <dcterms:created xsi:type="dcterms:W3CDTF">2012-08-09T02:58:15Z</dcterms:created>
  <dcterms:modified xsi:type="dcterms:W3CDTF">2024-12-05T16:57:15Z</dcterms:modified>
</cp:coreProperties>
</file>