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0" r:id="rId3"/>
    <p:sldId id="257" r:id="rId4"/>
    <p:sldId id="283" r:id="rId5"/>
    <p:sldId id="285" r:id="rId6"/>
    <p:sldId id="258" r:id="rId7"/>
    <p:sldId id="287" r:id="rId8"/>
    <p:sldId id="280" r:id="rId9"/>
    <p:sldId id="290" r:id="rId10"/>
    <p:sldId id="288" r:id="rId11"/>
    <p:sldId id="289" r:id="rId12"/>
    <p:sldId id="291" r:id="rId13"/>
    <p:sldId id="266" r:id="rId14"/>
    <p:sldId id="265" r:id="rId15"/>
  </p:sldIdLst>
  <p:sldSz cx="9753600" cy="7315200"/>
  <p:notesSz cx="6858000" cy="9144000"/>
  <p:embeddedFontLst>
    <p:embeddedFont>
      <p:font typeface="HK Grotesk Bold" panose="020B0604020202020204" charset="0"/>
      <p:regular r:id="rId16"/>
    </p:embeddedFont>
    <p:embeddedFont>
      <p:font typeface="HK Grotesk Medium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CE41"/>
    <a:srgbClr val="FFEC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6" d="100"/>
          <a:sy n="76" d="100"/>
        </p:scale>
        <p:origin x="88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23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9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E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4300" y="-114300"/>
            <a:ext cx="9982200" cy="7543800"/>
            <a:chOff x="0" y="0"/>
            <a:chExt cx="13309600" cy="100584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alphaModFix amt="25000"/>
            </a:blip>
            <a:srcRect l="5829" r="5829"/>
            <a:stretch>
              <a:fillRect/>
            </a:stretch>
          </p:blipFill>
          <p:spPr>
            <a:xfrm>
              <a:off x="0" y="0"/>
              <a:ext cx="13309600" cy="10058400"/>
            </a:xfrm>
            <a:prstGeom prst="rect">
              <a:avLst/>
            </a:prstGeom>
          </p:spPr>
        </p:pic>
      </p:grpSp>
      <p:sp>
        <p:nvSpPr>
          <p:cNvPr id="4" name="TextBox 4"/>
          <p:cNvSpPr txBox="1"/>
          <p:nvPr/>
        </p:nvSpPr>
        <p:spPr>
          <a:xfrm>
            <a:off x="1636341" y="2425235"/>
            <a:ext cx="6477000" cy="1689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61"/>
              </a:lnSpc>
            </a:pPr>
            <a:r>
              <a:rPr lang="en-US" sz="4830" dirty="0">
                <a:solidFill>
                  <a:srgbClr val="FFFFFF"/>
                </a:solidFill>
                <a:latin typeface="+mj-lt"/>
              </a:rPr>
              <a:t>ANÁLISIS DEL SECTOR INMOBILIARIO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43190" y="4419600"/>
            <a:ext cx="6477000" cy="27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53"/>
              </a:lnSpc>
            </a:pPr>
            <a:r>
              <a:rPr lang="en-US" sz="1609" spc="321" dirty="0">
                <a:solidFill>
                  <a:srgbClr val="FFFFFF"/>
                </a:solidFill>
                <a:latin typeface="+mj-lt"/>
              </a:rPr>
              <a:t>MODELO DE REGRESIÓN</a:t>
            </a:r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435258" y="6001305"/>
            <a:ext cx="941212" cy="939485"/>
            <a:chOff x="0" y="0"/>
            <a:chExt cx="6350000" cy="63398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 rot="-10800000">
            <a:off x="8364059" y="370974"/>
            <a:ext cx="941212" cy="939485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637731" y="329291"/>
            <a:ext cx="6477000" cy="207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0"/>
              </a:lnSpc>
            </a:pPr>
            <a:r>
              <a:rPr lang="en-US" sz="1207" spc="241" dirty="0">
                <a:solidFill>
                  <a:srgbClr val="FFFFFF"/>
                </a:solidFill>
                <a:latin typeface="+mj-lt"/>
              </a:rPr>
              <a:t>2024 IRONHACK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43190" y="6781952"/>
            <a:ext cx="6477000" cy="207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0"/>
              </a:lnSpc>
            </a:pPr>
            <a:r>
              <a:rPr lang="en-US" sz="1207" spc="241" dirty="0">
                <a:solidFill>
                  <a:srgbClr val="FFFFFF"/>
                </a:solidFill>
                <a:latin typeface="+mj-lt"/>
              </a:rPr>
              <a:t>- PYTHON – SQL – POWER BI -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B7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utoShape 17"/>
          <p:cNvSpPr/>
          <p:nvPr/>
        </p:nvSpPr>
        <p:spPr>
          <a:xfrm rot="-5400000">
            <a:off x="2127000" y="4184400"/>
            <a:ext cx="5652000" cy="0"/>
          </a:xfrm>
          <a:prstGeom prst="line">
            <a:avLst/>
          </a:prstGeom>
          <a:ln w="19050" cap="flat">
            <a:solidFill>
              <a:srgbClr val="FFCE4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TextBox 19"/>
          <p:cNvSpPr txBox="1"/>
          <p:nvPr/>
        </p:nvSpPr>
        <p:spPr>
          <a:xfrm>
            <a:off x="457200" y="457200"/>
            <a:ext cx="8479629" cy="5171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608"/>
              </a:lnSpc>
              <a:spcBef>
                <a:spcPct val="0"/>
              </a:spcBef>
            </a:pPr>
            <a:r>
              <a:rPr lang="en-US" sz="2560" dirty="0" err="1">
                <a:solidFill>
                  <a:srgbClr val="FFCE41"/>
                </a:solidFill>
                <a:latin typeface="HK Grotesk Bold"/>
              </a:rPr>
              <a:t>Análisis</a:t>
            </a:r>
            <a:r>
              <a:rPr lang="en-US" sz="2560" dirty="0">
                <a:solidFill>
                  <a:srgbClr val="FFCE41"/>
                </a:solidFill>
                <a:latin typeface="HK Grotesk Bold"/>
              </a:rPr>
              <a:t> de </a:t>
            </a:r>
            <a:r>
              <a:rPr lang="en-US" sz="2560" dirty="0" err="1">
                <a:solidFill>
                  <a:srgbClr val="FFCE41"/>
                </a:solidFill>
                <a:latin typeface="HK Grotesk Bold"/>
              </a:rPr>
              <a:t>relación</a:t>
            </a:r>
            <a:r>
              <a:rPr lang="en-US" sz="2560" dirty="0">
                <a:solidFill>
                  <a:srgbClr val="FFCE41"/>
                </a:solidFill>
                <a:latin typeface="HK Grotesk Bold"/>
              </a:rPr>
              <a:t> entre </a:t>
            </a:r>
            <a:r>
              <a:rPr lang="en-US" sz="2560" dirty="0" err="1">
                <a:solidFill>
                  <a:srgbClr val="FFCE41"/>
                </a:solidFill>
                <a:latin typeface="HK Grotesk Bold"/>
              </a:rPr>
              <a:t>precio</a:t>
            </a:r>
            <a:r>
              <a:rPr lang="en-US" sz="2560" dirty="0">
                <a:solidFill>
                  <a:srgbClr val="FFCE41"/>
                </a:solidFill>
                <a:latin typeface="HK Grotesk Bold"/>
              </a:rPr>
              <a:t>, </a:t>
            </a:r>
            <a:r>
              <a:rPr lang="en-US" sz="2560" dirty="0" err="1">
                <a:solidFill>
                  <a:srgbClr val="FFCE41"/>
                </a:solidFill>
                <a:latin typeface="HK Grotesk Bold"/>
              </a:rPr>
              <a:t>condiciones</a:t>
            </a:r>
            <a:r>
              <a:rPr lang="en-US" sz="2560" dirty="0">
                <a:solidFill>
                  <a:srgbClr val="FFCE41"/>
                </a:solidFill>
                <a:latin typeface="HK Grotesk Bold"/>
              </a:rPr>
              <a:t> y </a:t>
            </a:r>
            <a:r>
              <a:rPr lang="en-US" sz="2560" dirty="0" err="1">
                <a:solidFill>
                  <a:srgbClr val="FFCE41"/>
                </a:solidFill>
                <a:latin typeface="HK Grotesk Bold"/>
              </a:rPr>
              <a:t>plantas</a:t>
            </a:r>
            <a:endParaRPr lang="en-US" sz="2560" dirty="0">
              <a:solidFill>
                <a:srgbClr val="FFCE41"/>
              </a:solidFill>
              <a:latin typeface="HK Grotesk Bold"/>
            </a:endParaRPr>
          </a:p>
        </p:txBody>
      </p:sp>
      <p:sp>
        <p:nvSpPr>
          <p:cNvPr id="20" name="AutoShape 20"/>
          <p:cNvSpPr/>
          <p:nvPr/>
        </p:nvSpPr>
        <p:spPr>
          <a:xfrm>
            <a:off x="523806" y="1071712"/>
            <a:ext cx="8681154" cy="0"/>
          </a:xfrm>
          <a:prstGeom prst="line">
            <a:avLst/>
          </a:prstGeom>
          <a:ln w="19050" cap="flat">
            <a:solidFill>
              <a:srgbClr val="FFCE41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C8FEDF4-3259-ED09-A642-A5E5FECB9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52887"/>
            <a:ext cx="4278086" cy="320040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DC954DB-70DC-B493-7848-5F4560E78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535" y="1738682"/>
            <a:ext cx="4291310" cy="3366718"/>
          </a:xfrm>
          <a:prstGeom prst="rect">
            <a:avLst/>
          </a:prstGeom>
        </p:spPr>
      </p:pic>
      <p:sp>
        <p:nvSpPr>
          <p:cNvPr id="9" name="TextBox 14">
            <a:extLst>
              <a:ext uri="{FF2B5EF4-FFF2-40B4-BE49-F238E27FC236}">
                <a16:creationId xmlns:a16="http://schemas.microsoft.com/office/drawing/2014/main" id="{9DEA4046-D83C-6B32-1488-87A17AA8B0FC}"/>
              </a:ext>
            </a:extLst>
          </p:cNvPr>
          <p:cNvSpPr txBox="1"/>
          <p:nvPr/>
        </p:nvSpPr>
        <p:spPr>
          <a:xfrm>
            <a:off x="381000" y="5469236"/>
            <a:ext cx="4190997" cy="12779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 Bold"/>
              </a:rPr>
              <a:t>Las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K Grotesk Bold"/>
              </a:rPr>
              <a:t>condiciones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 Bold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K Grotesk Bold"/>
              </a:rPr>
              <a:t>alteran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 Bold"/>
              </a:rPr>
              <a:t> poco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K Grotesk Bold"/>
              </a:rPr>
              <a:t>el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 Bold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K Grotesk Bold"/>
              </a:rPr>
              <a:t>precio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 Bold"/>
              </a:rPr>
              <a:t> al ser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K Grotesk Bold"/>
              </a:rPr>
              <a:t>pocas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 Bold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K Grotesk Bold"/>
              </a:rPr>
              <a:t>pero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 Bold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K Grotesk Bold"/>
              </a:rPr>
              <a:t>crecen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 Bold"/>
              </a:rPr>
              <a:t> al pasar de 2 a 3</a:t>
            </a:r>
          </a:p>
          <a:p>
            <a:pPr marL="285750" indent="-285750">
              <a:lnSpc>
                <a:spcPts val="4096"/>
              </a:lnSpc>
              <a:buFontTx/>
              <a:buChar char="-"/>
            </a:pPr>
            <a:endParaRPr lang="en-US" dirty="0">
              <a:solidFill>
                <a:srgbClr val="FFCE41"/>
              </a:solidFill>
              <a:latin typeface="HK Grotesk Bold"/>
            </a:endParaRP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3191DB1C-4457-12F0-1DE8-46C64F404483}"/>
              </a:ext>
            </a:extLst>
          </p:cNvPr>
          <p:cNvSpPr txBox="1"/>
          <p:nvPr/>
        </p:nvSpPr>
        <p:spPr>
          <a:xfrm>
            <a:off x="5334000" y="5483288"/>
            <a:ext cx="4215841" cy="18319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 Bold"/>
              </a:rPr>
              <a:t>De nuevo,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K Grotesk Bold"/>
              </a:rPr>
              <a:t>el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 Bold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K Grotesk Bold"/>
              </a:rPr>
              <a:t>precio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 Bold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K Grotesk Bold"/>
              </a:rPr>
              <a:t>crece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 Bold"/>
              </a:rPr>
              <a:t> con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K Grotesk Bold"/>
              </a:rPr>
              <a:t>el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 Bold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K Grotesk Bold"/>
              </a:rPr>
              <a:t>numero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 Bold"/>
              </a:rPr>
              <a:t> de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K Grotesk Bold"/>
              </a:rPr>
              <a:t>pisos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 Bold"/>
              </a:rPr>
              <a:t> hasta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K Grotesk Bold"/>
              </a:rPr>
              <a:t>incluso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 Bold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K Grotesk Bold"/>
              </a:rPr>
              <a:t>duplicar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 Bold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K Grotesk Bold"/>
              </a:rPr>
              <a:t>el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 Bold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K Grotesk Bold"/>
              </a:rPr>
              <a:t>precio</a:t>
            </a:r>
            <a:endParaRPr lang="en-US" dirty="0">
              <a:solidFill>
                <a:schemeClr val="bg1">
                  <a:lumMod val="50000"/>
                </a:schemeClr>
              </a:solidFill>
              <a:latin typeface="HK Grotesk Bold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 Bold"/>
              </a:rPr>
              <a:t>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K Grotesk Bold"/>
              </a:rPr>
              <a:t>partir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 Bold"/>
              </a:rPr>
              <a:t> de un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K Grotesk Bold"/>
              </a:rPr>
              <a:t>cierto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 Bold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K Grotesk Bold"/>
              </a:rPr>
              <a:t>nivel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 Bold"/>
              </a:rPr>
              <a:t> de nuevo la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K Grotesk Bold"/>
              </a:rPr>
              <a:t>relación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 Bold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K Grotesk Bold"/>
              </a:rPr>
              <a:t>cae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HK Grotesk Bold"/>
            </a:endParaRPr>
          </a:p>
          <a:p>
            <a:pPr marL="285750" indent="-285750">
              <a:lnSpc>
                <a:spcPts val="4096"/>
              </a:lnSpc>
              <a:buFontTx/>
              <a:buChar char="-"/>
            </a:pPr>
            <a:endParaRPr lang="en-US" dirty="0">
              <a:solidFill>
                <a:srgbClr val="FFCE41"/>
              </a:solidFill>
              <a:latin typeface="HK Grotesk Bold"/>
            </a:endParaRPr>
          </a:p>
        </p:txBody>
      </p:sp>
      <p:grpSp>
        <p:nvGrpSpPr>
          <p:cNvPr id="2" name="Group 16">
            <a:extLst>
              <a:ext uri="{FF2B5EF4-FFF2-40B4-BE49-F238E27FC236}">
                <a16:creationId xmlns:a16="http://schemas.microsoft.com/office/drawing/2014/main" id="{0BBA2F96-F7FC-E8D4-8BEB-AC9E0A904871}"/>
              </a:ext>
            </a:extLst>
          </p:cNvPr>
          <p:cNvGrpSpPr>
            <a:grpSpLocks noChangeAspect="1"/>
          </p:cNvGrpSpPr>
          <p:nvPr/>
        </p:nvGrpSpPr>
        <p:grpSpPr>
          <a:xfrm rot="-5400000">
            <a:off x="8934832" y="6496432"/>
            <a:ext cx="818768" cy="818768"/>
            <a:chOff x="0" y="0"/>
            <a:chExt cx="6350000" cy="6339840"/>
          </a:xfrm>
        </p:grpSpPr>
        <p:sp>
          <p:nvSpPr>
            <p:cNvPr id="3" name="Freeform 17">
              <a:extLst>
                <a:ext uri="{FF2B5EF4-FFF2-40B4-BE49-F238E27FC236}">
                  <a16:creationId xmlns:a16="http://schemas.microsoft.com/office/drawing/2014/main" id="{D66D2F06-2ABD-A54E-12E9-9C0A6EBE7D48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5" name="Freeform 3">
            <a:extLst>
              <a:ext uri="{FF2B5EF4-FFF2-40B4-BE49-F238E27FC236}">
                <a16:creationId xmlns:a16="http://schemas.microsoft.com/office/drawing/2014/main" id="{B7ED5865-9374-C154-328D-4A23FD4AEE6F}"/>
              </a:ext>
            </a:extLst>
          </p:cNvPr>
          <p:cNvSpPr/>
          <p:nvPr/>
        </p:nvSpPr>
        <p:spPr>
          <a:xfrm>
            <a:off x="8407408" y="57592"/>
            <a:ext cx="1279708" cy="916737"/>
          </a:xfrm>
          <a:custGeom>
            <a:avLst/>
            <a:gdLst/>
            <a:ahLst/>
            <a:cxnLst/>
            <a:rect l="l" t="t" r="r" b="b"/>
            <a:pathLst>
              <a:path w="1279708" h="916737">
                <a:moveTo>
                  <a:pt x="0" y="0"/>
                </a:moveTo>
                <a:lnTo>
                  <a:pt x="1279708" y="0"/>
                </a:lnTo>
                <a:lnTo>
                  <a:pt x="1279708" y="916736"/>
                </a:lnTo>
                <a:lnTo>
                  <a:pt x="0" y="9167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41258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B7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utoShape 17"/>
          <p:cNvSpPr/>
          <p:nvPr/>
        </p:nvSpPr>
        <p:spPr>
          <a:xfrm rot="-5400000">
            <a:off x="2050800" y="4184400"/>
            <a:ext cx="5652000" cy="0"/>
          </a:xfrm>
          <a:prstGeom prst="line">
            <a:avLst/>
          </a:prstGeom>
          <a:ln w="19050" cap="flat">
            <a:solidFill>
              <a:srgbClr val="FFCE4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TextBox 19"/>
          <p:cNvSpPr txBox="1"/>
          <p:nvPr/>
        </p:nvSpPr>
        <p:spPr>
          <a:xfrm>
            <a:off x="523806" y="457200"/>
            <a:ext cx="8479629" cy="5171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608"/>
              </a:lnSpc>
              <a:spcBef>
                <a:spcPct val="0"/>
              </a:spcBef>
            </a:pPr>
            <a:r>
              <a:rPr lang="en-US" sz="2560" dirty="0" err="1">
                <a:solidFill>
                  <a:srgbClr val="FFCE41"/>
                </a:solidFill>
                <a:latin typeface="HK Grotesk Bold"/>
              </a:rPr>
              <a:t>Análisis</a:t>
            </a:r>
            <a:r>
              <a:rPr lang="en-US" sz="2560" dirty="0">
                <a:solidFill>
                  <a:srgbClr val="FFCE41"/>
                </a:solidFill>
                <a:latin typeface="HK Grotesk Bold"/>
              </a:rPr>
              <a:t> de </a:t>
            </a:r>
            <a:r>
              <a:rPr lang="en-US" sz="2560" dirty="0" err="1">
                <a:solidFill>
                  <a:srgbClr val="FFCE41"/>
                </a:solidFill>
                <a:latin typeface="HK Grotesk Bold"/>
              </a:rPr>
              <a:t>relación</a:t>
            </a:r>
            <a:r>
              <a:rPr lang="en-US" sz="2560" dirty="0">
                <a:solidFill>
                  <a:srgbClr val="FFCE41"/>
                </a:solidFill>
                <a:latin typeface="HK Grotesk Bold"/>
              </a:rPr>
              <a:t> entre </a:t>
            </a:r>
            <a:r>
              <a:rPr lang="en-US" sz="2560" dirty="0" err="1">
                <a:solidFill>
                  <a:srgbClr val="FFCE41"/>
                </a:solidFill>
                <a:latin typeface="HK Grotesk Bold"/>
              </a:rPr>
              <a:t>el</a:t>
            </a:r>
            <a:r>
              <a:rPr lang="en-US" sz="2560" dirty="0">
                <a:solidFill>
                  <a:srgbClr val="FFCE41"/>
                </a:solidFill>
                <a:latin typeface="HK Grotesk Bold"/>
              </a:rPr>
              <a:t> </a:t>
            </a:r>
            <a:r>
              <a:rPr lang="en-US" sz="2560" dirty="0" err="1">
                <a:solidFill>
                  <a:srgbClr val="FFCE41"/>
                </a:solidFill>
                <a:latin typeface="HK Grotesk Bold"/>
              </a:rPr>
              <a:t>precio</a:t>
            </a:r>
            <a:r>
              <a:rPr lang="en-US" sz="2560" dirty="0">
                <a:solidFill>
                  <a:srgbClr val="FFCE41"/>
                </a:solidFill>
                <a:latin typeface="HK Grotesk Bold"/>
              </a:rPr>
              <a:t>, grade y vistas</a:t>
            </a:r>
          </a:p>
        </p:txBody>
      </p:sp>
      <p:sp>
        <p:nvSpPr>
          <p:cNvPr id="20" name="AutoShape 20"/>
          <p:cNvSpPr/>
          <p:nvPr/>
        </p:nvSpPr>
        <p:spPr>
          <a:xfrm>
            <a:off x="523806" y="1071712"/>
            <a:ext cx="8681154" cy="0"/>
          </a:xfrm>
          <a:prstGeom prst="line">
            <a:avLst/>
          </a:prstGeom>
          <a:ln w="19050" cap="flat">
            <a:solidFill>
              <a:srgbClr val="FFCE41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80C610E-9F07-F84B-1848-B6951F9D1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05" y="1729085"/>
            <a:ext cx="3955730" cy="3366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2C26925-D7D8-5F6A-5C2C-5CD6BF1C3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360" y="1737230"/>
            <a:ext cx="4282356" cy="3357856"/>
          </a:xfrm>
          <a:prstGeom prst="rect">
            <a:avLst/>
          </a:prstGeom>
        </p:spPr>
      </p:pic>
      <p:sp>
        <p:nvSpPr>
          <p:cNvPr id="10" name="TextBox 14">
            <a:extLst>
              <a:ext uri="{FF2B5EF4-FFF2-40B4-BE49-F238E27FC236}">
                <a16:creationId xmlns:a16="http://schemas.microsoft.com/office/drawing/2014/main" id="{11788E98-7B4E-4F70-FC4A-DF39F50CD5CA}"/>
              </a:ext>
            </a:extLst>
          </p:cNvPr>
          <p:cNvSpPr txBox="1"/>
          <p:nvPr/>
        </p:nvSpPr>
        <p:spPr>
          <a:xfrm>
            <a:off x="381000" y="5538233"/>
            <a:ext cx="4190997" cy="10009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 Bold"/>
              </a:rPr>
              <a:t>El Grade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K Grotesk Bold"/>
              </a:rPr>
              <a:t>muestra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 Bold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K Grotesk Bold"/>
              </a:rPr>
              <a:t>una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 Bold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K Grotesk Bold"/>
              </a:rPr>
              <a:t>relación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 Bold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K Grotesk Bold"/>
              </a:rPr>
              <a:t>creciente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 Bold"/>
              </a:rPr>
              <a:t> con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K Grotesk Bold"/>
              </a:rPr>
              <a:t>el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 Bold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K Grotesk Bold"/>
              </a:rPr>
              <a:t>precio</a:t>
            </a:r>
            <a:endParaRPr lang="en-US" dirty="0">
              <a:solidFill>
                <a:schemeClr val="bg1">
                  <a:lumMod val="50000"/>
                </a:schemeClr>
              </a:solidFill>
              <a:latin typeface="HK Grotesk Bold"/>
            </a:endParaRPr>
          </a:p>
          <a:p>
            <a:pPr marL="285750" indent="-285750">
              <a:lnSpc>
                <a:spcPts val="4096"/>
              </a:lnSpc>
              <a:buFontTx/>
              <a:buChar char="-"/>
            </a:pPr>
            <a:endParaRPr lang="en-US" dirty="0">
              <a:solidFill>
                <a:srgbClr val="FFCE41"/>
              </a:solidFill>
              <a:latin typeface="HK Grotesk Bold"/>
            </a:endParaRP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5C19DFF6-2106-B716-E10B-30310EADE9F1}"/>
              </a:ext>
            </a:extLst>
          </p:cNvPr>
          <p:cNvSpPr txBox="1"/>
          <p:nvPr/>
        </p:nvSpPr>
        <p:spPr>
          <a:xfrm>
            <a:off x="5257803" y="5552285"/>
            <a:ext cx="4190997" cy="10009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 Bold"/>
              </a:rPr>
              <a:t>Las vistas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K Grotesk Bold"/>
              </a:rPr>
              <a:t>muestran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 Bold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K Grotesk Bold"/>
              </a:rPr>
              <a:t>una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 Bold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K Grotesk Bold"/>
              </a:rPr>
              <a:t>relación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 Bold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K Grotesk Bold"/>
              </a:rPr>
              <a:t>creciente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 Bold"/>
              </a:rPr>
              <a:t> con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K Grotesk Bold"/>
              </a:rPr>
              <a:t>el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 Bold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K Grotesk Bold"/>
              </a:rPr>
              <a:t>precio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 Bold"/>
              </a:rPr>
              <a:t>.</a:t>
            </a:r>
          </a:p>
          <a:p>
            <a:pPr marL="285750" indent="-285750">
              <a:lnSpc>
                <a:spcPts val="4096"/>
              </a:lnSpc>
              <a:buFontTx/>
              <a:buChar char="-"/>
            </a:pPr>
            <a:endParaRPr lang="en-US" dirty="0">
              <a:solidFill>
                <a:srgbClr val="FFCE41"/>
              </a:solidFill>
              <a:latin typeface="HK Grotesk Bold"/>
            </a:endParaRPr>
          </a:p>
        </p:txBody>
      </p:sp>
      <p:grpSp>
        <p:nvGrpSpPr>
          <p:cNvPr id="2" name="Group 16">
            <a:extLst>
              <a:ext uri="{FF2B5EF4-FFF2-40B4-BE49-F238E27FC236}">
                <a16:creationId xmlns:a16="http://schemas.microsoft.com/office/drawing/2014/main" id="{333DE3D3-24F1-907B-2F12-091F19F3CF85}"/>
              </a:ext>
            </a:extLst>
          </p:cNvPr>
          <p:cNvGrpSpPr>
            <a:grpSpLocks noChangeAspect="1"/>
          </p:cNvGrpSpPr>
          <p:nvPr/>
        </p:nvGrpSpPr>
        <p:grpSpPr>
          <a:xfrm rot="-5400000">
            <a:off x="8934832" y="6496432"/>
            <a:ext cx="818768" cy="818768"/>
            <a:chOff x="0" y="0"/>
            <a:chExt cx="6350000" cy="6339840"/>
          </a:xfrm>
        </p:grpSpPr>
        <p:sp>
          <p:nvSpPr>
            <p:cNvPr id="4" name="Freeform 17">
              <a:extLst>
                <a:ext uri="{FF2B5EF4-FFF2-40B4-BE49-F238E27FC236}">
                  <a16:creationId xmlns:a16="http://schemas.microsoft.com/office/drawing/2014/main" id="{C4304826-7603-9BA9-2AC0-DB369DD64FF2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5" name="Freeform 3">
            <a:extLst>
              <a:ext uri="{FF2B5EF4-FFF2-40B4-BE49-F238E27FC236}">
                <a16:creationId xmlns:a16="http://schemas.microsoft.com/office/drawing/2014/main" id="{7761159B-349E-4BF2-B148-9077F7503335}"/>
              </a:ext>
            </a:extLst>
          </p:cNvPr>
          <p:cNvSpPr/>
          <p:nvPr/>
        </p:nvSpPr>
        <p:spPr>
          <a:xfrm>
            <a:off x="8363581" y="104821"/>
            <a:ext cx="1279708" cy="916737"/>
          </a:xfrm>
          <a:custGeom>
            <a:avLst/>
            <a:gdLst/>
            <a:ahLst/>
            <a:cxnLst/>
            <a:rect l="l" t="t" r="r" b="b"/>
            <a:pathLst>
              <a:path w="1279708" h="916737">
                <a:moveTo>
                  <a:pt x="0" y="0"/>
                </a:moveTo>
                <a:lnTo>
                  <a:pt x="1279708" y="0"/>
                </a:lnTo>
                <a:lnTo>
                  <a:pt x="1279708" y="916736"/>
                </a:lnTo>
                <a:lnTo>
                  <a:pt x="0" y="9167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67873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B7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9"/>
          <p:cNvSpPr txBox="1"/>
          <p:nvPr/>
        </p:nvSpPr>
        <p:spPr>
          <a:xfrm>
            <a:off x="523806" y="376088"/>
            <a:ext cx="8479629" cy="5171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608"/>
              </a:lnSpc>
              <a:spcBef>
                <a:spcPct val="0"/>
              </a:spcBef>
            </a:pPr>
            <a:r>
              <a:rPr lang="en-US" sz="2560" dirty="0" err="1">
                <a:solidFill>
                  <a:srgbClr val="FFCE41"/>
                </a:solidFill>
                <a:latin typeface="HK Grotesk Bold"/>
              </a:rPr>
              <a:t>Análisis</a:t>
            </a:r>
            <a:r>
              <a:rPr lang="en-US" sz="2560" dirty="0">
                <a:solidFill>
                  <a:srgbClr val="FFCE41"/>
                </a:solidFill>
                <a:latin typeface="HK Grotesk Bold"/>
              </a:rPr>
              <a:t> de </a:t>
            </a:r>
            <a:r>
              <a:rPr lang="en-US" sz="2560" dirty="0" err="1">
                <a:solidFill>
                  <a:srgbClr val="FFCE41"/>
                </a:solidFill>
                <a:latin typeface="HK Grotesk Bold"/>
              </a:rPr>
              <a:t>relación</a:t>
            </a:r>
            <a:r>
              <a:rPr lang="en-US" sz="2560" dirty="0">
                <a:solidFill>
                  <a:srgbClr val="FFCE41"/>
                </a:solidFill>
                <a:latin typeface="HK Grotesk Bold"/>
              </a:rPr>
              <a:t> entre </a:t>
            </a:r>
            <a:r>
              <a:rPr lang="en-US" sz="2560" dirty="0" err="1">
                <a:solidFill>
                  <a:srgbClr val="FFCE41"/>
                </a:solidFill>
                <a:latin typeface="HK Grotesk Bold"/>
              </a:rPr>
              <a:t>precio</a:t>
            </a:r>
            <a:r>
              <a:rPr lang="en-US" sz="2560" dirty="0">
                <a:solidFill>
                  <a:srgbClr val="FFCE41"/>
                </a:solidFill>
                <a:latin typeface="HK Grotesk Bold"/>
              </a:rPr>
              <a:t> y metros </a:t>
            </a:r>
            <a:r>
              <a:rPr lang="en-US" sz="2560" dirty="0" err="1">
                <a:solidFill>
                  <a:srgbClr val="FFCE41"/>
                </a:solidFill>
                <a:latin typeface="HK Grotesk Bold"/>
              </a:rPr>
              <a:t>cuadrados</a:t>
            </a:r>
            <a:r>
              <a:rPr lang="en-US" sz="2560" dirty="0">
                <a:solidFill>
                  <a:srgbClr val="FFCE41"/>
                </a:solidFill>
                <a:latin typeface="HK Grotesk Bold"/>
              </a:rPr>
              <a:t>:</a:t>
            </a:r>
          </a:p>
        </p:txBody>
      </p:sp>
      <p:sp>
        <p:nvSpPr>
          <p:cNvPr id="20" name="AutoShape 20"/>
          <p:cNvSpPr/>
          <p:nvPr/>
        </p:nvSpPr>
        <p:spPr>
          <a:xfrm>
            <a:off x="523806" y="990600"/>
            <a:ext cx="8681154" cy="0"/>
          </a:xfrm>
          <a:prstGeom prst="line">
            <a:avLst/>
          </a:prstGeom>
          <a:ln w="19050" cap="flat">
            <a:solidFill>
              <a:srgbClr val="FFCE41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B9B85CF-A214-BE43-4B26-4624BFC44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12" y="1143000"/>
            <a:ext cx="3447287" cy="295230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3CD53AE-161B-C42E-3E89-E3E931865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104" y="1156496"/>
            <a:ext cx="3330853" cy="293881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2C4BD41-F266-BE4F-4A4C-C0EAD692D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12" y="4273803"/>
            <a:ext cx="3447285" cy="289499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D691BD2-A879-74B9-878F-6AE59EF0C2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4104" y="4191000"/>
            <a:ext cx="3364379" cy="2998016"/>
          </a:xfrm>
          <a:prstGeom prst="rect">
            <a:avLst/>
          </a:prstGeom>
        </p:spPr>
      </p:pic>
      <p:sp>
        <p:nvSpPr>
          <p:cNvPr id="18" name="AutoShape 17">
            <a:extLst>
              <a:ext uri="{FF2B5EF4-FFF2-40B4-BE49-F238E27FC236}">
                <a16:creationId xmlns:a16="http://schemas.microsoft.com/office/drawing/2014/main" id="{6737E29A-8824-CE35-71A1-E3FAA1C3F5C0}"/>
              </a:ext>
            </a:extLst>
          </p:cNvPr>
          <p:cNvSpPr/>
          <p:nvPr/>
        </p:nvSpPr>
        <p:spPr>
          <a:xfrm rot="-5400000">
            <a:off x="2050800" y="4134104"/>
            <a:ext cx="5652000" cy="0"/>
          </a:xfrm>
          <a:prstGeom prst="line">
            <a:avLst/>
          </a:prstGeom>
          <a:ln w="19050" cap="flat">
            <a:solidFill>
              <a:srgbClr val="FFCE4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" name="Group 16">
            <a:extLst>
              <a:ext uri="{FF2B5EF4-FFF2-40B4-BE49-F238E27FC236}">
                <a16:creationId xmlns:a16="http://schemas.microsoft.com/office/drawing/2014/main" id="{2C9DDB20-A429-FBA7-533D-6B9DB68828F8}"/>
              </a:ext>
            </a:extLst>
          </p:cNvPr>
          <p:cNvGrpSpPr>
            <a:grpSpLocks noChangeAspect="1"/>
          </p:cNvGrpSpPr>
          <p:nvPr/>
        </p:nvGrpSpPr>
        <p:grpSpPr>
          <a:xfrm rot="-5400000">
            <a:off x="8934832" y="6496432"/>
            <a:ext cx="818768" cy="818768"/>
            <a:chOff x="0" y="0"/>
            <a:chExt cx="6350000" cy="6339840"/>
          </a:xfrm>
        </p:grpSpPr>
        <p:sp>
          <p:nvSpPr>
            <p:cNvPr id="3" name="Freeform 17">
              <a:extLst>
                <a:ext uri="{FF2B5EF4-FFF2-40B4-BE49-F238E27FC236}">
                  <a16:creationId xmlns:a16="http://schemas.microsoft.com/office/drawing/2014/main" id="{11C0DD9D-CE7C-2D7C-3A6E-2060711717D5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Freeform 3">
            <a:extLst>
              <a:ext uri="{FF2B5EF4-FFF2-40B4-BE49-F238E27FC236}">
                <a16:creationId xmlns:a16="http://schemas.microsoft.com/office/drawing/2014/main" id="{592CD752-8D92-9F81-BBC3-CF78B752988E}"/>
              </a:ext>
            </a:extLst>
          </p:cNvPr>
          <p:cNvSpPr/>
          <p:nvPr/>
        </p:nvSpPr>
        <p:spPr>
          <a:xfrm>
            <a:off x="8363581" y="42317"/>
            <a:ext cx="1279708" cy="916737"/>
          </a:xfrm>
          <a:custGeom>
            <a:avLst/>
            <a:gdLst/>
            <a:ahLst/>
            <a:cxnLst/>
            <a:rect l="l" t="t" r="r" b="b"/>
            <a:pathLst>
              <a:path w="1279708" h="916737">
                <a:moveTo>
                  <a:pt x="0" y="0"/>
                </a:moveTo>
                <a:lnTo>
                  <a:pt x="1279708" y="0"/>
                </a:lnTo>
                <a:lnTo>
                  <a:pt x="1279708" y="916736"/>
                </a:lnTo>
                <a:lnTo>
                  <a:pt x="0" y="9167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520773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E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5943600" cy="7337212"/>
          </a:xfrm>
          <a:custGeom>
            <a:avLst/>
            <a:gdLst/>
            <a:ahLst/>
            <a:cxnLst/>
            <a:rect l="l" t="t" r="r" b="b"/>
            <a:pathLst>
              <a:path w="4858636" h="7337212">
                <a:moveTo>
                  <a:pt x="0" y="0"/>
                </a:moveTo>
                <a:lnTo>
                  <a:pt x="4858636" y="0"/>
                </a:lnTo>
                <a:lnTo>
                  <a:pt x="4858636" y="7337212"/>
                </a:lnTo>
                <a:lnTo>
                  <a:pt x="0" y="7337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5506" r="-25506"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6477000" y="357298"/>
            <a:ext cx="3048000" cy="38036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5023"/>
              </a:lnSpc>
            </a:pPr>
            <a:r>
              <a:rPr lang="en-US" sz="4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Evolución</a:t>
            </a:r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temporal de </a:t>
            </a:r>
            <a:r>
              <a:rPr lang="en-US" sz="4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precio</a:t>
            </a:r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seguún</a:t>
            </a:r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año</a:t>
            </a:r>
            <a:r>
              <a:rPr lang="en-US" sz="4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4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construcción</a:t>
            </a:r>
            <a:endParaRPr lang="en-US" sz="4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oup 32"/>
          <p:cNvGrpSpPr>
            <a:grpSpLocks noChangeAspect="1"/>
          </p:cNvGrpSpPr>
          <p:nvPr/>
        </p:nvGrpSpPr>
        <p:grpSpPr>
          <a:xfrm rot="-5400000">
            <a:off x="8420100" y="6000750"/>
            <a:ext cx="1333781" cy="1333781"/>
            <a:chOff x="0" y="0"/>
            <a:chExt cx="6350000" cy="633984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37" name="Imagen 36">
            <a:extLst>
              <a:ext uri="{FF2B5EF4-FFF2-40B4-BE49-F238E27FC236}">
                <a16:creationId xmlns:a16="http://schemas.microsoft.com/office/drawing/2014/main" id="{A137C86A-45A8-2156-2957-AB57E2569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084413"/>
            <a:ext cx="5943599" cy="3563611"/>
          </a:xfrm>
          <a:prstGeom prst="rect">
            <a:avLst/>
          </a:prstGeom>
        </p:spPr>
      </p:pic>
      <p:sp>
        <p:nvSpPr>
          <p:cNvPr id="39" name="TextBox 14">
            <a:extLst>
              <a:ext uri="{FF2B5EF4-FFF2-40B4-BE49-F238E27FC236}">
                <a16:creationId xmlns:a16="http://schemas.microsoft.com/office/drawing/2014/main" id="{B1346EB9-F0D6-01B0-3E84-209D516DD6D2}"/>
              </a:ext>
            </a:extLst>
          </p:cNvPr>
          <p:cNvSpPr txBox="1"/>
          <p:nvPr/>
        </p:nvSpPr>
        <p:spPr>
          <a:xfrm>
            <a:off x="381000" y="5167548"/>
            <a:ext cx="4800600" cy="1554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K Grotesk Bold"/>
              </a:rPr>
              <a:t>Evolución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 Bold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K Grotesk Bold"/>
              </a:rPr>
              <a:t>ciclica</a:t>
            </a:r>
            <a:endParaRPr lang="en-US" dirty="0">
              <a:solidFill>
                <a:schemeClr val="bg1">
                  <a:lumMod val="50000"/>
                </a:schemeClr>
              </a:solidFill>
              <a:latin typeface="HK Grotesk Bold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K Grotesk Bold"/>
              </a:rPr>
              <a:t>Inestabilidad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 Bold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K Grotesk Bold"/>
              </a:rPr>
              <a:t>Fuerte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 Bold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K Grotesk Bold"/>
              </a:rPr>
              <a:t>caida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 Bold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K Grotesk Bold"/>
              </a:rPr>
              <a:t>en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 Bold"/>
              </a:rPr>
              <a:t> 1940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K Grotesk Bold"/>
              </a:rPr>
              <a:t>Recuperación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 Bold"/>
              </a:rPr>
              <a:t> de 1940 hasta 2020</a:t>
            </a:r>
          </a:p>
          <a:p>
            <a:pPr marL="285750" indent="-285750">
              <a:lnSpc>
                <a:spcPts val="4096"/>
              </a:lnSpc>
              <a:buFontTx/>
              <a:buChar char="-"/>
            </a:pPr>
            <a:endParaRPr lang="en-US" dirty="0">
              <a:solidFill>
                <a:srgbClr val="FFCE41"/>
              </a:solidFill>
              <a:latin typeface="HK Grotesk Bold"/>
            </a:endParaRPr>
          </a:p>
        </p:txBody>
      </p:sp>
      <p:sp>
        <p:nvSpPr>
          <p:cNvPr id="40" name="TextBox 31">
            <a:extLst>
              <a:ext uri="{FF2B5EF4-FFF2-40B4-BE49-F238E27FC236}">
                <a16:creationId xmlns:a16="http://schemas.microsoft.com/office/drawing/2014/main" id="{3EEDFD11-299F-B238-1594-ED1E24BBC3C9}"/>
              </a:ext>
            </a:extLst>
          </p:cNvPr>
          <p:cNvSpPr txBox="1"/>
          <p:nvPr/>
        </p:nvSpPr>
        <p:spPr>
          <a:xfrm>
            <a:off x="5638800" y="5009280"/>
            <a:ext cx="3822470" cy="8581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253"/>
              </a:lnSpc>
            </a:pPr>
            <a:r>
              <a:rPr lang="en-US" sz="1609" spc="32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120 AÑOS DE EVOLUCIÓN DEL SECTOR DE LA CONSTRUCCIÓN</a:t>
            </a:r>
          </a:p>
        </p:txBody>
      </p:sp>
    </p:spTree>
    <p:extLst>
      <p:ext uri="{BB962C8B-B14F-4D97-AF65-F5344CB8AC3E}">
        <p14:creationId xmlns:p14="http://schemas.microsoft.com/office/powerpoint/2010/main" val="1914077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E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4300" y="-114300"/>
            <a:ext cx="9982200" cy="7543800"/>
            <a:chOff x="0" y="0"/>
            <a:chExt cx="13309600" cy="100584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alphaModFix amt="15000"/>
            </a:blip>
            <a:srcRect l="5837" r="5837"/>
            <a:stretch>
              <a:fillRect/>
            </a:stretch>
          </p:blipFill>
          <p:spPr>
            <a:xfrm>
              <a:off x="0" y="0"/>
              <a:ext cx="13309600" cy="10058400"/>
            </a:xfrm>
            <a:prstGeom prst="rect">
              <a:avLst/>
            </a:prstGeom>
          </p:spPr>
        </p:pic>
      </p:grpSp>
      <p:sp>
        <p:nvSpPr>
          <p:cNvPr id="4" name="TextBox 4"/>
          <p:cNvSpPr txBox="1"/>
          <p:nvPr/>
        </p:nvSpPr>
        <p:spPr>
          <a:xfrm>
            <a:off x="1643190" y="3105076"/>
            <a:ext cx="6477000" cy="795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61"/>
              </a:lnSpc>
            </a:pPr>
            <a:r>
              <a:rPr lang="en-US" sz="48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MUCHAS GRACIAS!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43190" y="3895132"/>
            <a:ext cx="6477000" cy="27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53"/>
              </a:lnSpc>
            </a:pPr>
            <a:r>
              <a:rPr lang="en-US" sz="1609" spc="32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 SAHAGÚN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37731" y="329291"/>
            <a:ext cx="6477000" cy="198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0"/>
              </a:lnSpc>
            </a:pPr>
            <a:r>
              <a:rPr lang="en-US" sz="1207" spc="24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 IRONHACK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43190" y="6781952"/>
            <a:ext cx="6477000" cy="198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0"/>
              </a:lnSpc>
            </a:pPr>
            <a:r>
              <a:rPr lang="en-US" sz="1207" spc="24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#MODELO DE REGRESION SOBRE REAL ESTATE</a:t>
            </a:r>
          </a:p>
        </p:txBody>
      </p: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435258" y="6001305"/>
            <a:ext cx="941212" cy="939485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 rot="-10800000">
            <a:off x="8364059" y="370974"/>
            <a:ext cx="941212" cy="939485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E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4858636" cy="7337212"/>
          </a:xfrm>
          <a:custGeom>
            <a:avLst/>
            <a:gdLst/>
            <a:ahLst/>
            <a:cxnLst/>
            <a:rect l="l" t="t" r="r" b="b"/>
            <a:pathLst>
              <a:path w="4858636" h="7337212">
                <a:moveTo>
                  <a:pt x="0" y="0"/>
                </a:moveTo>
                <a:lnTo>
                  <a:pt x="4858636" y="0"/>
                </a:lnTo>
                <a:lnTo>
                  <a:pt x="4858636" y="7337212"/>
                </a:lnTo>
                <a:lnTo>
                  <a:pt x="0" y="7337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5506" r="-25506"/>
            </a:stretch>
          </a:blipFill>
        </p:spPr>
        <p:txBody>
          <a:bodyPr/>
          <a:lstStyle/>
          <a:p>
            <a:endParaRPr lang="es-ES" dirty="0"/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AEEE625-1E2B-E9E6-2CB9-DF2BF0B4329A}"/>
              </a:ext>
            </a:extLst>
          </p:cNvPr>
          <p:cNvGrpSpPr/>
          <p:nvPr/>
        </p:nvGrpSpPr>
        <p:grpSpPr>
          <a:xfrm>
            <a:off x="393056" y="552396"/>
            <a:ext cx="4151705" cy="1035829"/>
            <a:chOff x="393056" y="552396"/>
            <a:chExt cx="4151705" cy="1035829"/>
          </a:xfrm>
        </p:grpSpPr>
        <p:sp>
          <p:nvSpPr>
            <p:cNvPr id="3" name="Freeform 3"/>
            <p:cNvSpPr/>
            <p:nvPr/>
          </p:nvSpPr>
          <p:spPr>
            <a:xfrm>
              <a:off x="393056" y="1562786"/>
              <a:ext cx="4073172" cy="25439"/>
            </a:xfrm>
            <a:custGeom>
              <a:avLst/>
              <a:gdLst/>
              <a:ahLst/>
              <a:cxnLst/>
              <a:rect l="l" t="t" r="r" b="b"/>
              <a:pathLst>
                <a:path w="4073172" h="25439">
                  <a:moveTo>
                    <a:pt x="0" y="0"/>
                  </a:moveTo>
                  <a:lnTo>
                    <a:pt x="4073172" y="0"/>
                  </a:lnTo>
                  <a:lnTo>
                    <a:pt x="4073172" y="25440"/>
                  </a:lnTo>
                  <a:lnTo>
                    <a:pt x="0" y="254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t="-7955626" b="-7955626"/>
              </a:stretch>
            </a:blipFill>
          </p:spPr>
        </p:sp>
        <p:sp>
          <p:nvSpPr>
            <p:cNvPr id="9" name="TextBox 9"/>
            <p:cNvSpPr txBox="1"/>
            <p:nvPr/>
          </p:nvSpPr>
          <p:spPr>
            <a:xfrm>
              <a:off x="393056" y="552396"/>
              <a:ext cx="698660" cy="924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888"/>
                </a:lnSpc>
              </a:pPr>
              <a:r>
                <a:rPr lang="en-US" sz="5634" spc="450" dirty="0">
                  <a:solidFill>
                    <a:srgbClr val="444440">
                      <a:alpha val="29804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906211" y="795843"/>
              <a:ext cx="3638550" cy="2682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53"/>
                </a:lnSpc>
              </a:pPr>
              <a:r>
                <a:rPr lang="en-US" sz="1609" spc="128" dirty="0">
                  <a:solidFill>
                    <a:srgbClr val="44444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OBJETIVOS Y  PROCEDIMIENTO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906211" y="1084130"/>
              <a:ext cx="3631825" cy="1987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90"/>
                </a:lnSpc>
              </a:pPr>
              <a:r>
                <a:rPr lang="en-US" sz="1207" dirty="0">
                  <a:solidFill>
                    <a:srgbClr val="44444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INTRODUCCIÓN</a:t>
              </a:r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25467C00-1CC0-2693-F94F-61A17529E605}"/>
              </a:ext>
            </a:extLst>
          </p:cNvPr>
          <p:cNvGrpSpPr/>
          <p:nvPr/>
        </p:nvGrpSpPr>
        <p:grpSpPr>
          <a:xfrm>
            <a:off x="393056" y="3183404"/>
            <a:ext cx="4151705" cy="1043736"/>
            <a:chOff x="393056" y="2517674"/>
            <a:chExt cx="4151705" cy="1043736"/>
          </a:xfrm>
        </p:grpSpPr>
        <p:sp>
          <p:nvSpPr>
            <p:cNvPr id="5" name="Freeform 5"/>
            <p:cNvSpPr/>
            <p:nvPr/>
          </p:nvSpPr>
          <p:spPr>
            <a:xfrm>
              <a:off x="393056" y="3535971"/>
              <a:ext cx="4073172" cy="25439"/>
            </a:xfrm>
            <a:custGeom>
              <a:avLst/>
              <a:gdLst/>
              <a:ahLst/>
              <a:cxnLst/>
              <a:rect l="l" t="t" r="r" b="b"/>
              <a:pathLst>
                <a:path w="4073172" h="25439">
                  <a:moveTo>
                    <a:pt x="0" y="0"/>
                  </a:moveTo>
                  <a:lnTo>
                    <a:pt x="4073172" y="0"/>
                  </a:lnTo>
                  <a:lnTo>
                    <a:pt x="4073172" y="25440"/>
                  </a:lnTo>
                  <a:lnTo>
                    <a:pt x="0" y="254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t="-7955626" b="-7955626"/>
              </a:stretch>
            </a:blipFill>
          </p:spPr>
        </p:sp>
        <p:sp>
          <p:nvSpPr>
            <p:cNvPr id="11" name="TextBox 11"/>
            <p:cNvSpPr txBox="1"/>
            <p:nvPr/>
          </p:nvSpPr>
          <p:spPr>
            <a:xfrm>
              <a:off x="393056" y="2517674"/>
              <a:ext cx="698660" cy="924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888"/>
                </a:lnSpc>
              </a:pPr>
              <a:r>
                <a:rPr lang="en-US" sz="5634" spc="450">
                  <a:solidFill>
                    <a:srgbClr val="444440">
                      <a:alpha val="29804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906211" y="2728366"/>
              <a:ext cx="3638550" cy="2682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53"/>
                </a:lnSpc>
              </a:pPr>
              <a:r>
                <a:rPr lang="en-US" sz="1609" spc="128" dirty="0">
                  <a:solidFill>
                    <a:srgbClr val="44444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TRATAMIENTO DE DATOS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906211" y="3016652"/>
              <a:ext cx="3631825" cy="1987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90"/>
                </a:lnSpc>
              </a:pPr>
              <a:r>
                <a:rPr lang="en-US" sz="1207" dirty="0">
                  <a:solidFill>
                    <a:srgbClr val="44444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3AFB44B-222C-AC68-BC7F-E76341225BAD}"/>
              </a:ext>
            </a:extLst>
          </p:cNvPr>
          <p:cNvGrpSpPr/>
          <p:nvPr/>
        </p:nvGrpSpPr>
        <p:grpSpPr>
          <a:xfrm>
            <a:off x="393056" y="4518186"/>
            <a:ext cx="4331343" cy="1059874"/>
            <a:chOff x="393056" y="3969326"/>
            <a:chExt cx="4331343" cy="1059874"/>
          </a:xfrm>
        </p:grpSpPr>
        <p:sp>
          <p:nvSpPr>
            <p:cNvPr id="6" name="Freeform 6"/>
            <p:cNvSpPr/>
            <p:nvPr/>
          </p:nvSpPr>
          <p:spPr>
            <a:xfrm>
              <a:off x="393056" y="5003761"/>
              <a:ext cx="4073172" cy="25439"/>
            </a:xfrm>
            <a:custGeom>
              <a:avLst/>
              <a:gdLst/>
              <a:ahLst/>
              <a:cxnLst/>
              <a:rect l="l" t="t" r="r" b="b"/>
              <a:pathLst>
                <a:path w="4073172" h="25439">
                  <a:moveTo>
                    <a:pt x="0" y="0"/>
                  </a:moveTo>
                  <a:lnTo>
                    <a:pt x="4073172" y="0"/>
                  </a:lnTo>
                  <a:lnTo>
                    <a:pt x="4073172" y="25439"/>
                  </a:lnTo>
                  <a:lnTo>
                    <a:pt x="0" y="254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t="-7955718" b="-7955718"/>
              </a:stretch>
            </a:blipFill>
          </p:spPr>
        </p:sp>
        <p:sp>
          <p:nvSpPr>
            <p:cNvPr id="12" name="TextBox 12"/>
            <p:cNvSpPr txBox="1"/>
            <p:nvPr/>
          </p:nvSpPr>
          <p:spPr>
            <a:xfrm>
              <a:off x="393056" y="3969326"/>
              <a:ext cx="698660" cy="924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888"/>
                </a:lnSpc>
              </a:pPr>
              <a:r>
                <a:rPr lang="en-US" sz="5634" spc="450">
                  <a:solidFill>
                    <a:srgbClr val="444440">
                      <a:alpha val="29804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906210" y="4190936"/>
              <a:ext cx="3818189" cy="26821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253"/>
                </a:lnSpc>
              </a:pPr>
              <a:r>
                <a:rPr lang="en-US" sz="1609" spc="128" dirty="0">
                  <a:solidFill>
                    <a:srgbClr val="44444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CONSTRUCCIÓN DEL MODELO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906211" y="4479223"/>
              <a:ext cx="3631825" cy="1987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90"/>
                </a:lnSpc>
              </a:pPr>
              <a:r>
                <a:rPr lang="en-US" sz="1207" dirty="0">
                  <a:solidFill>
                    <a:srgbClr val="44444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C8D7DEC-8DFA-FFBF-42C7-DA4794D1AB50}"/>
              </a:ext>
            </a:extLst>
          </p:cNvPr>
          <p:cNvGrpSpPr/>
          <p:nvPr/>
        </p:nvGrpSpPr>
        <p:grpSpPr>
          <a:xfrm>
            <a:off x="393056" y="5869107"/>
            <a:ext cx="4331343" cy="1065093"/>
            <a:chOff x="393056" y="5107107"/>
            <a:chExt cx="4331343" cy="1065093"/>
          </a:xfrm>
        </p:grpSpPr>
        <p:sp>
          <p:nvSpPr>
            <p:cNvPr id="7" name="Freeform 7"/>
            <p:cNvSpPr/>
            <p:nvPr/>
          </p:nvSpPr>
          <p:spPr>
            <a:xfrm>
              <a:off x="393056" y="6146761"/>
              <a:ext cx="4073172" cy="25439"/>
            </a:xfrm>
            <a:custGeom>
              <a:avLst/>
              <a:gdLst/>
              <a:ahLst/>
              <a:cxnLst/>
              <a:rect l="l" t="t" r="r" b="b"/>
              <a:pathLst>
                <a:path w="4073172" h="25439">
                  <a:moveTo>
                    <a:pt x="0" y="0"/>
                  </a:moveTo>
                  <a:lnTo>
                    <a:pt x="4073172" y="0"/>
                  </a:lnTo>
                  <a:lnTo>
                    <a:pt x="4073172" y="25439"/>
                  </a:lnTo>
                  <a:lnTo>
                    <a:pt x="0" y="254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t="-7955718" b="-7955718"/>
              </a:stretch>
            </a:blipFill>
          </p:spPr>
        </p:sp>
        <p:sp>
          <p:nvSpPr>
            <p:cNvPr id="13" name="TextBox 13"/>
            <p:cNvSpPr txBox="1"/>
            <p:nvPr/>
          </p:nvSpPr>
          <p:spPr>
            <a:xfrm>
              <a:off x="393056" y="5107107"/>
              <a:ext cx="698660" cy="924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888"/>
                </a:lnSpc>
              </a:pPr>
              <a:r>
                <a:rPr lang="en-US" sz="5634" spc="450">
                  <a:solidFill>
                    <a:srgbClr val="444440">
                      <a:alpha val="29804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906211" y="5339635"/>
              <a:ext cx="3818188" cy="26821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253"/>
                </a:lnSpc>
              </a:pPr>
              <a:r>
                <a:rPr lang="en-US" sz="1609" spc="128" dirty="0">
                  <a:solidFill>
                    <a:srgbClr val="44444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VISUALIZACIÓN DE RESULTADOS 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906211" y="5627922"/>
              <a:ext cx="3631825" cy="1987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90"/>
                </a:lnSpc>
              </a:pPr>
              <a:r>
                <a:rPr lang="en-US" sz="1207" dirty="0">
                  <a:solidFill>
                    <a:srgbClr val="44444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 BI</a:t>
              </a: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76DCCE32-3CC8-0C32-2C6C-07CF7098103D}"/>
              </a:ext>
            </a:extLst>
          </p:cNvPr>
          <p:cNvGrpSpPr/>
          <p:nvPr/>
        </p:nvGrpSpPr>
        <p:grpSpPr>
          <a:xfrm>
            <a:off x="393056" y="1879271"/>
            <a:ext cx="4151705" cy="1013087"/>
            <a:chOff x="393056" y="1556871"/>
            <a:chExt cx="4151705" cy="1013087"/>
          </a:xfrm>
        </p:grpSpPr>
        <p:sp>
          <p:nvSpPr>
            <p:cNvPr id="4" name="Freeform 4"/>
            <p:cNvSpPr/>
            <p:nvPr/>
          </p:nvSpPr>
          <p:spPr>
            <a:xfrm>
              <a:off x="393056" y="2544519"/>
              <a:ext cx="4073172" cy="25439"/>
            </a:xfrm>
            <a:custGeom>
              <a:avLst/>
              <a:gdLst/>
              <a:ahLst/>
              <a:cxnLst/>
              <a:rect l="l" t="t" r="r" b="b"/>
              <a:pathLst>
                <a:path w="4073172" h="25439">
                  <a:moveTo>
                    <a:pt x="0" y="0"/>
                  </a:moveTo>
                  <a:lnTo>
                    <a:pt x="4073172" y="0"/>
                  </a:lnTo>
                  <a:lnTo>
                    <a:pt x="4073172" y="25439"/>
                  </a:lnTo>
                  <a:lnTo>
                    <a:pt x="0" y="254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t="-7955718" b="-7955718"/>
              </a:stretch>
            </a:blipFill>
          </p:spPr>
        </p:sp>
        <p:sp>
          <p:nvSpPr>
            <p:cNvPr id="10" name="TextBox 10"/>
            <p:cNvSpPr txBox="1"/>
            <p:nvPr/>
          </p:nvSpPr>
          <p:spPr>
            <a:xfrm>
              <a:off x="393056" y="1556871"/>
              <a:ext cx="698660" cy="924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888"/>
                </a:lnSpc>
              </a:pPr>
              <a:r>
                <a:rPr lang="en-US" sz="5634" spc="450">
                  <a:solidFill>
                    <a:srgbClr val="444440">
                      <a:alpha val="29804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906211" y="1789400"/>
              <a:ext cx="3638550" cy="2734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53"/>
                </a:lnSpc>
              </a:pPr>
              <a:r>
                <a:rPr lang="en-US" sz="1609" spc="128" dirty="0">
                  <a:solidFill>
                    <a:srgbClr val="44444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PREVISUALIZACIÓN DE DATOS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906211" y="2077687"/>
              <a:ext cx="3631825" cy="1987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90"/>
                </a:lnSpc>
              </a:pPr>
              <a:r>
                <a:rPr lang="en-US" sz="1207" dirty="0">
                  <a:solidFill>
                    <a:srgbClr val="44444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SQL</a:t>
              </a:r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240740" y="357298"/>
            <a:ext cx="4126019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23"/>
              </a:lnSpc>
            </a:pPr>
            <a:r>
              <a:rPr lang="en-US" sz="48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5240740" y="1524000"/>
            <a:ext cx="4127270" cy="27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253"/>
              </a:lnSpc>
            </a:pPr>
            <a:r>
              <a:rPr lang="en-US" sz="1609" spc="32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VAMOS A CUBRIR</a:t>
            </a:r>
          </a:p>
        </p:txBody>
      </p:sp>
      <p:grpSp>
        <p:nvGrpSpPr>
          <p:cNvPr id="32" name="Group 32"/>
          <p:cNvGrpSpPr>
            <a:grpSpLocks noChangeAspect="1"/>
          </p:cNvGrpSpPr>
          <p:nvPr/>
        </p:nvGrpSpPr>
        <p:grpSpPr>
          <a:xfrm rot="-5400000">
            <a:off x="8420100" y="6000750"/>
            <a:ext cx="1333781" cy="1333781"/>
            <a:chOff x="0" y="0"/>
            <a:chExt cx="6350000" cy="633984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E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1027383" y="2910227"/>
            <a:ext cx="4023973" cy="4023973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0160" y="10160"/>
              <a:ext cx="6329680" cy="6329680"/>
            </a:xfrm>
            <a:custGeom>
              <a:avLst/>
              <a:gdLst/>
              <a:ahLst/>
              <a:cxnLst/>
              <a:rect l="l" t="t" r="r" b="b"/>
              <a:pathLst>
                <a:path w="6329680" h="6329680">
                  <a:moveTo>
                    <a:pt x="3164840" y="6329680"/>
                  </a:moveTo>
                  <a:cubicBezTo>
                    <a:pt x="2319020" y="6329680"/>
                    <a:pt x="1524000" y="6000750"/>
                    <a:pt x="927100" y="5402580"/>
                  </a:cubicBezTo>
                  <a:cubicBezTo>
                    <a:pt x="328930" y="4804410"/>
                    <a:pt x="0" y="4009390"/>
                    <a:pt x="0" y="3164840"/>
                  </a:cubicBezTo>
                  <a:cubicBezTo>
                    <a:pt x="0" y="2319020"/>
                    <a:pt x="328930" y="1524000"/>
                    <a:pt x="927100" y="927100"/>
                  </a:cubicBezTo>
                  <a:cubicBezTo>
                    <a:pt x="1525270" y="328930"/>
                    <a:pt x="2320290" y="0"/>
                    <a:pt x="3164840" y="0"/>
                  </a:cubicBezTo>
                  <a:cubicBezTo>
                    <a:pt x="4010660" y="0"/>
                    <a:pt x="4805680" y="328930"/>
                    <a:pt x="5402580" y="927100"/>
                  </a:cubicBezTo>
                  <a:cubicBezTo>
                    <a:pt x="6000750" y="1525270"/>
                    <a:pt x="6329680" y="2320290"/>
                    <a:pt x="6329680" y="3164840"/>
                  </a:cubicBezTo>
                  <a:cubicBezTo>
                    <a:pt x="6329680" y="4010660"/>
                    <a:pt x="6000750" y="4805680"/>
                    <a:pt x="5402580" y="5402580"/>
                  </a:cubicBezTo>
                  <a:cubicBezTo>
                    <a:pt x="4805680" y="6000750"/>
                    <a:pt x="4010660" y="6329680"/>
                    <a:pt x="3164840" y="6329680"/>
                  </a:cubicBezTo>
                  <a:close/>
                  <a:moveTo>
                    <a:pt x="3164840" y="254000"/>
                  </a:moveTo>
                  <a:cubicBezTo>
                    <a:pt x="2387600" y="254000"/>
                    <a:pt x="1656080" y="556260"/>
                    <a:pt x="1106170" y="1106170"/>
                  </a:cubicBezTo>
                  <a:cubicBezTo>
                    <a:pt x="556260" y="1656080"/>
                    <a:pt x="254000" y="2387600"/>
                    <a:pt x="254000" y="3164840"/>
                  </a:cubicBezTo>
                  <a:cubicBezTo>
                    <a:pt x="254000" y="3942080"/>
                    <a:pt x="556260" y="4673600"/>
                    <a:pt x="1106170" y="5223510"/>
                  </a:cubicBezTo>
                  <a:cubicBezTo>
                    <a:pt x="1656080" y="5773420"/>
                    <a:pt x="2387600" y="6075680"/>
                    <a:pt x="3164840" y="6075680"/>
                  </a:cubicBezTo>
                  <a:cubicBezTo>
                    <a:pt x="3942080" y="6075680"/>
                    <a:pt x="4673600" y="5773420"/>
                    <a:pt x="5223510" y="5223510"/>
                  </a:cubicBezTo>
                  <a:cubicBezTo>
                    <a:pt x="5773420" y="4673600"/>
                    <a:pt x="6075680" y="3942080"/>
                    <a:pt x="6075680" y="3164840"/>
                  </a:cubicBezTo>
                  <a:cubicBezTo>
                    <a:pt x="6075680" y="2387600"/>
                    <a:pt x="5773420" y="1656080"/>
                    <a:pt x="5223510" y="1106170"/>
                  </a:cubicBezTo>
                  <a:cubicBezTo>
                    <a:pt x="4673600" y="556260"/>
                    <a:pt x="3942080" y="254000"/>
                    <a:pt x="3164840" y="2540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158085" y="2124030"/>
            <a:ext cx="4349085" cy="4349086"/>
            <a:chOff x="0" y="0"/>
            <a:chExt cx="6350000" cy="634997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24891" r="-24888" b="2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1752600" y="451496"/>
            <a:ext cx="7508543" cy="16670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6761"/>
              </a:lnSpc>
            </a:pPr>
            <a:r>
              <a:rPr lang="en-US" sz="48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Y PROCEDIMIENTOS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572000" y="2362200"/>
            <a:ext cx="4191000" cy="2682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53"/>
              </a:lnSpc>
            </a:pPr>
            <a:r>
              <a:rPr lang="en-US" sz="1609" spc="32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CONOCER EL MERCADO</a:t>
            </a:r>
          </a:p>
        </p:txBody>
      </p:sp>
      <p:grpSp>
        <p:nvGrpSpPr>
          <p:cNvPr id="8" name="Group 8"/>
          <p:cNvGrpSpPr>
            <a:grpSpLocks noChangeAspect="1"/>
          </p:cNvGrpSpPr>
          <p:nvPr/>
        </p:nvGrpSpPr>
        <p:grpSpPr>
          <a:xfrm rot="-5400000">
            <a:off x="8439776" y="6021392"/>
            <a:ext cx="941212" cy="939485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4724400" y="2754274"/>
            <a:ext cx="4538222" cy="11950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2406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n-US" sz="1400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busca</a:t>
            </a:r>
            <a:r>
              <a:rPr lang="en-US" sz="1400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descubrir</a:t>
            </a:r>
            <a:r>
              <a:rPr lang="en-US" sz="1400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n-US" sz="1400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principals </a:t>
            </a:r>
            <a:r>
              <a:rPr lang="en-US" sz="1400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determinantes</a:t>
            </a:r>
            <a:r>
              <a:rPr lang="en-US" sz="1400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mercado </a:t>
            </a:r>
            <a:r>
              <a:rPr lang="en-US" sz="1400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inmobiliario</a:t>
            </a:r>
            <a:r>
              <a:rPr lang="en-US" sz="1400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400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partir</a:t>
            </a:r>
            <a:r>
              <a:rPr lang="en-US" sz="1400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400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n-US" sz="1400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base de </a:t>
            </a:r>
            <a:r>
              <a:rPr lang="en-US" sz="1400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r>
              <a:rPr lang="en-US" sz="1400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22K </a:t>
            </a:r>
            <a:r>
              <a:rPr lang="en-US" sz="1400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propiedades</a:t>
            </a:r>
            <a:r>
              <a:rPr lang="en-US" sz="1400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vendidas</a:t>
            </a:r>
            <a:r>
              <a:rPr lang="en-US" sz="1400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entre (Mayo 2014-Mayo2015).</a:t>
            </a: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DADC2BEC-B95E-187D-C4FE-7A7A4E2361CF}"/>
              </a:ext>
            </a:extLst>
          </p:cNvPr>
          <p:cNvSpPr txBox="1"/>
          <p:nvPr/>
        </p:nvSpPr>
        <p:spPr>
          <a:xfrm>
            <a:off x="4572000" y="4151385"/>
            <a:ext cx="4191000" cy="2682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53"/>
              </a:lnSpc>
            </a:pPr>
            <a:r>
              <a:rPr lang="en-US" sz="1609" spc="32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OPERATIVA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7327424-53DC-586A-3F9E-ECC37D42753B}"/>
              </a:ext>
            </a:extLst>
          </p:cNvPr>
          <p:cNvSpPr txBox="1"/>
          <p:nvPr/>
        </p:nvSpPr>
        <p:spPr>
          <a:xfrm>
            <a:off x="4724400" y="4447673"/>
            <a:ext cx="4536743" cy="8872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285750" indent="-285750">
              <a:lnSpc>
                <a:spcPts val="2406"/>
              </a:lnSpc>
              <a:buFont typeface="Arial" panose="020B0604020202020204" pitchFamily="34" charset="0"/>
              <a:buChar char="•"/>
              <a:defRPr sz="140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Construir</a:t>
            </a:r>
            <a:r>
              <a:rPr lang="en-US" dirty="0"/>
              <a:t> un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capaz</a:t>
            </a:r>
            <a:r>
              <a:rPr lang="en-US" dirty="0"/>
              <a:t> de </a:t>
            </a:r>
            <a:r>
              <a:rPr lang="en-US" dirty="0" err="1"/>
              <a:t>predecir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precio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propiedad</a:t>
            </a:r>
            <a:r>
              <a:rPr lang="en-US" dirty="0"/>
              <a:t> </a:t>
            </a:r>
            <a:r>
              <a:rPr lang="en-US" dirty="0" err="1"/>
              <a:t>inmobiliaria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base a sus </a:t>
            </a:r>
            <a:r>
              <a:rPr lang="en-US" dirty="0" err="1"/>
              <a:t>caracteristicas</a:t>
            </a:r>
            <a:r>
              <a:rPr lang="en-US" dirty="0"/>
              <a:t>.</a:t>
            </a: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86C3C049-895C-B592-2C57-86CF193EF063}"/>
              </a:ext>
            </a:extLst>
          </p:cNvPr>
          <p:cNvSpPr txBox="1"/>
          <p:nvPr/>
        </p:nvSpPr>
        <p:spPr>
          <a:xfrm>
            <a:off x="4571999" y="5562600"/>
            <a:ext cx="4808125" cy="2682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53"/>
              </a:lnSpc>
            </a:pPr>
            <a:r>
              <a:rPr lang="en-US" sz="1609" spc="32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PRESENTACIÓN DE CONCLUSIONES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7CC6CEA-840C-9CB8-CD73-A7AFA899CBA9}"/>
              </a:ext>
            </a:extLst>
          </p:cNvPr>
          <p:cNvSpPr txBox="1"/>
          <p:nvPr/>
        </p:nvSpPr>
        <p:spPr>
          <a:xfrm>
            <a:off x="4724400" y="5858888"/>
            <a:ext cx="4536743" cy="8872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285750" indent="-285750">
              <a:lnSpc>
                <a:spcPts val="2406"/>
              </a:lnSpc>
              <a:buFont typeface="Arial" panose="020B0604020202020204" pitchFamily="34" charset="0"/>
              <a:buChar char="•"/>
              <a:defRPr sz="140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Vamos a </a:t>
            </a:r>
            <a:r>
              <a:rPr lang="en-US" dirty="0" err="1"/>
              <a:t>observar</a:t>
            </a:r>
            <a:r>
              <a:rPr lang="en-US" dirty="0"/>
              <a:t> </a:t>
            </a:r>
            <a:r>
              <a:rPr lang="en-US" dirty="0" err="1"/>
              <a:t>graficamente</a:t>
            </a:r>
            <a:r>
              <a:rPr lang="en-US" dirty="0"/>
              <a:t> la </a:t>
            </a:r>
            <a:r>
              <a:rPr lang="en-US" dirty="0" err="1"/>
              <a:t>incidencia</a:t>
            </a:r>
            <a:r>
              <a:rPr lang="en-US" dirty="0"/>
              <a:t> de las variables mas </a:t>
            </a:r>
            <a:r>
              <a:rPr lang="en-US" dirty="0" err="1"/>
              <a:t>determinantes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evolución</a:t>
            </a:r>
            <a:r>
              <a:rPr lang="en-US" dirty="0"/>
              <a:t> del </a:t>
            </a:r>
            <a:r>
              <a:rPr lang="en-US" dirty="0" err="1"/>
              <a:t>precio</a:t>
            </a:r>
            <a:r>
              <a:rPr lang="en-US" dirty="0"/>
              <a:t> de las </a:t>
            </a:r>
            <a:r>
              <a:rPr lang="en-US" dirty="0" err="1"/>
              <a:t>propiedades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E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4686600" cy="73152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s-ES" sz="960" dirty="0"/>
          </a:p>
        </p:txBody>
      </p:sp>
      <p:sp>
        <p:nvSpPr>
          <p:cNvPr id="7" name="TextBox 7"/>
          <p:cNvSpPr txBox="1"/>
          <p:nvPr/>
        </p:nvSpPr>
        <p:spPr>
          <a:xfrm>
            <a:off x="5380663" y="2159838"/>
            <a:ext cx="3589239" cy="143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48"/>
              </a:lnSpc>
            </a:pPr>
            <a:endParaRPr lang="en-US" sz="960" dirty="0">
              <a:solidFill>
                <a:srgbClr val="FFFFFF"/>
              </a:solidFill>
              <a:latin typeface="HK Grotesk Medium"/>
            </a:endParaRPr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8E816FF3-567B-CD3B-4633-F0A96EA9C480}"/>
              </a:ext>
            </a:extLst>
          </p:cNvPr>
          <p:cNvGrpSpPr/>
          <p:nvPr/>
        </p:nvGrpSpPr>
        <p:grpSpPr>
          <a:xfrm>
            <a:off x="3893317" y="5989324"/>
            <a:ext cx="5453883" cy="1097276"/>
            <a:chOff x="3893317" y="5989324"/>
            <a:chExt cx="5453883" cy="1097276"/>
          </a:xfrm>
        </p:grpSpPr>
        <p:sp>
          <p:nvSpPr>
            <p:cNvPr id="15" name="Freeform 15"/>
            <p:cNvSpPr/>
            <p:nvPr/>
          </p:nvSpPr>
          <p:spPr>
            <a:xfrm>
              <a:off x="3893317" y="6183079"/>
              <a:ext cx="970671" cy="903521"/>
            </a:xfrm>
            <a:custGeom>
              <a:avLst/>
              <a:gdLst/>
              <a:ahLst/>
              <a:cxnLst/>
              <a:rect l="l" t="t" r="r" b="b"/>
              <a:pathLst>
                <a:path w="2258801" h="2258801">
                  <a:moveTo>
                    <a:pt x="0" y="0"/>
                  </a:moveTo>
                  <a:lnTo>
                    <a:pt x="2258801" y="0"/>
                  </a:lnTo>
                  <a:lnTo>
                    <a:pt x="2258801" y="2258801"/>
                  </a:lnTo>
                  <a:lnTo>
                    <a:pt x="0" y="22588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" name="TextBox 17"/>
            <p:cNvSpPr txBox="1"/>
            <p:nvPr/>
          </p:nvSpPr>
          <p:spPr>
            <a:xfrm>
              <a:off x="5491204" y="5989324"/>
              <a:ext cx="3855996" cy="5463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19"/>
                </a:lnSpc>
              </a:pPr>
              <a:r>
                <a:rPr lang="en-US" b="1" dirty="0" err="1">
                  <a:solidFill>
                    <a:schemeClr val="bg1"/>
                  </a:solidFill>
                  <a:latin typeface="HK Grotesk Bold"/>
                </a:rPr>
                <a:t>Reformas</a:t>
              </a:r>
              <a:r>
                <a:rPr lang="en-US" b="1" dirty="0">
                  <a:solidFill>
                    <a:schemeClr val="bg1"/>
                  </a:solidFill>
                  <a:latin typeface="HK Grotesk Bold"/>
                </a:rPr>
                <a:t> y Renovación de </a:t>
              </a:r>
              <a:r>
                <a:rPr lang="en-US" b="1" dirty="0" err="1">
                  <a:solidFill>
                    <a:schemeClr val="bg1"/>
                  </a:solidFill>
                  <a:latin typeface="HK Grotesk Bold"/>
                </a:rPr>
                <a:t>viviendas</a:t>
              </a:r>
              <a:r>
                <a:rPr lang="en-US" b="1" dirty="0">
                  <a:solidFill>
                    <a:schemeClr val="bg1"/>
                  </a:solidFill>
                  <a:latin typeface="HK Grotesk Bold"/>
                </a:rPr>
                <a:t>: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5491204" y="6628279"/>
              <a:ext cx="3855996" cy="252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96215" lvl="1" indent="-152390">
                <a:lnSpc>
                  <a:spcPts val="2219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HK Grotesk Medium"/>
                </a:rPr>
                <a:t>914 </a:t>
              </a:r>
              <a:r>
                <a:rPr lang="en-US" sz="1400" dirty="0" err="1">
                  <a:latin typeface="HK Grotesk Medium"/>
                </a:rPr>
                <a:t>viviendas</a:t>
              </a:r>
              <a:r>
                <a:rPr lang="en-US" sz="1400" dirty="0">
                  <a:latin typeface="HK Grotesk Medium"/>
                </a:rPr>
                <a:t> </a:t>
              </a:r>
              <a:r>
                <a:rPr lang="en-US" sz="1400" dirty="0" err="1">
                  <a:latin typeface="HK Grotesk Medium"/>
                </a:rPr>
                <a:t>reformadas</a:t>
              </a:r>
              <a:r>
                <a:rPr lang="en-US" sz="1400" dirty="0">
                  <a:latin typeface="HK Grotesk Medium"/>
                </a:rPr>
                <a:t> </a:t>
              </a:r>
              <a:r>
                <a:rPr lang="en-US" sz="1400" dirty="0" err="1">
                  <a:latin typeface="HK Grotesk Medium"/>
                </a:rPr>
                <a:t>ptaría</a:t>
              </a:r>
              <a:endParaRPr lang="en-US" sz="1400" dirty="0">
                <a:latin typeface="HK Grotesk Medium"/>
              </a:endParaRP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406399" y="2438400"/>
            <a:ext cx="3632201" cy="11140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08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FFCE41"/>
                </a:solidFill>
                <a:latin typeface="HK Grotesk Bold"/>
              </a:rPr>
              <a:t>PREVISUALIZACIÓN </a:t>
            </a:r>
          </a:p>
          <a:p>
            <a:pPr algn="ctr">
              <a:lnSpc>
                <a:spcPts val="4608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FFCE41"/>
                </a:solidFill>
                <a:latin typeface="HK Grotesk Bold"/>
              </a:rPr>
              <a:t>DE DATOS</a:t>
            </a:r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E0A2810E-E8B8-3CA1-2303-6430BD6A16DB}"/>
              </a:ext>
            </a:extLst>
          </p:cNvPr>
          <p:cNvSpPr txBox="1"/>
          <p:nvPr/>
        </p:nvSpPr>
        <p:spPr>
          <a:xfrm>
            <a:off x="1632100" y="4307840"/>
            <a:ext cx="1221740" cy="2644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941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FFCE41"/>
                </a:solidFill>
                <a:latin typeface="HK Grotesk Bold"/>
              </a:rPr>
              <a:t>(SQL)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53DC5E7A-0116-DDDA-D038-DFFF88977980}"/>
              </a:ext>
            </a:extLst>
          </p:cNvPr>
          <p:cNvGrpSpPr/>
          <p:nvPr/>
        </p:nvGrpSpPr>
        <p:grpSpPr>
          <a:xfrm>
            <a:off x="4191000" y="152400"/>
            <a:ext cx="5456196" cy="2890470"/>
            <a:chOff x="3733800" y="152400"/>
            <a:chExt cx="5456196" cy="2890470"/>
          </a:xfrm>
        </p:grpSpPr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331C58E6-C19F-D354-6F16-D67841408350}"/>
                </a:ext>
              </a:extLst>
            </p:cNvPr>
            <p:cNvGrpSpPr/>
            <p:nvPr/>
          </p:nvGrpSpPr>
          <p:grpSpPr>
            <a:xfrm>
              <a:off x="3733800" y="152400"/>
              <a:ext cx="5456196" cy="2890470"/>
              <a:chOff x="3886200" y="76200"/>
              <a:chExt cx="5456196" cy="2890470"/>
            </a:xfrm>
          </p:grpSpPr>
          <p:grpSp>
            <p:nvGrpSpPr>
              <p:cNvPr id="5" name="Grupo 4">
                <a:extLst>
                  <a:ext uri="{FF2B5EF4-FFF2-40B4-BE49-F238E27FC236}">
                    <a16:creationId xmlns:a16="http://schemas.microsoft.com/office/drawing/2014/main" id="{D9761383-A03D-9BE9-9864-7BF074C7F689}"/>
                  </a:ext>
                </a:extLst>
              </p:cNvPr>
              <p:cNvGrpSpPr/>
              <p:nvPr/>
            </p:nvGrpSpPr>
            <p:grpSpPr>
              <a:xfrm>
                <a:off x="3886200" y="457200"/>
                <a:ext cx="5453883" cy="2509470"/>
                <a:chOff x="3893317" y="1178560"/>
                <a:chExt cx="5453883" cy="2509470"/>
              </a:xfrm>
            </p:grpSpPr>
            <p:sp>
              <p:nvSpPr>
                <p:cNvPr id="4" name="Freeform 4"/>
                <p:cNvSpPr/>
                <p:nvPr/>
              </p:nvSpPr>
              <p:spPr>
                <a:xfrm>
                  <a:off x="3893317" y="1579692"/>
                  <a:ext cx="903520" cy="90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8801" h="2258801">
                      <a:moveTo>
                        <a:pt x="0" y="0"/>
                      </a:moveTo>
                      <a:lnTo>
                        <a:pt x="2258801" y="0"/>
                      </a:lnTo>
                      <a:lnTo>
                        <a:pt x="2258801" y="2258801"/>
                      </a:lnTo>
                      <a:lnTo>
                        <a:pt x="0" y="225880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2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a:blipFill>
              </p:spPr>
              <p:txBody>
                <a:bodyPr/>
                <a:lstStyle/>
                <a:p>
                  <a:endParaRPr lang="es-ES" dirty="0"/>
                </a:p>
              </p:txBody>
            </p:sp>
            <p:sp>
              <p:nvSpPr>
                <p:cNvPr id="6" name="TextBox 6"/>
                <p:cNvSpPr txBox="1"/>
                <p:nvPr/>
              </p:nvSpPr>
              <p:spPr>
                <a:xfrm>
                  <a:off x="5380663" y="1178560"/>
                  <a:ext cx="3966537" cy="2509470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marL="396215" lvl="1" indent="-152390">
                    <a:lnSpc>
                      <a:spcPts val="2219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1400" dirty="0" err="1">
                      <a:latin typeface="HK Grotesk Medium"/>
                    </a:rPr>
                    <a:t>Precio</a:t>
                  </a:r>
                  <a:r>
                    <a:rPr lang="en-US" sz="1400" dirty="0">
                      <a:latin typeface="HK Grotesk Medium"/>
                    </a:rPr>
                    <a:t> medio de </a:t>
                  </a:r>
                  <a:r>
                    <a:rPr lang="en-US" sz="1400" dirty="0" err="1">
                      <a:latin typeface="HK Grotesk Medium"/>
                    </a:rPr>
                    <a:t>propiedades</a:t>
                  </a:r>
                  <a:r>
                    <a:rPr lang="en-US" sz="1400" dirty="0">
                      <a:latin typeface="HK Grotesk Medium"/>
                    </a:rPr>
                    <a:t>: 540.296,57</a:t>
                  </a:r>
                </a:p>
                <a:p>
                  <a:pPr marL="396215" lvl="1" indent="-152390">
                    <a:lnSpc>
                      <a:spcPts val="2219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1400" dirty="0" err="1">
                      <a:latin typeface="HK Grotesk Medium"/>
                    </a:rPr>
                    <a:t>Veriedad</a:t>
                  </a:r>
                  <a:r>
                    <a:rPr lang="en-US" sz="1400" dirty="0">
                      <a:latin typeface="HK Grotesk Medium"/>
                    </a:rPr>
                    <a:t> de </a:t>
                  </a:r>
                  <a:r>
                    <a:rPr lang="en-US" sz="1400" dirty="0" err="1">
                      <a:latin typeface="HK Grotesk Medium"/>
                    </a:rPr>
                    <a:t>localizaciones</a:t>
                  </a:r>
                  <a:r>
                    <a:rPr lang="en-US" sz="1400" dirty="0">
                      <a:latin typeface="HK Grotesk Medium"/>
                    </a:rPr>
                    <a:t> (21.597 </a:t>
                  </a:r>
                  <a:r>
                    <a:rPr lang="en-US" sz="1400" dirty="0" err="1">
                      <a:latin typeface="HK Grotesk Medium"/>
                    </a:rPr>
                    <a:t>codigos</a:t>
                  </a:r>
                  <a:r>
                    <a:rPr lang="en-US" sz="1400" dirty="0">
                      <a:latin typeface="HK Grotesk Medium"/>
                    </a:rPr>
                    <a:t> </a:t>
                  </a:r>
                  <a:r>
                    <a:rPr lang="en-US" sz="1400" dirty="0" err="1">
                      <a:latin typeface="HK Grotesk Medium"/>
                    </a:rPr>
                    <a:t>postales</a:t>
                  </a:r>
                  <a:r>
                    <a:rPr lang="en-US" sz="1400" dirty="0">
                      <a:latin typeface="HK Grotesk Medium"/>
                    </a:rPr>
                    <a:t>)</a:t>
                  </a:r>
                </a:p>
                <a:p>
                  <a:pPr marL="396215" lvl="1" indent="-152390">
                    <a:lnSpc>
                      <a:spcPts val="2219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1400" dirty="0">
                      <a:latin typeface="HK Grotesk Medium"/>
                    </a:rPr>
                    <a:t>El </a:t>
                  </a:r>
                  <a:r>
                    <a:rPr lang="en-US" sz="1400" dirty="0" err="1">
                      <a:latin typeface="HK Grotesk Medium"/>
                    </a:rPr>
                    <a:t>precio</a:t>
                  </a:r>
                  <a:r>
                    <a:rPr lang="en-US" sz="1400" dirty="0">
                      <a:latin typeface="HK Grotesk Medium"/>
                    </a:rPr>
                    <a:t> de las </a:t>
                  </a:r>
                  <a:r>
                    <a:rPr lang="en-US" sz="1400" dirty="0" err="1">
                      <a:latin typeface="HK Grotesk Medium"/>
                    </a:rPr>
                    <a:t>propiedades</a:t>
                  </a:r>
                  <a:r>
                    <a:rPr lang="en-US" sz="1400" dirty="0">
                      <a:latin typeface="HK Grotesk Medium"/>
                    </a:rPr>
                    <a:t> se </a:t>
                  </a:r>
                  <a:r>
                    <a:rPr lang="en-US" sz="1400" dirty="0" err="1">
                      <a:latin typeface="HK Grotesk Medium"/>
                    </a:rPr>
                    <a:t>incremnta</a:t>
                  </a:r>
                  <a:r>
                    <a:rPr lang="en-US" sz="1400" dirty="0">
                      <a:latin typeface="HK Grotesk Medium"/>
                    </a:rPr>
                    <a:t> con </a:t>
                  </a:r>
                  <a:r>
                    <a:rPr lang="en-US" sz="1400" dirty="0" err="1">
                      <a:latin typeface="HK Grotesk Medium"/>
                    </a:rPr>
                    <a:t>el</a:t>
                  </a:r>
                  <a:r>
                    <a:rPr lang="en-US" sz="1400" dirty="0">
                      <a:latin typeface="HK Grotesk Medium"/>
                    </a:rPr>
                    <a:t> </a:t>
                  </a:r>
                  <a:r>
                    <a:rPr lang="en-US" sz="1400" dirty="0" err="1">
                      <a:latin typeface="HK Grotesk Medium"/>
                    </a:rPr>
                    <a:t>nímero</a:t>
                  </a:r>
                  <a:r>
                    <a:rPr lang="en-US" sz="1400" dirty="0">
                      <a:latin typeface="HK Grotesk Medium"/>
                    </a:rPr>
                    <a:t> de </a:t>
                  </a:r>
                  <a:r>
                    <a:rPr lang="en-US" sz="1400" dirty="0" err="1">
                      <a:latin typeface="HK Grotesk Medium"/>
                    </a:rPr>
                    <a:t>habitaciones</a:t>
                  </a:r>
                  <a:r>
                    <a:rPr lang="en-US" sz="1400" dirty="0">
                      <a:latin typeface="HK Grotesk Medium"/>
                    </a:rPr>
                    <a:t> </a:t>
                  </a:r>
                  <a:r>
                    <a:rPr lang="en-US" sz="1400" dirty="0" err="1">
                      <a:latin typeface="HK Grotesk Medium"/>
                    </a:rPr>
                    <a:t>pero</a:t>
                  </a:r>
                  <a:r>
                    <a:rPr lang="en-US" sz="1400" dirty="0">
                      <a:latin typeface="HK Grotesk Medium"/>
                    </a:rPr>
                    <a:t> </a:t>
                  </a:r>
                  <a:r>
                    <a:rPr lang="en-US" sz="1400" dirty="0" err="1">
                      <a:latin typeface="HK Grotesk Medium"/>
                    </a:rPr>
                    <a:t>el</a:t>
                  </a:r>
                  <a:r>
                    <a:rPr lang="en-US" sz="1400" dirty="0">
                      <a:latin typeface="HK Grotesk Medium"/>
                    </a:rPr>
                    <a:t> </a:t>
                  </a:r>
                  <a:r>
                    <a:rPr lang="en-US" sz="1400" dirty="0" err="1">
                      <a:latin typeface="HK Grotesk Medium"/>
                    </a:rPr>
                    <a:t>incremento</a:t>
                  </a:r>
                  <a:r>
                    <a:rPr lang="en-US" sz="1400" dirty="0">
                      <a:latin typeface="HK Grotesk Medium"/>
                    </a:rPr>
                    <a:t> es </a:t>
                  </a:r>
                  <a:r>
                    <a:rPr lang="en-US" sz="1400" dirty="0" err="1">
                      <a:latin typeface="HK Grotesk Medium"/>
                    </a:rPr>
                    <a:t>cada</a:t>
                  </a:r>
                  <a:r>
                    <a:rPr lang="en-US" sz="1400" dirty="0">
                      <a:latin typeface="HK Grotesk Medium"/>
                    </a:rPr>
                    <a:t> </a:t>
                  </a:r>
                  <a:r>
                    <a:rPr lang="en-US" sz="1400" dirty="0" err="1">
                      <a:latin typeface="HK Grotesk Medium"/>
                    </a:rPr>
                    <a:t>vez</a:t>
                  </a:r>
                  <a:r>
                    <a:rPr lang="en-US" sz="1400" dirty="0">
                      <a:latin typeface="HK Grotesk Medium"/>
                    </a:rPr>
                    <a:t> </a:t>
                  </a:r>
                  <a:r>
                    <a:rPr lang="en-US" sz="1400" dirty="0" err="1">
                      <a:latin typeface="HK Grotesk Medium"/>
                    </a:rPr>
                    <a:t>menor</a:t>
                  </a:r>
                  <a:r>
                    <a:rPr lang="en-US" sz="1400" dirty="0">
                      <a:latin typeface="HK Grotesk Medium"/>
                    </a:rPr>
                    <a:t>.</a:t>
                  </a:r>
                </a:p>
                <a:p>
                  <a:pPr marL="396215" lvl="1" indent="-152390">
                    <a:lnSpc>
                      <a:spcPts val="2219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1400" dirty="0">
                      <a:latin typeface="HK Grotesk Medium"/>
                    </a:rPr>
                    <a:t>El </a:t>
                  </a:r>
                  <a:r>
                    <a:rPr lang="en-US" sz="1400" dirty="0" err="1">
                      <a:latin typeface="HK Grotesk Medium"/>
                    </a:rPr>
                    <a:t>precio</a:t>
                  </a:r>
                  <a:r>
                    <a:rPr lang="en-US" sz="1400" dirty="0">
                      <a:latin typeface="HK Grotesk Medium"/>
                    </a:rPr>
                    <a:t> medio de </a:t>
                  </a:r>
                  <a:r>
                    <a:rPr lang="en-US" sz="1400" dirty="0" err="1">
                      <a:latin typeface="HK Grotesk Medium"/>
                    </a:rPr>
                    <a:t>propiedades</a:t>
                  </a:r>
                  <a:r>
                    <a:rPr lang="en-US" sz="1400" dirty="0">
                      <a:latin typeface="HK Grotesk Medium"/>
                    </a:rPr>
                    <a:t> </a:t>
                  </a:r>
                  <a:r>
                    <a:rPr lang="en-US" sz="1400" dirty="0" err="1">
                      <a:latin typeface="HK Grotesk Medium"/>
                    </a:rPr>
                    <a:t>en</a:t>
                  </a:r>
                  <a:r>
                    <a:rPr lang="en-US" sz="1400" dirty="0">
                      <a:latin typeface="HK Grotesk Medium"/>
                    </a:rPr>
                    <a:t> paseo maritime: 1.662.524,18 (</a:t>
                  </a:r>
                  <a:r>
                    <a:rPr lang="en-US" sz="1400" dirty="0" err="1">
                      <a:latin typeface="HK Grotesk Medium"/>
                    </a:rPr>
                    <a:t>diferecia</a:t>
                  </a:r>
                  <a:r>
                    <a:rPr lang="en-US" sz="1400" dirty="0">
                      <a:latin typeface="HK Grotesk Medium"/>
                    </a:rPr>
                    <a:t> de </a:t>
                  </a:r>
                  <a:r>
                    <a:rPr lang="en-US" sz="1400" dirty="0" err="1">
                      <a:latin typeface="HK Grotesk Medium"/>
                    </a:rPr>
                    <a:t>casi</a:t>
                  </a:r>
                  <a:r>
                    <a:rPr lang="en-US" sz="1400" dirty="0">
                      <a:latin typeface="HK Grotesk Medium"/>
                    </a:rPr>
                    <a:t> </a:t>
                  </a:r>
                  <a:r>
                    <a:rPr lang="en-US" sz="1400" dirty="0" err="1">
                      <a:latin typeface="HK Grotesk Medium"/>
                    </a:rPr>
                    <a:t>el</a:t>
                  </a:r>
                  <a:r>
                    <a:rPr lang="en-US" sz="1400" dirty="0">
                      <a:latin typeface="HK Grotesk Medium"/>
                    </a:rPr>
                    <a:t> doble)</a:t>
                  </a:r>
                </a:p>
              </p:txBody>
            </p:sp>
          </p:grpSp>
          <p:sp>
            <p:nvSpPr>
              <p:cNvPr id="20" name="TextBox 17">
                <a:extLst>
                  <a:ext uri="{FF2B5EF4-FFF2-40B4-BE49-F238E27FC236}">
                    <a16:creationId xmlns:a16="http://schemas.microsoft.com/office/drawing/2014/main" id="{FD273D9C-374D-D4C5-F99C-3F90D2393DD0}"/>
                  </a:ext>
                </a:extLst>
              </p:cNvPr>
              <p:cNvSpPr txBox="1"/>
              <p:nvPr/>
            </p:nvSpPr>
            <p:spPr>
              <a:xfrm>
                <a:off x="5486400" y="76200"/>
                <a:ext cx="3855996" cy="264175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2219"/>
                  </a:lnSpc>
                </a:pPr>
                <a:r>
                  <a:rPr lang="en-US" b="1" dirty="0">
                    <a:solidFill>
                      <a:schemeClr val="bg1"/>
                    </a:solidFill>
                    <a:latin typeface="HK Grotesk Bold"/>
                  </a:rPr>
                  <a:t>Que </a:t>
                </a:r>
                <a:r>
                  <a:rPr lang="en-US" b="1" dirty="0" err="1">
                    <a:solidFill>
                      <a:schemeClr val="bg1"/>
                    </a:solidFill>
                    <a:latin typeface="HK Grotesk Bold"/>
                  </a:rPr>
                  <a:t>reflejan</a:t>
                </a:r>
                <a:r>
                  <a:rPr lang="en-US" b="1" dirty="0">
                    <a:solidFill>
                      <a:schemeClr val="bg1"/>
                    </a:solidFill>
                    <a:latin typeface="HK Grotesk Bold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HK Grotesk Bold"/>
                  </a:rPr>
                  <a:t>los</a:t>
                </a:r>
                <a:r>
                  <a:rPr lang="en-US" b="1" dirty="0">
                    <a:solidFill>
                      <a:schemeClr val="bg1"/>
                    </a:solidFill>
                    <a:latin typeface="HK Grotesk Bold"/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  <a:latin typeface="HK Grotesk Bold"/>
                  </a:rPr>
                  <a:t>datos</a:t>
                </a:r>
                <a:r>
                  <a:rPr lang="en-US" b="1" dirty="0">
                    <a:solidFill>
                      <a:schemeClr val="bg1"/>
                    </a:solidFill>
                    <a:latin typeface="HK Grotesk Bold"/>
                  </a:rPr>
                  <a:t>:</a:t>
                </a:r>
              </a:p>
            </p:txBody>
          </p:sp>
        </p:grp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A5EC5867-08F0-61B2-DAC1-7D1AE3049329}"/>
                </a:ext>
              </a:extLst>
            </p:cNvPr>
            <p:cNvSpPr/>
            <p:nvPr/>
          </p:nvSpPr>
          <p:spPr>
            <a:xfrm>
              <a:off x="3886201" y="1066799"/>
              <a:ext cx="648000" cy="684000"/>
            </a:xfrm>
            <a:custGeom>
              <a:avLst/>
              <a:gdLst/>
              <a:ahLst/>
              <a:cxnLst/>
              <a:rect l="l" t="t" r="r" b="b"/>
              <a:pathLst>
                <a:path w="839073" h="846771">
                  <a:moveTo>
                    <a:pt x="0" y="0"/>
                  </a:moveTo>
                  <a:lnTo>
                    <a:pt x="839073" y="0"/>
                  </a:lnTo>
                  <a:lnTo>
                    <a:pt x="839073" y="846771"/>
                  </a:lnTo>
                  <a:lnTo>
                    <a:pt x="0" y="8467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biLevel thresh="25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6" name="Freeform 8">
            <a:extLst>
              <a:ext uri="{FF2B5EF4-FFF2-40B4-BE49-F238E27FC236}">
                <a16:creationId xmlns:a16="http://schemas.microsoft.com/office/drawing/2014/main" id="{69CC2EEF-7263-EB8C-4A8B-3C14BE3F0CAB}"/>
              </a:ext>
            </a:extLst>
          </p:cNvPr>
          <p:cNvSpPr/>
          <p:nvPr/>
        </p:nvSpPr>
        <p:spPr>
          <a:xfrm>
            <a:off x="4038600" y="6254400"/>
            <a:ext cx="648000" cy="756000"/>
          </a:xfrm>
          <a:custGeom>
            <a:avLst/>
            <a:gdLst/>
            <a:ahLst/>
            <a:cxnLst/>
            <a:rect l="l" t="t" r="r" b="b"/>
            <a:pathLst>
              <a:path w="779700" h="889699">
                <a:moveTo>
                  <a:pt x="0" y="0"/>
                </a:moveTo>
                <a:lnTo>
                  <a:pt x="779700" y="0"/>
                </a:lnTo>
                <a:lnTo>
                  <a:pt x="779700" y="889699"/>
                </a:lnTo>
                <a:lnTo>
                  <a:pt x="0" y="8896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biLevel thresh="25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0A676322-CC63-AD40-821D-FBCBD3DC750B}"/>
              </a:ext>
            </a:extLst>
          </p:cNvPr>
          <p:cNvGrpSpPr/>
          <p:nvPr/>
        </p:nvGrpSpPr>
        <p:grpSpPr>
          <a:xfrm>
            <a:off x="4147317" y="3388787"/>
            <a:ext cx="5453883" cy="2326213"/>
            <a:chOff x="3893317" y="3388787"/>
            <a:chExt cx="5453883" cy="2326213"/>
          </a:xfrm>
        </p:grpSpPr>
        <p:sp>
          <p:nvSpPr>
            <p:cNvPr id="9" name="Freeform 9"/>
            <p:cNvSpPr/>
            <p:nvPr/>
          </p:nvSpPr>
          <p:spPr>
            <a:xfrm>
              <a:off x="3893317" y="3432060"/>
              <a:ext cx="970671" cy="903520"/>
            </a:xfrm>
            <a:custGeom>
              <a:avLst/>
              <a:gdLst/>
              <a:ahLst/>
              <a:cxnLst/>
              <a:rect l="l" t="t" r="r" b="b"/>
              <a:pathLst>
                <a:path w="2258801" h="2258801">
                  <a:moveTo>
                    <a:pt x="0" y="0"/>
                  </a:moveTo>
                  <a:lnTo>
                    <a:pt x="2258801" y="0"/>
                  </a:lnTo>
                  <a:lnTo>
                    <a:pt x="2258801" y="2258801"/>
                  </a:lnTo>
                  <a:lnTo>
                    <a:pt x="0" y="22588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TextBox 11"/>
            <p:cNvSpPr txBox="1"/>
            <p:nvPr/>
          </p:nvSpPr>
          <p:spPr>
            <a:xfrm>
              <a:off x="5491204" y="3388787"/>
              <a:ext cx="3855996" cy="2641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19"/>
                </a:lnSpc>
              </a:pPr>
              <a:r>
                <a:rPr lang="en-US" b="1" dirty="0" err="1">
                  <a:solidFill>
                    <a:schemeClr val="bg1"/>
                  </a:solidFill>
                  <a:latin typeface="HK Grotesk Bold"/>
                </a:rPr>
                <a:t>Consultas</a:t>
              </a:r>
              <a:r>
                <a:rPr lang="en-US" b="1" dirty="0">
                  <a:solidFill>
                    <a:schemeClr val="bg1"/>
                  </a:solidFill>
                  <a:latin typeface="HK Grotesk Bold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HK Grotesk Bold"/>
                </a:rPr>
                <a:t>espefcificas</a:t>
              </a:r>
              <a:r>
                <a:rPr lang="en-US" b="1" dirty="0">
                  <a:solidFill>
                    <a:schemeClr val="bg1"/>
                  </a:solidFill>
                  <a:latin typeface="HK Grotesk Bold"/>
                </a:rPr>
                <a:t>: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5491204" y="3769787"/>
              <a:ext cx="3855996" cy="19452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96215" lvl="1" indent="-152390">
                <a:lnSpc>
                  <a:spcPts val="2219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HK Grotesk Medium"/>
                </a:rPr>
                <a:t>Hay 16 </a:t>
              </a:r>
              <a:r>
                <a:rPr lang="en-US" sz="1400" dirty="0" err="1">
                  <a:latin typeface="HK Grotesk Medium"/>
                </a:rPr>
                <a:t>propiedades</a:t>
              </a:r>
              <a:r>
                <a:rPr lang="en-US" sz="1400" dirty="0">
                  <a:latin typeface="HK Grotesk Medium"/>
                </a:rPr>
                <a:t> que </a:t>
              </a:r>
              <a:r>
                <a:rPr lang="en-US" sz="1400" dirty="0" err="1">
                  <a:latin typeface="HK Grotesk Medium"/>
                </a:rPr>
                <a:t>superan</a:t>
              </a:r>
              <a:r>
                <a:rPr lang="en-US" sz="1400" dirty="0">
                  <a:latin typeface="HK Grotesk Medium"/>
                </a:rPr>
                <a:t> </a:t>
              </a:r>
              <a:r>
                <a:rPr lang="en-US" sz="1400" dirty="0" err="1">
                  <a:latin typeface="HK Grotesk Medium"/>
                </a:rPr>
                <a:t>en</a:t>
              </a:r>
              <a:r>
                <a:rPr lang="en-US" sz="1400" dirty="0">
                  <a:latin typeface="HK Grotesk Medium"/>
                </a:rPr>
                <a:t> </a:t>
              </a:r>
              <a:r>
                <a:rPr lang="en-US" sz="1400" dirty="0" err="1">
                  <a:latin typeface="HK Grotesk Medium"/>
                </a:rPr>
                <a:t>más</a:t>
              </a:r>
              <a:r>
                <a:rPr lang="en-US" sz="1400" dirty="0">
                  <a:latin typeface="HK Grotesk Medium"/>
                </a:rPr>
                <a:t> del doble la media de </a:t>
              </a:r>
              <a:r>
                <a:rPr lang="en-US" sz="1400" dirty="0" err="1">
                  <a:latin typeface="HK Grotesk Medium"/>
                </a:rPr>
                <a:t>precio</a:t>
              </a:r>
              <a:r>
                <a:rPr lang="en-US" sz="1400" dirty="0">
                  <a:latin typeface="HK Grotesk Medium"/>
                </a:rPr>
                <a:t> de las </a:t>
              </a:r>
              <a:r>
                <a:rPr lang="en-US" sz="1400" dirty="0" err="1">
                  <a:latin typeface="HK Grotesk Medium"/>
                </a:rPr>
                <a:t>propiedades</a:t>
              </a:r>
              <a:r>
                <a:rPr lang="en-US" sz="1400" dirty="0">
                  <a:latin typeface="HK Grotesk Medium"/>
                </a:rPr>
                <a:t>.</a:t>
              </a:r>
            </a:p>
            <a:p>
              <a:pPr marL="396215" lvl="1" indent="-152390">
                <a:lnSpc>
                  <a:spcPts val="2219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HK Grotesk Medium"/>
                </a:rPr>
                <a:t>La </a:t>
              </a:r>
              <a:r>
                <a:rPr lang="en-US" sz="1400" dirty="0" err="1">
                  <a:latin typeface="HK Grotesk Medium"/>
                </a:rPr>
                <a:t>mayoría</a:t>
              </a:r>
              <a:r>
                <a:rPr lang="en-US" sz="1400" dirty="0">
                  <a:latin typeface="HK Grotesk Medium"/>
                </a:rPr>
                <a:t> de clients </a:t>
              </a:r>
              <a:r>
                <a:rPr lang="en-US" sz="1400" dirty="0" err="1">
                  <a:latin typeface="HK Grotesk Medium"/>
                </a:rPr>
                <a:t>están</a:t>
              </a:r>
              <a:r>
                <a:rPr lang="en-US" sz="1400" dirty="0">
                  <a:latin typeface="HK Grotesk Medium"/>
                </a:rPr>
                <a:t> </a:t>
              </a:r>
              <a:r>
                <a:rPr lang="en-US" sz="1400" dirty="0" err="1">
                  <a:latin typeface="HK Grotesk Medium"/>
                </a:rPr>
                <a:t>interesados</a:t>
              </a:r>
              <a:r>
                <a:rPr lang="en-US" sz="1400" dirty="0">
                  <a:latin typeface="HK Grotesk Medium"/>
                </a:rPr>
                <a:t> </a:t>
              </a:r>
              <a:r>
                <a:rPr lang="en-US" sz="1400" dirty="0" err="1">
                  <a:latin typeface="HK Grotesk Medium"/>
                </a:rPr>
                <a:t>en</a:t>
              </a:r>
              <a:r>
                <a:rPr lang="en-US" sz="1400" dirty="0">
                  <a:latin typeface="HK Grotesk Medium"/>
                </a:rPr>
                <a:t> </a:t>
              </a:r>
              <a:r>
                <a:rPr lang="en-US" sz="1400" dirty="0" err="1">
                  <a:latin typeface="HK Grotesk Medium"/>
                </a:rPr>
                <a:t>propiedades</a:t>
              </a:r>
              <a:r>
                <a:rPr lang="en-US" sz="1400" dirty="0">
                  <a:latin typeface="HK Grotesk Medium"/>
                </a:rPr>
                <a:t> de 3 dormitories </a:t>
              </a:r>
              <a:r>
                <a:rPr lang="en-US" sz="1400" dirty="0">
                  <a:latin typeface="HK Grotesk Medium"/>
                  <a:sym typeface="Wingdings" panose="05000000000000000000" pitchFamily="2" charset="2"/>
                </a:rPr>
                <a:t> con </a:t>
              </a:r>
              <a:r>
                <a:rPr lang="en-US" sz="1400" dirty="0" err="1">
                  <a:latin typeface="HK Grotesk Medium"/>
                  <a:sym typeface="Wingdings" panose="05000000000000000000" pitchFamily="2" charset="2"/>
                </a:rPr>
                <a:t>una</a:t>
              </a:r>
              <a:r>
                <a:rPr lang="en-US" sz="1400" dirty="0">
                  <a:latin typeface="HK Grotesk Medium"/>
                  <a:sym typeface="Wingdings" panose="05000000000000000000" pitchFamily="2" charset="2"/>
                </a:rPr>
                <a:t> </a:t>
              </a:r>
              <a:r>
                <a:rPr lang="en-US" sz="1400" dirty="0" err="1">
                  <a:latin typeface="HK Grotesk Medium"/>
                  <a:sym typeface="Wingdings" panose="05000000000000000000" pitchFamily="2" charset="2"/>
                </a:rPr>
                <a:t>diferencia</a:t>
              </a:r>
              <a:r>
                <a:rPr lang="en-US" sz="1400" dirty="0">
                  <a:latin typeface="HK Grotesk Medium"/>
                  <a:sym typeface="Wingdings" panose="05000000000000000000" pitchFamily="2" charset="2"/>
                </a:rPr>
                <a:t> media de ~12K respect de las de 4 </a:t>
              </a:r>
              <a:r>
                <a:rPr lang="en-US" sz="1400" dirty="0" err="1">
                  <a:latin typeface="HK Grotesk Medium"/>
                  <a:sym typeface="Wingdings" panose="05000000000000000000" pitchFamily="2" charset="2"/>
                </a:rPr>
                <a:t>dormitorios</a:t>
              </a:r>
              <a:endParaRPr lang="en-US" sz="1400" dirty="0">
                <a:latin typeface="HK Grotesk Medium"/>
              </a:endParaRPr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CE7CD3DD-A46F-567D-1743-C1CB90D86B01}"/>
                </a:ext>
              </a:extLst>
            </p:cNvPr>
            <p:cNvSpPr/>
            <p:nvPr/>
          </p:nvSpPr>
          <p:spPr>
            <a:xfrm>
              <a:off x="4008600" y="3505200"/>
              <a:ext cx="792000" cy="756000"/>
            </a:xfrm>
            <a:custGeom>
              <a:avLst/>
              <a:gdLst/>
              <a:ahLst/>
              <a:cxnLst/>
              <a:rect l="l" t="t" r="r" b="b"/>
              <a:pathLst>
                <a:path w="1116791" h="1110699">
                  <a:moveTo>
                    <a:pt x="0" y="0"/>
                  </a:moveTo>
                  <a:lnTo>
                    <a:pt x="1116791" y="0"/>
                  </a:lnTo>
                  <a:lnTo>
                    <a:pt x="1116791" y="1110700"/>
                  </a:lnTo>
                  <a:lnTo>
                    <a:pt x="0" y="11107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biLevel thresh="25000"/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3" name="Group 16">
            <a:extLst>
              <a:ext uri="{FF2B5EF4-FFF2-40B4-BE49-F238E27FC236}">
                <a16:creationId xmlns:a16="http://schemas.microsoft.com/office/drawing/2014/main" id="{0F184156-4733-24F6-E439-1ABAE39BBA15}"/>
              </a:ext>
            </a:extLst>
          </p:cNvPr>
          <p:cNvGrpSpPr>
            <a:grpSpLocks noChangeAspect="1"/>
          </p:cNvGrpSpPr>
          <p:nvPr/>
        </p:nvGrpSpPr>
        <p:grpSpPr>
          <a:xfrm rot="-5400000">
            <a:off x="8934832" y="6496432"/>
            <a:ext cx="818768" cy="818768"/>
            <a:chOff x="0" y="0"/>
            <a:chExt cx="6350000" cy="6339840"/>
          </a:xfrm>
        </p:grpSpPr>
        <p:sp>
          <p:nvSpPr>
            <p:cNvPr id="8" name="Freeform 17">
              <a:extLst>
                <a:ext uri="{FF2B5EF4-FFF2-40B4-BE49-F238E27FC236}">
                  <a16:creationId xmlns:a16="http://schemas.microsoft.com/office/drawing/2014/main" id="{29D44310-0E6B-6BCE-F762-A80D492471CD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</p:spTree>
    <p:extLst>
      <p:ext uri="{BB962C8B-B14F-4D97-AF65-F5344CB8AC3E}">
        <p14:creationId xmlns:p14="http://schemas.microsoft.com/office/powerpoint/2010/main" val="79100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4300" y="0"/>
            <a:ext cx="9982200" cy="7334818"/>
            <a:chOff x="0" y="0"/>
            <a:chExt cx="13309600" cy="100584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alphaModFix amt="10999"/>
            </a:blip>
            <a:srcRect l="6112" r="6112"/>
            <a:stretch>
              <a:fillRect/>
            </a:stretch>
          </p:blipFill>
          <p:spPr>
            <a:xfrm>
              <a:off x="0" y="0"/>
              <a:ext cx="13309600" cy="10058400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>
            <a:off x="463550" y="1606551"/>
            <a:ext cx="4184650" cy="5403881"/>
            <a:chOff x="0" y="0"/>
            <a:chExt cx="15719137" cy="2127778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5719137" cy="21277782"/>
            </a:xfrm>
            <a:custGeom>
              <a:avLst/>
              <a:gdLst/>
              <a:ahLst/>
              <a:cxnLst/>
              <a:rect l="l" t="t" r="r" b="b"/>
              <a:pathLst>
                <a:path w="15719137" h="21277782">
                  <a:moveTo>
                    <a:pt x="15493078" y="0"/>
                  </a:moveTo>
                  <a:lnTo>
                    <a:pt x="0" y="0"/>
                  </a:lnTo>
                  <a:lnTo>
                    <a:pt x="0" y="21277782"/>
                  </a:lnTo>
                  <a:lnTo>
                    <a:pt x="15719137" y="21277782"/>
                  </a:lnTo>
                  <a:lnTo>
                    <a:pt x="15719137" y="0"/>
                  </a:lnTo>
                  <a:lnTo>
                    <a:pt x="15493078" y="0"/>
                  </a:lnTo>
                  <a:close/>
                  <a:moveTo>
                    <a:pt x="15493078" y="21051723"/>
                  </a:moveTo>
                  <a:lnTo>
                    <a:pt x="228600" y="21051723"/>
                  </a:lnTo>
                  <a:lnTo>
                    <a:pt x="228600" y="228600"/>
                  </a:lnTo>
                  <a:lnTo>
                    <a:pt x="15493078" y="228600"/>
                  </a:lnTo>
                  <a:lnTo>
                    <a:pt x="15493078" y="21051723"/>
                  </a:lnTo>
                  <a:close/>
                </a:path>
              </a:pathLst>
            </a:custGeom>
            <a:solidFill>
              <a:srgbClr val="FFCE41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5029200" y="1606551"/>
            <a:ext cx="4269260" cy="5403850"/>
            <a:chOff x="0" y="0"/>
            <a:chExt cx="15719137" cy="2127765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719137" cy="21277652"/>
            </a:xfrm>
            <a:custGeom>
              <a:avLst/>
              <a:gdLst/>
              <a:ahLst/>
              <a:cxnLst/>
              <a:rect l="l" t="t" r="r" b="b"/>
              <a:pathLst>
                <a:path w="15719137" h="21277652">
                  <a:moveTo>
                    <a:pt x="15493078" y="0"/>
                  </a:moveTo>
                  <a:lnTo>
                    <a:pt x="0" y="0"/>
                  </a:lnTo>
                  <a:lnTo>
                    <a:pt x="0" y="21277652"/>
                  </a:lnTo>
                  <a:lnTo>
                    <a:pt x="15719137" y="21277652"/>
                  </a:lnTo>
                  <a:lnTo>
                    <a:pt x="15719137" y="0"/>
                  </a:lnTo>
                  <a:lnTo>
                    <a:pt x="15493078" y="0"/>
                  </a:lnTo>
                  <a:close/>
                  <a:moveTo>
                    <a:pt x="15493078" y="21051593"/>
                  </a:moveTo>
                  <a:lnTo>
                    <a:pt x="228600" y="21051593"/>
                  </a:lnTo>
                  <a:lnTo>
                    <a:pt x="228600" y="228600"/>
                  </a:lnTo>
                  <a:lnTo>
                    <a:pt x="15493078" y="228600"/>
                  </a:lnTo>
                  <a:lnTo>
                    <a:pt x="15493078" y="21051593"/>
                  </a:lnTo>
                  <a:close/>
                </a:path>
              </a:pathLst>
            </a:custGeom>
            <a:solidFill>
              <a:srgbClr val="FFCE41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690814" y="1981200"/>
            <a:ext cx="3718618" cy="26984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52390" indent="-152390" defTabSz="487650">
              <a:lnSpc>
                <a:spcPct val="150000"/>
              </a:lnSpc>
              <a:buFontTx/>
              <a:buChar char="-"/>
            </a:pPr>
            <a:r>
              <a:rPr lang="en-US" sz="1700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hay Nan</a:t>
            </a:r>
          </a:p>
          <a:p>
            <a:pPr marL="152390" indent="-152390" defTabSz="487650">
              <a:lnSpc>
                <a:spcPct val="150000"/>
              </a:lnSpc>
              <a:buFontTx/>
              <a:buChar char="-"/>
            </a:pPr>
            <a:r>
              <a:rPr lang="en-US" sz="1700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hay </a:t>
            </a:r>
            <a:r>
              <a:rPr lang="en-US" sz="1700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nulos</a:t>
            </a:r>
            <a:endParaRPr lang="en-US" sz="1700" dirty="0">
              <a:solidFill>
                <a:srgbClr val="4444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0" indent="-152390" defTabSz="487650">
              <a:lnSpc>
                <a:spcPct val="150000"/>
              </a:lnSpc>
              <a:buFontTx/>
              <a:buChar char="-"/>
            </a:pPr>
            <a:r>
              <a:rPr lang="en-US" sz="1700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Ausencia</a:t>
            </a:r>
            <a:r>
              <a:rPr lang="en-US" sz="1700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700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duplicados</a:t>
            </a:r>
            <a:endParaRPr lang="en-US" sz="1700" dirty="0">
              <a:solidFill>
                <a:srgbClr val="4444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0" indent="-152390" defTabSz="487650">
              <a:lnSpc>
                <a:spcPct val="150000"/>
              </a:lnSpc>
              <a:buFontTx/>
              <a:buChar char="-"/>
            </a:pPr>
            <a:r>
              <a:rPr lang="en-US" sz="1700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</a:t>
            </a:r>
            <a:r>
              <a:rPr lang="en-US" sz="1700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lang="en-US" sz="1700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tipología</a:t>
            </a:r>
            <a:r>
              <a:rPr lang="en-US" sz="1700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700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endParaRPr lang="en-US" sz="1700" dirty="0">
              <a:solidFill>
                <a:srgbClr val="4444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390" indent="-152390" defTabSz="487650">
              <a:lnSpc>
                <a:spcPct val="150000"/>
              </a:lnSpc>
              <a:buFontTx/>
              <a:buChar char="-"/>
            </a:pPr>
            <a:r>
              <a:rPr lang="en-US" sz="1700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Clasificación</a:t>
            </a:r>
            <a:r>
              <a:rPr lang="en-US" sz="1700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segun</a:t>
            </a:r>
            <a:r>
              <a:rPr lang="en-US" sz="1700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tipología</a:t>
            </a:r>
            <a:r>
              <a:rPr lang="en-US" sz="1700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entre:</a:t>
            </a:r>
          </a:p>
          <a:p>
            <a:pPr marL="609590" lvl="1" indent="-152390" defTabSz="487650">
              <a:lnSpc>
                <a:spcPct val="150000"/>
              </a:lnSpc>
              <a:buFontTx/>
              <a:buChar char="-"/>
            </a:pPr>
            <a:r>
              <a:rPr lang="en-US" sz="1700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Categoricos</a:t>
            </a:r>
            <a:endParaRPr lang="en-US" sz="1700" dirty="0">
              <a:solidFill>
                <a:srgbClr val="4444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590" lvl="1" indent="-152390" defTabSz="487650">
              <a:lnSpc>
                <a:spcPct val="150000"/>
              </a:lnSpc>
              <a:buFontTx/>
              <a:buChar char="-"/>
            </a:pPr>
            <a:r>
              <a:rPr lang="en-US" sz="1700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Numéricos</a:t>
            </a:r>
            <a:endParaRPr lang="en-US" sz="1700" dirty="0">
              <a:solidFill>
                <a:srgbClr val="4444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26050" y="1981200"/>
            <a:ext cx="3793806" cy="26984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52390" indent="-152390" defTabSz="487650">
              <a:lnSpc>
                <a:spcPct val="150000"/>
              </a:lnSpc>
              <a:buFontTx/>
              <a:buChar char="-"/>
            </a:pPr>
            <a:r>
              <a:rPr lang="en-US" sz="1700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Codificamos</a:t>
            </a:r>
            <a:r>
              <a:rPr lang="en-US" sz="1700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variables</a:t>
            </a:r>
          </a:p>
          <a:p>
            <a:pPr marL="152390" indent="-152390" defTabSz="487650">
              <a:lnSpc>
                <a:spcPct val="150000"/>
              </a:lnSpc>
              <a:buFontTx/>
              <a:buChar char="-"/>
            </a:pPr>
            <a:r>
              <a:rPr lang="en-US" sz="1700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Visualización</a:t>
            </a:r>
            <a:r>
              <a:rPr lang="en-US" sz="1700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outliers.</a:t>
            </a:r>
          </a:p>
          <a:p>
            <a:pPr marL="152390" indent="-152390" defTabSz="487650">
              <a:lnSpc>
                <a:spcPct val="150000"/>
              </a:lnSpc>
              <a:buFontTx/>
              <a:buChar char="-"/>
            </a:pPr>
            <a:r>
              <a:rPr lang="en-US" sz="1700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Eliminación</a:t>
            </a:r>
            <a:r>
              <a:rPr lang="en-US" sz="1700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outliers </a:t>
            </a:r>
            <a:r>
              <a:rPr lang="en-US" sz="1700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700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umbrales</a:t>
            </a:r>
            <a:r>
              <a:rPr lang="en-US" sz="1700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700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segun</a:t>
            </a:r>
            <a:r>
              <a:rPr lang="en-US" sz="1700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700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desviación</a:t>
            </a:r>
            <a:r>
              <a:rPr lang="en-US" sz="1700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700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estandar</a:t>
            </a:r>
            <a:r>
              <a:rPr lang="en-US" sz="1700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  <a:p>
            <a:pPr marL="152390" indent="-152390" defTabSz="487650">
              <a:lnSpc>
                <a:spcPct val="150000"/>
              </a:lnSpc>
              <a:buFontTx/>
              <a:buChar char="-"/>
            </a:pPr>
            <a:r>
              <a:rPr lang="en-US" sz="1700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Normalización</a:t>
            </a:r>
            <a:r>
              <a:rPr lang="en-US" sz="1700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700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vía</a:t>
            </a:r>
            <a:r>
              <a:rPr lang="en-US" sz="1700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“</a:t>
            </a:r>
            <a:r>
              <a:rPr lang="en-US" sz="1700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StandardScaler</a:t>
            </a:r>
            <a:r>
              <a:rPr lang="en-US" sz="1700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”</a:t>
            </a:r>
          </a:p>
          <a:p>
            <a:pPr marL="152390" indent="-152390" defTabSz="487650">
              <a:lnSpc>
                <a:spcPct val="150000"/>
              </a:lnSpc>
              <a:buFontTx/>
              <a:buChar char="-"/>
            </a:pPr>
            <a:r>
              <a:rPr lang="en-US" sz="1700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Correlación</a:t>
            </a:r>
            <a:r>
              <a:rPr lang="en-US" sz="1700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lineal (</a:t>
            </a:r>
            <a:r>
              <a:rPr lang="en-US" sz="1700" b="1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VIF inf</a:t>
            </a:r>
            <a:r>
              <a:rPr lang="en-US" sz="1700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es-ES" sz="1700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sqft_lot</a:t>
            </a:r>
            <a:r>
              <a:rPr lang="es-ES" sz="1700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sz="1700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sqft_bassement</a:t>
            </a:r>
            <a:r>
              <a:rPr lang="es-ES" sz="1700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s-ES" sz="1700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eliminamos</a:t>
            </a:r>
            <a:endParaRPr lang="es-ES" sz="1700" dirty="0">
              <a:solidFill>
                <a:srgbClr val="4444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482600" y="488952"/>
            <a:ext cx="4176406" cy="1390406"/>
          </a:xfrm>
          <a:custGeom>
            <a:avLst/>
            <a:gdLst/>
            <a:ahLst/>
            <a:cxnLst/>
            <a:rect l="l" t="t" r="r" b="b"/>
            <a:pathLst>
              <a:path w="3605089" h="2589777">
                <a:moveTo>
                  <a:pt x="0" y="0"/>
                </a:moveTo>
                <a:lnTo>
                  <a:pt x="3605089" y="0"/>
                </a:lnTo>
                <a:lnTo>
                  <a:pt x="3605089" y="2589777"/>
                </a:lnTo>
                <a:lnTo>
                  <a:pt x="0" y="25897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19602" b="-19602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5029200" y="488952"/>
            <a:ext cx="4260850" cy="1390406"/>
          </a:xfrm>
          <a:custGeom>
            <a:avLst/>
            <a:gdLst/>
            <a:ahLst/>
            <a:cxnLst/>
            <a:rect l="l" t="t" r="r" b="b"/>
            <a:pathLst>
              <a:path w="3605089" h="2589777">
                <a:moveTo>
                  <a:pt x="0" y="0"/>
                </a:moveTo>
                <a:lnTo>
                  <a:pt x="3605089" y="0"/>
                </a:lnTo>
                <a:lnTo>
                  <a:pt x="3605089" y="2589777"/>
                </a:lnTo>
                <a:lnTo>
                  <a:pt x="0" y="25897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19602" b="-19602"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697163" y="533400"/>
            <a:ext cx="3685515" cy="9707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9015"/>
              </a:lnSpc>
              <a:defRPr sz="3600" b="1" spc="515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Limpieza</a:t>
            </a:r>
            <a:endParaRPr lang="en-US" dirty="0"/>
          </a:p>
        </p:txBody>
      </p:sp>
      <p:sp>
        <p:nvSpPr>
          <p:cNvPr id="14" name="TextBox 14"/>
          <p:cNvSpPr txBox="1"/>
          <p:nvPr/>
        </p:nvSpPr>
        <p:spPr>
          <a:xfrm>
            <a:off x="5181600" y="539750"/>
            <a:ext cx="4020888" cy="9707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15"/>
              </a:lnSpc>
            </a:pPr>
            <a:r>
              <a:rPr lang="en-US" sz="3600" b="1" spc="515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Normalización</a:t>
            </a:r>
            <a:endParaRPr lang="en-US" sz="3600" b="1" spc="51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 rot="5400000">
            <a:off x="201379" y="255820"/>
            <a:ext cx="1536657" cy="1482219"/>
            <a:chOff x="0" y="0"/>
            <a:chExt cx="6350000" cy="633984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1" name="Freeform 10">
            <a:extLst>
              <a:ext uri="{FF2B5EF4-FFF2-40B4-BE49-F238E27FC236}">
                <a16:creationId xmlns:a16="http://schemas.microsoft.com/office/drawing/2014/main" id="{A52FA4CA-B919-D6E1-B587-117B1DA01D60}"/>
              </a:ext>
            </a:extLst>
          </p:cNvPr>
          <p:cNvSpPr/>
          <p:nvPr/>
        </p:nvSpPr>
        <p:spPr>
          <a:xfrm>
            <a:off x="457200" y="5016201"/>
            <a:ext cx="4176406" cy="1994200"/>
          </a:xfrm>
          <a:custGeom>
            <a:avLst/>
            <a:gdLst/>
            <a:ahLst/>
            <a:cxnLst/>
            <a:rect l="l" t="t" r="r" b="b"/>
            <a:pathLst>
              <a:path w="3605089" h="2589777">
                <a:moveTo>
                  <a:pt x="0" y="0"/>
                </a:moveTo>
                <a:lnTo>
                  <a:pt x="3605089" y="0"/>
                </a:lnTo>
                <a:lnTo>
                  <a:pt x="3605089" y="2589777"/>
                </a:lnTo>
                <a:lnTo>
                  <a:pt x="0" y="25897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19602" b="-19602"/>
            </a:stretch>
          </a:blipFill>
        </p:spPr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5F09C06E-D2AD-4C67-3BDB-0020F85A8069}"/>
              </a:ext>
            </a:extLst>
          </p:cNvPr>
          <p:cNvSpPr txBox="1"/>
          <p:nvPr/>
        </p:nvSpPr>
        <p:spPr>
          <a:xfrm>
            <a:off x="690814" y="5105400"/>
            <a:ext cx="3718618" cy="21906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defTabSz="487650">
              <a:lnSpc>
                <a:spcPct val="150000"/>
              </a:lnSpc>
            </a:pP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Importancia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garantiza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s-E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precisión, rendimiento, eficiencia de procesamiento. Mejora la interpretación y detección de anomalías.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590" lvl="1" indent="-152390" defTabSz="487650">
              <a:lnSpc>
                <a:spcPct val="150000"/>
              </a:lnSpc>
              <a:buFontTx/>
              <a:buChar char="-"/>
            </a:pPr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reeform 10">
            <a:extLst>
              <a:ext uri="{FF2B5EF4-FFF2-40B4-BE49-F238E27FC236}">
                <a16:creationId xmlns:a16="http://schemas.microsoft.com/office/drawing/2014/main" id="{B70B4C25-87E4-ABC7-30DC-2E1FE4ECA705}"/>
              </a:ext>
            </a:extLst>
          </p:cNvPr>
          <p:cNvSpPr/>
          <p:nvPr/>
        </p:nvSpPr>
        <p:spPr>
          <a:xfrm>
            <a:off x="5029200" y="5029200"/>
            <a:ext cx="4176406" cy="1994200"/>
          </a:xfrm>
          <a:custGeom>
            <a:avLst/>
            <a:gdLst/>
            <a:ahLst/>
            <a:cxnLst/>
            <a:rect l="l" t="t" r="r" b="b"/>
            <a:pathLst>
              <a:path w="3605089" h="2589777">
                <a:moveTo>
                  <a:pt x="0" y="0"/>
                </a:moveTo>
                <a:lnTo>
                  <a:pt x="3605089" y="0"/>
                </a:lnTo>
                <a:lnTo>
                  <a:pt x="3605089" y="2589777"/>
                </a:lnTo>
                <a:lnTo>
                  <a:pt x="0" y="25897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19602" b="-19602"/>
            </a:stretch>
          </a:blipFill>
        </p:spPr>
      </p:sp>
      <p:grpSp>
        <p:nvGrpSpPr>
          <p:cNvPr id="18" name="Group 18"/>
          <p:cNvGrpSpPr>
            <a:grpSpLocks noChangeAspect="1"/>
          </p:cNvGrpSpPr>
          <p:nvPr/>
        </p:nvGrpSpPr>
        <p:grpSpPr>
          <a:xfrm rot="-5400000">
            <a:off x="8134595" y="5772395"/>
            <a:ext cx="1390405" cy="1390405"/>
            <a:chOff x="0" y="0"/>
            <a:chExt cx="6350000" cy="633984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3" name="TextBox 8">
            <a:extLst>
              <a:ext uri="{FF2B5EF4-FFF2-40B4-BE49-F238E27FC236}">
                <a16:creationId xmlns:a16="http://schemas.microsoft.com/office/drawing/2014/main" id="{F853AB65-5D97-C631-8773-649D05389B57}"/>
              </a:ext>
            </a:extLst>
          </p:cNvPr>
          <p:cNvSpPr txBox="1"/>
          <p:nvPr/>
        </p:nvSpPr>
        <p:spPr>
          <a:xfrm>
            <a:off x="5257800" y="5105400"/>
            <a:ext cx="3762056" cy="10623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defTabSz="487650">
              <a:lnSpc>
                <a:spcPct val="150000"/>
              </a:lnSpc>
            </a:pPr>
            <a:r>
              <a:rPr lang="en-US" sz="1600" b="1" dirty="0" err="1">
                <a:solidFill>
                  <a:schemeClr val="bg1"/>
                </a:solidFill>
                <a:latin typeface="HK Grotesk Medium"/>
              </a:rPr>
              <a:t>Importancia</a:t>
            </a:r>
            <a:r>
              <a:rPr lang="en-US" sz="1600" b="1" dirty="0">
                <a:solidFill>
                  <a:schemeClr val="bg1"/>
                </a:solidFill>
                <a:latin typeface="HK Grotesk Medium"/>
              </a:rPr>
              <a:t>: </a:t>
            </a:r>
            <a:r>
              <a:rPr lang="en-US" sz="1600" b="1" dirty="0" err="1">
                <a:solidFill>
                  <a:schemeClr val="bg1"/>
                </a:solidFill>
                <a:latin typeface="HK Grotesk Medium"/>
              </a:rPr>
              <a:t>contribuye</a:t>
            </a:r>
            <a:r>
              <a:rPr lang="en-US" sz="1600" b="1" dirty="0">
                <a:solidFill>
                  <a:schemeClr val="bg1"/>
                </a:solidFill>
                <a:latin typeface="HK Grotesk Medium"/>
              </a:rPr>
              <a:t> a un mayor </a:t>
            </a:r>
            <a:r>
              <a:rPr lang="en-US" sz="1600" b="1" dirty="0" err="1">
                <a:solidFill>
                  <a:schemeClr val="bg1"/>
                </a:solidFill>
                <a:latin typeface="HK Grotesk Medium"/>
              </a:rPr>
              <a:t>rendimiento</a:t>
            </a:r>
            <a:r>
              <a:rPr lang="en-US" sz="1600" b="1" dirty="0">
                <a:solidFill>
                  <a:schemeClr val="bg1"/>
                </a:solidFill>
                <a:latin typeface="HK Grotesk Medium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HK Grotesk Medium"/>
              </a:rPr>
              <a:t>precisión</a:t>
            </a:r>
            <a:r>
              <a:rPr lang="en-US" sz="1600" b="1" dirty="0">
                <a:solidFill>
                  <a:schemeClr val="bg1"/>
                </a:solidFill>
                <a:latin typeface="HK Grotesk Medium"/>
              </a:rPr>
              <a:t>, </a:t>
            </a:r>
            <a:r>
              <a:rPr lang="en-US" sz="1600" b="1" dirty="0" err="1">
                <a:solidFill>
                  <a:schemeClr val="bg1"/>
                </a:solidFill>
                <a:latin typeface="HK Grotesk Medium"/>
              </a:rPr>
              <a:t>eficiencia</a:t>
            </a:r>
            <a:r>
              <a:rPr lang="en-US" sz="1600" b="1" dirty="0">
                <a:solidFill>
                  <a:schemeClr val="bg1"/>
                </a:solidFill>
                <a:latin typeface="HK Grotesk Medium"/>
              </a:rPr>
              <a:t> e </a:t>
            </a:r>
            <a:r>
              <a:rPr lang="en-US" sz="1600" b="1" dirty="0" err="1">
                <a:solidFill>
                  <a:schemeClr val="bg1"/>
                </a:solidFill>
                <a:latin typeface="HK Grotesk Medium"/>
              </a:rPr>
              <a:t>interpretación</a:t>
            </a:r>
            <a:r>
              <a:rPr lang="en-US" sz="1600" b="1" dirty="0">
                <a:solidFill>
                  <a:schemeClr val="bg1"/>
                </a:solidFill>
                <a:latin typeface="HK Grotesk Medium"/>
              </a:rPr>
              <a:t>. </a:t>
            </a:r>
            <a:endParaRPr lang="en-US" sz="1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70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E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1186" y="152400"/>
            <a:ext cx="9089300" cy="782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61"/>
              </a:lnSpc>
            </a:pPr>
            <a:r>
              <a:rPr lang="en-US" sz="4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MODELIZACIÓN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37731" y="1021969"/>
            <a:ext cx="6477000" cy="27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53"/>
              </a:lnSpc>
            </a:pPr>
            <a:r>
              <a:rPr lang="en-US" sz="1609" spc="32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 rot="-5400000">
            <a:off x="8934832" y="6496432"/>
            <a:ext cx="818768" cy="818768"/>
            <a:chOff x="0" y="0"/>
            <a:chExt cx="6350000" cy="633984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304800" y="1676400"/>
            <a:ext cx="1752600" cy="8581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53"/>
              </a:lnSpc>
            </a:pPr>
            <a:r>
              <a:rPr lang="en-US" sz="1609" b="1" spc="12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REGRESIÓN LINEAL: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04800" y="3240015"/>
            <a:ext cx="2971800" cy="12888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90"/>
              </a:lnSpc>
            </a:pPr>
            <a:r>
              <a:rPr lang="en-US" sz="1207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Ceteris paribus, las variables </a:t>
            </a:r>
            <a:r>
              <a:rPr lang="en-US" sz="1207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</a:t>
            </a:r>
            <a:r>
              <a:rPr lang="en-US" sz="1207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7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determinantes</a:t>
            </a:r>
            <a:r>
              <a:rPr lang="en-US" sz="1207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sz="1207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precio</a:t>
            </a:r>
            <a:r>
              <a:rPr lang="en-US" sz="1207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lnSpc>
                <a:spcPts val="1690"/>
              </a:lnSpc>
              <a:buFont typeface="Arial" panose="020B0604020202020204" pitchFamily="34" charset="0"/>
              <a:buChar char="•"/>
            </a:pPr>
            <a:r>
              <a:rPr lang="en-US" sz="1207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Sqft_living</a:t>
            </a:r>
            <a:r>
              <a:rPr lang="en-US" sz="1207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(0,38)</a:t>
            </a:r>
          </a:p>
          <a:p>
            <a:pPr marL="742950" lvl="1" indent="-285750">
              <a:lnSpc>
                <a:spcPts val="1690"/>
              </a:lnSpc>
              <a:buFont typeface="Arial" panose="020B0604020202020204" pitchFamily="34" charset="0"/>
              <a:buChar char="•"/>
            </a:pPr>
            <a:r>
              <a:rPr lang="en-US" sz="1207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Grade (0,31)</a:t>
            </a:r>
          </a:p>
          <a:p>
            <a:pPr marL="742950" lvl="1" indent="-285750">
              <a:lnSpc>
                <a:spcPts val="1690"/>
              </a:lnSpc>
              <a:buFont typeface="Arial" panose="020B0604020202020204" pitchFamily="34" charset="0"/>
              <a:buChar char="•"/>
            </a:pPr>
            <a:r>
              <a:rPr lang="en-US" sz="1207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 (0,22)</a:t>
            </a:r>
          </a:p>
          <a:p>
            <a:pPr marL="742950" lvl="1" indent="-285750">
              <a:lnSpc>
                <a:spcPts val="1690"/>
              </a:lnSpc>
              <a:buFont typeface="Arial" panose="020B0604020202020204" pitchFamily="34" charset="0"/>
              <a:buChar char="•"/>
            </a:pPr>
            <a:r>
              <a:rPr lang="en-US" sz="1207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Yr_built</a:t>
            </a:r>
            <a:r>
              <a:rPr lang="en-US" sz="1207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(-0,21) *</a:t>
            </a:r>
          </a:p>
        </p:txBody>
      </p:sp>
      <p:sp>
        <p:nvSpPr>
          <p:cNvPr id="33" name="TextBox 23">
            <a:extLst>
              <a:ext uri="{FF2B5EF4-FFF2-40B4-BE49-F238E27FC236}">
                <a16:creationId xmlns:a16="http://schemas.microsoft.com/office/drawing/2014/main" id="{65F831DE-7FFC-8F84-CFD4-A9ED5BB69BFC}"/>
              </a:ext>
            </a:extLst>
          </p:cNvPr>
          <p:cNvSpPr txBox="1"/>
          <p:nvPr/>
        </p:nvSpPr>
        <p:spPr>
          <a:xfrm>
            <a:off x="152400" y="5028224"/>
            <a:ext cx="2971800" cy="15068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42950" lvl="1" indent="-285750">
              <a:lnSpc>
                <a:spcPts val="1690"/>
              </a:lnSpc>
              <a:buFont typeface="Arial" panose="020B0604020202020204" pitchFamily="34" charset="0"/>
              <a:buChar char="•"/>
            </a:pPr>
            <a:r>
              <a:rPr lang="en-US" sz="1207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 Squared Error (MSE): 0,30 y Mean Absolute Error (MAE): 0,34 </a:t>
            </a:r>
            <a:r>
              <a:rPr lang="en-US" sz="1207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Error de </a:t>
            </a:r>
            <a:r>
              <a:rPr lang="en-US" sz="1207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predicción</a:t>
            </a:r>
            <a:r>
              <a:rPr lang="en-US" sz="1207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bajo</a:t>
            </a:r>
            <a:r>
              <a:rPr lang="en-US" sz="1207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lvl="1" indent="-285750">
              <a:lnSpc>
                <a:spcPts val="1690"/>
              </a:lnSpc>
              <a:buFont typeface="Arial" panose="020B0604020202020204" pitchFamily="34" charset="0"/>
              <a:buChar char="•"/>
            </a:pPr>
            <a:r>
              <a:rPr lang="en-US" sz="1207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R² Score: 0,69 </a:t>
            </a:r>
            <a:r>
              <a:rPr lang="en-US" sz="1207" b="1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El </a:t>
            </a:r>
            <a:r>
              <a:rPr lang="en-US" sz="1207" b="1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modelo</a:t>
            </a:r>
            <a:r>
              <a:rPr lang="en-US" sz="1207" b="1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207" b="1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explica</a:t>
            </a:r>
            <a:r>
              <a:rPr lang="en-US" sz="1207" b="1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69% de </a:t>
            </a:r>
            <a:r>
              <a:rPr lang="en-US" sz="1207" b="1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variabilidad</a:t>
            </a:r>
            <a:r>
              <a:rPr lang="en-US" sz="1207" b="1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de </a:t>
            </a:r>
            <a:r>
              <a:rPr lang="en-US" sz="1207" b="1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datos</a:t>
            </a:r>
            <a:endParaRPr lang="en-US" sz="1207" b="1" dirty="0">
              <a:solidFill>
                <a:srgbClr val="444440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4" name="TextBox 22">
            <a:extLst>
              <a:ext uri="{FF2B5EF4-FFF2-40B4-BE49-F238E27FC236}">
                <a16:creationId xmlns:a16="http://schemas.microsoft.com/office/drawing/2014/main" id="{72525472-1DC6-F190-5C74-CDEBA6F9A4F6}"/>
              </a:ext>
            </a:extLst>
          </p:cNvPr>
          <p:cNvSpPr txBox="1"/>
          <p:nvPr/>
        </p:nvSpPr>
        <p:spPr>
          <a:xfrm>
            <a:off x="307986" y="2819400"/>
            <a:ext cx="1764000" cy="2682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53"/>
              </a:lnSpc>
            </a:pPr>
            <a:r>
              <a:rPr lang="en-US" sz="1609" spc="12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COEFICIENTES:</a:t>
            </a:r>
          </a:p>
        </p:txBody>
      </p:sp>
      <p:sp>
        <p:nvSpPr>
          <p:cNvPr id="35" name="TextBox 22">
            <a:extLst>
              <a:ext uri="{FF2B5EF4-FFF2-40B4-BE49-F238E27FC236}">
                <a16:creationId xmlns:a16="http://schemas.microsoft.com/office/drawing/2014/main" id="{E7D3DF38-5EDD-4CE9-C0E1-7CCEC1278B94}"/>
              </a:ext>
            </a:extLst>
          </p:cNvPr>
          <p:cNvSpPr txBox="1"/>
          <p:nvPr/>
        </p:nvSpPr>
        <p:spPr>
          <a:xfrm>
            <a:off x="307986" y="4684785"/>
            <a:ext cx="1800000" cy="2682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53"/>
              </a:lnSpc>
            </a:pPr>
            <a:r>
              <a:rPr lang="en-US" sz="1609" spc="12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EVALUACIÓN:</a:t>
            </a:r>
          </a:p>
        </p:txBody>
      </p:sp>
      <p:sp>
        <p:nvSpPr>
          <p:cNvPr id="60" name="Freeform 5">
            <a:extLst>
              <a:ext uri="{FF2B5EF4-FFF2-40B4-BE49-F238E27FC236}">
                <a16:creationId xmlns:a16="http://schemas.microsoft.com/office/drawing/2014/main" id="{F0C2459C-06FC-BFB4-3634-6BCA49B9EB58}"/>
              </a:ext>
            </a:extLst>
          </p:cNvPr>
          <p:cNvSpPr/>
          <p:nvPr/>
        </p:nvSpPr>
        <p:spPr>
          <a:xfrm>
            <a:off x="152400" y="1524000"/>
            <a:ext cx="3124200" cy="5623956"/>
          </a:xfrm>
          <a:custGeom>
            <a:avLst/>
            <a:gdLst/>
            <a:ahLst/>
            <a:cxnLst/>
            <a:rect l="l" t="t" r="r" b="b"/>
            <a:pathLst>
              <a:path w="15719137" h="23944334">
                <a:moveTo>
                  <a:pt x="15493078" y="0"/>
                </a:moveTo>
                <a:lnTo>
                  <a:pt x="0" y="0"/>
                </a:lnTo>
                <a:lnTo>
                  <a:pt x="0" y="23944334"/>
                </a:lnTo>
                <a:lnTo>
                  <a:pt x="15719137" y="23944334"/>
                </a:lnTo>
                <a:lnTo>
                  <a:pt x="15719137" y="0"/>
                </a:lnTo>
                <a:lnTo>
                  <a:pt x="15493078" y="0"/>
                </a:lnTo>
                <a:close/>
                <a:moveTo>
                  <a:pt x="15493078" y="23718273"/>
                </a:moveTo>
                <a:lnTo>
                  <a:pt x="228600" y="23718273"/>
                </a:lnTo>
                <a:lnTo>
                  <a:pt x="228600" y="228600"/>
                </a:lnTo>
                <a:lnTo>
                  <a:pt x="15493078" y="228600"/>
                </a:lnTo>
                <a:lnTo>
                  <a:pt x="15493078" y="23718273"/>
                </a:lnTo>
                <a:close/>
              </a:path>
            </a:pathLst>
          </a:custGeom>
          <a:solidFill>
            <a:srgbClr val="FFFFFF"/>
          </a:solidFill>
        </p:spPr>
      </p:sp>
      <p:sp>
        <p:nvSpPr>
          <p:cNvPr id="61" name="TextBox 22">
            <a:extLst>
              <a:ext uri="{FF2B5EF4-FFF2-40B4-BE49-F238E27FC236}">
                <a16:creationId xmlns:a16="http://schemas.microsoft.com/office/drawing/2014/main" id="{7879A271-984A-BEBB-66AA-57A57D8B5CAE}"/>
              </a:ext>
            </a:extLst>
          </p:cNvPr>
          <p:cNvSpPr txBox="1"/>
          <p:nvPr/>
        </p:nvSpPr>
        <p:spPr>
          <a:xfrm>
            <a:off x="3505200" y="1676400"/>
            <a:ext cx="1698099" cy="5631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53"/>
              </a:lnSpc>
            </a:pPr>
            <a:r>
              <a:rPr lang="en-US" sz="1609" b="1" spc="12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</a:t>
            </a:r>
          </a:p>
          <a:p>
            <a:pPr>
              <a:lnSpc>
                <a:spcPts val="2253"/>
              </a:lnSpc>
            </a:pPr>
            <a:r>
              <a:rPr lang="en-US" sz="1609" b="1" spc="12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KNN:</a:t>
            </a:r>
          </a:p>
        </p:txBody>
      </p:sp>
      <p:sp>
        <p:nvSpPr>
          <p:cNvPr id="62" name="TextBox 23">
            <a:extLst>
              <a:ext uri="{FF2B5EF4-FFF2-40B4-BE49-F238E27FC236}">
                <a16:creationId xmlns:a16="http://schemas.microsoft.com/office/drawing/2014/main" id="{DF839F28-7D3D-6898-500C-E1FECD38C882}"/>
              </a:ext>
            </a:extLst>
          </p:cNvPr>
          <p:cNvSpPr txBox="1"/>
          <p:nvPr/>
        </p:nvSpPr>
        <p:spPr>
          <a:xfrm>
            <a:off x="3505200" y="3254859"/>
            <a:ext cx="2971800" cy="10708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90"/>
              </a:lnSpc>
            </a:pPr>
            <a:r>
              <a:rPr lang="en-US" sz="1207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Ceteris paribus, las variables </a:t>
            </a:r>
            <a:r>
              <a:rPr lang="en-US" sz="1207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</a:t>
            </a:r>
            <a:r>
              <a:rPr lang="en-US" sz="1207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7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determinantes</a:t>
            </a:r>
            <a:r>
              <a:rPr lang="en-US" sz="1207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sz="1207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precio</a:t>
            </a:r>
            <a:r>
              <a:rPr lang="en-US" sz="1207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lnSpc>
                <a:spcPts val="1690"/>
              </a:lnSpc>
              <a:buFont typeface="Arial" panose="020B0604020202020204" pitchFamily="34" charset="0"/>
              <a:buChar char="•"/>
            </a:pPr>
            <a:r>
              <a:rPr lang="en-US" sz="1207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Sqft_living</a:t>
            </a:r>
            <a:r>
              <a:rPr lang="en-US" sz="1207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(0,09)</a:t>
            </a:r>
          </a:p>
          <a:p>
            <a:pPr marL="742950" lvl="1" indent="-285750">
              <a:lnSpc>
                <a:spcPts val="1690"/>
              </a:lnSpc>
              <a:buFont typeface="Arial" panose="020B0604020202020204" pitchFamily="34" charset="0"/>
              <a:buChar char="•"/>
            </a:pPr>
            <a:r>
              <a:rPr lang="en-US" sz="1207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Grade (0,12)</a:t>
            </a:r>
          </a:p>
          <a:p>
            <a:pPr marL="742950" lvl="1" indent="-285750">
              <a:lnSpc>
                <a:spcPts val="1690"/>
              </a:lnSpc>
              <a:buFont typeface="Arial" panose="020B0604020202020204" pitchFamily="34" charset="0"/>
              <a:buChar char="•"/>
            </a:pPr>
            <a:r>
              <a:rPr lang="en-US" sz="1207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 (0,13)</a:t>
            </a:r>
          </a:p>
        </p:txBody>
      </p:sp>
      <p:sp>
        <p:nvSpPr>
          <p:cNvPr id="63" name="TextBox 23">
            <a:extLst>
              <a:ext uri="{FF2B5EF4-FFF2-40B4-BE49-F238E27FC236}">
                <a16:creationId xmlns:a16="http://schemas.microsoft.com/office/drawing/2014/main" id="{B0958AF2-ABBD-6302-24B4-A6F05185DBCD}"/>
              </a:ext>
            </a:extLst>
          </p:cNvPr>
          <p:cNvSpPr txBox="1"/>
          <p:nvPr/>
        </p:nvSpPr>
        <p:spPr>
          <a:xfrm>
            <a:off x="3352800" y="5043068"/>
            <a:ext cx="2971800" cy="15068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42950" lvl="1" indent="-285750">
              <a:lnSpc>
                <a:spcPts val="1690"/>
              </a:lnSpc>
              <a:buFont typeface="Arial" panose="020B0604020202020204" pitchFamily="34" charset="0"/>
              <a:buChar char="•"/>
            </a:pPr>
            <a:r>
              <a:rPr lang="en-US" sz="1207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 Squared Error (MSE): 0,20 y Mean Absolute Error (MAE): 0,24 </a:t>
            </a:r>
            <a:r>
              <a:rPr lang="en-US" sz="1207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Error de </a:t>
            </a:r>
            <a:r>
              <a:rPr lang="en-US" sz="1207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predicción</a:t>
            </a:r>
            <a:r>
              <a:rPr lang="en-US" sz="1207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bajo</a:t>
            </a:r>
            <a:r>
              <a:rPr lang="en-US" sz="1207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7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mejora</a:t>
            </a:r>
            <a:r>
              <a:rPr lang="en-US" sz="1207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lnSpc>
                <a:spcPts val="1690"/>
              </a:lnSpc>
              <a:buFont typeface="Arial" panose="020B0604020202020204" pitchFamily="34" charset="0"/>
              <a:buChar char="•"/>
            </a:pPr>
            <a:r>
              <a:rPr lang="en-US" sz="1207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R² Score: 0,79 </a:t>
            </a:r>
            <a:r>
              <a:rPr lang="en-US" sz="1207" b="1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El </a:t>
            </a:r>
            <a:r>
              <a:rPr lang="en-US" sz="1207" b="1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modelo</a:t>
            </a:r>
            <a:r>
              <a:rPr lang="en-US" sz="1207" b="1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207" b="1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explica</a:t>
            </a:r>
            <a:r>
              <a:rPr lang="en-US" sz="1207" b="1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79% de </a:t>
            </a:r>
            <a:r>
              <a:rPr lang="en-US" sz="1207" b="1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variabilidad</a:t>
            </a:r>
            <a:r>
              <a:rPr lang="en-US" sz="1207" b="1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de </a:t>
            </a:r>
            <a:r>
              <a:rPr lang="en-US" sz="1207" b="1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datos</a:t>
            </a:r>
            <a:r>
              <a:rPr lang="en-US" sz="1207" b="1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(</a:t>
            </a:r>
            <a:r>
              <a:rPr lang="en-US" sz="1207" b="1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mejora</a:t>
            </a:r>
            <a:r>
              <a:rPr lang="en-US" sz="1207" b="1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lang="en-US" sz="1207" b="1" dirty="0">
              <a:solidFill>
                <a:srgbClr val="4444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Freeform 5">
            <a:extLst>
              <a:ext uri="{FF2B5EF4-FFF2-40B4-BE49-F238E27FC236}">
                <a16:creationId xmlns:a16="http://schemas.microsoft.com/office/drawing/2014/main" id="{2881CF4D-CD50-045E-8762-FF1EF00AB461}"/>
              </a:ext>
            </a:extLst>
          </p:cNvPr>
          <p:cNvSpPr/>
          <p:nvPr/>
        </p:nvSpPr>
        <p:spPr>
          <a:xfrm>
            <a:off x="3352800" y="1538844"/>
            <a:ext cx="3124200" cy="5623956"/>
          </a:xfrm>
          <a:custGeom>
            <a:avLst/>
            <a:gdLst/>
            <a:ahLst/>
            <a:cxnLst/>
            <a:rect l="l" t="t" r="r" b="b"/>
            <a:pathLst>
              <a:path w="15719137" h="23944334">
                <a:moveTo>
                  <a:pt x="15493078" y="0"/>
                </a:moveTo>
                <a:lnTo>
                  <a:pt x="0" y="0"/>
                </a:lnTo>
                <a:lnTo>
                  <a:pt x="0" y="23944334"/>
                </a:lnTo>
                <a:lnTo>
                  <a:pt x="15719137" y="23944334"/>
                </a:lnTo>
                <a:lnTo>
                  <a:pt x="15719137" y="0"/>
                </a:lnTo>
                <a:lnTo>
                  <a:pt x="15493078" y="0"/>
                </a:lnTo>
                <a:close/>
                <a:moveTo>
                  <a:pt x="15493078" y="23718273"/>
                </a:moveTo>
                <a:lnTo>
                  <a:pt x="228600" y="23718273"/>
                </a:lnTo>
                <a:lnTo>
                  <a:pt x="228600" y="228600"/>
                </a:lnTo>
                <a:lnTo>
                  <a:pt x="15493078" y="228600"/>
                </a:lnTo>
                <a:lnTo>
                  <a:pt x="15493078" y="23718273"/>
                </a:lnTo>
                <a:close/>
              </a:path>
            </a:pathLst>
          </a:custGeom>
          <a:solidFill>
            <a:srgbClr val="FFFFFF"/>
          </a:solidFill>
        </p:spPr>
      </p:sp>
      <p:sp>
        <p:nvSpPr>
          <p:cNvPr id="65" name="TextBox 22">
            <a:extLst>
              <a:ext uri="{FF2B5EF4-FFF2-40B4-BE49-F238E27FC236}">
                <a16:creationId xmlns:a16="http://schemas.microsoft.com/office/drawing/2014/main" id="{99D0B7CE-E97E-C048-BFD4-5213CEED574C}"/>
              </a:ext>
            </a:extLst>
          </p:cNvPr>
          <p:cNvSpPr txBox="1"/>
          <p:nvPr/>
        </p:nvSpPr>
        <p:spPr>
          <a:xfrm>
            <a:off x="6705600" y="1732680"/>
            <a:ext cx="1828800" cy="8581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53"/>
              </a:lnSpc>
            </a:pPr>
            <a:r>
              <a:rPr lang="en-US" sz="1609" b="1" spc="12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ÁRBOLES DE DECISIÓN:</a:t>
            </a:r>
          </a:p>
        </p:txBody>
      </p:sp>
      <p:sp>
        <p:nvSpPr>
          <p:cNvPr id="66" name="TextBox 23">
            <a:extLst>
              <a:ext uri="{FF2B5EF4-FFF2-40B4-BE49-F238E27FC236}">
                <a16:creationId xmlns:a16="http://schemas.microsoft.com/office/drawing/2014/main" id="{71BACF65-1D36-98D5-5607-9A753CB06BF8}"/>
              </a:ext>
            </a:extLst>
          </p:cNvPr>
          <p:cNvSpPr txBox="1"/>
          <p:nvPr/>
        </p:nvSpPr>
        <p:spPr>
          <a:xfrm>
            <a:off x="6705600" y="3254859"/>
            <a:ext cx="2971800" cy="10708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90"/>
              </a:lnSpc>
            </a:pPr>
            <a:r>
              <a:rPr lang="en-US" sz="1207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Ceteris paribus, las variables </a:t>
            </a:r>
            <a:r>
              <a:rPr lang="en-US" sz="1207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</a:t>
            </a:r>
            <a:r>
              <a:rPr lang="en-US" sz="1207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7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determinantes</a:t>
            </a:r>
            <a:r>
              <a:rPr lang="en-US" sz="1207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sz="1207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precio</a:t>
            </a:r>
            <a:r>
              <a:rPr lang="en-US" sz="1207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lnSpc>
                <a:spcPts val="1690"/>
              </a:lnSpc>
              <a:buFont typeface="Arial" panose="020B0604020202020204" pitchFamily="34" charset="0"/>
              <a:buChar char="•"/>
            </a:pPr>
            <a:r>
              <a:rPr lang="en-US" sz="1207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Sqft_living</a:t>
            </a:r>
            <a:r>
              <a:rPr lang="en-US" sz="1207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(0,44)</a:t>
            </a:r>
          </a:p>
          <a:p>
            <a:pPr marL="742950" lvl="1" indent="-285750">
              <a:lnSpc>
                <a:spcPts val="1690"/>
              </a:lnSpc>
              <a:buFont typeface="Arial" panose="020B0604020202020204" pitchFamily="34" charset="0"/>
              <a:buChar char="•"/>
            </a:pPr>
            <a:r>
              <a:rPr lang="en-US" sz="1207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Grade (0,36)</a:t>
            </a:r>
          </a:p>
          <a:p>
            <a:pPr marL="742950" lvl="1" indent="-285750">
              <a:lnSpc>
                <a:spcPts val="1690"/>
              </a:lnSpc>
              <a:buFont typeface="Arial" panose="020B0604020202020204" pitchFamily="34" charset="0"/>
              <a:buChar char="•"/>
            </a:pPr>
            <a:r>
              <a:rPr lang="en-US" sz="1207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 (0,60)</a:t>
            </a:r>
          </a:p>
        </p:txBody>
      </p:sp>
      <p:sp>
        <p:nvSpPr>
          <p:cNvPr id="67" name="TextBox 23">
            <a:extLst>
              <a:ext uri="{FF2B5EF4-FFF2-40B4-BE49-F238E27FC236}">
                <a16:creationId xmlns:a16="http://schemas.microsoft.com/office/drawing/2014/main" id="{AB4B39B8-F9B8-14B4-51F0-75C7C2387BF8}"/>
              </a:ext>
            </a:extLst>
          </p:cNvPr>
          <p:cNvSpPr txBox="1"/>
          <p:nvPr/>
        </p:nvSpPr>
        <p:spPr>
          <a:xfrm>
            <a:off x="6553200" y="5043068"/>
            <a:ext cx="2971800" cy="12888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42950" lvl="1" indent="-285750">
              <a:lnSpc>
                <a:spcPts val="1690"/>
              </a:lnSpc>
              <a:buFont typeface="Arial" panose="020B0604020202020204" pitchFamily="34" charset="0"/>
              <a:buChar char="•"/>
            </a:pPr>
            <a:r>
              <a:rPr lang="en-US" sz="1207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 Squared Error (MSE): 0,20 </a:t>
            </a:r>
            <a:r>
              <a:rPr lang="en-US" sz="1207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Error de </a:t>
            </a:r>
            <a:r>
              <a:rPr lang="en-US" sz="1207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predicción</a:t>
            </a:r>
            <a:r>
              <a:rPr lang="en-US" sz="1207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bajo (</a:t>
            </a:r>
            <a:r>
              <a:rPr lang="en-US" sz="1207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igual</a:t>
            </a:r>
            <a:r>
              <a:rPr lang="en-US" sz="1207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al KNN)</a:t>
            </a:r>
            <a:r>
              <a:rPr lang="en-US" sz="1207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  <a:p>
            <a:pPr marL="742950" lvl="1" indent="-285750">
              <a:lnSpc>
                <a:spcPts val="1690"/>
              </a:lnSpc>
              <a:buFont typeface="Arial" panose="020B0604020202020204" pitchFamily="34" charset="0"/>
              <a:buChar char="•"/>
            </a:pPr>
            <a:r>
              <a:rPr lang="en-US" sz="1207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R² Score: 0,79 </a:t>
            </a:r>
            <a:r>
              <a:rPr lang="en-US" sz="1207" b="1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El </a:t>
            </a:r>
            <a:r>
              <a:rPr lang="en-US" sz="1207" b="1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modelo</a:t>
            </a:r>
            <a:r>
              <a:rPr lang="en-US" sz="1207" b="1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207" b="1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explica</a:t>
            </a:r>
            <a:r>
              <a:rPr lang="en-US" sz="1207" b="1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79% de </a:t>
            </a:r>
            <a:r>
              <a:rPr lang="en-US" sz="1207" b="1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variabilidad</a:t>
            </a:r>
            <a:r>
              <a:rPr lang="en-US" sz="1207" b="1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de </a:t>
            </a:r>
            <a:r>
              <a:rPr lang="en-US" sz="1207" b="1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datos</a:t>
            </a:r>
            <a:r>
              <a:rPr lang="en-US" sz="1207" b="1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207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en-US" sz="1207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igual</a:t>
            </a:r>
            <a:r>
              <a:rPr lang="en-US" sz="1207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al KNN).</a:t>
            </a:r>
            <a:endParaRPr lang="en-US" sz="1207" b="1" dirty="0">
              <a:solidFill>
                <a:srgbClr val="4444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Freeform 5">
            <a:extLst>
              <a:ext uri="{FF2B5EF4-FFF2-40B4-BE49-F238E27FC236}">
                <a16:creationId xmlns:a16="http://schemas.microsoft.com/office/drawing/2014/main" id="{4ECFB2C6-7772-58D0-CBA9-70663D8FD881}"/>
              </a:ext>
            </a:extLst>
          </p:cNvPr>
          <p:cNvSpPr/>
          <p:nvPr/>
        </p:nvSpPr>
        <p:spPr>
          <a:xfrm>
            <a:off x="6553200" y="1538844"/>
            <a:ext cx="3124200" cy="5623956"/>
          </a:xfrm>
          <a:custGeom>
            <a:avLst/>
            <a:gdLst/>
            <a:ahLst/>
            <a:cxnLst/>
            <a:rect l="l" t="t" r="r" b="b"/>
            <a:pathLst>
              <a:path w="15719137" h="23944334">
                <a:moveTo>
                  <a:pt x="15493078" y="0"/>
                </a:moveTo>
                <a:lnTo>
                  <a:pt x="0" y="0"/>
                </a:lnTo>
                <a:lnTo>
                  <a:pt x="0" y="23944334"/>
                </a:lnTo>
                <a:lnTo>
                  <a:pt x="15719137" y="23944334"/>
                </a:lnTo>
                <a:lnTo>
                  <a:pt x="15719137" y="0"/>
                </a:lnTo>
                <a:lnTo>
                  <a:pt x="15493078" y="0"/>
                </a:lnTo>
                <a:close/>
                <a:moveTo>
                  <a:pt x="15493078" y="23718273"/>
                </a:moveTo>
                <a:lnTo>
                  <a:pt x="228600" y="23718273"/>
                </a:lnTo>
                <a:lnTo>
                  <a:pt x="228600" y="228600"/>
                </a:lnTo>
                <a:lnTo>
                  <a:pt x="15493078" y="228600"/>
                </a:lnTo>
                <a:lnTo>
                  <a:pt x="15493078" y="23718273"/>
                </a:lnTo>
                <a:close/>
              </a:path>
            </a:pathLst>
          </a:custGeom>
          <a:solidFill>
            <a:srgbClr val="FFFFFF"/>
          </a:solidFill>
        </p:spPr>
      </p:sp>
      <p:sp>
        <p:nvSpPr>
          <p:cNvPr id="75" name="Freeform 16">
            <a:extLst>
              <a:ext uri="{FF2B5EF4-FFF2-40B4-BE49-F238E27FC236}">
                <a16:creationId xmlns:a16="http://schemas.microsoft.com/office/drawing/2014/main" id="{25DD9C34-9F68-FDD8-5980-E0126E77DB14}"/>
              </a:ext>
            </a:extLst>
          </p:cNvPr>
          <p:cNvSpPr/>
          <p:nvPr/>
        </p:nvSpPr>
        <p:spPr>
          <a:xfrm>
            <a:off x="2044700" y="1606390"/>
            <a:ext cx="1116791" cy="1110699"/>
          </a:xfrm>
          <a:custGeom>
            <a:avLst/>
            <a:gdLst/>
            <a:ahLst/>
            <a:cxnLst/>
            <a:rect l="l" t="t" r="r" b="b"/>
            <a:pathLst>
              <a:path w="1116791" h="1110699">
                <a:moveTo>
                  <a:pt x="0" y="0"/>
                </a:moveTo>
                <a:lnTo>
                  <a:pt x="1116791" y="0"/>
                </a:lnTo>
                <a:lnTo>
                  <a:pt x="1116791" y="1110700"/>
                </a:lnTo>
                <a:lnTo>
                  <a:pt x="0" y="1110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biLevel thresh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6" name="Freeform 18">
            <a:extLst>
              <a:ext uri="{FF2B5EF4-FFF2-40B4-BE49-F238E27FC236}">
                <a16:creationId xmlns:a16="http://schemas.microsoft.com/office/drawing/2014/main" id="{E6D6FCFD-E16E-2604-EF98-0024B87F24C5}"/>
              </a:ext>
            </a:extLst>
          </p:cNvPr>
          <p:cNvSpPr/>
          <p:nvPr/>
        </p:nvSpPr>
        <p:spPr>
          <a:xfrm>
            <a:off x="5291455" y="1675753"/>
            <a:ext cx="1097389" cy="885892"/>
          </a:xfrm>
          <a:custGeom>
            <a:avLst/>
            <a:gdLst/>
            <a:ahLst/>
            <a:cxnLst/>
            <a:rect l="l" t="t" r="r" b="b"/>
            <a:pathLst>
              <a:path w="1097389" h="885892">
                <a:moveTo>
                  <a:pt x="0" y="0"/>
                </a:moveTo>
                <a:lnTo>
                  <a:pt x="1097389" y="0"/>
                </a:lnTo>
                <a:lnTo>
                  <a:pt x="1097389" y="885893"/>
                </a:lnTo>
                <a:lnTo>
                  <a:pt x="0" y="8858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biLevel thresh="2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7" name="Freeform 20">
            <a:extLst>
              <a:ext uri="{FF2B5EF4-FFF2-40B4-BE49-F238E27FC236}">
                <a16:creationId xmlns:a16="http://schemas.microsoft.com/office/drawing/2014/main" id="{EA46D42C-AA9B-8972-0E45-9B916DB724B4}"/>
              </a:ext>
            </a:extLst>
          </p:cNvPr>
          <p:cNvSpPr/>
          <p:nvPr/>
        </p:nvSpPr>
        <p:spPr>
          <a:xfrm>
            <a:off x="8515299" y="1756681"/>
            <a:ext cx="915311" cy="910319"/>
          </a:xfrm>
          <a:custGeom>
            <a:avLst/>
            <a:gdLst/>
            <a:ahLst/>
            <a:cxnLst/>
            <a:rect l="l" t="t" r="r" b="b"/>
            <a:pathLst>
              <a:path w="915311" h="910319">
                <a:moveTo>
                  <a:pt x="0" y="0"/>
                </a:moveTo>
                <a:lnTo>
                  <a:pt x="915311" y="0"/>
                </a:lnTo>
                <a:lnTo>
                  <a:pt x="915311" y="910318"/>
                </a:lnTo>
                <a:lnTo>
                  <a:pt x="0" y="9103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biLevel thresh="25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9" name="TextBox 22">
            <a:extLst>
              <a:ext uri="{FF2B5EF4-FFF2-40B4-BE49-F238E27FC236}">
                <a16:creationId xmlns:a16="http://schemas.microsoft.com/office/drawing/2014/main" id="{5B4A5C86-DB51-0BFA-4EBD-25F9370AF88B}"/>
              </a:ext>
            </a:extLst>
          </p:cNvPr>
          <p:cNvSpPr txBox="1"/>
          <p:nvPr/>
        </p:nvSpPr>
        <p:spPr>
          <a:xfrm>
            <a:off x="3505200" y="2819400"/>
            <a:ext cx="1764000" cy="2682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53"/>
              </a:lnSpc>
            </a:pPr>
            <a:r>
              <a:rPr lang="en-US" sz="1609" spc="12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COEFICIENTES:</a:t>
            </a:r>
          </a:p>
        </p:txBody>
      </p:sp>
      <p:sp>
        <p:nvSpPr>
          <p:cNvPr id="80" name="TextBox 22">
            <a:extLst>
              <a:ext uri="{FF2B5EF4-FFF2-40B4-BE49-F238E27FC236}">
                <a16:creationId xmlns:a16="http://schemas.microsoft.com/office/drawing/2014/main" id="{AA88387A-E827-442B-54BF-52DD4D82D7BF}"/>
              </a:ext>
            </a:extLst>
          </p:cNvPr>
          <p:cNvSpPr txBox="1"/>
          <p:nvPr/>
        </p:nvSpPr>
        <p:spPr>
          <a:xfrm>
            <a:off x="6694200" y="2819400"/>
            <a:ext cx="1764000" cy="2682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53"/>
              </a:lnSpc>
            </a:pPr>
            <a:r>
              <a:rPr lang="en-US" sz="1609" spc="12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COEFICIENTES:</a:t>
            </a:r>
          </a:p>
        </p:txBody>
      </p:sp>
      <p:sp>
        <p:nvSpPr>
          <p:cNvPr id="81" name="TextBox 22">
            <a:extLst>
              <a:ext uri="{FF2B5EF4-FFF2-40B4-BE49-F238E27FC236}">
                <a16:creationId xmlns:a16="http://schemas.microsoft.com/office/drawing/2014/main" id="{86A7BD01-5716-2532-0170-F35CDE75042D}"/>
              </a:ext>
            </a:extLst>
          </p:cNvPr>
          <p:cNvSpPr txBox="1"/>
          <p:nvPr/>
        </p:nvSpPr>
        <p:spPr>
          <a:xfrm>
            <a:off x="3534000" y="4681755"/>
            <a:ext cx="1800000" cy="2682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53"/>
              </a:lnSpc>
            </a:pPr>
            <a:r>
              <a:rPr lang="en-US" sz="1609" spc="12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EVALUACIÓN:</a:t>
            </a:r>
          </a:p>
        </p:txBody>
      </p:sp>
      <p:sp>
        <p:nvSpPr>
          <p:cNvPr id="82" name="TextBox 22">
            <a:extLst>
              <a:ext uri="{FF2B5EF4-FFF2-40B4-BE49-F238E27FC236}">
                <a16:creationId xmlns:a16="http://schemas.microsoft.com/office/drawing/2014/main" id="{68C5E454-D9E5-3B0C-3399-CC1D6244AF76}"/>
              </a:ext>
            </a:extLst>
          </p:cNvPr>
          <p:cNvSpPr txBox="1"/>
          <p:nvPr/>
        </p:nvSpPr>
        <p:spPr>
          <a:xfrm>
            <a:off x="6705600" y="4681755"/>
            <a:ext cx="1800000" cy="2682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53"/>
              </a:lnSpc>
            </a:pPr>
            <a:r>
              <a:rPr lang="en-US" sz="1609" spc="12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EVALUACIÓN:</a:t>
            </a:r>
          </a:p>
        </p:txBody>
      </p:sp>
      <p:grpSp>
        <p:nvGrpSpPr>
          <p:cNvPr id="83" name="Group 2">
            <a:extLst>
              <a:ext uri="{FF2B5EF4-FFF2-40B4-BE49-F238E27FC236}">
                <a16:creationId xmlns:a16="http://schemas.microsoft.com/office/drawing/2014/main" id="{24BCB63C-3EE2-8CBD-359C-EE464296C3C7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-76200" y="-76200"/>
            <a:ext cx="1133086" cy="1133086"/>
            <a:chOff x="0" y="0"/>
            <a:chExt cx="6350000" cy="6339840"/>
          </a:xfrm>
        </p:grpSpPr>
        <p:sp>
          <p:nvSpPr>
            <p:cNvPr id="84" name="Freeform 3">
              <a:extLst>
                <a:ext uri="{FF2B5EF4-FFF2-40B4-BE49-F238E27FC236}">
                  <a16:creationId xmlns:a16="http://schemas.microsoft.com/office/drawing/2014/main" id="{FA5BB988-8CBE-B5C2-06A8-C6443D0F9B27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5" name="TextBox 23">
            <a:extLst>
              <a:ext uri="{FF2B5EF4-FFF2-40B4-BE49-F238E27FC236}">
                <a16:creationId xmlns:a16="http://schemas.microsoft.com/office/drawing/2014/main" id="{D42420D8-77B8-2B07-E488-4885CEAAA367}"/>
              </a:ext>
            </a:extLst>
          </p:cNvPr>
          <p:cNvSpPr txBox="1"/>
          <p:nvPr/>
        </p:nvSpPr>
        <p:spPr>
          <a:xfrm>
            <a:off x="-76200" y="6629399"/>
            <a:ext cx="3124200" cy="4121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>
              <a:lnSpc>
                <a:spcPts val="1690"/>
              </a:lnSpc>
            </a:pPr>
            <a:r>
              <a:rPr lang="en-US" sz="1050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En KNN y </a:t>
            </a:r>
            <a:r>
              <a:rPr lang="en-US" sz="1050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arboles</a:t>
            </a:r>
            <a:r>
              <a:rPr lang="en-US" sz="1050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decision </a:t>
            </a:r>
            <a:r>
              <a:rPr lang="en-US" sz="1050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pierde</a:t>
            </a:r>
            <a:r>
              <a:rPr lang="en-US" sz="1050" dirty="0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 err="1">
                <a:solidFill>
                  <a:srgbClr val="4444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importancia</a:t>
            </a:r>
            <a:endParaRPr lang="en-US" sz="1050" b="1" dirty="0">
              <a:solidFill>
                <a:srgbClr val="444440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E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4372938" cy="73152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s-ES" sz="960" dirty="0"/>
          </a:p>
        </p:txBody>
      </p:sp>
      <p:sp>
        <p:nvSpPr>
          <p:cNvPr id="7" name="TextBox 7"/>
          <p:cNvSpPr txBox="1"/>
          <p:nvPr/>
        </p:nvSpPr>
        <p:spPr>
          <a:xfrm>
            <a:off x="5380663" y="2159838"/>
            <a:ext cx="3589239" cy="143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48"/>
              </a:lnSpc>
            </a:pPr>
            <a:endParaRPr lang="en-US" sz="960" dirty="0">
              <a:solidFill>
                <a:srgbClr val="FFFFFF"/>
              </a:solidFill>
              <a:latin typeface="HK Grotesk Medium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406399" y="2438400"/>
            <a:ext cx="3370423" cy="11023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08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FFCE41"/>
                </a:solidFill>
                <a:latin typeface="HK Grotesk Bold"/>
              </a:rPr>
              <a:t>VISUALIZACIÓN DE RESULTADOS</a:t>
            </a:r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E0A2810E-E8B8-3CA1-2303-6430BD6A16DB}"/>
              </a:ext>
            </a:extLst>
          </p:cNvPr>
          <p:cNvSpPr txBox="1"/>
          <p:nvPr/>
        </p:nvSpPr>
        <p:spPr>
          <a:xfrm>
            <a:off x="1143000" y="4307840"/>
            <a:ext cx="2254100" cy="2644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941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FFCE41"/>
                </a:solidFill>
                <a:latin typeface="HK Grotesk Bold"/>
              </a:rPr>
              <a:t>(POWER BI)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31C58E6-C19F-D354-6F16-D67841408350}"/>
              </a:ext>
            </a:extLst>
          </p:cNvPr>
          <p:cNvGrpSpPr/>
          <p:nvPr/>
        </p:nvGrpSpPr>
        <p:grpSpPr>
          <a:xfrm>
            <a:off x="3886200" y="614730"/>
            <a:ext cx="5035650" cy="2783413"/>
            <a:chOff x="3886200" y="76200"/>
            <a:chExt cx="5035650" cy="2783413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D9761383-A03D-9BE9-9864-7BF074C7F689}"/>
                </a:ext>
              </a:extLst>
            </p:cNvPr>
            <p:cNvGrpSpPr/>
            <p:nvPr/>
          </p:nvGrpSpPr>
          <p:grpSpPr>
            <a:xfrm>
              <a:off x="3886200" y="914400"/>
              <a:ext cx="5033337" cy="1945213"/>
              <a:chOff x="3893317" y="1635760"/>
              <a:chExt cx="5033337" cy="194521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3893317" y="1640710"/>
                <a:ext cx="903520" cy="904320"/>
              </a:xfrm>
              <a:custGeom>
                <a:avLst/>
                <a:gdLst/>
                <a:ahLst/>
                <a:cxnLst/>
                <a:rect l="l" t="t" r="r" b="b"/>
                <a:pathLst>
                  <a:path w="2258801" h="2258801">
                    <a:moveTo>
                      <a:pt x="0" y="0"/>
                    </a:moveTo>
                    <a:lnTo>
                      <a:pt x="2258801" y="0"/>
                    </a:lnTo>
                    <a:lnTo>
                      <a:pt x="2258801" y="2258801"/>
                    </a:lnTo>
                    <a:lnTo>
                      <a:pt x="0" y="225880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s-ES" dirty="0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4960117" y="1635760"/>
                <a:ext cx="3966537" cy="194521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396215" lvl="1" indent="-152390">
                  <a:lnSpc>
                    <a:spcPts val="2219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 err="1">
                    <a:latin typeface="HK Grotesk Medium"/>
                  </a:rPr>
                  <a:t>Estudio</a:t>
                </a:r>
                <a:r>
                  <a:rPr lang="en-US" sz="1400" dirty="0">
                    <a:latin typeface="HK Grotesk Medium"/>
                  </a:rPr>
                  <a:t> del </a:t>
                </a:r>
                <a:r>
                  <a:rPr lang="en-US" sz="1400" dirty="0" err="1">
                    <a:latin typeface="HK Grotesk Medium"/>
                  </a:rPr>
                  <a:t>tipo</a:t>
                </a:r>
                <a:r>
                  <a:rPr lang="en-US" sz="1400" dirty="0">
                    <a:latin typeface="HK Grotesk Medium"/>
                  </a:rPr>
                  <a:t> de </a:t>
                </a:r>
                <a:r>
                  <a:rPr lang="en-US" sz="1400" dirty="0" err="1">
                    <a:latin typeface="HK Grotesk Medium"/>
                  </a:rPr>
                  <a:t>relacion</a:t>
                </a:r>
                <a:r>
                  <a:rPr lang="en-US" sz="1400" dirty="0">
                    <a:latin typeface="HK Grotesk Medium"/>
                  </a:rPr>
                  <a:t> del  </a:t>
                </a:r>
                <a:r>
                  <a:rPr lang="en-US" sz="1400" dirty="0" err="1">
                    <a:latin typeface="HK Grotesk Medium"/>
                  </a:rPr>
                  <a:t>precio</a:t>
                </a:r>
                <a:r>
                  <a:rPr lang="en-US" sz="1400" dirty="0">
                    <a:latin typeface="HK Grotesk Medium"/>
                  </a:rPr>
                  <a:t> con:</a:t>
                </a:r>
              </a:p>
              <a:p>
                <a:pPr marL="853415" lvl="2" indent="-152390">
                  <a:lnSpc>
                    <a:spcPts val="2219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 err="1">
                    <a:latin typeface="HK Grotesk Medium"/>
                  </a:rPr>
                  <a:t>Numero</a:t>
                </a:r>
                <a:r>
                  <a:rPr lang="en-US" sz="1400" dirty="0">
                    <a:latin typeface="HK Grotesk Medium"/>
                  </a:rPr>
                  <a:t> de dormitories</a:t>
                </a:r>
              </a:p>
              <a:p>
                <a:pPr marL="853415" lvl="2" indent="-152390">
                  <a:lnSpc>
                    <a:spcPts val="2219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 err="1">
                    <a:latin typeface="HK Grotesk Medium"/>
                  </a:rPr>
                  <a:t>Baños</a:t>
                </a:r>
                <a:endParaRPr lang="en-US" sz="1400" dirty="0">
                  <a:latin typeface="HK Grotesk Medium"/>
                </a:endParaRPr>
              </a:p>
              <a:p>
                <a:pPr marL="853415" lvl="2" indent="-152390">
                  <a:lnSpc>
                    <a:spcPts val="2219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 err="1">
                    <a:latin typeface="HK Grotesk Medium"/>
                  </a:rPr>
                  <a:t>Condiciones</a:t>
                </a:r>
                <a:endParaRPr lang="en-US" sz="1400" dirty="0">
                  <a:latin typeface="HK Grotesk Medium"/>
                </a:endParaRPr>
              </a:p>
              <a:p>
                <a:pPr marL="853415" lvl="2" indent="-152390">
                  <a:lnSpc>
                    <a:spcPts val="2219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 err="1">
                    <a:latin typeface="HK Grotesk Medium"/>
                  </a:rPr>
                  <a:t>Plantas</a:t>
                </a:r>
                <a:endParaRPr lang="en-US" sz="1400" dirty="0">
                  <a:latin typeface="HK Grotesk Medium"/>
                </a:endParaRPr>
              </a:p>
              <a:p>
                <a:pPr marL="853415" lvl="2" indent="-152390">
                  <a:lnSpc>
                    <a:spcPts val="2219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HK Grotesk Medium"/>
                  </a:rPr>
                  <a:t>Grade</a:t>
                </a:r>
              </a:p>
              <a:p>
                <a:pPr marL="853415" lvl="2" indent="-152390">
                  <a:lnSpc>
                    <a:spcPts val="2219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HK Grotesk Medium"/>
                  </a:rPr>
                  <a:t>vistas</a:t>
                </a:r>
              </a:p>
            </p:txBody>
          </p:sp>
        </p:grpSp>
        <p:sp>
          <p:nvSpPr>
            <p:cNvPr id="20" name="TextBox 17">
              <a:extLst>
                <a:ext uri="{FF2B5EF4-FFF2-40B4-BE49-F238E27FC236}">
                  <a16:creationId xmlns:a16="http://schemas.microsoft.com/office/drawing/2014/main" id="{FD273D9C-374D-D4C5-F99C-3F90D2393DD0}"/>
                </a:ext>
              </a:extLst>
            </p:cNvPr>
            <p:cNvSpPr txBox="1"/>
            <p:nvPr/>
          </p:nvSpPr>
          <p:spPr>
            <a:xfrm>
              <a:off x="5065854" y="76200"/>
              <a:ext cx="3855996" cy="5463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19"/>
                </a:lnSpc>
              </a:pPr>
              <a:r>
                <a:rPr lang="en-US" b="1" dirty="0">
                  <a:solidFill>
                    <a:schemeClr val="bg1"/>
                  </a:solidFill>
                  <a:latin typeface="HK Grotesk Bold"/>
                </a:rPr>
                <a:t>Que </a:t>
              </a:r>
              <a:r>
                <a:rPr lang="en-US" b="1" dirty="0" err="1">
                  <a:solidFill>
                    <a:schemeClr val="bg1"/>
                  </a:solidFill>
                  <a:latin typeface="HK Grotesk Bold"/>
                </a:rPr>
                <a:t>relación</a:t>
              </a:r>
              <a:r>
                <a:rPr lang="en-US" b="1" dirty="0">
                  <a:solidFill>
                    <a:schemeClr val="bg1"/>
                  </a:solidFill>
                  <a:latin typeface="HK Grotesk Bold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HK Grotesk Bold"/>
                </a:rPr>
                <a:t>existe</a:t>
              </a:r>
              <a:r>
                <a:rPr lang="en-US" b="1" dirty="0">
                  <a:solidFill>
                    <a:schemeClr val="bg1"/>
                  </a:solidFill>
                  <a:latin typeface="HK Grotesk Bold"/>
                </a:rPr>
                <a:t> entre </a:t>
              </a:r>
              <a:r>
                <a:rPr lang="en-US" b="1" dirty="0" err="1">
                  <a:solidFill>
                    <a:schemeClr val="bg1"/>
                  </a:solidFill>
                  <a:latin typeface="HK Grotesk Bold"/>
                </a:rPr>
                <a:t>el</a:t>
              </a:r>
              <a:r>
                <a:rPr lang="en-US" b="1" dirty="0">
                  <a:solidFill>
                    <a:schemeClr val="bg1"/>
                  </a:solidFill>
                  <a:latin typeface="HK Grotesk Bold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HK Grotesk Bold"/>
                </a:rPr>
                <a:t>precio</a:t>
              </a:r>
              <a:r>
                <a:rPr lang="en-US" b="1" dirty="0">
                  <a:solidFill>
                    <a:schemeClr val="bg1"/>
                  </a:solidFill>
                  <a:latin typeface="HK Grotesk Bold"/>
                </a:rPr>
                <a:t> y </a:t>
              </a:r>
              <a:r>
                <a:rPr lang="en-US" b="1" dirty="0" err="1">
                  <a:solidFill>
                    <a:schemeClr val="bg1"/>
                  </a:solidFill>
                  <a:latin typeface="HK Grotesk Bold"/>
                </a:rPr>
                <a:t>otras</a:t>
              </a:r>
              <a:r>
                <a:rPr lang="en-US" b="1" dirty="0">
                  <a:solidFill>
                    <a:schemeClr val="bg1"/>
                  </a:solidFill>
                  <a:latin typeface="HK Grotesk Bold"/>
                </a:rPr>
                <a:t> variables</a:t>
              </a:r>
            </a:p>
          </p:txBody>
        </p:sp>
      </p:grpSp>
      <p:sp>
        <p:nvSpPr>
          <p:cNvPr id="25" name="Freeform 14">
            <a:extLst>
              <a:ext uri="{FF2B5EF4-FFF2-40B4-BE49-F238E27FC236}">
                <a16:creationId xmlns:a16="http://schemas.microsoft.com/office/drawing/2014/main" id="{A5EC5867-08F0-61B2-DAC1-7D1AE3049329}"/>
              </a:ext>
            </a:extLst>
          </p:cNvPr>
          <p:cNvSpPr/>
          <p:nvPr/>
        </p:nvSpPr>
        <p:spPr>
          <a:xfrm>
            <a:off x="4038601" y="1525800"/>
            <a:ext cx="648000" cy="684000"/>
          </a:xfrm>
          <a:custGeom>
            <a:avLst/>
            <a:gdLst/>
            <a:ahLst/>
            <a:cxnLst/>
            <a:rect l="l" t="t" r="r" b="b"/>
            <a:pathLst>
              <a:path w="839073" h="846771">
                <a:moveTo>
                  <a:pt x="0" y="0"/>
                </a:moveTo>
                <a:lnTo>
                  <a:pt x="839073" y="0"/>
                </a:lnTo>
                <a:lnTo>
                  <a:pt x="839073" y="846771"/>
                </a:lnTo>
                <a:lnTo>
                  <a:pt x="0" y="8467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biLevel thresh="2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0A676322-CC63-AD40-821D-FBCBD3DC750B}"/>
              </a:ext>
            </a:extLst>
          </p:cNvPr>
          <p:cNvGrpSpPr/>
          <p:nvPr/>
        </p:nvGrpSpPr>
        <p:grpSpPr>
          <a:xfrm>
            <a:off x="3893316" y="3586530"/>
            <a:ext cx="5539371" cy="2890470"/>
            <a:chOff x="3893317" y="3388787"/>
            <a:chExt cx="5024549" cy="2890470"/>
          </a:xfrm>
        </p:grpSpPr>
        <p:sp>
          <p:nvSpPr>
            <p:cNvPr id="9" name="Freeform 9"/>
            <p:cNvSpPr/>
            <p:nvPr/>
          </p:nvSpPr>
          <p:spPr>
            <a:xfrm>
              <a:off x="3893317" y="3432060"/>
              <a:ext cx="970671" cy="903520"/>
            </a:xfrm>
            <a:custGeom>
              <a:avLst/>
              <a:gdLst/>
              <a:ahLst/>
              <a:cxnLst/>
              <a:rect l="l" t="t" r="r" b="b"/>
              <a:pathLst>
                <a:path w="2258801" h="2258801">
                  <a:moveTo>
                    <a:pt x="0" y="0"/>
                  </a:moveTo>
                  <a:lnTo>
                    <a:pt x="2258801" y="0"/>
                  </a:lnTo>
                  <a:lnTo>
                    <a:pt x="2258801" y="2258801"/>
                  </a:lnTo>
                  <a:lnTo>
                    <a:pt x="0" y="22588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TextBox 11"/>
            <p:cNvSpPr txBox="1"/>
            <p:nvPr/>
          </p:nvSpPr>
          <p:spPr>
            <a:xfrm>
              <a:off x="5061870" y="3388787"/>
              <a:ext cx="3855996" cy="2641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19"/>
                </a:lnSpc>
              </a:pPr>
              <a:r>
                <a:rPr lang="en-US" b="1" dirty="0" err="1">
                  <a:solidFill>
                    <a:schemeClr val="bg1"/>
                  </a:solidFill>
                  <a:latin typeface="HK Grotesk Bold"/>
                </a:rPr>
                <a:t>Consultas</a:t>
              </a:r>
              <a:r>
                <a:rPr lang="en-US" b="1" dirty="0">
                  <a:solidFill>
                    <a:schemeClr val="bg1"/>
                  </a:solidFill>
                  <a:latin typeface="HK Grotesk Bold"/>
                </a:rPr>
                <a:t> </a:t>
              </a:r>
              <a:r>
                <a:rPr lang="en-US" b="1" dirty="0" err="1">
                  <a:solidFill>
                    <a:schemeClr val="bg1"/>
                  </a:solidFill>
                  <a:latin typeface="HK Grotesk Bold"/>
                </a:rPr>
                <a:t>espefcificas</a:t>
              </a:r>
              <a:r>
                <a:rPr lang="en-US" b="1" dirty="0">
                  <a:solidFill>
                    <a:schemeClr val="bg1"/>
                  </a:solidFill>
                  <a:latin typeface="HK Grotesk Bold"/>
                </a:rPr>
                <a:t>: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5061870" y="3769787"/>
              <a:ext cx="3778456" cy="250947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396215" lvl="1" indent="-152390">
                <a:lnSpc>
                  <a:spcPts val="2219"/>
                </a:lnSpc>
                <a:buFont typeface="Arial" panose="020B0604020202020204" pitchFamily="34" charset="0"/>
                <a:buChar char="•"/>
              </a:pPr>
              <a:r>
                <a:rPr lang="en-US" sz="1400" dirty="0" err="1">
                  <a:latin typeface="HK Grotesk Medium"/>
                </a:rPr>
                <a:t>Vienda</a:t>
              </a:r>
              <a:r>
                <a:rPr lang="en-US" sz="1400" dirty="0">
                  <a:latin typeface="HK Grotesk Medium"/>
                </a:rPr>
                <a:t> (</a:t>
              </a:r>
              <a:r>
                <a:rPr lang="en-US" sz="1400" dirty="0" err="1">
                  <a:latin typeface="HK Grotesk Medium"/>
                </a:rPr>
                <a:t>caracteristicas</a:t>
              </a:r>
              <a:r>
                <a:rPr lang="en-US" sz="1400" dirty="0">
                  <a:latin typeface="HK Grotesk Medium"/>
                </a:rPr>
                <a:t>) </a:t>
              </a:r>
              <a:r>
                <a:rPr lang="en-US" sz="1400" dirty="0" err="1">
                  <a:latin typeface="HK Grotesk Medium"/>
                </a:rPr>
                <a:t>más</a:t>
              </a:r>
              <a:r>
                <a:rPr lang="en-US" sz="1400" dirty="0">
                  <a:latin typeface="HK Grotesk Medium"/>
                </a:rPr>
                <a:t> </a:t>
              </a:r>
              <a:r>
                <a:rPr lang="en-US" sz="1400" dirty="0" err="1">
                  <a:latin typeface="HK Grotesk Medium"/>
                </a:rPr>
                <a:t>demandadas</a:t>
              </a:r>
              <a:r>
                <a:rPr lang="en-US" sz="1400" dirty="0">
                  <a:latin typeface="HK Grotesk Medium"/>
                </a:rPr>
                <a:t>.</a:t>
              </a:r>
            </a:p>
            <a:p>
              <a:pPr marL="396215" lvl="1" indent="-152390">
                <a:lnSpc>
                  <a:spcPts val="2219"/>
                </a:lnSpc>
                <a:buFont typeface="Arial" panose="020B0604020202020204" pitchFamily="34" charset="0"/>
                <a:buChar char="•"/>
              </a:pPr>
              <a:r>
                <a:rPr lang="en-US" sz="1400" dirty="0" err="1">
                  <a:latin typeface="HK Grotesk Medium"/>
                </a:rPr>
                <a:t>Evolución</a:t>
              </a:r>
              <a:r>
                <a:rPr lang="en-US" sz="1400" dirty="0">
                  <a:latin typeface="HK Grotesk Medium"/>
                </a:rPr>
                <a:t> del </a:t>
              </a:r>
              <a:r>
                <a:rPr lang="en-US" sz="1400" dirty="0" err="1">
                  <a:latin typeface="HK Grotesk Medium"/>
                </a:rPr>
                <a:t>precio</a:t>
              </a:r>
              <a:r>
                <a:rPr lang="en-US" sz="1400" dirty="0">
                  <a:latin typeface="HK Grotesk Medium"/>
                </a:rPr>
                <a:t> </a:t>
              </a:r>
              <a:r>
                <a:rPr lang="en-US" sz="1400" dirty="0" err="1">
                  <a:latin typeface="HK Grotesk Medium"/>
                </a:rPr>
                <a:t>segun</a:t>
              </a:r>
              <a:r>
                <a:rPr lang="en-US" sz="1400" dirty="0">
                  <a:latin typeface="HK Grotesk Medium"/>
                </a:rPr>
                <a:t> </a:t>
              </a:r>
              <a:r>
                <a:rPr lang="en-US" sz="1400" dirty="0" err="1">
                  <a:latin typeface="HK Grotesk Medium"/>
                </a:rPr>
                <a:t>el</a:t>
              </a:r>
              <a:r>
                <a:rPr lang="en-US" sz="1400" dirty="0">
                  <a:latin typeface="HK Grotesk Medium"/>
                </a:rPr>
                <a:t> </a:t>
              </a:r>
              <a:r>
                <a:rPr lang="en-US" sz="1400" dirty="0" err="1">
                  <a:latin typeface="HK Grotesk Medium"/>
                </a:rPr>
                <a:t>año</a:t>
              </a:r>
              <a:r>
                <a:rPr lang="en-US" sz="1400" dirty="0">
                  <a:latin typeface="HK Grotesk Medium"/>
                </a:rPr>
                <a:t> de </a:t>
              </a:r>
              <a:r>
                <a:rPr lang="en-US" sz="1400" dirty="0" err="1">
                  <a:latin typeface="HK Grotesk Medium"/>
                </a:rPr>
                <a:t>construcción</a:t>
              </a:r>
              <a:endParaRPr lang="en-US" sz="1400" dirty="0">
                <a:latin typeface="HK Grotesk Medium"/>
              </a:endParaRPr>
            </a:p>
            <a:p>
              <a:pPr marL="396215" lvl="1" indent="-152390">
                <a:lnSpc>
                  <a:spcPts val="2219"/>
                </a:lnSpc>
                <a:buFont typeface="Arial" panose="020B0604020202020204" pitchFamily="34" charset="0"/>
                <a:buChar char="•"/>
              </a:pPr>
              <a:r>
                <a:rPr lang="en-US" sz="1400" dirty="0" err="1">
                  <a:latin typeface="HK Grotesk Medium"/>
                </a:rPr>
                <a:t>Agrupación</a:t>
              </a:r>
              <a:r>
                <a:rPr lang="en-US" sz="1400" dirty="0">
                  <a:latin typeface="HK Grotesk Medium"/>
                </a:rPr>
                <a:t> de </a:t>
              </a:r>
              <a:r>
                <a:rPr lang="en-US" sz="1400" dirty="0" err="1">
                  <a:latin typeface="HK Grotesk Medium"/>
                </a:rPr>
                <a:t>viviendas</a:t>
              </a:r>
              <a:r>
                <a:rPr lang="en-US" sz="1400" dirty="0">
                  <a:latin typeface="HK Grotesk Medium"/>
                </a:rPr>
                <a:t> </a:t>
              </a:r>
              <a:r>
                <a:rPr lang="en-US" sz="1400" dirty="0" err="1">
                  <a:latin typeface="HK Grotesk Medium"/>
                </a:rPr>
                <a:t>por</a:t>
              </a:r>
              <a:r>
                <a:rPr lang="en-US" sz="1400" dirty="0">
                  <a:latin typeface="HK Grotesk Medium"/>
                </a:rPr>
                <a:t> </a:t>
              </a:r>
              <a:r>
                <a:rPr lang="en-US" sz="1400" dirty="0" err="1">
                  <a:latin typeface="HK Grotesk Medium"/>
                </a:rPr>
                <a:t>año</a:t>
              </a:r>
              <a:r>
                <a:rPr lang="en-US" sz="1400" dirty="0">
                  <a:latin typeface="HK Grotesk Medium"/>
                </a:rPr>
                <a:t> de </a:t>
              </a:r>
              <a:r>
                <a:rPr lang="en-US" sz="1400" dirty="0" err="1">
                  <a:latin typeface="HK Grotesk Medium"/>
                </a:rPr>
                <a:t>construccion</a:t>
              </a:r>
              <a:r>
                <a:rPr lang="en-US" sz="1400" dirty="0">
                  <a:latin typeface="HK Grotesk Medium"/>
                </a:rPr>
                <a:t>:</a:t>
              </a:r>
            </a:p>
            <a:p>
              <a:pPr marL="853415" lvl="2" indent="-152390">
                <a:lnSpc>
                  <a:spcPts val="2219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HK Grotesk Medium"/>
                </a:rPr>
                <a:t>A </a:t>
              </a:r>
              <a:r>
                <a:rPr lang="en-US" sz="1400" dirty="0">
                  <a:latin typeface="HK Grotesk Medium"/>
                  <a:sym typeface="Wingdings" panose="05000000000000000000" pitchFamily="2" charset="2"/>
                </a:rPr>
                <a:t> (1900 - 2000)</a:t>
              </a:r>
              <a:endParaRPr lang="en-US" sz="1400" dirty="0">
                <a:latin typeface="HK Grotesk Medium"/>
              </a:endParaRPr>
            </a:p>
            <a:p>
              <a:pPr marL="853415" lvl="2" indent="-152390">
                <a:lnSpc>
                  <a:spcPts val="2219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HK Grotesk Medium"/>
                </a:rPr>
                <a:t>B </a:t>
              </a:r>
              <a:r>
                <a:rPr lang="en-US" sz="1400" dirty="0">
                  <a:latin typeface="HK Grotesk Medium"/>
                  <a:sym typeface="Wingdings" panose="05000000000000000000" pitchFamily="2" charset="2"/>
                </a:rPr>
                <a:t> (2000-2010)</a:t>
              </a:r>
              <a:endParaRPr lang="en-US" sz="1400" dirty="0">
                <a:latin typeface="HK Grotesk Medium"/>
              </a:endParaRPr>
            </a:p>
            <a:p>
              <a:pPr marL="853415" lvl="2" indent="-152390">
                <a:lnSpc>
                  <a:spcPts val="2219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HK Grotesk Medium"/>
                </a:rPr>
                <a:t>C </a:t>
              </a:r>
              <a:r>
                <a:rPr lang="en-US" sz="1400" dirty="0">
                  <a:latin typeface="HK Grotesk Medium"/>
                  <a:sym typeface="Wingdings" panose="05000000000000000000" pitchFamily="2" charset="2"/>
                </a:rPr>
                <a:t> (2010 - </a:t>
              </a:r>
              <a:r>
                <a:rPr lang="en-US" sz="1400" dirty="0" err="1">
                  <a:latin typeface="HK Grotesk Medium"/>
                  <a:sym typeface="Wingdings" panose="05000000000000000000" pitchFamily="2" charset="2"/>
                </a:rPr>
                <a:t>actualidad</a:t>
              </a:r>
              <a:r>
                <a:rPr lang="en-US" sz="1400" dirty="0">
                  <a:latin typeface="HK Grotesk Medium"/>
                  <a:sym typeface="Wingdings" panose="05000000000000000000" pitchFamily="2" charset="2"/>
                </a:rPr>
                <a:t>)</a:t>
              </a:r>
              <a:endParaRPr lang="en-US" sz="1400" dirty="0">
                <a:latin typeface="HK Grotesk Medium"/>
              </a:endParaRPr>
            </a:p>
            <a:p>
              <a:pPr marL="701025" lvl="2">
                <a:lnSpc>
                  <a:spcPts val="2219"/>
                </a:lnSpc>
              </a:pPr>
              <a:endParaRPr lang="en-US" sz="1400" dirty="0">
                <a:latin typeface="HK Grotesk Medium"/>
              </a:endParaRPr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CE7CD3DD-A46F-567D-1743-C1CB90D86B01}"/>
                </a:ext>
              </a:extLst>
            </p:cNvPr>
            <p:cNvSpPr/>
            <p:nvPr/>
          </p:nvSpPr>
          <p:spPr>
            <a:xfrm>
              <a:off x="4008600" y="3505200"/>
              <a:ext cx="792000" cy="756000"/>
            </a:xfrm>
            <a:custGeom>
              <a:avLst/>
              <a:gdLst/>
              <a:ahLst/>
              <a:cxnLst/>
              <a:rect l="l" t="t" r="r" b="b"/>
              <a:pathLst>
                <a:path w="1116791" h="1110699">
                  <a:moveTo>
                    <a:pt x="0" y="0"/>
                  </a:moveTo>
                  <a:lnTo>
                    <a:pt x="1116791" y="0"/>
                  </a:lnTo>
                  <a:lnTo>
                    <a:pt x="1116791" y="1110700"/>
                  </a:lnTo>
                  <a:lnTo>
                    <a:pt x="0" y="11107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biLevel thresh="25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3" name="Group 16">
            <a:extLst>
              <a:ext uri="{FF2B5EF4-FFF2-40B4-BE49-F238E27FC236}">
                <a16:creationId xmlns:a16="http://schemas.microsoft.com/office/drawing/2014/main" id="{FF715CB2-469D-24F8-241E-317CA49717FA}"/>
              </a:ext>
            </a:extLst>
          </p:cNvPr>
          <p:cNvGrpSpPr>
            <a:grpSpLocks noChangeAspect="1"/>
          </p:cNvGrpSpPr>
          <p:nvPr/>
        </p:nvGrpSpPr>
        <p:grpSpPr>
          <a:xfrm rot="-5400000">
            <a:off x="8934832" y="6496432"/>
            <a:ext cx="818768" cy="818768"/>
            <a:chOff x="0" y="0"/>
            <a:chExt cx="6350000" cy="6339840"/>
          </a:xfrm>
        </p:grpSpPr>
        <p:sp>
          <p:nvSpPr>
            <p:cNvPr id="8" name="Freeform 17">
              <a:extLst>
                <a:ext uri="{FF2B5EF4-FFF2-40B4-BE49-F238E27FC236}">
                  <a16:creationId xmlns:a16="http://schemas.microsoft.com/office/drawing/2014/main" id="{54E37CB2-56AF-40A2-6CB4-4E36E4DB6C40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</p:spTree>
    <p:extLst>
      <p:ext uri="{BB962C8B-B14F-4D97-AF65-F5344CB8AC3E}">
        <p14:creationId xmlns:p14="http://schemas.microsoft.com/office/powerpoint/2010/main" val="102800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B7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/>
          <p:cNvSpPr txBox="1"/>
          <p:nvPr/>
        </p:nvSpPr>
        <p:spPr>
          <a:xfrm>
            <a:off x="381000" y="6113486"/>
            <a:ext cx="4327534" cy="12779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 Bold"/>
              </a:rPr>
              <a:t>Es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K Grotesk Bold"/>
              </a:rPr>
              <a:t>creciente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 Bold"/>
              </a:rPr>
              <a:t> hasta un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K Grotesk Bold"/>
              </a:rPr>
              <a:t>determinado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 Bold"/>
              </a:rPr>
              <a:t> punto 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K Grotesk Bold"/>
              </a:rPr>
              <a:t>partir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 Bold"/>
              </a:rPr>
              <a:t> del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K Grotesk Bold"/>
              </a:rPr>
              <a:t>cual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 Bold"/>
              </a:rPr>
              <a:t> la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K Grotesk Bold"/>
              </a:rPr>
              <a:t>relación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 Bold"/>
              </a:rPr>
              <a:t> es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K Grotesk Bold"/>
              </a:rPr>
              <a:t>inversa</a:t>
            </a:r>
            <a:endParaRPr lang="en-US" dirty="0">
              <a:solidFill>
                <a:schemeClr val="bg1">
                  <a:lumMod val="50000"/>
                </a:schemeClr>
              </a:solidFill>
              <a:latin typeface="HK Grotesk Bold"/>
            </a:endParaRPr>
          </a:p>
          <a:p>
            <a:pPr marL="285750" indent="-285750">
              <a:lnSpc>
                <a:spcPts val="4096"/>
              </a:lnSpc>
              <a:buFontTx/>
              <a:buChar char="-"/>
            </a:pPr>
            <a:endParaRPr lang="en-US" dirty="0">
              <a:latin typeface="HK Grotesk Bold"/>
            </a:endParaRPr>
          </a:p>
        </p:txBody>
      </p:sp>
      <p:sp>
        <p:nvSpPr>
          <p:cNvPr id="17" name="AutoShape 17"/>
          <p:cNvSpPr/>
          <p:nvPr/>
        </p:nvSpPr>
        <p:spPr>
          <a:xfrm rot="-5400000">
            <a:off x="2469000" y="4526400"/>
            <a:ext cx="4968000" cy="0"/>
          </a:xfrm>
          <a:prstGeom prst="line">
            <a:avLst/>
          </a:prstGeom>
          <a:ln w="19050" cap="flat">
            <a:solidFill>
              <a:srgbClr val="FFCE4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TextBox 19"/>
          <p:cNvSpPr txBox="1"/>
          <p:nvPr/>
        </p:nvSpPr>
        <p:spPr>
          <a:xfrm>
            <a:off x="457201" y="416966"/>
            <a:ext cx="7086600" cy="1107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608"/>
              </a:lnSpc>
              <a:spcBef>
                <a:spcPct val="0"/>
              </a:spcBef>
            </a:pPr>
            <a:r>
              <a:rPr lang="en-US" sz="2560" dirty="0" err="1">
                <a:solidFill>
                  <a:srgbClr val="FFCE41"/>
                </a:solidFill>
                <a:latin typeface="HK Grotesk Bold"/>
              </a:rPr>
              <a:t>Análisis</a:t>
            </a:r>
            <a:r>
              <a:rPr lang="en-US" sz="2560" dirty="0">
                <a:solidFill>
                  <a:srgbClr val="FFCE41"/>
                </a:solidFill>
                <a:latin typeface="HK Grotesk Bold"/>
              </a:rPr>
              <a:t> de </a:t>
            </a:r>
            <a:r>
              <a:rPr lang="en-US" sz="2560" dirty="0" err="1">
                <a:solidFill>
                  <a:srgbClr val="FFCE41"/>
                </a:solidFill>
                <a:latin typeface="HK Grotesk Bold"/>
              </a:rPr>
              <a:t>relación</a:t>
            </a:r>
            <a:r>
              <a:rPr lang="en-US" sz="2560" dirty="0">
                <a:solidFill>
                  <a:srgbClr val="FFCE41"/>
                </a:solidFill>
                <a:latin typeface="HK Grotesk Bold"/>
              </a:rPr>
              <a:t> entre </a:t>
            </a:r>
            <a:r>
              <a:rPr lang="en-US" sz="2560" dirty="0" err="1">
                <a:solidFill>
                  <a:srgbClr val="FFCE41"/>
                </a:solidFill>
                <a:latin typeface="HK Grotesk Bold"/>
              </a:rPr>
              <a:t>el</a:t>
            </a:r>
            <a:r>
              <a:rPr lang="en-US" sz="2560" dirty="0">
                <a:solidFill>
                  <a:srgbClr val="FFCE41"/>
                </a:solidFill>
                <a:latin typeface="HK Grotesk Bold"/>
              </a:rPr>
              <a:t> </a:t>
            </a:r>
            <a:r>
              <a:rPr lang="en-US" sz="2560" dirty="0" err="1">
                <a:solidFill>
                  <a:srgbClr val="FFCE41"/>
                </a:solidFill>
                <a:latin typeface="HK Grotesk Bold"/>
              </a:rPr>
              <a:t>precio</a:t>
            </a:r>
            <a:r>
              <a:rPr lang="en-US" sz="2560" dirty="0">
                <a:solidFill>
                  <a:srgbClr val="FFCE41"/>
                </a:solidFill>
                <a:latin typeface="HK Grotesk Bold"/>
              </a:rPr>
              <a:t>, </a:t>
            </a:r>
            <a:r>
              <a:rPr lang="en-US" sz="2560" dirty="0" err="1">
                <a:solidFill>
                  <a:srgbClr val="FFCE41"/>
                </a:solidFill>
                <a:latin typeface="HK Grotesk Bold"/>
              </a:rPr>
              <a:t>habitaciones</a:t>
            </a:r>
            <a:r>
              <a:rPr lang="en-US" sz="2560" dirty="0">
                <a:solidFill>
                  <a:srgbClr val="FFCE41"/>
                </a:solidFill>
                <a:latin typeface="HK Grotesk Bold"/>
              </a:rPr>
              <a:t> y paseo </a:t>
            </a:r>
            <a:r>
              <a:rPr lang="en-US" sz="2560" dirty="0" err="1">
                <a:solidFill>
                  <a:srgbClr val="FFCE41"/>
                </a:solidFill>
                <a:latin typeface="HK Grotesk Bold"/>
              </a:rPr>
              <a:t>marítimo</a:t>
            </a:r>
            <a:endParaRPr lang="en-US" sz="2560" dirty="0">
              <a:solidFill>
                <a:srgbClr val="FFCE41"/>
              </a:solidFill>
              <a:latin typeface="HK Grotesk Bold"/>
            </a:endParaRPr>
          </a:p>
        </p:txBody>
      </p:sp>
      <p:sp>
        <p:nvSpPr>
          <p:cNvPr id="20" name="AutoShape 20"/>
          <p:cNvSpPr/>
          <p:nvPr/>
        </p:nvSpPr>
        <p:spPr>
          <a:xfrm>
            <a:off x="523806" y="1676400"/>
            <a:ext cx="8681154" cy="0"/>
          </a:xfrm>
          <a:prstGeom prst="line">
            <a:avLst/>
          </a:prstGeom>
          <a:ln w="19050" cap="flat">
            <a:solidFill>
              <a:srgbClr val="FFCE41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C442B2D-BAC9-19A4-F15E-A559AB42A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01" y="2362200"/>
            <a:ext cx="4533524" cy="3387465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0B483604-472E-4B4A-5BF9-C37451D7C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270" y="2407004"/>
            <a:ext cx="4062130" cy="3361763"/>
          </a:xfrm>
          <a:prstGeom prst="rect">
            <a:avLst/>
          </a:prstGeom>
        </p:spPr>
      </p:pic>
      <p:sp>
        <p:nvSpPr>
          <p:cNvPr id="28" name="TextBox 14">
            <a:extLst>
              <a:ext uri="{FF2B5EF4-FFF2-40B4-BE49-F238E27FC236}">
                <a16:creationId xmlns:a16="http://schemas.microsoft.com/office/drawing/2014/main" id="{9E281C65-62A2-A1CD-422E-C4E344D31FF4}"/>
              </a:ext>
            </a:extLst>
          </p:cNvPr>
          <p:cNvSpPr txBox="1"/>
          <p:nvPr/>
        </p:nvSpPr>
        <p:spPr>
          <a:xfrm>
            <a:off x="5334000" y="6117223"/>
            <a:ext cx="4190997" cy="10009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 Bold"/>
              </a:rPr>
              <a:t>El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K Grotesk Bold"/>
              </a:rPr>
              <a:t>precio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 Bold"/>
              </a:rPr>
              <a:t> se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K Grotesk Bold"/>
              </a:rPr>
              <a:t>tripica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 Bold"/>
              </a:rPr>
              <a:t> de casa sin vistas a casas con vistas</a:t>
            </a:r>
          </a:p>
          <a:p>
            <a:pPr marL="285750" indent="-285750">
              <a:lnSpc>
                <a:spcPts val="4096"/>
              </a:lnSpc>
              <a:buFontTx/>
              <a:buChar char="-"/>
            </a:pPr>
            <a:endParaRPr lang="en-US" dirty="0">
              <a:latin typeface="HK Grotesk Bold"/>
            </a:endParaRPr>
          </a:p>
        </p:txBody>
      </p:sp>
      <p:grpSp>
        <p:nvGrpSpPr>
          <p:cNvPr id="2" name="Group 16">
            <a:extLst>
              <a:ext uri="{FF2B5EF4-FFF2-40B4-BE49-F238E27FC236}">
                <a16:creationId xmlns:a16="http://schemas.microsoft.com/office/drawing/2014/main" id="{289A212F-135F-10D8-7A3B-8DA85ECA85E1}"/>
              </a:ext>
            </a:extLst>
          </p:cNvPr>
          <p:cNvGrpSpPr>
            <a:grpSpLocks noChangeAspect="1"/>
          </p:cNvGrpSpPr>
          <p:nvPr/>
        </p:nvGrpSpPr>
        <p:grpSpPr>
          <a:xfrm rot="-5400000">
            <a:off x="8934832" y="6496432"/>
            <a:ext cx="818768" cy="818768"/>
            <a:chOff x="0" y="0"/>
            <a:chExt cx="6350000" cy="6339840"/>
          </a:xfrm>
        </p:grpSpPr>
        <p:sp>
          <p:nvSpPr>
            <p:cNvPr id="4" name="Freeform 17">
              <a:extLst>
                <a:ext uri="{FF2B5EF4-FFF2-40B4-BE49-F238E27FC236}">
                  <a16:creationId xmlns:a16="http://schemas.microsoft.com/office/drawing/2014/main" id="{9521155C-CC01-B968-9BC2-5EF79F1BF0E0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5" name="Freeform 3">
            <a:extLst>
              <a:ext uri="{FF2B5EF4-FFF2-40B4-BE49-F238E27FC236}">
                <a16:creationId xmlns:a16="http://schemas.microsoft.com/office/drawing/2014/main" id="{67B8EF06-8AD3-EDDD-A509-C7480F4670B1}"/>
              </a:ext>
            </a:extLst>
          </p:cNvPr>
          <p:cNvSpPr/>
          <p:nvPr/>
        </p:nvSpPr>
        <p:spPr>
          <a:xfrm>
            <a:off x="7848600" y="537404"/>
            <a:ext cx="1279708" cy="916737"/>
          </a:xfrm>
          <a:custGeom>
            <a:avLst/>
            <a:gdLst/>
            <a:ahLst/>
            <a:cxnLst/>
            <a:rect l="l" t="t" r="r" b="b"/>
            <a:pathLst>
              <a:path w="1279708" h="916737">
                <a:moveTo>
                  <a:pt x="0" y="0"/>
                </a:moveTo>
                <a:lnTo>
                  <a:pt x="1279708" y="0"/>
                </a:lnTo>
                <a:lnTo>
                  <a:pt x="1279708" y="916736"/>
                </a:lnTo>
                <a:lnTo>
                  <a:pt x="0" y="9167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852437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B7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utoShape 17"/>
          <p:cNvSpPr/>
          <p:nvPr/>
        </p:nvSpPr>
        <p:spPr>
          <a:xfrm rot="-5400000">
            <a:off x="2355600" y="4184400"/>
            <a:ext cx="5652000" cy="0"/>
          </a:xfrm>
          <a:prstGeom prst="line">
            <a:avLst/>
          </a:prstGeom>
          <a:ln w="19050" cap="flat">
            <a:solidFill>
              <a:srgbClr val="FFCE4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TextBox 19"/>
          <p:cNvSpPr txBox="1"/>
          <p:nvPr/>
        </p:nvSpPr>
        <p:spPr>
          <a:xfrm>
            <a:off x="435771" y="457200"/>
            <a:ext cx="8479629" cy="5171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608"/>
              </a:lnSpc>
              <a:spcBef>
                <a:spcPct val="0"/>
              </a:spcBef>
            </a:pPr>
            <a:r>
              <a:rPr lang="en-US" sz="2560" dirty="0" err="1">
                <a:solidFill>
                  <a:srgbClr val="FFCE41"/>
                </a:solidFill>
                <a:latin typeface="HK Grotesk Bold"/>
              </a:rPr>
              <a:t>Análisis</a:t>
            </a:r>
            <a:r>
              <a:rPr lang="en-US" sz="2560" dirty="0">
                <a:solidFill>
                  <a:srgbClr val="FFCE41"/>
                </a:solidFill>
                <a:latin typeface="HK Grotesk Bold"/>
              </a:rPr>
              <a:t> de </a:t>
            </a:r>
            <a:r>
              <a:rPr lang="en-US" sz="2560" dirty="0" err="1">
                <a:solidFill>
                  <a:srgbClr val="FFCE41"/>
                </a:solidFill>
                <a:latin typeface="HK Grotesk Bold"/>
              </a:rPr>
              <a:t>relación</a:t>
            </a:r>
            <a:r>
              <a:rPr lang="en-US" sz="2560" dirty="0">
                <a:solidFill>
                  <a:srgbClr val="FFCE41"/>
                </a:solidFill>
                <a:latin typeface="HK Grotesk Bold"/>
              </a:rPr>
              <a:t> entre </a:t>
            </a:r>
            <a:r>
              <a:rPr lang="en-US" sz="2560" dirty="0" err="1">
                <a:solidFill>
                  <a:srgbClr val="FFCE41"/>
                </a:solidFill>
                <a:latin typeface="HK Grotesk Bold"/>
              </a:rPr>
              <a:t>el</a:t>
            </a:r>
            <a:r>
              <a:rPr lang="en-US" sz="2560" dirty="0">
                <a:solidFill>
                  <a:srgbClr val="FFCE41"/>
                </a:solidFill>
                <a:latin typeface="HK Grotesk Bold"/>
              </a:rPr>
              <a:t> </a:t>
            </a:r>
            <a:r>
              <a:rPr lang="en-US" sz="2560" dirty="0" err="1">
                <a:solidFill>
                  <a:srgbClr val="FFCE41"/>
                </a:solidFill>
                <a:latin typeface="HK Grotesk Bold"/>
              </a:rPr>
              <a:t>precio</a:t>
            </a:r>
            <a:r>
              <a:rPr lang="en-US" sz="2560" dirty="0">
                <a:solidFill>
                  <a:srgbClr val="FFCE41"/>
                </a:solidFill>
                <a:latin typeface="HK Grotesk Bold"/>
              </a:rPr>
              <a:t> y </a:t>
            </a:r>
            <a:r>
              <a:rPr lang="en-US" sz="2560" dirty="0" err="1">
                <a:solidFill>
                  <a:srgbClr val="FFCE41"/>
                </a:solidFill>
                <a:latin typeface="HK Grotesk Bold"/>
              </a:rPr>
              <a:t>número</a:t>
            </a:r>
            <a:r>
              <a:rPr lang="en-US" sz="2560" dirty="0">
                <a:solidFill>
                  <a:srgbClr val="FFCE41"/>
                </a:solidFill>
                <a:latin typeface="HK Grotesk Bold"/>
              </a:rPr>
              <a:t> de </a:t>
            </a:r>
            <a:r>
              <a:rPr lang="en-US" sz="2560" dirty="0" err="1">
                <a:solidFill>
                  <a:srgbClr val="FFCE41"/>
                </a:solidFill>
                <a:latin typeface="HK Grotesk Bold"/>
              </a:rPr>
              <a:t>baños</a:t>
            </a:r>
            <a:endParaRPr lang="en-US" sz="2560" dirty="0">
              <a:solidFill>
                <a:srgbClr val="FFCE41"/>
              </a:solidFill>
              <a:latin typeface="HK Grotesk Bold"/>
            </a:endParaRPr>
          </a:p>
        </p:txBody>
      </p:sp>
      <p:sp>
        <p:nvSpPr>
          <p:cNvPr id="20" name="AutoShape 20"/>
          <p:cNvSpPr/>
          <p:nvPr/>
        </p:nvSpPr>
        <p:spPr>
          <a:xfrm>
            <a:off x="523806" y="1071712"/>
            <a:ext cx="8681154" cy="0"/>
          </a:xfrm>
          <a:prstGeom prst="line">
            <a:avLst/>
          </a:prstGeom>
          <a:ln w="19050" cap="flat">
            <a:solidFill>
              <a:srgbClr val="FFCE4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2C9C0C34-4459-A3BA-E0FC-42BBB727893F}"/>
              </a:ext>
            </a:extLst>
          </p:cNvPr>
          <p:cNvSpPr txBox="1"/>
          <p:nvPr/>
        </p:nvSpPr>
        <p:spPr>
          <a:xfrm>
            <a:off x="5791204" y="1447800"/>
            <a:ext cx="3212231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err="1">
                <a:solidFill>
                  <a:srgbClr val="FFCE41"/>
                </a:solidFill>
                <a:latin typeface="HK Grotesk Bold"/>
              </a:rPr>
              <a:t>Estructura</a:t>
            </a:r>
            <a:r>
              <a:rPr lang="en-US" sz="2400" b="1" dirty="0">
                <a:solidFill>
                  <a:srgbClr val="FFCE41"/>
                </a:solidFill>
                <a:latin typeface="HK Grotesk Bold"/>
              </a:rPr>
              <a:t> del mercado </a:t>
            </a:r>
            <a:r>
              <a:rPr lang="en-US" sz="2400" b="1" dirty="0" err="1">
                <a:solidFill>
                  <a:srgbClr val="FFCE41"/>
                </a:solidFill>
                <a:latin typeface="HK Grotesk Bold"/>
              </a:rPr>
              <a:t>segun</a:t>
            </a:r>
            <a:r>
              <a:rPr lang="en-US" sz="2400" b="1" dirty="0">
                <a:solidFill>
                  <a:srgbClr val="FFCE41"/>
                </a:solidFill>
                <a:latin typeface="HK Grotesk Bold"/>
              </a:rPr>
              <a:t> </a:t>
            </a:r>
            <a:r>
              <a:rPr lang="en-US" sz="2400" b="1" dirty="0" err="1">
                <a:solidFill>
                  <a:srgbClr val="FFCE41"/>
                </a:solidFill>
                <a:latin typeface="HK Grotesk Bold"/>
              </a:rPr>
              <a:t>nuero</a:t>
            </a:r>
            <a:r>
              <a:rPr lang="en-US" sz="2400" b="1" dirty="0">
                <a:solidFill>
                  <a:srgbClr val="FFCE41"/>
                </a:solidFill>
                <a:latin typeface="HK Grotesk Bold"/>
              </a:rPr>
              <a:t> de </a:t>
            </a:r>
            <a:r>
              <a:rPr lang="en-US" sz="2400" b="1" dirty="0" err="1">
                <a:solidFill>
                  <a:srgbClr val="FFCE41"/>
                </a:solidFill>
                <a:latin typeface="HK Grotesk Bold"/>
              </a:rPr>
              <a:t>baños</a:t>
            </a:r>
            <a:endParaRPr lang="en-US" sz="2400" b="1" dirty="0">
              <a:solidFill>
                <a:srgbClr val="FFCE41"/>
              </a:solidFill>
              <a:latin typeface="HK Grotesk Bold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A4B36D6-75E6-9AB8-5E81-99D44C4F1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1447800"/>
            <a:ext cx="4403733" cy="3504379"/>
          </a:xfrm>
          <a:prstGeom prst="rect">
            <a:avLst/>
          </a:prstGeom>
        </p:spPr>
      </p:pic>
      <p:sp>
        <p:nvSpPr>
          <p:cNvPr id="22" name="TextBox 14">
            <a:extLst>
              <a:ext uri="{FF2B5EF4-FFF2-40B4-BE49-F238E27FC236}">
                <a16:creationId xmlns:a16="http://schemas.microsoft.com/office/drawing/2014/main" id="{3D1BEB51-A6ED-641C-878A-03DC387CE1A7}"/>
              </a:ext>
            </a:extLst>
          </p:cNvPr>
          <p:cNvSpPr txBox="1"/>
          <p:nvPr/>
        </p:nvSpPr>
        <p:spPr>
          <a:xfrm>
            <a:off x="381000" y="5181600"/>
            <a:ext cx="4327534" cy="18319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 Bold"/>
              </a:rPr>
              <a:t>La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K Grotesk Bold"/>
              </a:rPr>
              <a:t>mayoría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 Bold"/>
              </a:rPr>
              <a:t> de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K Grotesk Bold"/>
              </a:rPr>
              <a:t>propiedades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 Bold"/>
              </a:rPr>
              <a:t> se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K Grotesk Bold"/>
              </a:rPr>
              <a:t>concentran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 Bold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K Grotesk Bold"/>
              </a:rPr>
              <a:t>en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 Bold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K Grotesk Bold"/>
              </a:rPr>
              <a:t>cantidades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 Bold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K Grotesk Bold"/>
              </a:rPr>
              <a:t>pequeñas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 Bold"/>
              </a:rPr>
              <a:t> de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K Grotesk Bold"/>
              </a:rPr>
              <a:t>baños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HK Grotesk Bold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 Bold"/>
              </a:rPr>
              <a:t>El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K Grotesk Bold"/>
              </a:rPr>
              <a:t>precio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 Bold"/>
              </a:rPr>
              <a:t> es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K Grotesk Bold"/>
              </a:rPr>
              <a:t>creciente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 Bold"/>
              </a:rPr>
              <a:t> y 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K Grotesk Bold"/>
              </a:rPr>
              <a:t>partir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 Bold"/>
              </a:rPr>
              <a:t> de un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K Grotesk Bold"/>
              </a:rPr>
              <a:t>determinado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 Bold"/>
              </a:rPr>
              <a:t> punto la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K Grotesk Bold"/>
              </a:rPr>
              <a:t>relación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 Bold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K Grotesk Bold"/>
              </a:rPr>
              <a:t>cae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K Grotesk Bold"/>
              </a:rPr>
              <a:t>.</a:t>
            </a:r>
          </a:p>
          <a:p>
            <a:pPr marL="285750" indent="-285750">
              <a:lnSpc>
                <a:spcPts val="4096"/>
              </a:lnSpc>
              <a:buFontTx/>
              <a:buChar char="-"/>
            </a:pPr>
            <a:endParaRPr lang="en-US" dirty="0">
              <a:solidFill>
                <a:srgbClr val="FFCE41"/>
              </a:solidFill>
              <a:latin typeface="HK Grotesk Bold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AEEB01D-28D0-87F1-51EF-7CD1947AC0E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02942" y="3124200"/>
            <a:ext cx="4576969" cy="2743200"/>
          </a:xfrm>
          <a:prstGeom prst="rect">
            <a:avLst/>
          </a:prstGeom>
        </p:spPr>
      </p:pic>
      <p:grpSp>
        <p:nvGrpSpPr>
          <p:cNvPr id="2" name="Group 16">
            <a:extLst>
              <a:ext uri="{FF2B5EF4-FFF2-40B4-BE49-F238E27FC236}">
                <a16:creationId xmlns:a16="http://schemas.microsoft.com/office/drawing/2014/main" id="{ABA09179-C627-EC7A-38EE-025AE73689BB}"/>
              </a:ext>
            </a:extLst>
          </p:cNvPr>
          <p:cNvGrpSpPr>
            <a:grpSpLocks noChangeAspect="1"/>
          </p:cNvGrpSpPr>
          <p:nvPr/>
        </p:nvGrpSpPr>
        <p:grpSpPr>
          <a:xfrm rot="-5400000">
            <a:off x="8934832" y="6496432"/>
            <a:ext cx="818768" cy="818768"/>
            <a:chOff x="0" y="0"/>
            <a:chExt cx="6350000" cy="6339840"/>
          </a:xfrm>
        </p:grpSpPr>
        <p:sp>
          <p:nvSpPr>
            <p:cNvPr id="3" name="Freeform 17">
              <a:extLst>
                <a:ext uri="{FF2B5EF4-FFF2-40B4-BE49-F238E27FC236}">
                  <a16:creationId xmlns:a16="http://schemas.microsoft.com/office/drawing/2014/main" id="{F3097BBA-DDE9-4BC0-DC50-28BA8F27779E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Freeform 3">
            <a:extLst>
              <a:ext uri="{FF2B5EF4-FFF2-40B4-BE49-F238E27FC236}">
                <a16:creationId xmlns:a16="http://schemas.microsoft.com/office/drawing/2014/main" id="{A66F1CFD-7D0D-EE3D-417A-D679A864E289}"/>
              </a:ext>
            </a:extLst>
          </p:cNvPr>
          <p:cNvSpPr/>
          <p:nvPr/>
        </p:nvSpPr>
        <p:spPr>
          <a:xfrm>
            <a:off x="8458200" y="73863"/>
            <a:ext cx="1279708" cy="916737"/>
          </a:xfrm>
          <a:custGeom>
            <a:avLst/>
            <a:gdLst/>
            <a:ahLst/>
            <a:cxnLst/>
            <a:rect l="l" t="t" r="r" b="b"/>
            <a:pathLst>
              <a:path w="1279708" h="916737">
                <a:moveTo>
                  <a:pt x="0" y="0"/>
                </a:moveTo>
                <a:lnTo>
                  <a:pt x="1279708" y="0"/>
                </a:lnTo>
                <a:lnTo>
                  <a:pt x="1279708" y="916736"/>
                </a:lnTo>
                <a:lnTo>
                  <a:pt x="0" y="9167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714297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851</Words>
  <Application>Microsoft Office PowerPoint</Application>
  <PresentationFormat>Personalizado</PresentationFormat>
  <Paragraphs>131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HK Grotesk Medium</vt:lpstr>
      <vt:lpstr>Arial</vt:lpstr>
      <vt:lpstr>Calibri</vt:lpstr>
      <vt:lpstr>HK Grotesk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Yellow and White Photo Listing Presentation</dc:title>
  <dc:creator>anasa</dc:creator>
  <cp:lastModifiedBy>anasahagun8@gmail.com</cp:lastModifiedBy>
  <cp:revision>16</cp:revision>
  <dcterms:created xsi:type="dcterms:W3CDTF">2006-08-16T00:00:00Z</dcterms:created>
  <dcterms:modified xsi:type="dcterms:W3CDTF">2024-06-08T08:54:02Z</dcterms:modified>
  <dc:identifier>DAGDcGU3MOk</dc:identifier>
</cp:coreProperties>
</file>